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57" r:id="rId2"/>
    <p:sldId id="258" r:id="rId3"/>
    <p:sldId id="261" r:id="rId4"/>
    <p:sldId id="260" r:id="rId5"/>
    <p:sldId id="262" r:id="rId6"/>
    <p:sldId id="263" r:id="rId7"/>
    <p:sldId id="264" r:id="rId8"/>
    <p:sldId id="259" r:id="rId9"/>
    <p:sldId id="265" r:id="rId10"/>
    <p:sldId id="266" r:id="rId11"/>
    <p:sldId id="267" r:id="rId12"/>
    <p:sldId id="268"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679E1-E221-4ADB-B047-AF59E1AD1EE9}" v="16" dt="2022-02-15T13:00:06.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17"/>
    <p:restoredTop sz="95226" autoAdjust="0"/>
  </p:normalViewPr>
  <p:slideViewPr>
    <p:cSldViewPr snapToGrid="0" snapToObjects="1">
      <p:cViewPr varScale="1">
        <p:scale>
          <a:sx n="81" d="100"/>
          <a:sy n="81" d="100"/>
        </p:scale>
        <p:origin x="101" y="77"/>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8ADA93F-E7DF-6F4A-8E56-B48E845A5391}" type="datetimeFigureOut">
              <a:rPr lang="en-US"/>
              <a:pPr>
                <a:defRPr/>
              </a:pPr>
              <a:t>2/24/2022</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8D268D4-1DCC-C64C-A18E-8FC5FEA5067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264C6E-3E86-7840-8CB1-62BD7FCE4DB1}" type="datetimeFigureOut">
              <a:rPr lang="en-US"/>
              <a:pPr>
                <a:defRPr/>
              </a:pPr>
              <a:t>2/24/2022</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C0C864-278B-374A-A6F0-4CEE3ADE8F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word to describe your comfort with data (into word cloud- </a:t>
            </a:r>
            <a:r>
              <a:rPr lang="en-US" dirty="0" err="1"/>
              <a:t>Pathable</a:t>
            </a:r>
            <a:r>
              <a:rPr lang="en-US" dirty="0"/>
              <a: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2</a:t>
            </a:fld>
            <a:endParaRPr lang="en-US" altLang="en-US"/>
          </a:p>
        </p:txBody>
      </p:sp>
    </p:spTree>
    <p:extLst>
      <p:ext uri="{BB962C8B-B14F-4D97-AF65-F5344CB8AC3E}">
        <p14:creationId xmlns:p14="http://schemas.microsoft.com/office/powerpoint/2010/main" val="60968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Accreditation may happen every 6+ years, but ongoing…</a:t>
            </a:r>
          </a:p>
          <a:p>
            <a:r>
              <a:rPr lang="en-US" dirty="0"/>
              <a:t>Vision for Success, program review (CTE every 3 years), other?</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8</a:t>
            </a:fld>
            <a:endParaRPr lang="en-US" altLang="en-US"/>
          </a:p>
        </p:txBody>
      </p:sp>
    </p:spTree>
    <p:extLst>
      <p:ext uri="{BB962C8B-B14F-4D97-AF65-F5344CB8AC3E}">
        <p14:creationId xmlns:p14="http://schemas.microsoft.com/office/powerpoint/2010/main" val="3138225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272670" y="382773"/>
            <a:ext cx="4549215" cy="6095974"/>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3034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F7D80-DBC0-904C-9E65-7A36551C7DFA}"/>
              </a:ext>
            </a:extLst>
          </p:cNvPr>
          <p:cNvPicPr>
            <a:picLocks noChangeAspect="1"/>
          </p:cNvPicPr>
          <p:nvPr userDrawn="1"/>
        </p:nvPicPr>
        <p:blipFill>
          <a:blip r:embed="rId2"/>
          <a:stretch>
            <a:fillRect/>
          </a:stretch>
        </p:blipFill>
        <p:spPr>
          <a:xfrm>
            <a:off x="370" y="1588"/>
            <a:ext cx="4007698" cy="6923086"/>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9F958F44-9432-314D-AE33-ACB262C2D300}"/>
              </a:ext>
            </a:extLst>
          </p:cNvPr>
          <p:cNvSpPr/>
          <p:nvPr userDrawn="1"/>
        </p:nvSpPr>
        <p:spPr>
          <a:xfrm>
            <a:off x="370" y="1133475"/>
            <a:ext cx="4007698" cy="4614182"/>
          </a:xfrm>
          <a:prstGeom prst="rect">
            <a:avLst/>
          </a:prstGeom>
          <a:solidFill>
            <a:schemeClr val="tx2">
              <a:alpha val="82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8" name="Picture 7">
            <a:extLst>
              <a:ext uri="{FF2B5EF4-FFF2-40B4-BE49-F238E27FC236}">
                <a16:creationId xmlns:a16="http://schemas.microsoft.com/office/drawing/2014/main" id="{2E307029-25B3-4242-91F6-1E629F750B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7885" y="1335091"/>
            <a:ext cx="3583461" cy="161199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56705" y="1335091"/>
            <a:ext cx="6672648" cy="489012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2947086"/>
            <a:ext cx="3583461" cy="2575824"/>
          </a:xfrm>
          <a:ln>
            <a:noFill/>
          </a:ln>
        </p:spPr>
        <p:txBody>
          <a:bodyPr>
            <a:normAutofit/>
          </a:bodyPr>
          <a:lstStyle>
            <a:lvl1pPr marL="0" indent="0" algn="ctr">
              <a:buNone/>
              <a:defRPr sz="2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2973C2A9-E941-1945-8517-AD68E5C2C4B7}"/>
              </a:ext>
            </a:extLst>
          </p:cNvPr>
          <p:cNvSpPr>
            <a:spLocks noGrp="1"/>
          </p:cNvSpPr>
          <p:nvPr>
            <p:ph type="sldNum" sz="quarter" idx="10"/>
          </p:nvPr>
        </p:nvSpPr>
        <p:spPr>
          <a:xfrm>
            <a:off x="9890125" y="6356350"/>
            <a:ext cx="1143000" cy="368300"/>
          </a:xfrm>
        </p:spPr>
        <p:txBody>
          <a:bodyPr/>
          <a:lstStyle>
            <a:lvl1pPr>
              <a:defRPr/>
            </a:lvl1pPr>
          </a:lstStyle>
          <a:p>
            <a:pPr>
              <a:defRPr/>
            </a:pPr>
            <a:fld id="{BA612EA7-8AF5-6D4A-BB65-EDB273F44EC3}" type="slidenum">
              <a:rPr lang="en-US" altLang="en-US"/>
              <a:pPr>
                <a:defRPr/>
              </a:pPr>
              <a:t>‹#›</a:t>
            </a:fld>
            <a:endParaRPr lang="en-US" altLang="en-US"/>
          </a:p>
        </p:txBody>
      </p:sp>
      <p:pic>
        <p:nvPicPr>
          <p:cNvPr id="11" name="Picture 10">
            <a:extLst>
              <a:ext uri="{FF2B5EF4-FFF2-40B4-BE49-F238E27FC236}">
                <a16:creationId xmlns:a16="http://schemas.microsoft.com/office/drawing/2014/main" id="{8F94D2A0-BEC2-C34C-8629-4A65EC31021C}"/>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377990" y="2646"/>
            <a:ext cx="822325" cy="6852708"/>
          </a:xfrm>
          <a:prstGeom prst="rect">
            <a:avLst/>
          </a:prstGeom>
          <a:solidFill>
            <a:schemeClr val="accent5"/>
          </a:solidFill>
          <a:effectLst>
            <a:outerShdw blurRad="190500" dist="38100" dir="10800000" algn="ctr" rotWithShape="0">
              <a:srgbClr val="000000">
                <a:alpha val="40000"/>
              </a:srgbClr>
            </a:outerShdw>
          </a:effectLst>
        </p:spPr>
      </p:pic>
    </p:spTree>
    <p:extLst>
      <p:ext uri="{BB962C8B-B14F-4D97-AF65-F5344CB8AC3E}">
        <p14:creationId xmlns:p14="http://schemas.microsoft.com/office/powerpoint/2010/main" val="232369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19392-FD29-8D49-8560-1C7E7F1D96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E21365F-1657-3C40-90EB-F6DD9D95DB2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accent5"/>
          </a:solidFill>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77BBE42-6646-574A-8F8F-061779CCC8C6}"/>
              </a:ext>
            </a:extLst>
          </p:cNvPr>
          <p:cNvSpPr>
            <a:spLocks noGrp="1"/>
          </p:cNvSpPr>
          <p:nvPr>
            <p:ph type="sldNum" sz="quarter" idx="10"/>
          </p:nvPr>
        </p:nvSpPr>
        <p:spPr/>
        <p:txBody>
          <a:bodyPr/>
          <a:lstStyle>
            <a:lvl1pPr>
              <a:defRPr/>
            </a:lvl1pPr>
          </a:lstStyle>
          <a:p>
            <a:pPr>
              <a:defRPr/>
            </a:pPr>
            <a:fld id="{ACC24514-134D-334B-9247-30111F82FF65}" type="slidenum">
              <a:rPr lang="en-US" altLang="en-US"/>
              <a:pPr>
                <a:defRPr/>
              </a:pPr>
              <a:t>‹#›</a:t>
            </a:fld>
            <a:endParaRPr lang="en-US" altLang="en-US"/>
          </a:p>
        </p:txBody>
      </p:sp>
    </p:spTree>
    <p:extLst>
      <p:ext uri="{BB962C8B-B14F-4D97-AF65-F5344CB8AC3E}">
        <p14:creationId xmlns:p14="http://schemas.microsoft.com/office/powerpoint/2010/main" val="350053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pic>
        <p:nvPicPr>
          <p:cNvPr id="8" name="Picture 7">
            <a:extLst>
              <a:ext uri="{FF2B5EF4-FFF2-40B4-BE49-F238E27FC236}">
                <a16:creationId xmlns:a16="http://schemas.microsoft.com/office/drawing/2014/main" id="{A75B379D-A877-154A-B328-D4A8811D447E}"/>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accent5"/>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139066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4D85B75-C2A5-1348-BA29-5AC2B5B45E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71E71348-A66C-BF47-901E-578BE3ECBFBC}"/>
              </a:ext>
            </a:extLst>
          </p:cNvPr>
          <p:cNvSpPr>
            <a:spLocks noGrp="1"/>
          </p:cNvSpPr>
          <p:nvPr>
            <p:ph type="sldNum" sz="quarter" idx="10"/>
          </p:nvPr>
        </p:nvSpPr>
        <p:spPr>
          <a:xfrm>
            <a:off x="10298113" y="6356350"/>
            <a:ext cx="1055687" cy="365125"/>
          </a:xfrm>
        </p:spPr>
        <p:txBody>
          <a:bodyPr/>
          <a:lstStyle>
            <a:lvl1pPr>
              <a:defRPr/>
            </a:lvl1pPr>
          </a:lstStyle>
          <a:p>
            <a:pPr>
              <a:defRPr/>
            </a:pPr>
            <a:fld id="{D5D2CB04-307F-394D-9421-4C7BD16D86F1}" type="slidenum">
              <a:rPr lang="en-US" altLang="en-US"/>
              <a:pPr>
                <a:defRPr/>
              </a:pPr>
              <a:t>‹#›</a:t>
            </a:fld>
            <a:endParaRPr lang="en-US" altLang="en-US"/>
          </a:p>
        </p:txBody>
      </p:sp>
    </p:spTree>
    <p:extLst>
      <p:ext uri="{BB962C8B-B14F-4D97-AF65-F5344CB8AC3E}">
        <p14:creationId xmlns:p14="http://schemas.microsoft.com/office/powerpoint/2010/main" val="1116333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F429E9-F1BC-924F-A832-CDCEB5407F00}"/>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D87FE5A2-9799-5641-B170-D4D046B0495A}"/>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8398C44E-10D6-8241-94A7-2F5A39EDCE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85" r:id="rId2"/>
    <p:sldLayoutId id="2147483786" r:id="rId3"/>
    <p:sldLayoutId id="2147483787" r:id="rId4"/>
    <p:sldLayoutId id="2147483788" r:id="rId5"/>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docs.google.com/document/d/1EPRK_r0gaNNuMvi0v6tKZOrJSJbvXQI1fvTSTzEAqCM/edit?usp=sharin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rpgroup.org" TargetMode="External"/><Relationship Id="rId2" Type="http://schemas.openxmlformats.org/officeDocument/2006/relationships/hyperlink" Target="asccc.org" TargetMode="External"/><Relationship Id="rId1" Type="http://schemas.openxmlformats.org/officeDocument/2006/relationships/slideLayout" Target="../slideLayouts/slideLayout4.xml"/><Relationship Id="rId4" Type="http://schemas.openxmlformats.org/officeDocument/2006/relationships/hyperlink" Target="accj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E2FD-70C5-0F48-9030-41438C7DA97A}"/>
              </a:ext>
            </a:extLst>
          </p:cNvPr>
          <p:cNvSpPr>
            <a:spLocks noGrp="1"/>
          </p:cNvSpPr>
          <p:nvPr>
            <p:ph type="title"/>
          </p:nvPr>
        </p:nvSpPr>
        <p:spPr/>
        <p:txBody>
          <a:bodyPr>
            <a:normAutofit fontScale="90000"/>
          </a:bodyPr>
          <a:lstStyle/>
          <a:p>
            <a:r>
              <a:rPr lang="en-US" sz="5400" b="1" i="0" dirty="0">
                <a:effectLst/>
                <a:latin typeface="Calibri" panose="020F0502020204030204" pitchFamily="34" charset="0"/>
              </a:rPr>
              <a:t>What are the Numbers, </a:t>
            </a:r>
            <a:br>
              <a:rPr lang="en-US" sz="5400" b="1" i="0" dirty="0">
                <a:effectLst/>
                <a:latin typeface="Calibri" panose="020F0502020204030204" pitchFamily="34" charset="0"/>
              </a:rPr>
            </a:br>
            <a:r>
              <a:rPr lang="en-US" sz="5400" b="1" i="0" dirty="0">
                <a:effectLst/>
                <a:latin typeface="Calibri" panose="020F0502020204030204" pitchFamily="34" charset="0"/>
              </a:rPr>
              <a:t>and What do they Mean?</a:t>
            </a:r>
            <a:r>
              <a:rPr lang="en-US" sz="5400" b="0" i="0" dirty="0">
                <a:effectLst/>
                <a:latin typeface="Calibri" panose="020F0502020204030204" pitchFamily="34" charset="0"/>
              </a:rPr>
              <a:t>  </a:t>
            </a:r>
            <a:br>
              <a:rPr lang="en-US" sz="4400" b="0" i="0" dirty="0">
                <a:solidFill>
                  <a:srgbClr val="000000"/>
                </a:solidFill>
                <a:effectLst/>
                <a:latin typeface="Calibri" panose="020F0502020204030204" pitchFamily="34" charset="0"/>
              </a:rPr>
            </a:br>
            <a:br>
              <a:rPr lang="en-US" sz="4400" b="0" i="0" dirty="0">
                <a:solidFill>
                  <a:srgbClr val="000000"/>
                </a:solidFill>
                <a:effectLst/>
                <a:latin typeface="Calibri" panose="020F0502020204030204" pitchFamily="34" charset="0"/>
              </a:rPr>
            </a:br>
            <a:r>
              <a:rPr lang="en-US" sz="2200" b="0" i="0" dirty="0">
                <a:solidFill>
                  <a:schemeClr val="accent3">
                    <a:lumMod val="90000"/>
                  </a:schemeClr>
                </a:solidFill>
                <a:effectLst/>
                <a:latin typeface="Calibri" panose="020F0502020204030204" pitchFamily="34" charset="0"/>
              </a:rPr>
              <a:t>Carrie Roberson</a:t>
            </a:r>
            <a:br>
              <a:rPr lang="en-US" sz="2200" b="0" i="0" dirty="0">
                <a:solidFill>
                  <a:schemeClr val="accent3">
                    <a:lumMod val="90000"/>
                  </a:schemeClr>
                </a:solidFill>
                <a:effectLst/>
                <a:latin typeface="Calibri" panose="020F0502020204030204" pitchFamily="34" charset="0"/>
              </a:rPr>
            </a:br>
            <a:r>
              <a:rPr lang="en-US" sz="2200" b="0" i="0" dirty="0">
                <a:solidFill>
                  <a:schemeClr val="accent3">
                    <a:lumMod val="90000"/>
                  </a:schemeClr>
                </a:solidFill>
                <a:effectLst/>
                <a:latin typeface="Calibri" panose="020F0502020204030204" pitchFamily="34" charset="0"/>
              </a:rPr>
              <a:t>ASCCC At-Large Representative </a:t>
            </a:r>
            <a:br>
              <a:rPr lang="en-US" sz="2200" b="0" i="0" dirty="0">
                <a:solidFill>
                  <a:schemeClr val="accent3">
                    <a:lumMod val="90000"/>
                  </a:schemeClr>
                </a:solidFill>
                <a:effectLst/>
                <a:latin typeface="Calibri" panose="020F0502020204030204" pitchFamily="34" charset="0"/>
              </a:rPr>
            </a:br>
            <a:br>
              <a:rPr lang="en-US" sz="2200" b="0" i="0" dirty="0">
                <a:solidFill>
                  <a:schemeClr val="accent3">
                    <a:lumMod val="90000"/>
                  </a:schemeClr>
                </a:solidFill>
                <a:effectLst/>
                <a:latin typeface="Calibri" panose="020F0502020204030204" pitchFamily="34" charset="0"/>
              </a:rPr>
            </a:br>
            <a:r>
              <a:rPr lang="en-US" sz="2200" b="0" i="0" dirty="0">
                <a:solidFill>
                  <a:schemeClr val="accent3">
                    <a:lumMod val="90000"/>
                  </a:schemeClr>
                </a:solidFill>
                <a:effectLst/>
                <a:latin typeface="Calibri" panose="020F0502020204030204" pitchFamily="34" charset="0"/>
              </a:rPr>
              <a:t>Terrence Willet</a:t>
            </a:r>
            <a:br>
              <a:rPr lang="en-US" sz="2200" b="0" i="0" dirty="0">
                <a:solidFill>
                  <a:schemeClr val="accent3">
                    <a:lumMod val="90000"/>
                  </a:schemeClr>
                </a:solidFill>
                <a:effectLst/>
                <a:latin typeface="Calibri" panose="020F0502020204030204" pitchFamily="34" charset="0"/>
              </a:rPr>
            </a:br>
            <a:r>
              <a:rPr lang="en-US" sz="2200" b="0" i="0" dirty="0">
                <a:solidFill>
                  <a:schemeClr val="accent3">
                    <a:lumMod val="90000"/>
                  </a:schemeClr>
                </a:solidFill>
                <a:effectLst/>
                <a:latin typeface="Calibri" panose="020F0502020204030204" pitchFamily="34" charset="0"/>
              </a:rPr>
              <a:t>Dean of Research, Planning, and Institutional Effectiveness</a:t>
            </a:r>
            <a:br>
              <a:rPr lang="en-US" sz="2200" b="0" i="0" dirty="0">
                <a:solidFill>
                  <a:schemeClr val="accent3">
                    <a:lumMod val="90000"/>
                  </a:schemeClr>
                </a:solidFill>
                <a:effectLst/>
                <a:latin typeface="Calibri" panose="020F0502020204030204" pitchFamily="34" charset="0"/>
              </a:rPr>
            </a:br>
            <a:r>
              <a:rPr lang="en-US" sz="2200" b="0" i="0" dirty="0">
                <a:solidFill>
                  <a:schemeClr val="accent3">
                    <a:lumMod val="90000"/>
                  </a:schemeClr>
                </a:solidFill>
                <a:effectLst/>
                <a:latin typeface="Calibri" panose="020F0502020204030204" pitchFamily="34" charset="0"/>
              </a:rPr>
              <a:t>Cabrillo College</a:t>
            </a:r>
            <a:endParaRPr lang="en-US" sz="2200" dirty="0"/>
          </a:p>
        </p:txBody>
      </p:sp>
    </p:spTree>
    <p:extLst>
      <p:ext uri="{BB962C8B-B14F-4D97-AF65-F5344CB8AC3E}">
        <p14:creationId xmlns:p14="http://schemas.microsoft.com/office/powerpoint/2010/main" val="192539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1F7B-9F84-41D8-80E6-25A659BD39B2}"/>
              </a:ext>
            </a:extLst>
          </p:cNvPr>
          <p:cNvSpPr>
            <a:spLocks noGrp="1"/>
          </p:cNvSpPr>
          <p:nvPr>
            <p:ph type="title"/>
          </p:nvPr>
        </p:nvSpPr>
        <p:spPr/>
        <p:txBody>
          <a:bodyPr/>
          <a:lstStyle/>
          <a:p>
            <a:r>
              <a:rPr lang="en-US" dirty="0">
                <a:latin typeface="+mj-lt"/>
              </a:rPr>
              <a:t>Effective Practices for Disaggregating Data</a:t>
            </a:r>
          </a:p>
        </p:txBody>
      </p:sp>
      <p:sp>
        <p:nvSpPr>
          <p:cNvPr id="3" name="Content Placeholder 2">
            <a:extLst>
              <a:ext uri="{FF2B5EF4-FFF2-40B4-BE49-F238E27FC236}">
                <a16:creationId xmlns:a16="http://schemas.microsoft.com/office/drawing/2014/main" id="{EB1C2220-1107-4A4F-B9DF-5FC39A45D04A}"/>
              </a:ext>
            </a:extLst>
          </p:cNvPr>
          <p:cNvSpPr>
            <a:spLocks noGrp="1"/>
          </p:cNvSpPr>
          <p:nvPr>
            <p:ph sz="half" idx="1"/>
          </p:nvPr>
        </p:nvSpPr>
        <p:spPr/>
        <p:txBody>
          <a:bodyPr/>
          <a:lstStyle/>
          <a:p>
            <a:r>
              <a:rPr lang="en-US" dirty="0">
                <a:solidFill>
                  <a:schemeClr val="bg2">
                    <a:lumMod val="75000"/>
                  </a:schemeClr>
                </a:solidFill>
              </a:rPr>
              <a:t>Begin with operational definitions of statewide metrics</a:t>
            </a:r>
          </a:p>
          <a:p>
            <a:r>
              <a:rPr lang="en-US" dirty="0">
                <a:solidFill>
                  <a:schemeClr val="bg2">
                    <a:lumMod val="75000"/>
                  </a:schemeClr>
                </a:solidFill>
              </a:rPr>
              <a:t>Use reliable and/or official data sources</a:t>
            </a:r>
          </a:p>
          <a:p>
            <a:r>
              <a:rPr lang="en-US" dirty="0">
                <a:solidFill>
                  <a:schemeClr val="bg2">
                    <a:lumMod val="75000"/>
                  </a:schemeClr>
                </a:solidFill>
              </a:rPr>
              <a:t>Levels of disaggregation</a:t>
            </a:r>
          </a:p>
          <a:p>
            <a:pPr lvl="1"/>
            <a:r>
              <a:rPr lang="en-US" dirty="0">
                <a:solidFill>
                  <a:schemeClr val="bg2">
                    <a:lumMod val="75000"/>
                  </a:schemeClr>
                </a:solidFill>
              </a:rPr>
              <a:t>Student demographics including intersectionality </a:t>
            </a:r>
          </a:p>
          <a:p>
            <a:pPr lvl="1"/>
            <a:r>
              <a:rPr lang="en-US" dirty="0">
                <a:solidFill>
                  <a:schemeClr val="bg2">
                    <a:lumMod val="75000"/>
                  </a:schemeClr>
                </a:solidFill>
              </a:rPr>
              <a:t>Section/Instructor </a:t>
            </a:r>
          </a:p>
          <a:p>
            <a:pPr lvl="1"/>
            <a:r>
              <a:rPr lang="en-US" dirty="0">
                <a:solidFill>
                  <a:schemeClr val="bg2">
                    <a:lumMod val="75000"/>
                  </a:schemeClr>
                </a:solidFill>
              </a:rPr>
              <a:t>Class modality</a:t>
            </a:r>
          </a:p>
          <a:p>
            <a:r>
              <a:rPr lang="en-US" dirty="0">
                <a:solidFill>
                  <a:schemeClr val="bg2">
                    <a:lumMod val="75000"/>
                  </a:schemeClr>
                </a:solidFill>
              </a:rPr>
              <a:t>Focus on your college mission and how you engage in improving programs and services to increase student learning and achievement, equity, and demonstrate mission accomplishment via data</a:t>
            </a:r>
          </a:p>
          <a:p>
            <a:r>
              <a:rPr lang="en-US" dirty="0">
                <a:solidFill>
                  <a:schemeClr val="bg2">
                    <a:lumMod val="75000"/>
                  </a:schemeClr>
                </a:solidFill>
              </a:rPr>
              <a:t>Provide workshops and training for understanding</a:t>
            </a:r>
          </a:p>
          <a:p>
            <a:r>
              <a:rPr lang="en-US" dirty="0">
                <a:solidFill>
                  <a:schemeClr val="bg2">
                    <a:lumMod val="75000"/>
                  </a:schemeClr>
                </a:solidFill>
              </a:rPr>
              <a:t>Focus on student…</a:t>
            </a:r>
          </a:p>
        </p:txBody>
      </p:sp>
      <p:sp>
        <p:nvSpPr>
          <p:cNvPr id="4" name="Slide Number Placeholder 3">
            <a:extLst>
              <a:ext uri="{FF2B5EF4-FFF2-40B4-BE49-F238E27FC236}">
                <a16:creationId xmlns:a16="http://schemas.microsoft.com/office/drawing/2014/main" id="{061433C5-5A7B-4168-A35D-3461AB5E7DFE}"/>
              </a:ext>
            </a:extLst>
          </p:cNvPr>
          <p:cNvSpPr>
            <a:spLocks noGrp="1"/>
          </p:cNvSpPr>
          <p:nvPr>
            <p:ph type="sldNum" sz="quarter" idx="10"/>
          </p:nvPr>
        </p:nvSpPr>
        <p:spPr/>
        <p:txBody>
          <a:bodyPr/>
          <a:lstStyle/>
          <a:p>
            <a:pPr>
              <a:defRPr/>
            </a:pPr>
            <a:fld id="{B3DECD38-FFDC-B946-A4F7-DDE361C58630}" type="slidenum">
              <a:rPr lang="en-US" altLang="en-US" smtClean="0"/>
              <a:pPr>
                <a:defRPr/>
              </a:pPr>
              <a:t>10</a:t>
            </a:fld>
            <a:endParaRPr lang="en-US" altLang="en-US"/>
          </a:p>
        </p:txBody>
      </p:sp>
    </p:spTree>
    <p:extLst>
      <p:ext uri="{BB962C8B-B14F-4D97-AF65-F5344CB8AC3E}">
        <p14:creationId xmlns:p14="http://schemas.microsoft.com/office/powerpoint/2010/main" val="83473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C922-B4BC-4557-BD97-7B2C8201DFFC}"/>
              </a:ext>
            </a:extLst>
          </p:cNvPr>
          <p:cNvSpPr>
            <a:spLocks noGrp="1"/>
          </p:cNvSpPr>
          <p:nvPr>
            <p:ph type="title"/>
          </p:nvPr>
        </p:nvSpPr>
        <p:spPr/>
        <p:txBody>
          <a:bodyPr>
            <a:normAutofit/>
          </a:bodyPr>
          <a:lstStyle/>
          <a:p>
            <a:r>
              <a:rPr lang="en-US" sz="5400" dirty="0">
                <a:latin typeface="+mj-lt"/>
              </a:rPr>
              <a:t>Opportunity awaits…</a:t>
            </a:r>
          </a:p>
        </p:txBody>
      </p:sp>
      <p:sp>
        <p:nvSpPr>
          <p:cNvPr id="5" name="Content Placeholder 4">
            <a:extLst>
              <a:ext uri="{FF2B5EF4-FFF2-40B4-BE49-F238E27FC236}">
                <a16:creationId xmlns:a16="http://schemas.microsoft.com/office/drawing/2014/main" id="{3C03CB46-9184-4751-98FA-24618479C921}"/>
              </a:ext>
            </a:extLst>
          </p:cNvPr>
          <p:cNvSpPr>
            <a:spLocks noGrp="1"/>
          </p:cNvSpPr>
          <p:nvPr>
            <p:ph sz="half" idx="2"/>
          </p:nvPr>
        </p:nvSpPr>
        <p:spPr/>
        <p:txBody>
          <a:bodyPr/>
          <a:lstStyle/>
          <a:p>
            <a:r>
              <a:rPr lang="en-US" dirty="0">
                <a:solidFill>
                  <a:schemeClr val="bg2">
                    <a:lumMod val="75000"/>
                  </a:schemeClr>
                </a:solidFill>
              </a:rPr>
              <a:t>Questions</a:t>
            </a:r>
          </a:p>
          <a:p>
            <a:r>
              <a:rPr lang="en-US" dirty="0">
                <a:solidFill>
                  <a:schemeClr val="bg2">
                    <a:lumMod val="75000"/>
                  </a:schemeClr>
                </a:solidFill>
              </a:rPr>
              <a:t>Challenges</a:t>
            </a:r>
          </a:p>
          <a:p>
            <a:r>
              <a:rPr lang="en-US" dirty="0">
                <a:solidFill>
                  <a:schemeClr val="bg2">
                    <a:lumMod val="75000"/>
                  </a:schemeClr>
                </a:solidFill>
              </a:rPr>
              <a:t>Opportunities/ Effective Practices</a:t>
            </a:r>
          </a:p>
          <a:p>
            <a:endParaRPr lang="en-US" dirty="0"/>
          </a:p>
          <a:p>
            <a:pPr marL="0" indent="0" algn="ctr">
              <a:buNone/>
            </a:pPr>
            <a:r>
              <a:rPr lang="en-US" sz="4400" dirty="0">
                <a:solidFill>
                  <a:schemeClr val="bg2">
                    <a:lumMod val="75000"/>
                  </a:schemeClr>
                </a:solidFill>
                <a:hlinkClick r:id="rId2"/>
              </a:rPr>
              <a:t>YOUR TURN!</a:t>
            </a:r>
            <a:endParaRPr lang="en-US" sz="4400" dirty="0">
              <a:solidFill>
                <a:schemeClr val="bg2">
                  <a:lumMod val="75000"/>
                </a:schemeClr>
              </a:solidFill>
            </a:endParaRPr>
          </a:p>
        </p:txBody>
      </p:sp>
      <p:pic>
        <p:nvPicPr>
          <p:cNvPr id="8" name="Content Placeholder 7" descr="Technology abstract with upwards arrows">
            <a:extLst>
              <a:ext uri="{FF2B5EF4-FFF2-40B4-BE49-F238E27FC236}">
                <a16:creationId xmlns:a16="http://schemas.microsoft.com/office/drawing/2014/main" id="{D81BD885-17F5-4476-A9B5-3616E62B9363}"/>
              </a:ext>
            </a:extLst>
          </p:cNvPr>
          <p:cNvPicPr>
            <a:picLocks noGrp="1" noChangeAspect="1"/>
          </p:cNvPicPr>
          <p:nvPr>
            <p:ph sz="quarter" idx="4"/>
          </p:nvPr>
        </p:nvPicPr>
        <p:blipFill>
          <a:blip r:embed="rId3"/>
          <a:stretch>
            <a:fillRect/>
          </a:stretch>
        </p:blipFill>
        <p:spPr>
          <a:xfrm>
            <a:off x="6388100" y="2081718"/>
            <a:ext cx="4949825" cy="3824864"/>
          </a:xfrm>
        </p:spPr>
      </p:pic>
      <p:sp>
        <p:nvSpPr>
          <p:cNvPr id="4" name="Slide Number Placeholder 3">
            <a:extLst>
              <a:ext uri="{FF2B5EF4-FFF2-40B4-BE49-F238E27FC236}">
                <a16:creationId xmlns:a16="http://schemas.microsoft.com/office/drawing/2014/main" id="{B45770E3-266D-4264-A523-B3C8FCBEC2C5}"/>
              </a:ext>
            </a:extLst>
          </p:cNvPr>
          <p:cNvSpPr>
            <a:spLocks noGrp="1"/>
          </p:cNvSpPr>
          <p:nvPr>
            <p:ph type="sldNum" sz="quarter" idx="10"/>
          </p:nvPr>
        </p:nvSpPr>
        <p:spPr/>
        <p:txBody>
          <a:bodyPr/>
          <a:lstStyle/>
          <a:p>
            <a:pPr>
              <a:defRPr/>
            </a:pPr>
            <a:fld id="{B3DECD38-FFDC-B946-A4F7-DDE361C58630}" type="slidenum">
              <a:rPr lang="en-US" altLang="en-US" smtClean="0"/>
              <a:pPr>
                <a:defRPr/>
              </a:pPr>
              <a:t>11</a:t>
            </a:fld>
            <a:endParaRPr lang="en-US" altLang="en-US"/>
          </a:p>
        </p:txBody>
      </p:sp>
    </p:spTree>
    <p:extLst>
      <p:ext uri="{BB962C8B-B14F-4D97-AF65-F5344CB8AC3E}">
        <p14:creationId xmlns:p14="http://schemas.microsoft.com/office/powerpoint/2010/main" val="197474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7A8B-3125-44B5-8046-D1CE48D8828D}"/>
              </a:ext>
            </a:extLst>
          </p:cNvPr>
          <p:cNvSpPr>
            <a:spLocks noGrp="1"/>
          </p:cNvSpPr>
          <p:nvPr>
            <p:ph type="title"/>
          </p:nvPr>
        </p:nvSpPr>
        <p:spPr>
          <a:xfrm>
            <a:off x="1277650" y="365125"/>
            <a:ext cx="10046043" cy="945201"/>
          </a:xfrm>
        </p:spPr>
        <p:txBody>
          <a:bodyPr>
            <a:normAutofit/>
          </a:bodyPr>
          <a:lstStyle/>
          <a:p>
            <a:pPr algn="ctr"/>
            <a:r>
              <a:rPr lang="en-US" sz="5400" dirty="0">
                <a:latin typeface="+mj-lt"/>
              </a:rPr>
              <a:t>THANK YOU!</a:t>
            </a:r>
          </a:p>
        </p:txBody>
      </p:sp>
      <p:sp>
        <p:nvSpPr>
          <p:cNvPr id="3" name="Content Placeholder 2">
            <a:extLst>
              <a:ext uri="{FF2B5EF4-FFF2-40B4-BE49-F238E27FC236}">
                <a16:creationId xmlns:a16="http://schemas.microsoft.com/office/drawing/2014/main" id="{BCDF53F2-7FCA-4173-993A-BAA4BC539BC7}"/>
              </a:ext>
            </a:extLst>
          </p:cNvPr>
          <p:cNvSpPr>
            <a:spLocks noGrp="1"/>
          </p:cNvSpPr>
          <p:nvPr>
            <p:ph sz="half" idx="1"/>
          </p:nvPr>
        </p:nvSpPr>
        <p:spPr>
          <a:xfrm>
            <a:off x="1084082" y="1310327"/>
            <a:ext cx="10972800" cy="4907594"/>
          </a:xfrm>
        </p:spPr>
        <p:txBody>
          <a:bodyPr/>
          <a:lstStyle/>
          <a:p>
            <a:pPr marL="0" indent="0">
              <a:buNone/>
            </a:pPr>
            <a:r>
              <a:rPr lang="en-US" b="1" dirty="0">
                <a:latin typeface="+mn-lt"/>
              </a:rPr>
              <a:t>Academic Senate for California Community Colleges</a:t>
            </a:r>
            <a:r>
              <a:rPr lang="en-US" dirty="0">
                <a:latin typeface="+mn-lt"/>
              </a:rPr>
              <a:t> (ASCCC): </a:t>
            </a:r>
            <a:r>
              <a:rPr lang="en-US" dirty="0">
                <a:solidFill>
                  <a:schemeClr val="bg2">
                    <a:lumMod val="75000"/>
                  </a:schemeClr>
                </a:solidFill>
                <a:latin typeface="+mn-lt"/>
                <a:hlinkClick r:id="rId2">
                  <a:extLst>
                    <a:ext uri="{A12FA001-AC4F-418D-AE19-62706E023703}">
                      <ahyp:hlinkClr xmlns:ahyp="http://schemas.microsoft.com/office/drawing/2018/hyperlinkcolor" val="tx"/>
                    </a:ext>
                  </a:extLst>
                </a:hlinkClick>
              </a:rPr>
              <a:t>asccc.org  </a:t>
            </a:r>
            <a:endParaRPr lang="en-US" dirty="0">
              <a:solidFill>
                <a:schemeClr val="bg2">
                  <a:lumMod val="75000"/>
                </a:schemeClr>
              </a:solidFill>
              <a:latin typeface="+mn-lt"/>
            </a:endParaRPr>
          </a:p>
          <a:p>
            <a:pPr marL="0" indent="0">
              <a:buNone/>
            </a:pPr>
            <a:r>
              <a:rPr lang="en-US" b="0" i="1" dirty="0">
                <a:solidFill>
                  <a:srgbClr val="0A0A0A"/>
                </a:solidFill>
                <a:effectLst/>
                <a:latin typeface="+mn-lt"/>
              </a:rPr>
              <a:t>Faculty leading change, serving students, and embracing inclusion</a:t>
            </a:r>
            <a:endParaRPr lang="en-US" i="1" dirty="0">
              <a:latin typeface="+mn-lt"/>
            </a:endParaRPr>
          </a:p>
          <a:p>
            <a:pPr marL="0" indent="0">
              <a:buNone/>
            </a:pPr>
            <a:endParaRPr lang="en-US" dirty="0">
              <a:latin typeface="+mn-lt"/>
            </a:endParaRPr>
          </a:p>
          <a:p>
            <a:pPr marL="0" indent="0">
              <a:buNone/>
            </a:pPr>
            <a:r>
              <a:rPr lang="en-US" b="1" dirty="0">
                <a:latin typeface="+mn-lt"/>
              </a:rPr>
              <a:t>Research Planning and Professional Development for California Community Colleges </a:t>
            </a:r>
            <a:r>
              <a:rPr lang="en-US" dirty="0">
                <a:latin typeface="+mn-lt"/>
              </a:rPr>
              <a:t>(RP Group): </a:t>
            </a:r>
            <a:r>
              <a:rPr lang="en-US" dirty="0">
                <a:solidFill>
                  <a:schemeClr val="bg2">
                    <a:lumMod val="75000"/>
                  </a:schemeClr>
                </a:solidFill>
                <a:latin typeface="+mn-lt"/>
                <a:hlinkClick r:id="rId3">
                  <a:extLst>
                    <a:ext uri="{A12FA001-AC4F-418D-AE19-62706E023703}">
                      <ahyp:hlinkClr xmlns:ahyp="http://schemas.microsoft.com/office/drawing/2018/hyperlinkcolor" val="tx"/>
                    </a:ext>
                  </a:extLst>
                </a:hlinkClick>
              </a:rPr>
              <a:t>rpgroup.org</a:t>
            </a:r>
            <a:endParaRPr lang="en-US" dirty="0">
              <a:solidFill>
                <a:schemeClr val="bg2">
                  <a:lumMod val="75000"/>
                </a:schemeClr>
              </a:solidFill>
              <a:latin typeface="+mn-lt"/>
            </a:endParaRPr>
          </a:p>
          <a:p>
            <a:pPr marL="0" indent="0">
              <a:buNone/>
            </a:pPr>
            <a:r>
              <a:rPr lang="en-US" i="1" dirty="0">
                <a:solidFill>
                  <a:srgbClr val="444444"/>
                </a:solidFill>
                <a:effectLst/>
                <a:latin typeface="+mn-lt"/>
              </a:rPr>
              <a:t>Promoting excellence by using data and evidence to transform the lives of all community college students.</a:t>
            </a:r>
            <a:endParaRPr lang="en-US" i="1" dirty="0">
              <a:latin typeface="+mn-lt"/>
            </a:endParaRPr>
          </a:p>
          <a:p>
            <a:pPr marL="0" indent="0">
              <a:buNone/>
            </a:pPr>
            <a:endParaRPr lang="en-US" dirty="0">
              <a:latin typeface="+mn-lt"/>
            </a:endParaRPr>
          </a:p>
          <a:p>
            <a:pPr marL="0" indent="0">
              <a:buNone/>
            </a:pPr>
            <a:r>
              <a:rPr lang="en-US" b="1" dirty="0">
                <a:latin typeface="+mn-lt"/>
              </a:rPr>
              <a:t>Accrediting Commission for Community and Junior Colleges</a:t>
            </a:r>
            <a:r>
              <a:rPr lang="en-US" dirty="0">
                <a:latin typeface="+mn-lt"/>
              </a:rPr>
              <a:t> (ACCJC): </a:t>
            </a:r>
            <a:r>
              <a:rPr lang="en-US" dirty="0">
                <a:solidFill>
                  <a:schemeClr val="bg2">
                    <a:lumMod val="75000"/>
                  </a:schemeClr>
                </a:solidFill>
                <a:latin typeface="+mn-lt"/>
                <a:hlinkClick r:id="rId4">
                  <a:extLst>
                    <a:ext uri="{A12FA001-AC4F-418D-AE19-62706E023703}">
                      <ahyp:hlinkClr xmlns:ahyp="http://schemas.microsoft.com/office/drawing/2018/hyperlinkcolor" val="tx"/>
                    </a:ext>
                  </a:extLst>
                </a:hlinkClick>
              </a:rPr>
              <a:t>accjc.org</a:t>
            </a:r>
            <a:endParaRPr lang="en-US" dirty="0">
              <a:solidFill>
                <a:schemeClr val="bg2">
                  <a:lumMod val="75000"/>
                </a:schemeClr>
              </a:solidFill>
              <a:latin typeface="+mn-lt"/>
            </a:endParaRPr>
          </a:p>
          <a:p>
            <a:pPr marL="0" indent="0">
              <a:buNone/>
            </a:pPr>
            <a:r>
              <a:rPr lang="en-US" i="1" dirty="0">
                <a:latin typeface="+mn-lt"/>
              </a:rPr>
              <a:t>Outcomes. Innovation, Improvement.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92CE148-89CD-4962-8E0E-C2655ED42B0D}"/>
              </a:ext>
            </a:extLst>
          </p:cNvPr>
          <p:cNvSpPr>
            <a:spLocks noGrp="1"/>
          </p:cNvSpPr>
          <p:nvPr>
            <p:ph type="sldNum" sz="quarter" idx="10"/>
          </p:nvPr>
        </p:nvSpPr>
        <p:spPr/>
        <p:txBody>
          <a:bodyPr/>
          <a:lstStyle/>
          <a:p>
            <a:pPr>
              <a:defRPr/>
            </a:pPr>
            <a:fld id="{B3DECD38-FFDC-B946-A4F7-DDE361C58630}" type="slidenum">
              <a:rPr lang="en-US" altLang="en-US" smtClean="0"/>
              <a:pPr>
                <a:defRPr/>
              </a:pPr>
              <a:t>12</a:t>
            </a:fld>
            <a:endParaRPr lang="en-US" altLang="en-US"/>
          </a:p>
        </p:txBody>
      </p:sp>
    </p:spTree>
    <p:extLst>
      <p:ext uri="{BB962C8B-B14F-4D97-AF65-F5344CB8AC3E}">
        <p14:creationId xmlns:p14="http://schemas.microsoft.com/office/powerpoint/2010/main" val="90221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A22F-7D62-455E-B6B0-E7A97993717C}"/>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0E5960F8-FF18-4F65-A520-306D69773EDE}"/>
              </a:ext>
            </a:extLst>
          </p:cNvPr>
          <p:cNvSpPr>
            <a:spLocks noGrp="1"/>
          </p:cNvSpPr>
          <p:nvPr>
            <p:ph idx="1"/>
          </p:nvPr>
        </p:nvSpPr>
        <p:spPr/>
        <p:txBody>
          <a:bodyPr/>
          <a:lstStyle/>
          <a:p>
            <a:endParaRPr lang="en-US" sz="2800" b="0" i="1" dirty="0">
              <a:solidFill>
                <a:schemeClr val="bg2">
                  <a:lumMod val="75000"/>
                </a:schemeClr>
              </a:solidFill>
              <a:effectLst/>
              <a:latin typeface="Calibri" panose="020F0502020204030204" pitchFamily="34" charset="0"/>
              <a:cs typeface="Calibri" panose="020F0502020204030204" pitchFamily="34" charset="0"/>
            </a:endParaRPr>
          </a:p>
          <a:p>
            <a:r>
              <a:rPr lang="en-US" sz="2800" b="0" i="1" dirty="0">
                <a:solidFill>
                  <a:schemeClr val="bg2">
                    <a:lumMod val="75000"/>
                  </a:schemeClr>
                </a:solidFill>
                <a:effectLst/>
                <a:latin typeface="Calibri" panose="020F0502020204030204" pitchFamily="34" charset="0"/>
                <a:cs typeface="Calibri" panose="020F0502020204030204" pitchFamily="34" charset="0"/>
              </a:rPr>
              <a:t>Telling the story of our institutions requires data. This session will highlight data that is required for accreditation as well as discuss the expectation of disaggregation. In addition, what are some best strategies to tell the story of your institution using data presentation throughout the ISER </a:t>
            </a:r>
            <a:endParaRPr lang="en-US" sz="2800" dirty="0">
              <a:solidFill>
                <a:schemeClr val="bg2">
                  <a:lumMod val="75000"/>
                </a:schemeClr>
              </a:solidFill>
              <a:latin typeface="Calibri" panose="020F0502020204030204" pitchFamily="34"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0102E66F-87CA-459A-ABAD-0F207B18BD41}"/>
              </a:ext>
            </a:extLst>
          </p:cNvPr>
          <p:cNvSpPr>
            <a:spLocks noGrp="1"/>
          </p:cNvSpPr>
          <p:nvPr>
            <p:ph type="sldNum" sz="quarter" idx="10"/>
          </p:nvPr>
        </p:nvSpPr>
        <p:spPr/>
        <p:txBody>
          <a:bodyPr/>
          <a:lstStyle/>
          <a:p>
            <a:pPr>
              <a:defRPr/>
            </a:pPr>
            <a:fld id="{BA612EA7-8AF5-6D4A-BB65-EDB273F44EC3}" type="slidenum">
              <a:rPr lang="en-US" altLang="en-US" smtClean="0"/>
              <a:pPr>
                <a:defRPr/>
              </a:pPr>
              <a:t>2</a:t>
            </a:fld>
            <a:endParaRPr lang="en-US" altLang="en-US"/>
          </a:p>
        </p:txBody>
      </p:sp>
    </p:spTree>
    <p:extLst>
      <p:ext uri="{BB962C8B-B14F-4D97-AF65-F5344CB8AC3E}">
        <p14:creationId xmlns:p14="http://schemas.microsoft.com/office/powerpoint/2010/main" val="200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CED673-61FB-4486-B116-3995D19EC194}"/>
              </a:ext>
            </a:extLst>
          </p:cNvPr>
          <p:cNvSpPr>
            <a:spLocks noGrp="1"/>
          </p:cNvSpPr>
          <p:nvPr>
            <p:ph type="title"/>
          </p:nvPr>
        </p:nvSpPr>
        <p:spPr>
          <a:xfrm>
            <a:off x="1277650" y="365125"/>
            <a:ext cx="10046043" cy="709531"/>
          </a:xfrm>
        </p:spPr>
        <p:txBody>
          <a:bodyPr/>
          <a:lstStyle/>
          <a:p>
            <a:r>
              <a:rPr lang="en-US" dirty="0">
                <a:latin typeface="+mj-lt"/>
              </a:rPr>
              <a:t>ACCREDITATION</a:t>
            </a:r>
          </a:p>
        </p:txBody>
      </p:sp>
      <p:sp>
        <p:nvSpPr>
          <p:cNvPr id="7" name="Content Placeholder 6">
            <a:extLst>
              <a:ext uri="{FF2B5EF4-FFF2-40B4-BE49-F238E27FC236}">
                <a16:creationId xmlns:a16="http://schemas.microsoft.com/office/drawing/2014/main" id="{408717B3-46BD-4999-AA16-A8D61B3BCF95}"/>
              </a:ext>
            </a:extLst>
          </p:cNvPr>
          <p:cNvSpPr>
            <a:spLocks noGrp="1"/>
          </p:cNvSpPr>
          <p:nvPr>
            <p:ph sz="half" idx="2"/>
          </p:nvPr>
        </p:nvSpPr>
        <p:spPr>
          <a:xfrm>
            <a:off x="1277650" y="1263192"/>
            <a:ext cx="4922537" cy="4926471"/>
          </a:xfrm>
        </p:spPr>
        <p:txBody>
          <a:bodyPr/>
          <a:lstStyle/>
          <a:p>
            <a:r>
              <a:rPr lang="en-US" sz="2000" dirty="0"/>
              <a:t>Promoting student success, academic quality, institutional integrity, and excellence.</a:t>
            </a:r>
          </a:p>
          <a:p>
            <a:r>
              <a:rPr lang="en-US" sz="2000" dirty="0"/>
              <a:t>Fostering student learning and achievement</a:t>
            </a:r>
          </a:p>
          <a:p>
            <a:r>
              <a:rPr lang="en-US" sz="2000" dirty="0"/>
              <a:t>Ensuring that programs, resources, and services support student learning and achievement</a:t>
            </a:r>
          </a:p>
          <a:p>
            <a:r>
              <a:rPr lang="en-US" sz="2000" dirty="0"/>
              <a:t>Ensuring academic quality and continuous improvement through ongoing assessment of learning and achievement</a:t>
            </a:r>
          </a:p>
          <a:p>
            <a:r>
              <a:rPr lang="en-US" sz="2000" dirty="0"/>
              <a:t>Pursuing institutional excellence and improvement through ongoing, integrated planning and evaluation.</a:t>
            </a:r>
          </a:p>
        </p:txBody>
      </p:sp>
      <p:pic>
        <p:nvPicPr>
          <p:cNvPr id="10" name="Content Placeholder 9" descr="One glowing light up arrow among other down arrows on green pastel color background">
            <a:extLst>
              <a:ext uri="{FF2B5EF4-FFF2-40B4-BE49-F238E27FC236}">
                <a16:creationId xmlns:a16="http://schemas.microsoft.com/office/drawing/2014/main" id="{A7B7355D-F673-4E1B-B826-D8022C941ADE}"/>
              </a:ext>
            </a:extLst>
          </p:cNvPr>
          <p:cNvPicPr>
            <a:picLocks noGrp="1" noChangeAspect="1"/>
          </p:cNvPicPr>
          <p:nvPr>
            <p:ph sz="quarter" idx="4"/>
          </p:nvPr>
        </p:nvPicPr>
        <p:blipFill>
          <a:blip r:embed="rId2"/>
          <a:stretch>
            <a:fillRect/>
          </a:stretch>
        </p:blipFill>
        <p:spPr>
          <a:xfrm>
            <a:off x="6388100" y="1870472"/>
            <a:ext cx="4949825" cy="3712368"/>
          </a:xfrm>
        </p:spPr>
      </p:pic>
      <p:sp>
        <p:nvSpPr>
          <p:cNvPr id="5" name="Slide Number Placeholder 4">
            <a:extLst>
              <a:ext uri="{FF2B5EF4-FFF2-40B4-BE49-F238E27FC236}">
                <a16:creationId xmlns:a16="http://schemas.microsoft.com/office/drawing/2014/main" id="{FC8245DF-7544-4317-B6A7-C900A7884777}"/>
              </a:ext>
            </a:extLst>
          </p:cNvPr>
          <p:cNvSpPr>
            <a:spLocks noGrp="1"/>
          </p:cNvSpPr>
          <p:nvPr>
            <p:ph type="sldNum" sz="quarter" idx="10"/>
          </p:nvPr>
        </p:nvSpPr>
        <p:spPr/>
        <p:txBody>
          <a:bodyPr/>
          <a:lstStyle/>
          <a:p>
            <a:pPr>
              <a:defRPr/>
            </a:pPr>
            <a:fld id="{BA612EA7-8AF5-6D4A-BB65-EDB273F44EC3}" type="slidenum">
              <a:rPr lang="en-US" altLang="en-US" smtClean="0"/>
              <a:pPr>
                <a:defRPr/>
              </a:pPr>
              <a:t>3</a:t>
            </a:fld>
            <a:endParaRPr lang="en-US" altLang="en-US"/>
          </a:p>
        </p:txBody>
      </p:sp>
    </p:spTree>
    <p:extLst>
      <p:ext uri="{BB962C8B-B14F-4D97-AF65-F5344CB8AC3E}">
        <p14:creationId xmlns:p14="http://schemas.microsoft.com/office/powerpoint/2010/main" val="224850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F750B3-8A2C-4519-9052-29A9CEF4EA6A}"/>
              </a:ext>
            </a:extLst>
          </p:cNvPr>
          <p:cNvSpPr>
            <a:spLocks noGrp="1"/>
          </p:cNvSpPr>
          <p:nvPr>
            <p:ph type="title"/>
          </p:nvPr>
        </p:nvSpPr>
        <p:spPr>
          <a:xfrm>
            <a:off x="1277650" y="365126"/>
            <a:ext cx="10046043" cy="869786"/>
          </a:xfrm>
        </p:spPr>
        <p:txBody>
          <a:bodyPr/>
          <a:lstStyle/>
          <a:p>
            <a:r>
              <a:rPr lang="en-US" dirty="0">
                <a:latin typeface="+mj-lt"/>
              </a:rPr>
              <a:t>Data in Accreditation Standards</a:t>
            </a:r>
            <a:endParaRPr lang="en-US" dirty="0"/>
          </a:p>
        </p:txBody>
      </p:sp>
      <p:sp>
        <p:nvSpPr>
          <p:cNvPr id="6" name="Content Placeholder 5">
            <a:extLst>
              <a:ext uri="{FF2B5EF4-FFF2-40B4-BE49-F238E27FC236}">
                <a16:creationId xmlns:a16="http://schemas.microsoft.com/office/drawing/2014/main" id="{3BCE86A9-9E56-4D1C-BAC3-D2BD71AA5394}"/>
              </a:ext>
            </a:extLst>
          </p:cNvPr>
          <p:cNvSpPr>
            <a:spLocks noGrp="1"/>
          </p:cNvSpPr>
          <p:nvPr>
            <p:ph sz="half" idx="1"/>
          </p:nvPr>
        </p:nvSpPr>
        <p:spPr>
          <a:xfrm>
            <a:off x="1277650" y="1442301"/>
            <a:ext cx="10058400" cy="4775619"/>
          </a:xfrm>
        </p:spPr>
        <p:txBody>
          <a:bodyPr/>
          <a:lstStyle/>
          <a:p>
            <a:pPr marL="0" indent="0">
              <a:buNone/>
            </a:pPr>
            <a:r>
              <a:rPr lang="en-US" b="1" dirty="0"/>
              <a:t>Standard I: Mission, Academic Quality and Institutional Effectiveness, and Integrity </a:t>
            </a:r>
          </a:p>
          <a:p>
            <a:pPr marL="0" indent="0">
              <a:buNone/>
            </a:pPr>
            <a:r>
              <a:rPr lang="en-US" dirty="0"/>
              <a:t>The institution demonstrates strong commitment to a mission that emphasizes student learning and student achievement. Using analysis of quantitative and qualitative </a:t>
            </a:r>
            <a:r>
              <a:rPr lang="en-US" b="1" dirty="0"/>
              <a:t>data</a:t>
            </a:r>
            <a:r>
              <a:rPr lang="en-US" dirty="0"/>
              <a:t>, the institution continuously and systematically evaluates, plans, implements, and improves the quality of its educational programs and services. </a:t>
            </a:r>
          </a:p>
          <a:p>
            <a:pPr marL="0" indent="0">
              <a:buNone/>
            </a:pPr>
            <a:endParaRPr lang="en-US" dirty="0"/>
          </a:p>
          <a:p>
            <a:pPr marL="457200" indent="-457200">
              <a:buAutoNum type="alphaUcPeriod"/>
            </a:pPr>
            <a:r>
              <a:rPr lang="en-US" b="1" dirty="0"/>
              <a:t>Mission</a:t>
            </a:r>
          </a:p>
          <a:p>
            <a:pPr marL="0" indent="0">
              <a:buNone/>
            </a:pPr>
            <a:r>
              <a:rPr lang="en-US" dirty="0"/>
              <a:t>	2. The institution uses </a:t>
            </a:r>
            <a:r>
              <a:rPr lang="en-US" b="1" dirty="0"/>
              <a:t>data</a:t>
            </a:r>
            <a:r>
              <a:rPr lang="en-US" dirty="0"/>
              <a:t> to determine how effectively it is accomplishing its mission, and whether the mission directs institutional priorities in meeting the educational needs of students.</a:t>
            </a:r>
          </a:p>
        </p:txBody>
      </p:sp>
      <p:sp>
        <p:nvSpPr>
          <p:cNvPr id="4" name="Slide Number Placeholder 3">
            <a:extLst>
              <a:ext uri="{FF2B5EF4-FFF2-40B4-BE49-F238E27FC236}">
                <a16:creationId xmlns:a16="http://schemas.microsoft.com/office/drawing/2014/main" id="{E0E44944-EEE3-4F44-A2CF-2D9A56A60E66}"/>
              </a:ext>
            </a:extLst>
          </p:cNvPr>
          <p:cNvSpPr>
            <a:spLocks noGrp="1"/>
          </p:cNvSpPr>
          <p:nvPr>
            <p:ph type="sldNum" sz="quarter" idx="10"/>
          </p:nvPr>
        </p:nvSpPr>
        <p:spPr/>
        <p:txBody>
          <a:bodyPr/>
          <a:lstStyle/>
          <a:p>
            <a:pPr>
              <a:defRPr/>
            </a:pPr>
            <a:fld id="{B3DECD38-FFDC-B946-A4F7-DDE361C58630}" type="slidenum">
              <a:rPr lang="en-US" altLang="en-US" smtClean="0"/>
              <a:pPr>
                <a:defRPr/>
              </a:pPr>
              <a:t>4</a:t>
            </a:fld>
            <a:endParaRPr lang="en-US" altLang="en-US"/>
          </a:p>
        </p:txBody>
      </p:sp>
    </p:spTree>
    <p:extLst>
      <p:ext uri="{BB962C8B-B14F-4D97-AF65-F5344CB8AC3E}">
        <p14:creationId xmlns:p14="http://schemas.microsoft.com/office/powerpoint/2010/main" val="11636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373F-812D-40E5-BE05-9520449E6AD8}"/>
              </a:ext>
            </a:extLst>
          </p:cNvPr>
          <p:cNvSpPr>
            <a:spLocks noGrp="1"/>
          </p:cNvSpPr>
          <p:nvPr>
            <p:ph type="title"/>
          </p:nvPr>
        </p:nvSpPr>
        <p:spPr>
          <a:xfrm>
            <a:off x="1277650" y="365125"/>
            <a:ext cx="10046043" cy="766091"/>
          </a:xfrm>
        </p:spPr>
        <p:txBody>
          <a:bodyPr/>
          <a:lstStyle/>
          <a:p>
            <a:r>
              <a:rPr lang="en-US" dirty="0">
                <a:latin typeface="+mj-lt"/>
              </a:rPr>
              <a:t>Data in Accreditation Standards</a:t>
            </a:r>
            <a:endParaRPr lang="en-US" dirty="0"/>
          </a:p>
        </p:txBody>
      </p:sp>
      <p:sp>
        <p:nvSpPr>
          <p:cNvPr id="3" name="Content Placeholder 2">
            <a:extLst>
              <a:ext uri="{FF2B5EF4-FFF2-40B4-BE49-F238E27FC236}">
                <a16:creationId xmlns:a16="http://schemas.microsoft.com/office/drawing/2014/main" id="{4FAD8BB4-157E-49F8-B23E-913600A891FD}"/>
              </a:ext>
            </a:extLst>
          </p:cNvPr>
          <p:cNvSpPr>
            <a:spLocks noGrp="1"/>
          </p:cNvSpPr>
          <p:nvPr>
            <p:ph sz="half" idx="1"/>
          </p:nvPr>
        </p:nvSpPr>
        <p:spPr>
          <a:xfrm>
            <a:off x="1277650" y="1225485"/>
            <a:ext cx="10058400" cy="5130865"/>
          </a:xfrm>
        </p:spPr>
        <p:txBody>
          <a:bodyPr/>
          <a:lstStyle/>
          <a:p>
            <a:pPr marL="0" indent="0">
              <a:buNone/>
            </a:pPr>
            <a:r>
              <a:rPr lang="en-US" dirty="0"/>
              <a:t>B. </a:t>
            </a:r>
            <a:r>
              <a:rPr lang="en-US" b="1" dirty="0"/>
              <a:t>Assuring Academic Quality and Institutional Effectiveness </a:t>
            </a:r>
          </a:p>
          <a:p>
            <a:pPr marL="0" indent="0">
              <a:buNone/>
            </a:pPr>
            <a:r>
              <a:rPr lang="en-US" sz="2200" dirty="0"/>
              <a:t>Academic Quality</a:t>
            </a:r>
          </a:p>
          <a:p>
            <a:pPr marL="0" indent="0">
              <a:buNone/>
            </a:pPr>
            <a:r>
              <a:rPr lang="en-US" sz="2200" dirty="0"/>
              <a:t>	4. The institution uses assessment </a:t>
            </a:r>
            <a:r>
              <a:rPr lang="en-US" sz="2200" b="1" dirty="0"/>
              <a:t>data</a:t>
            </a:r>
            <a:r>
              <a:rPr lang="en-US" sz="2200" dirty="0"/>
              <a:t> and organizes its institutional processes to support student learning and student achievement.</a:t>
            </a:r>
          </a:p>
          <a:p>
            <a:pPr marL="0" indent="0">
              <a:buNone/>
            </a:pPr>
            <a:r>
              <a:rPr lang="en-US" sz="2200" dirty="0"/>
              <a:t>Institutional Effectiveness </a:t>
            </a:r>
          </a:p>
          <a:p>
            <a:pPr marL="0" indent="0">
              <a:buNone/>
            </a:pPr>
            <a:r>
              <a:rPr lang="en-US" sz="2200" dirty="0"/>
              <a:t>	5. The institution assesses accomplishment of its mission through program review and evaluation of goals and objectives, student learning outcomes, and student achievement. Quantitative and qualitative </a:t>
            </a:r>
            <a:r>
              <a:rPr lang="en-US" sz="2200" b="1" dirty="0"/>
              <a:t>data</a:t>
            </a:r>
            <a:r>
              <a:rPr lang="en-US" sz="2200" dirty="0"/>
              <a:t> are disaggregated for analysis by program type and mode of delivery.</a:t>
            </a:r>
          </a:p>
          <a:p>
            <a:pPr marL="0" indent="0">
              <a:buNone/>
            </a:pPr>
            <a:r>
              <a:rPr lang="en-US" sz="2200" dirty="0"/>
              <a:t>Institutional Integrity</a:t>
            </a:r>
          </a:p>
          <a:p>
            <a:pPr marL="0" indent="0">
              <a:buNone/>
            </a:pPr>
            <a:r>
              <a:rPr lang="en-US" sz="2200" dirty="0"/>
              <a:t>	9. Faculty distinguish between personal conviction and professionally accepted views in a discipline. They present </a:t>
            </a:r>
            <a:r>
              <a:rPr lang="en-US" sz="2200" b="1" dirty="0"/>
              <a:t>data</a:t>
            </a:r>
            <a:r>
              <a:rPr lang="en-US" sz="2200" dirty="0"/>
              <a:t> and information fairly and objectively.</a:t>
            </a:r>
          </a:p>
          <a:p>
            <a:pPr marL="0" indent="0">
              <a:buNone/>
            </a:pPr>
            <a:endParaRPr lang="en-US" dirty="0"/>
          </a:p>
        </p:txBody>
      </p:sp>
      <p:sp>
        <p:nvSpPr>
          <p:cNvPr id="4" name="Slide Number Placeholder 3">
            <a:extLst>
              <a:ext uri="{FF2B5EF4-FFF2-40B4-BE49-F238E27FC236}">
                <a16:creationId xmlns:a16="http://schemas.microsoft.com/office/drawing/2014/main" id="{56F2EED2-7967-4BDC-8A73-DFABCFD568D3}"/>
              </a:ext>
            </a:extLst>
          </p:cNvPr>
          <p:cNvSpPr>
            <a:spLocks noGrp="1"/>
          </p:cNvSpPr>
          <p:nvPr>
            <p:ph type="sldNum" sz="quarter" idx="10"/>
          </p:nvPr>
        </p:nvSpPr>
        <p:spPr/>
        <p:txBody>
          <a:bodyPr/>
          <a:lstStyle/>
          <a:p>
            <a:pPr>
              <a:defRPr/>
            </a:pPr>
            <a:fld id="{B3DECD38-FFDC-B946-A4F7-DDE361C58630}" type="slidenum">
              <a:rPr lang="en-US" altLang="en-US" smtClean="0"/>
              <a:pPr>
                <a:defRPr/>
              </a:pPr>
              <a:t>5</a:t>
            </a:fld>
            <a:endParaRPr lang="en-US" altLang="en-US"/>
          </a:p>
        </p:txBody>
      </p:sp>
    </p:spTree>
    <p:extLst>
      <p:ext uri="{BB962C8B-B14F-4D97-AF65-F5344CB8AC3E}">
        <p14:creationId xmlns:p14="http://schemas.microsoft.com/office/powerpoint/2010/main" val="140649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F05A-66AD-4ECD-B69E-38F02B85BE14}"/>
              </a:ext>
            </a:extLst>
          </p:cNvPr>
          <p:cNvSpPr>
            <a:spLocks noGrp="1"/>
          </p:cNvSpPr>
          <p:nvPr>
            <p:ph type="title"/>
          </p:nvPr>
        </p:nvSpPr>
        <p:spPr>
          <a:xfrm>
            <a:off x="1277650" y="365126"/>
            <a:ext cx="10046043" cy="869786"/>
          </a:xfrm>
        </p:spPr>
        <p:txBody>
          <a:bodyPr/>
          <a:lstStyle/>
          <a:p>
            <a:r>
              <a:rPr lang="en-US" dirty="0">
                <a:latin typeface="+mj-lt"/>
              </a:rPr>
              <a:t>Data in Accreditation Standards</a:t>
            </a:r>
            <a:endParaRPr lang="en-US" dirty="0"/>
          </a:p>
        </p:txBody>
      </p:sp>
      <p:sp>
        <p:nvSpPr>
          <p:cNvPr id="3" name="Content Placeholder 2">
            <a:extLst>
              <a:ext uri="{FF2B5EF4-FFF2-40B4-BE49-F238E27FC236}">
                <a16:creationId xmlns:a16="http://schemas.microsoft.com/office/drawing/2014/main" id="{3A6C2824-F2CD-4058-AEB9-13917B467931}"/>
              </a:ext>
            </a:extLst>
          </p:cNvPr>
          <p:cNvSpPr>
            <a:spLocks noGrp="1"/>
          </p:cNvSpPr>
          <p:nvPr>
            <p:ph sz="half" idx="1"/>
          </p:nvPr>
        </p:nvSpPr>
        <p:spPr>
          <a:xfrm>
            <a:off x="1277650" y="1348033"/>
            <a:ext cx="10058400" cy="4869887"/>
          </a:xfrm>
        </p:spPr>
        <p:txBody>
          <a:bodyPr/>
          <a:lstStyle/>
          <a:p>
            <a:pPr marL="0" indent="0">
              <a:buNone/>
            </a:pPr>
            <a:r>
              <a:rPr lang="en-US" b="1" dirty="0"/>
              <a:t>Standard II: Student Learning Programs and Support Services</a:t>
            </a:r>
          </a:p>
          <a:p>
            <a:pPr marL="457200" indent="-457200">
              <a:buAutoNum type="alphaUcPeriod"/>
            </a:pPr>
            <a:r>
              <a:rPr lang="en-US" sz="2000" dirty="0"/>
              <a:t>Instructional Programs</a:t>
            </a:r>
          </a:p>
          <a:p>
            <a:pPr marL="0" indent="0">
              <a:buNone/>
            </a:pPr>
            <a:r>
              <a:rPr lang="en-US" sz="2000" dirty="0"/>
              <a:t>	2. Faculty, including full time, part time, and adjunct faculty, regularly engage in ensuring that the content and methods of instruction meet generally accepted academic and professional standards and expectations. In exercising collective ownership over the design and improvement of the learning experience, faculty conduct systematic and inclusive program review, using student achievement </a:t>
            </a:r>
            <a:r>
              <a:rPr lang="en-US" sz="2000" b="1" dirty="0"/>
              <a:t>data</a:t>
            </a:r>
            <a:r>
              <a:rPr lang="en-US" sz="2000" dirty="0"/>
              <a:t>, in order to continuously improve instructional courses and programs, thereby ensuring program currency, improving teaching and learning strategies, and promoting student success.</a:t>
            </a:r>
          </a:p>
          <a:p>
            <a:pPr marL="0" indent="0">
              <a:buNone/>
            </a:pPr>
            <a:r>
              <a:rPr lang="en-US" sz="2000" dirty="0"/>
              <a:t>C. Student Support Services</a:t>
            </a:r>
          </a:p>
          <a:p>
            <a:pPr marL="0" indent="0">
              <a:buNone/>
            </a:pPr>
            <a:r>
              <a:rPr lang="en-US" sz="2000" dirty="0"/>
              <a:t>	2. The institution identifies and assesses learning support outcomes for its student population and provides appropriate student support services and programs to achieve those outcomes. The institution uses assessment </a:t>
            </a:r>
            <a:r>
              <a:rPr lang="en-US" sz="2000" b="1" dirty="0"/>
              <a:t>data</a:t>
            </a:r>
            <a:r>
              <a:rPr lang="en-US" sz="2000" dirty="0"/>
              <a:t> to continuously improve student support programs and services</a:t>
            </a:r>
          </a:p>
        </p:txBody>
      </p:sp>
      <p:sp>
        <p:nvSpPr>
          <p:cNvPr id="4" name="Slide Number Placeholder 3">
            <a:extLst>
              <a:ext uri="{FF2B5EF4-FFF2-40B4-BE49-F238E27FC236}">
                <a16:creationId xmlns:a16="http://schemas.microsoft.com/office/drawing/2014/main" id="{1F8E5515-39F3-48BF-B43E-6B0299824B94}"/>
              </a:ext>
            </a:extLst>
          </p:cNvPr>
          <p:cNvSpPr>
            <a:spLocks noGrp="1"/>
          </p:cNvSpPr>
          <p:nvPr>
            <p:ph type="sldNum" sz="quarter" idx="10"/>
          </p:nvPr>
        </p:nvSpPr>
        <p:spPr/>
        <p:txBody>
          <a:bodyPr/>
          <a:lstStyle/>
          <a:p>
            <a:pPr>
              <a:defRPr/>
            </a:pPr>
            <a:fld id="{B3DECD38-FFDC-B946-A4F7-DDE361C58630}" type="slidenum">
              <a:rPr lang="en-US" altLang="en-US" smtClean="0"/>
              <a:pPr>
                <a:defRPr/>
              </a:pPr>
              <a:t>6</a:t>
            </a:fld>
            <a:endParaRPr lang="en-US" altLang="en-US"/>
          </a:p>
        </p:txBody>
      </p:sp>
    </p:spTree>
    <p:extLst>
      <p:ext uri="{BB962C8B-B14F-4D97-AF65-F5344CB8AC3E}">
        <p14:creationId xmlns:p14="http://schemas.microsoft.com/office/powerpoint/2010/main" val="140944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7A56-2E9D-4673-B33D-41952EEF3A5A}"/>
              </a:ext>
            </a:extLst>
          </p:cNvPr>
          <p:cNvSpPr>
            <a:spLocks noGrp="1"/>
          </p:cNvSpPr>
          <p:nvPr>
            <p:ph type="title"/>
          </p:nvPr>
        </p:nvSpPr>
        <p:spPr/>
        <p:txBody>
          <a:bodyPr/>
          <a:lstStyle/>
          <a:p>
            <a:r>
              <a:rPr lang="en-US" dirty="0">
                <a:latin typeface="+mj-lt"/>
              </a:rPr>
              <a:t>Data in Accreditation Standards</a:t>
            </a:r>
            <a:endParaRPr lang="en-US" dirty="0"/>
          </a:p>
        </p:txBody>
      </p:sp>
      <p:sp>
        <p:nvSpPr>
          <p:cNvPr id="3" name="Content Placeholder 2">
            <a:extLst>
              <a:ext uri="{FF2B5EF4-FFF2-40B4-BE49-F238E27FC236}">
                <a16:creationId xmlns:a16="http://schemas.microsoft.com/office/drawing/2014/main" id="{49453BD3-75A6-4A5B-B503-E8A9B2ABFB79}"/>
              </a:ext>
            </a:extLst>
          </p:cNvPr>
          <p:cNvSpPr>
            <a:spLocks noGrp="1"/>
          </p:cNvSpPr>
          <p:nvPr>
            <p:ph sz="half" idx="1"/>
          </p:nvPr>
        </p:nvSpPr>
        <p:spPr/>
        <p:txBody>
          <a:bodyPr/>
          <a:lstStyle/>
          <a:p>
            <a:pPr marL="0" indent="0">
              <a:buNone/>
            </a:pPr>
            <a:r>
              <a:rPr lang="en-US" b="1" dirty="0"/>
              <a:t>Standard III: Resources</a:t>
            </a:r>
          </a:p>
          <a:p>
            <a:pPr marL="0" indent="0">
              <a:buNone/>
            </a:pPr>
            <a:r>
              <a:rPr lang="en-US" dirty="0"/>
              <a:t>B. Physical Resources</a:t>
            </a:r>
          </a:p>
          <a:p>
            <a:pPr marL="0" indent="0">
              <a:buNone/>
            </a:pPr>
            <a:r>
              <a:rPr lang="en-US" dirty="0"/>
              <a:t>	3. To assure the feasibility and effectiveness of physical resources in supporting institutional programs and services, the institution plans and evaluates its facilities and equipment on a regular basis, taking utilization and other relevant </a:t>
            </a:r>
            <a:r>
              <a:rPr lang="en-US" b="1" dirty="0"/>
              <a:t>data</a:t>
            </a:r>
            <a:r>
              <a:rPr lang="en-US" dirty="0"/>
              <a:t> into account.</a:t>
            </a:r>
          </a:p>
        </p:txBody>
      </p:sp>
      <p:sp>
        <p:nvSpPr>
          <p:cNvPr id="4" name="Slide Number Placeholder 3">
            <a:extLst>
              <a:ext uri="{FF2B5EF4-FFF2-40B4-BE49-F238E27FC236}">
                <a16:creationId xmlns:a16="http://schemas.microsoft.com/office/drawing/2014/main" id="{B6DE9F13-C047-48B3-89E3-1CC8C1A591FF}"/>
              </a:ext>
            </a:extLst>
          </p:cNvPr>
          <p:cNvSpPr>
            <a:spLocks noGrp="1"/>
          </p:cNvSpPr>
          <p:nvPr>
            <p:ph type="sldNum" sz="quarter" idx="10"/>
          </p:nvPr>
        </p:nvSpPr>
        <p:spPr/>
        <p:txBody>
          <a:bodyPr/>
          <a:lstStyle/>
          <a:p>
            <a:pPr>
              <a:defRPr/>
            </a:pPr>
            <a:fld id="{B3DECD38-FFDC-B946-A4F7-DDE361C58630}" type="slidenum">
              <a:rPr lang="en-US" altLang="en-US" smtClean="0"/>
              <a:pPr>
                <a:defRPr/>
              </a:pPr>
              <a:t>7</a:t>
            </a:fld>
            <a:endParaRPr lang="en-US" altLang="en-US"/>
          </a:p>
        </p:txBody>
      </p:sp>
    </p:spTree>
    <p:extLst>
      <p:ext uri="{BB962C8B-B14F-4D97-AF65-F5344CB8AC3E}">
        <p14:creationId xmlns:p14="http://schemas.microsoft.com/office/powerpoint/2010/main" val="128585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BD4A91-1C80-4487-9948-3EF973EB49A5}"/>
              </a:ext>
            </a:extLst>
          </p:cNvPr>
          <p:cNvSpPr>
            <a:spLocks noGrp="1"/>
          </p:cNvSpPr>
          <p:nvPr>
            <p:ph type="title"/>
          </p:nvPr>
        </p:nvSpPr>
        <p:spPr>
          <a:xfrm>
            <a:off x="1277650" y="365126"/>
            <a:ext cx="10046043" cy="869786"/>
          </a:xfrm>
        </p:spPr>
        <p:txBody>
          <a:bodyPr/>
          <a:lstStyle/>
          <a:p>
            <a:r>
              <a:rPr lang="en-US" dirty="0">
                <a:latin typeface="+mj-lt"/>
              </a:rPr>
              <a:t>Ideally, data are used to/for:</a:t>
            </a:r>
          </a:p>
        </p:txBody>
      </p:sp>
      <p:sp>
        <p:nvSpPr>
          <p:cNvPr id="7" name="Content Placeholder 6">
            <a:extLst>
              <a:ext uri="{FF2B5EF4-FFF2-40B4-BE49-F238E27FC236}">
                <a16:creationId xmlns:a16="http://schemas.microsoft.com/office/drawing/2014/main" id="{F08744EE-C7A3-4718-A339-FA71250D4B36}"/>
              </a:ext>
            </a:extLst>
          </p:cNvPr>
          <p:cNvSpPr>
            <a:spLocks noGrp="1"/>
          </p:cNvSpPr>
          <p:nvPr>
            <p:ph sz="half" idx="2"/>
          </p:nvPr>
        </p:nvSpPr>
        <p:spPr>
          <a:xfrm>
            <a:off x="1277650" y="1527142"/>
            <a:ext cx="4922537" cy="4662521"/>
          </a:xfrm>
        </p:spPr>
        <p:txBody>
          <a:bodyPr/>
          <a:lstStyle/>
          <a:p>
            <a:pPr marL="0" indent="0">
              <a:spcBef>
                <a:spcPts val="1067"/>
              </a:spcBef>
              <a:buNone/>
            </a:pPr>
            <a:r>
              <a:rPr lang="en-US" sz="2400" dirty="0">
                <a:solidFill>
                  <a:schemeClr val="bg2">
                    <a:lumMod val="75000"/>
                  </a:schemeClr>
                </a:solidFill>
                <a:latin typeface="Calibri" panose="020F0502020204030204" pitchFamily="34" charset="0"/>
                <a:ea typeface="Arial"/>
                <a:cs typeface="Calibri" panose="020F0502020204030204" pitchFamily="34" charset="0"/>
                <a:sym typeface="Arial"/>
              </a:rPr>
              <a:t>•</a:t>
            </a:r>
            <a:r>
              <a:rPr lang="en-US" sz="2400" dirty="0">
                <a:solidFill>
                  <a:schemeClr val="bg2">
                    <a:lumMod val="75000"/>
                  </a:schemeClr>
                </a:solidFill>
                <a:latin typeface="Calibri" panose="020F0502020204030204" pitchFamily="34" charset="0"/>
                <a:cs typeface="Calibri" panose="020F0502020204030204" pitchFamily="34" charset="0"/>
              </a:rPr>
              <a:t>Focus on achieving institutional mission</a:t>
            </a:r>
          </a:p>
          <a:p>
            <a:pPr marL="0" indent="0">
              <a:spcBef>
                <a:spcPts val="1067"/>
              </a:spcBef>
              <a:buNone/>
            </a:pPr>
            <a:r>
              <a:rPr lang="en-US" sz="2400" dirty="0">
                <a:solidFill>
                  <a:schemeClr val="bg2">
                    <a:lumMod val="75000"/>
                  </a:schemeClr>
                </a:solidFill>
                <a:latin typeface="Calibri" panose="020F0502020204030204" pitchFamily="34" charset="0"/>
                <a:ea typeface="Arial"/>
                <a:cs typeface="Calibri" panose="020F0502020204030204" pitchFamily="34" charset="0"/>
                <a:sym typeface="Arial"/>
              </a:rPr>
              <a:t>•</a:t>
            </a:r>
            <a:r>
              <a:rPr lang="en-US" sz="2400" dirty="0">
                <a:solidFill>
                  <a:schemeClr val="bg2">
                    <a:lumMod val="75000"/>
                  </a:schemeClr>
                </a:solidFill>
                <a:latin typeface="Calibri" panose="020F0502020204030204" pitchFamily="34" charset="0"/>
                <a:cs typeface="Calibri" panose="020F0502020204030204" pitchFamily="34" charset="0"/>
              </a:rPr>
              <a:t>Focus on student outcomes – completion of meaningful education, learning, demonstrable knowledge and skills</a:t>
            </a:r>
          </a:p>
          <a:p>
            <a:pPr marL="0" indent="0">
              <a:spcBef>
                <a:spcPts val="1067"/>
              </a:spcBef>
              <a:buNone/>
            </a:pPr>
            <a:r>
              <a:rPr lang="en-US" sz="2400" dirty="0">
                <a:solidFill>
                  <a:schemeClr val="bg2">
                    <a:lumMod val="75000"/>
                  </a:schemeClr>
                </a:solidFill>
                <a:latin typeface="Calibri" panose="020F0502020204030204" pitchFamily="34" charset="0"/>
                <a:ea typeface="Arial"/>
                <a:cs typeface="Calibri" panose="020F0502020204030204" pitchFamily="34" charset="0"/>
                <a:sym typeface="Arial"/>
              </a:rPr>
              <a:t>•</a:t>
            </a:r>
            <a:r>
              <a:rPr lang="en-US" sz="2400" dirty="0">
                <a:solidFill>
                  <a:schemeClr val="bg2">
                    <a:lumMod val="75000"/>
                  </a:schemeClr>
                </a:solidFill>
                <a:latin typeface="Calibri" panose="020F0502020204030204" pitchFamily="34" charset="0"/>
                <a:cs typeface="Calibri" panose="020F0502020204030204" pitchFamily="34" charset="0"/>
              </a:rPr>
              <a:t>Metrics and evidence used to assess institutional quality</a:t>
            </a:r>
          </a:p>
          <a:p>
            <a:pPr marL="0" indent="0">
              <a:spcBef>
                <a:spcPts val="1067"/>
              </a:spcBef>
              <a:buNone/>
            </a:pPr>
            <a:r>
              <a:rPr lang="en-US" sz="2400" dirty="0">
                <a:solidFill>
                  <a:schemeClr val="bg2">
                    <a:lumMod val="75000"/>
                  </a:schemeClr>
                </a:solidFill>
                <a:latin typeface="Calibri" panose="020F0502020204030204" pitchFamily="34" charset="0"/>
                <a:ea typeface="Arial"/>
                <a:cs typeface="Calibri" panose="020F0502020204030204" pitchFamily="34" charset="0"/>
                <a:sym typeface="Arial"/>
              </a:rPr>
              <a:t>•</a:t>
            </a:r>
            <a:r>
              <a:rPr lang="en-US" sz="2400" dirty="0">
                <a:solidFill>
                  <a:schemeClr val="bg2">
                    <a:lumMod val="75000"/>
                  </a:schemeClr>
                </a:solidFill>
                <a:latin typeface="Calibri" panose="020F0502020204030204" pitchFamily="34" charset="0"/>
                <a:cs typeface="Calibri" panose="020F0502020204030204" pitchFamily="34" charset="0"/>
              </a:rPr>
              <a:t>Ongoing internal quality assurance practices</a:t>
            </a:r>
          </a:p>
          <a:p>
            <a:pPr marL="0" indent="0">
              <a:spcBef>
                <a:spcPts val="1067"/>
              </a:spcBef>
              <a:buNone/>
            </a:pPr>
            <a:r>
              <a:rPr lang="en-US" sz="2400" dirty="0">
                <a:solidFill>
                  <a:schemeClr val="bg2">
                    <a:lumMod val="75000"/>
                  </a:schemeClr>
                </a:solidFill>
                <a:latin typeface="Calibri" panose="020F0502020204030204" pitchFamily="34" charset="0"/>
                <a:ea typeface="Arial"/>
                <a:cs typeface="Calibri" panose="020F0502020204030204" pitchFamily="34" charset="0"/>
                <a:sym typeface="Arial"/>
              </a:rPr>
              <a:t>•</a:t>
            </a:r>
            <a:r>
              <a:rPr lang="en-US" sz="2400" dirty="0">
                <a:solidFill>
                  <a:schemeClr val="bg2">
                    <a:lumMod val="75000"/>
                  </a:schemeClr>
                </a:solidFill>
                <a:latin typeface="Calibri" panose="020F0502020204030204" pitchFamily="34" charset="0"/>
                <a:cs typeface="Calibri" panose="020F0502020204030204" pitchFamily="34" charset="0"/>
              </a:rPr>
              <a:t>Continuous improvement for high performance</a:t>
            </a:r>
          </a:p>
          <a:p>
            <a:pPr marL="0" indent="0">
              <a:buNone/>
            </a:pPr>
            <a:endParaRPr lang="en-US" dirty="0"/>
          </a:p>
        </p:txBody>
      </p:sp>
      <p:pic>
        <p:nvPicPr>
          <p:cNvPr id="10" name="Content Placeholder 9" descr="Arrows pointing up">
            <a:extLst>
              <a:ext uri="{FF2B5EF4-FFF2-40B4-BE49-F238E27FC236}">
                <a16:creationId xmlns:a16="http://schemas.microsoft.com/office/drawing/2014/main" id="{060D9F9A-FADF-4DA0-90BC-6E887F091E23}"/>
              </a:ext>
            </a:extLst>
          </p:cNvPr>
          <p:cNvPicPr>
            <a:picLocks noGrp="1" noChangeAspect="1"/>
          </p:cNvPicPr>
          <p:nvPr>
            <p:ph sz="quarter" idx="4"/>
          </p:nvPr>
        </p:nvPicPr>
        <p:blipFill>
          <a:blip r:embed="rId3"/>
          <a:stretch>
            <a:fillRect/>
          </a:stretch>
        </p:blipFill>
        <p:spPr>
          <a:xfrm>
            <a:off x="6528349" y="1527175"/>
            <a:ext cx="4669327" cy="4662488"/>
          </a:xfrm>
        </p:spPr>
      </p:pic>
      <p:sp>
        <p:nvSpPr>
          <p:cNvPr id="5" name="Slide Number Placeholder 4">
            <a:extLst>
              <a:ext uri="{FF2B5EF4-FFF2-40B4-BE49-F238E27FC236}">
                <a16:creationId xmlns:a16="http://schemas.microsoft.com/office/drawing/2014/main" id="{D051A335-65DE-49FA-8FAC-D5629990F400}"/>
              </a:ext>
            </a:extLst>
          </p:cNvPr>
          <p:cNvSpPr>
            <a:spLocks noGrp="1"/>
          </p:cNvSpPr>
          <p:nvPr>
            <p:ph type="sldNum" sz="quarter" idx="10"/>
          </p:nvPr>
        </p:nvSpPr>
        <p:spPr/>
        <p:txBody>
          <a:bodyPr/>
          <a:lstStyle/>
          <a:p>
            <a:pPr>
              <a:defRPr/>
            </a:pPr>
            <a:fld id="{BA612EA7-8AF5-6D4A-BB65-EDB273F44EC3}" type="slidenum">
              <a:rPr lang="en-US" altLang="en-US" smtClean="0"/>
              <a:pPr>
                <a:defRPr/>
              </a:pPr>
              <a:t>8</a:t>
            </a:fld>
            <a:endParaRPr lang="en-US" altLang="en-US"/>
          </a:p>
        </p:txBody>
      </p:sp>
    </p:spTree>
    <p:extLst>
      <p:ext uri="{BB962C8B-B14F-4D97-AF65-F5344CB8AC3E}">
        <p14:creationId xmlns:p14="http://schemas.microsoft.com/office/powerpoint/2010/main" val="336696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BCF488-E446-4EA8-B3FA-10820C049F3E}"/>
              </a:ext>
            </a:extLst>
          </p:cNvPr>
          <p:cNvSpPr>
            <a:spLocks noGrp="1"/>
          </p:cNvSpPr>
          <p:nvPr>
            <p:ph type="title"/>
          </p:nvPr>
        </p:nvSpPr>
        <p:spPr/>
        <p:txBody>
          <a:bodyPr/>
          <a:lstStyle/>
          <a:p>
            <a:r>
              <a:rPr lang="en-US" dirty="0">
                <a:latin typeface="+mj-lt"/>
              </a:rPr>
              <a:t>Effective Practices for Obtaining Data</a:t>
            </a:r>
          </a:p>
        </p:txBody>
      </p:sp>
      <p:sp>
        <p:nvSpPr>
          <p:cNvPr id="7" name="Content Placeholder 6">
            <a:extLst>
              <a:ext uri="{FF2B5EF4-FFF2-40B4-BE49-F238E27FC236}">
                <a16:creationId xmlns:a16="http://schemas.microsoft.com/office/drawing/2014/main" id="{D5D27C29-5FDC-4770-89CB-EF983B88B2D8}"/>
              </a:ext>
            </a:extLst>
          </p:cNvPr>
          <p:cNvSpPr>
            <a:spLocks noGrp="1"/>
          </p:cNvSpPr>
          <p:nvPr>
            <p:ph sz="half" idx="1"/>
          </p:nvPr>
        </p:nvSpPr>
        <p:spPr/>
        <p:txBody>
          <a:bodyPr/>
          <a:lstStyle/>
          <a:p>
            <a:r>
              <a:rPr lang="en-US" dirty="0">
                <a:solidFill>
                  <a:schemeClr val="bg2">
                    <a:lumMod val="75000"/>
                  </a:schemeClr>
                </a:solidFill>
                <a:latin typeface="Calibri" panose="020F0502020204030204" pitchFamily="34" charset="0"/>
                <a:cs typeface="Calibri" panose="020F0502020204030204" pitchFamily="34" charset="0"/>
              </a:rPr>
              <a:t>Institutional Research should be a distinct department, with appropriate amount of dedicated full-time staff. </a:t>
            </a:r>
          </a:p>
          <a:p>
            <a:r>
              <a:rPr lang="en-US" dirty="0">
                <a:solidFill>
                  <a:schemeClr val="bg2">
                    <a:lumMod val="75000"/>
                  </a:schemeClr>
                </a:solidFill>
                <a:latin typeface="Calibri" panose="020F0502020204030204" pitchFamily="34" charset="0"/>
                <a:cs typeface="Calibri" panose="020F0502020204030204" pitchFamily="34" charset="0"/>
              </a:rPr>
              <a:t>Cultivate a positive working relationship with your college researcher(s) </a:t>
            </a:r>
          </a:p>
          <a:p>
            <a:pPr lvl="1"/>
            <a:r>
              <a:rPr lang="en-US" dirty="0">
                <a:solidFill>
                  <a:schemeClr val="bg2">
                    <a:lumMod val="75000"/>
                  </a:schemeClr>
                </a:solidFill>
                <a:latin typeface="Calibri" panose="020F0502020204030204" pitchFamily="34" charset="0"/>
                <a:cs typeface="Calibri" panose="020F0502020204030204" pitchFamily="34" charset="0"/>
              </a:rPr>
              <a:t>Lead time on requests to respect mandatory reporting and capacity</a:t>
            </a:r>
          </a:p>
          <a:p>
            <a:pPr lvl="1"/>
            <a:r>
              <a:rPr lang="en-US" dirty="0">
                <a:solidFill>
                  <a:schemeClr val="bg2">
                    <a:lumMod val="75000"/>
                  </a:schemeClr>
                </a:solidFill>
                <a:latin typeface="Calibri" panose="020F0502020204030204" pitchFamily="34" charset="0"/>
                <a:cs typeface="Calibri" panose="020F0502020204030204" pitchFamily="34" charset="0"/>
              </a:rPr>
              <a:t>Develop broad support for research questions via Dean, Chair, Senate, etc.</a:t>
            </a:r>
          </a:p>
          <a:p>
            <a:pPr lvl="1"/>
            <a:r>
              <a:rPr lang="en-US" dirty="0">
                <a:solidFill>
                  <a:schemeClr val="bg2">
                    <a:lumMod val="75000"/>
                  </a:schemeClr>
                </a:solidFill>
                <a:latin typeface="Calibri" panose="020F0502020204030204" pitchFamily="34" charset="0"/>
                <a:cs typeface="Calibri" panose="020F0502020204030204" pitchFamily="34" charset="0"/>
              </a:rPr>
              <a:t>Provide supplemental data (e.g., section numbers) or context up front</a:t>
            </a:r>
          </a:p>
          <a:p>
            <a:pPr lvl="1"/>
            <a:r>
              <a:rPr lang="en-US" dirty="0">
                <a:solidFill>
                  <a:schemeClr val="bg2">
                    <a:lumMod val="75000"/>
                  </a:schemeClr>
                </a:solidFill>
                <a:latin typeface="Calibri" panose="020F0502020204030204" pitchFamily="34" charset="0"/>
                <a:cs typeface="Calibri" panose="020F0502020204030204" pitchFamily="34" charset="0"/>
              </a:rPr>
              <a:t>Snacks!</a:t>
            </a:r>
          </a:p>
          <a:p>
            <a:r>
              <a:rPr lang="en-US" dirty="0">
                <a:solidFill>
                  <a:schemeClr val="bg2">
                    <a:lumMod val="75000"/>
                  </a:schemeClr>
                </a:solidFill>
                <a:latin typeface="Calibri" panose="020F0502020204030204" pitchFamily="34" charset="0"/>
                <a:cs typeface="Calibri" panose="020F0502020204030204" pitchFamily="34" charset="0"/>
              </a:rPr>
              <a:t>Data sources, consistency, and accuracy</a:t>
            </a:r>
          </a:p>
          <a:p>
            <a:r>
              <a:rPr lang="en-US" dirty="0">
                <a:solidFill>
                  <a:schemeClr val="bg2">
                    <a:lumMod val="75000"/>
                  </a:schemeClr>
                </a:solidFill>
                <a:latin typeface="Calibri" panose="020F0502020204030204" pitchFamily="34" charset="0"/>
                <a:cs typeface="Calibri" panose="020F0502020204030204" pitchFamily="34" charset="0"/>
              </a:rPr>
              <a:t>Quantitative and Qualitative</a:t>
            </a:r>
          </a:p>
          <a:p>
            <a:r>
              <a:rPr lang="en-US" dirty="0">
                <a:solidFill>
                  <a:schemeClr val="bg2">
                    <a:lumMod val="75000"/>
                  </a:schemeClr>
                </a:solidFill>
                <a:latin typeface="Calibri" panose="020F0502020204030204" pitchFamily="34" charset="0"/>
                <a:cs typeface="Calibri" panose="020F0502020204030204" pitchFamily="34" charset="0"/>
              </a:rPr>
              <a:t>Internal v. external data sources</a:t>
            </a:r>
          </a:p>
          <a:p>
            <a:r>
              <a:rPr lang="en-US" dirty="0">
                <a:solidFill>
                  <a:schemeClr val="bg2">
                    <a:lumMod val="75000"/>
                  </a:schemeClr>
                </a:solidFill>
                <a:latin typeface="Calibri" panose="020F0502020204030204" pitchFamily="34" charset="0"/>
                <a:cs typeface="Calibri" panose="020F0502020204030204" pitchFamily="34" charset="0"/>
              </a:rPr>
              <a:t>Single or multi- college district realities</a:t>
            </a:r>
          </a:p>
          <a:p>
            <a:endParaRPr lang="en-US" dirty="0"/>
          </a:p>
        </p:txBody>
      </p:sp>
      <p:sp>
        <p:nvSpPr>
          <p:cNvPr id="5" name="Slide Number Placeholder 4">
            <a:extLst>
              <a:ext uri="{FF2B5EF4-FFF2-40B4-BE49-F238E27FC236}">
                <a16:creationId xmlns:a16="http://schemas.microsoft.com/office/drawing/2014/main" id="{23AB9889-02FB-4A9C-B32C-5DB6F6E22898}"/>
              </a:ext>
            </a:extLst>
          </p:cNvPr>
          <p:cNvSpPr>
            <a:spLocks noGrp="1"/>
          </p:cNvSpPr>
          <p:nvPr>
            <p:ph type="sldNum" sz="quarter" idx="10"/>
          </p:nvPr>
        </p:nvSpPr>
        <p:spPr/>
        <p:txBody>
          <a:bodyPr/>
          <a:lstStyle/>
          <a:p>
            <a:pPr>
              <a:defRPr/>
            </a:pPr>
            <a:fld id="{ACC24514-134D-334B-9247-30111F82FF65}" type="slidenum">
              <a:rPr lang="en-US" altLang="en-US" smtClean="0"/>
              <a:pPr>
                <a:defRPr/>
              </a:pPr>
              <a:t>9</a:t>
            </a:fld>
            <a:endParaRPr lang="en-US" altLang="en-US"/>
          </a:p>
        </p:txBody>
      </p:sp>
    </p:spTree>
    <p:extLst>
      <p:ext uri="{BB962C8B-B14F-4D97-AF65-F5344CB8AC3E}">
        <p14:creationId xmlns:p14="http://schemas.microsoft.com/office/powerpoint/2010/main" val="1560859760"/>
      </p:ext>
    </p:extLst>
  </p:cSld>
  <p:clrMapOvr>
    <a:masterClrMapping/>
  </p:clrMapOvr>
</p:sld>
</file>

<file path=ppt/theme/theme1.xml><?xml version="1.0" encoding="utf-8"?>
<a:theme xmlns:a="http://schemas.openxmlformats.org/drawingml/2006/main" name="ASCCC Curriculum Inst. 2020 Theme">
  <a:themeElements>
    <a:clrScheme name="Custom 1">
      <a:dk1>
        <a:srgbClr val="4C0061"/>
      </a:dk1>
      <a:lt1>
        <a:srgbClr val="FFFFFF"/>
      </a:lt1>
      <a:dk2>
        <a:srgbClr val="8A528C"/>
      </a:dk2>
      <a:lt2>
        <a:srgbClr val="48A6B3"/>
      </a:lt2>
      <a:accent1>
        <a:srgbClr val="EF6873"/>
      </a:accent1>
      <a:accent2>
        <a:srgbClr val="BF75E7"/>
      </a:accent2>
      <a:accent3>
        <a:srgbClr val="FBF39F"/>
      </a:accent3>
      <a:accent4>
        <a:srgbClr val="AEDA7E"/>
      </a:accent4>
      <a:accent5>
        <a:srgbClr val="007488"/>
      </a:accent5>
      <a:accent6>
        <a:srgbClr val="D0AAEE"/>
      </a:accent6>
      <a:hlink>
        <a:srgbClr val="8A528C"/>
      </a:hlink>
      <a:folHlink>
        <a:srgbClr val="A375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AFCA6B0-7906-8E43-915E-A98602471B0A}" vid="{18B3FB7F-0182-C24E-B5E9-2B90EEB15C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AI 2022 ppt template 2 (2)</Template>
  <TotalTime>106</TotalTime>
  <Words>925</Words>
  <Application>Microsoft Office PowerPoint</Application>
  <PresentationFormat>Widescreen</PresentationFormat>
  <Paragraphs>94</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Palatino</vt:lpstr>
      <vt:lpstr>ASCCC Curriculum Inst. 2020 Theme</vt:lpstr>
      <vt:lpstr>What are the Numbers,  and What do they Mean?    Carrie Roberson ASCCC At-Large Representative   Terrence Willet Dean of Research, Planning, and Institutional Effectiveness Cabrillo College</vt:lpstr>
      <vt:lpstr>TODAY!</vt:lpstr>
      <vt:lpstr>ACCREDITATION</vt:lpstr>
      <vt:lpstr>Data in Accreditation Standards</vt:lpstr>
      <vt:lpstr>Data in Accreditation Standards</vt:lpstr>
      <vt:lpstr>Data in Accreditation Standards</vt:lpstr>
      <vt:lpstr>Data in Accreditation Standards</vt:lpstr>
      <vt:lpstr>Ideally, data are used to/for:</vt:lpstr>
      <vt:lpstr>Effective Practices for Obtaining Data</vt:lpstr>
      <vt:lpstr>Effective Practices for Disaggregating Data</vt:lpstr>
      <vt:lpstr>Opportunity awaits…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Numbers,  and What do they Mean?    Carrie Roberson ASCCC At-Large Representative   Terrence Willet Dean of Research, Planning, and Institutional Effectiveness Cabrillo College</dc:title>
  <dc:creator>Carrie Roberson</dc:creator>
  <cp:lastModifiedBy>Carrie Roberson</cp:lastModifiedBy>
  <cp:revision>14</cp:revision>
  <cp:lastPrinted>2020-11-24T19:39:26Z</cp:lastPrinted>
  <dcterms:created xsi:type="dcterms:W3CDTF">2022-02-15T11:40:51Z</dcterms:created>
  <dcterms:modified xsi:type="dcterms:W3CDTF">2022-02-24T14:07:43Z</dcterms:modified>
</cp:coreProperties>
</file>