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1"/>
  </p:notesMasterIdLst>
  <p:sldIdLst>
    <p:sldId id="256" r:id="rId2"/>
    <p:sldId id="262" r:id="rId3"/>
    <p:sldId id="258" r:id="rId4"/>
    <p:sldId id="260" r:id="rId5"/>
    <p:sldId id="261" r:id="rId6"/>
    <p:sldId id="263" r:id="rId7"/>
    <p:sldId id="270" r:id="rId8"/>
    <p:sldId id="264" r:id="rId9"/>
    <p:sldId id="283" r:id="rId10"/>
    <p:sldId id="272" r:id="rId11"/>
    <p:sldId id="274" r:id="rId12"/>
    <p:sldId id="275" r:id="rId13"/>
    <p:sldId id="276" r:id="rId14"/>
    <p:sldId id="280" r:id="rId15"/>
    <p:sldId id="279" r:id="rId16"/>
    <p:sldId id="282" r:id="rId17"/>
    <p:sldId id="281" r:id="rId18"/>
    <p:sldId id="278" r:id="rId19"/>
    <p:sldId id="277"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5"/>
    <p:restoredTop sz="87203"/>
  </p:normalViewPr>
  <p:slideViewPr>
    <p:cSldViewPr snapToGrid="0" snapToObjects="1">
      <p:cViewPr varScale="1">
        <p:scale>
          <a:sx n="87" d="100"/>
          <a:sy n="87" d="100"/>
        </p:scale>
        <p:origin x="584"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John_Freitas/Library/Containers/com.apple.mail/Data/Library/Mail%20Downloads/6EEA73B7-F5F4-4D92-B87F-34E1C581F3D0/Copy%20of%20APPRENTICESHIP%20PROGRAMS%20AND%20SCHOOLS%202-27-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4FB9-44F8-92A6-7956DFA3FC7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4FB9-44F8-92A6-7956DFA3FC7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4FB9-44F8-92A6-7956DFA3FC7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4FB9-44F8-92A6-7956DFA3FC7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4FB9-44F8-92A6-7956DFA3FC78}"/>
              </c:ext>
            </c:extLst>
          </c:dPt>
          <c:dLbls>
            <c:dLbl>
              <c:idx val="0"/>
              <c:layout>
                <c:manualLayout>
                  <c:x val="0.111312764670296"/>
                  <c:y val="-0.0119402985074627"/>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fld id="{DDA9F429-C2F2-B147-A37E-77AEA69880D6}" type="CATEGORYNAME">
                      <a:rPr lang="en-US" sz="1800" smtClean="0"/>
                      <a:pPr>
                        <a:defRPr sz="1800"/>
                      </a:pPr>
                      <a:t>[CATEGORY NAME]</a:t>
                    </a:fld>
                    <a:endParaRPr lang="en-US" sz="1800" dirty="0" smtClean="0"/>
                  </a:p>
                  <a:p>
                    <a:pPr>
                      <a:defRPr sz="1800"/>
                    </a:pPr>
                    <a:r>
                      <a:rPr lang="en-US" sz="1800" dirty="0" smtClean="0"/>
                      <a:t>(15)</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2-4FB9-44F8-92A6-7956DFA3FC78}"/>
                </c:ext>
                <c:ext xmlns:c15="http://schemas.microsoft.com/office/drawing/2012/chart" uri="{CE6537A1-D6FC-4f65-9D91-7224C49458BB}">
                  <c15:layout/>
                  <c15:dlblFieldTable/>
                  <c15:showDataLabelsRange val="0"/>
                </c:ext>
              </c:extLst>
            </c:dLbl>
            <c:dLbl>
              <c:idx val="1"/>
              <c:layout>
                <c:manualLayout>
                  <c:x val="0.0314579552329099"/>
                  <c:y val="-0.0875621890547264"/>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fld id="{DFDCCB19-C562-BB44-9199-E2F82225D10E}" type="CATEGORYNAME">
                      <a:rPr lang="en-US" sz="1800" smtClean="0"/>
                      <a:pPr>
                        <a:defRPr sz="1800"/>
                      </a:pPr>
                      <a:t>[CATEGORY NAME]</a:t>
                    </a:fld>
                    <a:endParaRPr lang="en-US" sz="1800" dirty="0" smtClean="0"/>
                  </a:p>
                  <a:p>
                    <a:pPr>
                      <a:defRPr sz="1800"/>
                    </a:pPr>
                    <a:r>
                      <a:rPr lang="en-US" sz="1800" dirty="0" smtClean="0"/>
                      <a:t>(65)</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5-4FB9-44F8-92A6-7956DFA3FC78}"/>
                </c:ext>
                <c:ext xmlns:c15="http://schemas.microsoft.com/office/drawing/2012/chart" uri="{CE6537A1-D6FC-4f65-9D91-7224C49458BB}">
                  <c15:layout/>
                  <c15:dlblFieldTable/>
                  <c15:showDataLabelsRange val="0"/>
                </c:ext>
              </c:extLst>
            </c:dLbl>
            <c:dLbl>
              <c:idx val="2"/>
              <c:layout>
                <c:manualLayout>
                  <c:x val="0.0314579552329098"/>
                  <c:y val="0.0318407960199005"/>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fld id="{57C823A0-A9C6-EE4B-8DE1-B5415A6F13F4}" type="CATEGORYNAME">
                      <a:rPr lang="en-US" sz="1800" smtClean="0">
                        <a:solidFill>
                          <a:srgbClr val="FFFF00"/>
                        </a:solidFill>
                      </a:rPr>
                      <a:pPr>
                        <a:defRPr sz="1800"/>
                      </a:pPr>
                      <a:t>[CATEGORY NAME]</a:t>
                    </a:fld>
                    <a:endParaRPr lang="en-US" sz="1800" dirty="0" smtClean="0">
                      <a:solidFill>
                        <a:srgbClr val="FFFF00"/>
                      </a:solidFill>
                    </a:endParaRPr>
                  </a:p>
                  <a:p>
                    <a:pPr>
                      <a:defRPr sz="1800"/>
                    </a:pPr>
                    <a:r>
                      <a:rPr lang="en-US" sz="1800" dirty="0" smtClean="0">
                        <a:solidFill>
                          <a:srgbClr val="FFFF00"/>
                        </a:solidFill>
                      </a:rPr>
                      <a:t>(2)</a:t>
                    </a:r>
                  </a:p>
                  <a:p>
                    <a:pPr>
                      <a:defRPr sz="1800"/>
                    </a:pPr>
                    <a:endParaRPr lang="en-US"/>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4-4FB9-44F8-92A6-7956DFA3FC78}"/>
                </c:ext>
                <c:ext xmlns:c15="http://schemas.microsoft.com/office/drawing/2012/chart" uri="{CE6537A1-D6FC-4f65-9D91-7224C49458BB}">
                  <c15:layout/>
                  <c15:dlblFieldTable/>
                  <c15:showDataLabelsRange val="0"/>
                </c:ext>
              </c:extLst>
            </c:dLbl>
            <c:dLbl>
              <c:idx val="3"/>
              <c:layout>
                <c:manualLayout>
                  <c:x val="0.00725952813067151"/>
                  <c:y val="0.191044776119403"/>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fld id="{245721C8-5866-1E46-A5D7-5BD57974EA9E}" type="CATEGORYNAME">
                      <a:rPr lang="en-US" sz="1800" smtClean="0"/>
                      <a:pPr>
                        <a:defRPr sz="1800"/>
                      </a:pPr>
                      <a:t>[CATEGORY NAME]</a:t>
                    </a:fld>
                    <a:endParaRPr lang="en-US" sz="1800" dirty="0" smtClean="0"/>
                  </a:p>
                  <a:p>
                    <a:pPr>
                      <a:defRPr sz="1800"/>
                    </a:pPr>
                    <a:r>
                      <a:rPr lang="en-US" sz="1800" dirty="0" smtClean="0"/>
                      <a:t>(123)</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4FB9-44F8-92A6-7956DFA3FC78}"/>
                </c:ext>
                <c:ext xmlns:c15="http://schemas.microsoft.com/office/drawing/2012/chart" uri="{CE6537A1-D6FC-4f65-9D91-7224C49458BB}">
                  <c15:layout/>
                  <c15:dlblFieldTable/>
                  <c15:showDataLabelsRange val="0"/>
                </c:ext>
              </c:extLst>
            </c:dLbl>
            <c:dLbl>
              <c:idx val="4"/>
              <c:layout>
                <c:manualLayout>
                  <c:x val="-0.196007259528131"/>
                  <c:y val="-0.0039800995024876"/>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fld id="{B8B4376E-2C51-A84C-88B0-90A6F2E16028}" type="CATEGORYNAME">
                      <a:rPr lang="en-US" sz="1800" smtClean="0"/>
                      <a:pPr>
                        <a:defRPr sz="1800"/>
                      </a:pPr>
                      <a:t>[CATEGORY NAME]</a:t>
                    </a:fld>
                    <a:endParaRPr lang="en-US" sz="1800" dirty="0" smtClean="0"/>
                  </a:p>
                  <a:p>
                    <a:pPr>
                      <a:defRPr sz="1800"/>
                    </a:pPr>
                    <a:r>
                      <a:rPr lang="en-US" sz="1800" dirty="0" smtClean="0"/>
                      <a:t>(3)</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4FB9-44F8-92A6-7956DFA3FC7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Sheet1!$A$1:$E$1</c:f>
              <c:strCache>
                <c:ptCount val="5"/>
                <c:pt idx="0">
                  <c:v>AA Degree</c:v>
                </c:pt>
                <c:pt idx="1">
                  <c:v>AS Degree</c:v>
                </c:pt>
                <c:pt idx="2">
                  <c:v>Certificate of Achievement (12-fewer than 18 units)</c:v>
                </c:pt>
                <c:pt idx="3">
                  <c:v>Certificate of Achievement ( 18 or more units)</c:v>
                </c:pt>
                <c:pt idx="4">
                  <c:v>Noncredit</c:v>
                </c:pt>
              </c:strCache>
            </c:strRef>
          </c:cat>
          <c:val>
            <c:numRef>
              <c:f>Sheet1!$A$2:$E$2</c:f>
              <c:numCache>
                <c:formatCode>General</c:formatCode>
                <c:ptCount val="5"/>
                <c:pt idx="0">
                  <c:v>15.0</c:v>
                </c:pt>
                <c:pt idx="1">
                  <c:v>65.0</c:v>
                </c:pt>
                <c:pt idx="2">
                  <c:v>2.0</c:v>
                </c:pt>
                <c:pt idx="3">
                  <c:v>123.0</c:v>
                </c:pt>
                <c:pt idx="4">
                  <c:v>3.0</c:v>
                </c:pt>
              </c:numCache>
            </c:numRef>
          </c:val>
          <c:extLst xmlns:c16r2="http://schemas.microsoft.com/office/drawing/2015/06/chart">
            <c:ext xmlns:c16="http://schemas.microsoft.com/office/drawing/2014/chart" uri="{C3380CC4-5D6E-409C-BE32-E72D297353CC}">
              <c16:uniqueId val="{00000000-4FB9-44F8-92A6-7956DFA3FC7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D4840EC-76B6-824B-A690-830C39EC0D2A}" type="datetimeFigureOut">
              <a:rPr lang="en-US" smtClean="0"/>
              <a:t>7/14/17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5722328-7B38-CA44-BA15-8077A7C28150}" type="slidenum">
              <a:rPr lang="en-US" smtClean="0"/>
              <a:t>‹#›</a:t>
            </a:fld>
            <a:endParaRPr lang="en-US"/>
          </a:p>
        </p:txBody>
      </p:sp>
    </p:spTree>
    <p:extLst>
      <p:ext uri="{BB962C8B-B14F-4D97-AF65-F5344CB8AC3E}">
        <p14:creationId xmlns:p14="http://schemas.microsoft.com/office/powerpoint/2010/main" val="34035395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Called out for review in SWP Law</a:t>
            </a:r>
            <a:endParaRPr lang="en-US" dirty="0"/>
          </a:p>
        </p:txBody>
      </p:sp>
      <p:sp>
        <p:nvSpPr>
          <p:cNvPr id="4" name="Slide Number Placeholder 3"/>
          <p:cNvSpPr>
            <a:spLocks noGrp="1"/>
          </p:cNvSpPr>
          <p:nvPr>
            <p:ph type="sldNum" sz="quarter" idx="10"/>
          </p:nvPr>
        </p:nvSpPr>
        <p:spPr/>
        <p:txBody>
          <a:bodyPr/>
          <a:lstStyle/>
          <a:p>
            <a:fld id="{F5722328-7B38-CA44-BA15-8077A7C28150}" type="slidenum">
              <a:rPr lang="en-US" smtClean="0"/>
              <a:t>14</a:t>
            </a:fld>
            <a:endParaRPr lang="en-US"/>
          </a:p>
        </p:txBody>
      </p:sp>
    </p:spTree>
    <p:extLst>
      <p:ext uri="{BB962C8B-B14F-4D97-AF65-F5344CB8AC3E}">
        <p14:creationId xmlns:p14="http://schemas.microsoft.com/office/powerpoint/2010/main" val="193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22328-7B38-CA44-BA15-8077A7C28150}" type="slidenum">
              <a:rPr lang="en-US" smtClean="0"/>
              <a:t>17</a:t>
            </a:fld>
            <a:endParaRPr lang="en-US"/>
          </a:p>
        </p:txBody>
      </p:sp>
    </p:spTree>
    <p:extLst>
      <p:ext uri="{BB962C8B-B14F-4D97-AF65-F5344CB8AC3E}">
        <p14:creationId xmlns:p14="http://schemas.microsoft.com/office/powerpoint/2010/main" val="75491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7/14/17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7/14/17</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alphaModFix amt="30000"/>
            <a:lum/>
            <a:extLst>
              <a:ext uri="{28A0092B-C50C-407E-A947-70E740481C1C}">
                <a14:useLocalDpi xmlns:a14="http://schemas.microsoft.com/office/drawing/2010/main"/>
              </a:ext>
            </a:extLst>
          </a:blip>
          <a:srcRect/>
          <a:stretch>
            <a:fillRect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7/14/17</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ol.gov/featured/apprenticeship" TargetMode="External"/><Relationship Id="rId4" Type="http://schemas.openxmlformats.org/officeDocument/2006/relationships/hyperlink" Target="https://doleta.gov/oa/racc.cfm" TargetMode="External"/><Relationship Id="rId5" Type="http://schemas.openxmlformats.org/officeDocument/2006/relationships/hyperlink" Target="http://www.dir.ca.gov/das/das.html" TargetMode="External"/><Relationship Id="rId6" Type="http://schemas.openxmlformats.org/officeDocument/2006/relationships/hyperlink" Target="http://www.dir.ca.gov/cac/cac.html" TargetMode="External"/><Relationship Id="rId1" Type="http://schemas.openxmlformats.org/officeDocument/2006/relationships/slideLayout" Target="../slideLayouts/slideLayout2.xml"/><Relationship Id="rId2" Type="http://schemas.openxmlformats.org/officeDocument/2006/relationships/hyperlink" Target="http://doingwhatmatters.cccco.edu/ForWEDDGrantees/ApprenticeshipToolKit.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jstanskas@valleycollege.edu" TargetMode="External"/><Relationship Id="rId4" Type="http://schemas.openxmlformats.org/officeDocument/2006/relationships/hyperlink" Target="mailto:lwoodyar@cccco.edu" TargetMode="External"/><Relationship Id="rId1" Type="http://schemas.openxmlformats.org/officeDocument/2006/relationships/slideLayout" Target="../slideLayouts/slideLayout2.xml"/><Relationship Id="rId2" Type="http://schemas.openxmlformats.org/officeDocument/2006/relationships/hyperlink" Target="mailto:freitaje@lacity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58955"/>
            <a:ext cx="10058400" cy="2004749"/>
          </a:xfrm>
        </p:spPr>
        <p:txBody>
          <a:bodyPr>
            <a:normAutofit fontScale="90000"/>
          </a:bodyPr>
          <a:lstStyle/>
          <a:p>
            <a:r>
              <a:rPr lang="en-US" b="1" dirty="0" smtClean="0"/>
              <a:t>Apprenticeship </a:t>
            </a:r>
            <a:br>
              <a:rPr lang="en-US" b="1" dirty="0" smtClean="0"/>
            </a:br>
            <a:r>
              <a:rPr lang="en-US" b="1" dirty="0" smtClean="0"/>
              <a:t>(and Curriculum)</a:t>
            </a:r>
            <a:endParaRPr lang="en-US" dirty="0"/>
          </a:p>
        </p:txBody>
      </p:sp>
      <p:sp>
        <p:nvSpPr>
          <p:cNvPr id="3" name="Subtitle 2"/>
          <p:cNvSpPr>
            <a:spLocks noGrp="1"/>
          </p:cNvSpPr>
          <p:nvPr>
            <p:ph type="subTitle" idx="1"/>
          </p:nvPr>
        </p:nvSpPr>
        <p:spPr>
          <a:xfrm>
            <a:off x="914400" y="3869635"/>
            <a:ext cx="8615680" cy="1895061"/>
          </a:xfrm>
        </p:spPr>
        <p:txBody>
          <a:bodyPr>
            <a:normAutofit fontScale="92500" lnSpcReduction="20000"/>
          </a:bodyPr>
          <a:lstStyle/>
          <a:p>
            <a:r>
              <a:rPr lang="en-US" dirty="0" smtClean="0">
                <a:solidFill>
                  <a:schemeClr val="tx2"/>
                </a:solidFill>
              </a:rPr>
              <a:t>John Freitas, ASCCC Treasurer</a:t>
            </a:r>
          </a:p>
          <a:p>
            <a:r>
              <a:rPr lang="en-US" dirty="0" smtClean="0">
                <a:solidFill>
                  <a:schemeClr val="tx2"/>
                </a:solidFill>
              </a:rPr>
              <a:t>John </a:t>
            </a:r>
            <a:r>
              <a:rPr lang="en-US" dirty="0" err="1" smtClean="0">
                <a:solidFill>
                  <a:schemeClr val="tx2"/>
                </a:solidFill>
              </a:rPr>
              <a:t>Stanskas</a:t>
            </a:r>
            <a:r>
              <a:rPr lang="en-US" dirty="0" smtClean="0">
                <a:solidFill>
                  <a:schemeClr val="tx2"/>
                </a:solidFill>
              </a:rPr>
              <a:t>, ASCCC Vice President</a:t>
            </a:r>
          </a:p>
          <a:p>
            <a:r>
              <a:rPr lang="en-US" dirty="0" err="1" smtClean="0">
                <a:solidFill>
                  <a:schemeClr val="tx2"/>
                </a:solidFill>
              </a:rPr>
              <a:t>LeBaron</a:t>
            </a:r>
            <a:r>
              <a:rPr lang="en-US" dirty="0" smtClean="0">
                <a:solidFill>
                  <a:schemeClr val="tx2"/>
                </a:solidFill>
              </a:rPr>
              <a:t> </a:t>
            </a:r>
            <a:r>
              <a:rPr lang="en-US" dirty="0" err="1" smtClean="0">
                <a:solidFill>
                  <a:schemeClr val="tx2"/>
                </a:solidFill>
              </a:rPr>
              <a:t>Woodyard</a:t>
            </a:r>
            <a:r>
              <a:rPr lang="en-US" dirty="0" smtClean="0">
                <a:solidFill>
                  <a:schemeClr val="tx2"/>
                </a:solidFill>
              </a:rPr>
              <a:t>, Dean of Academic Affairs, Chancellor’s Office</a:t>
            </a:r>
          </a:p>
          <a:p>
            <a:endParaRPr lang="en-US" dirty="0">
              <a:solidFill>
                <a:schemeClr val="tx2"/>
              </a:solidFill>
            </a:endParaRPr>
          </a:p>
          <a:p>
            <a:r>
              <a:rPr lang="en-US" dirty="0" smtClean="0">
                <a:solidFill>
                  <a:schemeClr val="tx2"/>
                </a:solidFill>
              </a:rPr>
              <a:t>2017 Curriculum Institute</a:t>
            </a:r>
          </a:p>
          <a:p>
            <a:r>
              <a:rPr lang="en-US" dirty="0" smtClean="0">
                <a:solidFill>
                  <a:schemeClr val="tx2"/>
                </a:solidFill>
              </a:rPr>
              <a:t>Riverside Convention Center</a:t>
            </a:r>
            <a:endParaRPr lang="en-US"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61100" y="5764696"/>
            <a:ext cx="4711700" cy="889000"/>
          </a:xfrm>
          <a:prstGeom prst="rect">
            <a:avLst/>
          </a:prstGeom>
        </p:spPr>
      </p:pic>
    </p:spTree>
    <p:extLst>
      <p:ext uri="{BB962C8B-B14F-4D97-AF65-F5344CB8AC3E}">
        <p14:creationId xmlns:p14="http://schemas.microsoft.com/office/powerpoint/2010/main" val="426235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Apprenticeships </a:t>
            </a:r>
            <a:r>
              <a:rPr lang="mr-IN" dirty="0" smtClean="0"/>
              <a:t>–</a:t>
            </a:r>
            <a:r>
              <a:rPr lang="en-US" dirty="0" smtClean="0"/>
              <a:t> Typical Practice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NOT funded through regular apportionment</a:t>
            </a:r>
          </a:p>
          <a:p>
            <a:pPr lvl="1"/>
            <a:r>
              <a:rPr lang="en-US" sz="2800" dirty="0" smtClean="0"/>
              <a:t>Funded through RSI money and by labor trust funds – requires educational facility cooperative agreement with apprenticeship program sponsor, typically a Joint Apprenticeship Training Committee (JATC) for a given trade.</a:t>
            </a:r>
          </a:p>
          <a:p>
            <a:pPr lvl="1"/>
            <a:r>
              <a:rPr lang="en-US" sz="2800" dirty="0" smtClean="0"/>
              <a:t>AB86 made the CCCCO the fiscal agent for apprenticeship</a:t>
            </a:r>
          </a:p>
          <a:p>
            <a:pPr lvl="1"/>
            <a:r>
              <a:rPr lang="en-US" sz="2800" dirty="0" smtClean="0"/>
              <a:t>Usually a split of 85% to the trade union and 15% to the college</a:t>
            </a:r>
          </a:p>
          <a:p>
            <a:r>
              <a:rPr lang="en-US" sz="3000" dirty="0" smtClean="0"/>
              <a:t>NOT usually a full-time faculty instructor but an employee of the trade union</a:t>
            </a:r>
          </a:p>
          <a:p>
            <a:r>
              <a:rPr lang="en-US" sz="3000" dirty="0" smtClean="0"/>
              <a:t>NOT usually offered on a college campus</a:t>
            </a:r>
          </a:p>
          <a:p>
            <a:endParaRPr lang="en-US" sz="3200" dirty="0"/>
          </a:p>
        </p:txBody>
      </p:sp>
    </p:spTree>
    <p:extLst>
      <p:ext uri="{BB962C8B-B14F-4D97-AF65-F5344CB8AC3E}">
        <p14:creationId xmlns:p14="http://schemas.microsoft.com/office/powerpoint/2010/main" val="351746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Apprenticeships - Role of the Academic Senate</a:t>
            </a:r>
            <a:endParaRPr lang="en-US" dirty="0"/>
          </a:p>
        </p:txBody>
      </p:sp>
      <p:sp>
        <p:nvSpPr>
          <p:cNvPr id="3" name="Content Placeholder 2"/>
          <p:cNvSpPr>
            <a:spLocks noGrp="1"/>
          </p:cNvSpPr>
          <p:nvPr>
            <p:ph idx="1"/>
          </p:nvPr>
        </p:nvSpPr>
        <p:spPr/>
        <p:txBody>
          <a:bodyPr>
            <a:normAutofit fontScale="77500" lnSpcReduction="20000"/>
          </a:bodyPr>
          <a:lstStyle/>
          <a:p>
            <a:r>
              <a:rPr lang="en-US" sz="4000" dirty="0" smtClean="0"/>
              <a:t>Academic Senates are responsible for ensuring academic quality and rigor for earned college credit, no matter the funding source.  </a:t>
            </a:r>
          </a:p>
          <a:p>
            <a:endParaRPr lang="en-US" sz="4000" dirty="0" smtClean="0"/>
          </a:p>
          <a:p>
            <a:r>
              <a:rPr lang="en-US" sz="4000" dirty="0" smtClean="0"/>
              <a:t>Academic Senates are responsible for ensuring appropriately prepared faculty are meeting the college’s needs for curriculum delivery.</a:t>
            </a:r>
          </a:p>
          <a:p>
            <a:endParaRPr lang="en-US" sz="4000" dirty="0" smtClean="0"/>
          </a:p>
          <a:p>
            <a:r>
              <a:rPr lang="en-US" sz="4000" dirty="0" smtClean="0"/>
              <a:t>Academic Senates are responsible for programmatic review, program creation and discontinuance, and ensuring all programs are aligned with student equity goals.</a:t>
            </a:r>
          </a:p>
        </p:txBody>
      </p:sp>
    </p:spTree>
    <p:extLst>
      <p:ext uri="{BB962C8B-B14F-4D97-AF65-F5344CB8AC3E}">
        <p14:creationId xmlns:p14="http://schemas.microsoft.com/office/powerpoint/2010/main" val="2753789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a:t>
            </a:r>
            <a:endParaRPr lang="en-US" dirty="0"/>
          </a:p>
        </p:txBody>
      </p:sp>
      <p:sp>
        <p:nvSpPr>
          <p:cNvPr id="3" name="Content Placeholder 2"/>
          <p:cNvSpPr>
            <a:spLocks noGrp="1"/>
          </p:cNvSpPr>
          <p:nvPr>
            <p:ph idx="1"/>
          </p:nvPr>
        </p:nvSpPr>
        <p:spPr/>
        <p:txBody>
          <a:bodyPr>
            <a:normAutofit fontScale="85000" lnSpcReduction="20000"/>
          </a:bodyPr>
          <a:lstStyle/>
          <a:p>
            <a:r>
              <a:rPr lang="en-US" sz="4000" dirty="0" smtClean="0"/>
              <a:t>Colleges should be prepared to evaluate new apprenticeship proposals to meet the needs of their communities and workforce.</a:t>
            </a:r>
          </a:p>
          <a:p>
            <a:endParaRPr lang="en-US" sz="4000" dirty="0" smtClean="0"/>
          </a:p>
          <a:p>
            <a:r>
              <a:rPr lang="en-US" sz="4000" dirty="0" smtClean="0"/>
              <a:t>College programs in apprenticeship should  be reviewed for efficacy by the college in it’s regular processes.</a:t>
            </a:r>
          </a:p>
          <a:p>
            <a:endParaRPr lang="en-US" sz="4000" dirty="0" smtClean="0"/>
          </a:p>
          <a:p>
            <a:r>
              <a:rPr lang="en-US" sz="4000" dirty="0" smtClean="0"/>
              <a:t>Programs should meet the goals of student equity the college has set.</a:t>
            </a:r>
          </a:p>
          <a:p>
            <a:pPr marL="114300" indent="0">
              <a:buNone/>
            </a:pPr>
            <a:endParaRPr lang="en-US" sz="4000" dirty="0" smtClean="0"/>
          </a:p>
        </p:txBody>
      </p:sp>
    </p:spTree>
    <p:extLst>
      <p:ext uri="{BB962C8B-B14F-4D97-AF65-F5344CB8AC3E}">
        <p14:creationId xmlns:p14="http://schemas.microsoft.com/office/powerpoint/2010/main" val="414693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Curricular Review</a:t>
            </a:r>
            <a:endParaRPr lang="en-US" dirty="0"/>
          </a:p>
        </p:txBody>
      </p:sp>
      <p:sp>
        <p:nvSpPr>
          <p:cNvPr id="3" name="Content Placeholder 2"/>
          <p:cNvSpPr>
            <a:spLocks noGrp="1"/>
          </p:cNvSpPr>
          <p:nvPr>
            <p:ph idx="1"/>
          </p:nvPr>
        </p:nvSpPr>
        <p:spPr/>
        <p:txBody>
          <a:bodyPr>
            <a:normAutofit/>
          </a:bodyPr>
          <a:lstStyle/>
          <a:p>
            <a:r>
              <a:rPr lang="en-US" sz="2800" dirty="0" smtClean="0"/>
              <a:t>Most apprenticeship program instruction is created and approved by a state or federal agency to ensure skills and knowledge required by the trade,</a:t>
            </a:r>
          </a:p>
          <a:p>
            <a:endParaRPr lang="en-US" sz="2800" dirty="0" smtClean="0"/>
          </a:p>
          <a:p>
            <a:r>
              <a:rPr lang="en-US" sz="2800" dirty="0" smtClean="0"/>
              <a:t>Curriculum committees review appropriateness of breadth and depth required for college level instruction, if credit, and </a:t>
            </a:r>
          </a:p>
          <a:p>
            <a:endParaRPr lang="en-US" sz="2800" dirty="0" smtClean="0"/>
          </a:p>
          <a:p>
            <a:r>
              <a:rPr lang="en-US" sz="2800" dirty="0"/>
              <a:t>A</a:t>
            </a:r>
            <a:r>
              <a:rPr lang="en-US" sz="2800" dirty="0" smtClean="0"/>
              <a:t>ppropriate discipline placement for faculty preparation to meet the instructional goals of the college.</a:t>
            </a:r>
          </a:p>
        </p:txBody>
      </p:sp>
    </p:spTree>
    <p:extLst>
      <p:ext uri="{BB962C8B-B14F-4D97-AF65-F5344CB8AC3E}">
        <p14:creationId xmlns:p14="http://schemas.microsoft.com/office/powerpoint/2010/main" val="4063887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 Minimum Qualifications</a:t>
            </a:r>
            <a:endParaRPr lang="en-US" dirty="0"/>
          </a:p>
        </p:txBody>
      </p:sp>
      <p:sp>
        <p:nvSpPr>
          <p:cNvPr id="3" name="Content Placeholder 2"/>
          <p:cNvSpPr>
            <a:spLocks noGrp="1"/>
          </p:cNvSpPr>
          <p:nvPr>
            <p:ph idx="1"/>
          </p:nvPr>
        </p:nvSpPr>
        <p:spPr>
          <a:xfrm>
            <a:off x="609600" y="1417639"/>
            <a:ext cx="10560148" cy="5109770"/>
          </a:xfrm>
        </p:spPr>
        <p:txBody>
          <a:bodyPr>
            <a:normAutofit fontScale="92500" lnSpcReduction="10000"/>
          </a:bodyPr>
          <a:lstStyle/>
          <a:p>
            <a:pPr marL="0" indent="0">
              <a:spcBef>
                <a:spcPts val="0"/>
              </a:spcBef>
              <a:buClrTx/>
              <a:buNone/>
            </a:pPr>
            <a:r>
              <a:rPr lang="en-US" b="1" dirty="0" smtClean="0"/>
              <a:t>Defined in Title 5 sec. 53413 for CCCs</a:t>
            </a:r>
          </a:p>
          <a:p>
            <a:pPr marL="114300" indent="0">
              <a:buNone/>
            </a:pPr>
            <a:r>
              <a:rPr lang="en-US" dirty="0"/>
              <a:t>(a) The minimum qualifications for service as a community college faculty member teaching </a:t>
            </a:r>
            <a:r>
              <a:rPr lang="en-US" b="1" dirty="0"/>
              <a:t>credit apprenticeship courses </a:t>
            </a:r>
            <a:r>
              <a:rPr lang="en-US" dirty="0"/>
              <a:t>shall be satisfied by meeting one of the following two requirements:</a:t>
            </a:r>
          </a:p>
          <a:p>
            <a:pPr marL="114300" indent="0">
              <a:buNone/>
            </a:pPr>
            <a:r>
              <a:rPr lang="en-US" dirty="0"/>
              <a:t>(1) Possession of an associate degree, plus four years of occupational experience in the subject matter area to be taught; or</a:t>
            </a:r>
          </a:p>
          <a:p>
            <a:pPr marL="114300" indent="0">
              <a:buNone/>
            </a:pPr>
            <a:r>
              <a:rPr lang="en-US" dirty="0"/>
              <a:t>(2) Six years of occupational experience, a journeyman's certificate in the subject matter area to be taught, and completion of at least eighteen (18) semester units of degree applicable college level course work, in addition to apprenticeship credits</a:t>
            </a:r>
            <a:r>
              <a:rPr lang="en-US" dirty="0" smtClean="0"/>
              <a:t>.</a:t>
            </a:r>
          </a:p>
          <a:p>
            <a:pPr marL="114300" indent="0">
              <a:buNone/>
            </a:pPr>
            <a:endParaRPr lang="en-US" dirty="0"/>
          </a:p>
          <a:p>
            <a:pPr marL="114300" indent="0">
              <a:buNone/>
            </a:pPr>
            <a:r>
              <a:rPr lang="en-US" dirty="0"/>
              <a:t>(b) The minimum qualifications for service as a community college faculty member teaching </a:t>
            </a:r>
            <a:r>
              <a:rPr lang="en-US" b="1" dirty="0"/>
              <a:t>noncredit apprenticeship courses </a:t>
            </a:r>
            <a:r>
              <a:rPr lang="en-US" dirty="0"/>
              <a:t>shall be either of the following:</a:t>
            </a:r>
          </a:p>
          <a:p>
            <a:pPr marL="114300" indent="0">
              <a:buNone/>
            </a:pPr>
            <a:r>
              <a:rPr lang="en-US" dirty="0"/>
              <a:t>(1) The minimum qualifications for credit apprenticeship instruction as set forth in this section, or</a:t>
            </a:r>
          </a:p>
          <a:p>
            <a:pPr marL="114300" indent="0">
              <a:buNone/>
            </a:pPr>
            <a:r>
              <a:rPr lang="en-US" dirty="0"/>
              <a:t>(2) A high school diploma; and six years of occupational experience in the occupation to be taught, including at least two years at the journeyman level; and sixty clock hours or four semester units in materials, methods, and evaluation of instruction. This last requirement may be satisfied concurrently during the first year of employment as an apprenticeship instructor.</a:t>
            </a:r>
          </a:p>
        </p:txBody>
      </p:sp>
    </p:spTree>
    <p:extLst>
      <p:ext uri="{BB962C8B-B14F-4D97-AF65-F5344CB8AC3E}">
        <p14:creationId xmlns:p14="http://schemas.microsoft.com/office/powerpoint/2010/main" val="179661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Review </a:t>
            </a:r>
            <a:r>
              <a:rPr lang="mr-IN" dirty="0" smtClean="0"/>
              <a:t>–</a:t>
            </a:r>
            <a:r>
              <a:rPr lang="en-US" dirty="0" smtClean="0"/>
              <a:t> Credit </a:t>
            </a:r>
            <a:r>
              <a:rPr lang="en-US" u="sng" dirty="0" smtClean="0"/>
              <a:t>and</a:t>
            </a:r>
            <a:r>
              <a:rPr lang="en-US" dirty="0" smtClean="0"/>
              <a:t> Noncredit</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All apprenticeship courses and programs are approved by curriculum committees and governing boards per Title 5 sections 55002 and 55130.</a:t>
            </a:r>
          </a:p>
          <a:p>
            <a:endParaRPr lang="en-US" sz="2400" dirty="0" smtClean="0"/>
          </a:p>
          <a:p>
            <a:r>
              <a:rPr lang="en-US" sz="2400" dirty="0" smtClean="0"/>
              <a:t>All apprenticeship courses and programs are held to the same standards of quality as all other courses and programs per Title 5 sections 55002 and 55002.5.</a:t>
            </a:r>
          </a:p>
          <a:p>
            <a:endParaRPr lang="en-US" sz="2400" dirty="0" smtClean="0"/>
          </a:p>
          <a:p>
            <a:r>
              <a:rPr lang="en-US" sz="2400" dirty="0" smtClean="0"/>
              <a:t>Submission of apprenticeship courses and programs to the Chancellor’s Office follow the requirements stated in Title 5 sections 55100 (credit courses), 55130 (credit programs), and 55150-55155 (noncredit courses and programs).</a:t>
            </a:r>
          </a:p>
          <a:p>
            <a:endParaRPr lang="en-US" sz="2400" dirty="0" smtClean="0"/>
          </a:p>
          <a:p>
            <a:r>
              <a:rPr lang="en-US" sz="2400" dirty="0" smtClean="0"/>
              <a:t>Added wrinkle </a:t>
            </a:r>
            <a:r>
              <a:rPr lang="mr-IN" sz="2400" dirty="0" smtClean="0"/>
              <a:t>–</a:t>
            </a:r>
            <a:r>
              <a:rPr lang="en-US" sz="2400" dirty="0" smtClean="0"/>
              <a:t> in order to establish a new apprenticeship program, it must be reviewed and approved by the Administrator of Apprenticeship in the Division of Apprenticeship Standards.</a:t>
            </a:r>
          </a:p>
          <a:p>
            <a:endParaRPr lang="en-US" dirty="0"/>
          </a:p>
        </p:txBody>
      </p:sp>
    </p:spTree>
    <p:extLst>
      <p:ext uri="{BB962C8B-B14F-4D97-AF65-F5344CB8AC3E}">
        <p14:creationId xmlns:p14="http://schemas.microsoft.com/office/powerpoint/2010/main" val="206787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1399"/>
            <a:ext cx="10160000" cy="1143000"/>
          </a:xfrm>
        </p:spPr>
        <p:txBody>
          <a:bodyPr/>
          <a:lstStyle/>
          <a:p>
            <a:r>
              <a:rPr lang="en-US" sz="3600" dirty="0" smtClean="0"/>
              <a:t>CCCCO Submission Requirements</a:t>
            </a:r>
            <a:endParaRPr lang="en-US" sz="3600" dirty="0"/>
          </a:p>
        </p:txBody>
      </p:sp>
      <p:sp>
        <p:nvSpPr>
          <p:cNvPr id="3" name="Content Placeholder 2"/>
          <p:cNvSpPr>
            <a:spLocks noGrp="1"/>
          </p:cNvSpPr>
          <p:nvPr>
            <p:ph idx="1"/>
          </p:nvPr>
        </p:nvSpPr>
        <p:spPr>
          <a:xfrm>
            <a:off x="609600" y="1135626"/>
            <a:ext cx="10160000" cy="5486400"/>
          </a:xfrm>
        </p:spPr>
        <p:txBody>
          <a:bodyPr>
            <a:normAutofit fontScale="92500" lnSpcReduction="10000"/>
          </a:bodyPr>
          <a:lstStyle/>
          <a:p>
            <a:r>
              <a:rPr lang="en-US" sz="2400" dirty="0" smtClean="0"/>
              <a:t>Apprenticeship proposals typically submitted as a </a:t>
            </a:r>
            <a:r>
              <a:rPr lang="en-US" sz="2400" u="sng" dirty="0" smtClean="0"/>
              <a:t>package</a:t>
            </a:r>
            <a:r>
              <a:rPr lang="en-US" sz="2400" dirty="0" smtClean="0"/>
              <a:t> </a:t>
            </a:r>
            <a:r>
              <a:rPr lang="mr-IN" sz="2400" dirty="0" smtClean="0"/>
              <a:t>–</a:t>
            </a:r>
            <a:r>
              <a:rPr lang="en-US" sz="2400" dirty="0" smtClean="0"/>
              <a:t> programs with new courses.</a:t>
            </a:r>
          </a:p>
          <a:p>
            <a:endParaRPr lang="en-US" sz="2400" dirty="0" smtClean="0"/>
          </a:p>
          <a:p>
            <a:r>
              <a:rPr lang="en-US" sz="2400" dirty="0" smtClean="0"/>
              <a:t>Includes same requirements as for regular credit and noncredit courses and programs.</a:t>
            </a:r>
          </a:p>
          <a:p>
            <a:endParaRPr lang="en-US" sz="2400" dirty="0" smtClean="0"/>
          </a:p>
          <a:p>
            <a:r>
              <a:rPr lang="en-US" sz="2400" dirty="0" smtClean="0"/>
              <a:t>Additional submission requirements for apprenticeship:</a:t>
            </a:r>
          </a:p>
          <a:p>
            <a:pPr lvl="1"/>
            <a:r>
              <a:rPr lang="en-US" sz="2400" dirty="0" smtClean="0"/>
              <a:t>Labor market information (LMI) and analysis;</a:t>
            </a:r>
          </a:p>
          <a:p>
            <a:pPr lvl="1"/>
            <a:r>
              <a:rPr lang="en-US" sz="2400" dirty="0" smtClean="0"/>
              <a:t>Approval letter from the Division of Apprenticeship Standards (DAS).</a:t>
            </a:r>
          </a:p>
          <a:p>
            <a:pPr lvl="1"/>
            <a:endParaRPr lang="en-US" sz="2400" dirty="0"/>
          </a:p>
          <a:p>
            <a:r>
              <a:rPr lang="en-US" sz="2400" dirty="0" smtClean="0"/>
              <a:t>Proposals  do NOT require advisory board minutes.</a:t>
            </a:r>
          </a:p>
          <a:p>
            <a:endParaRPr lang="en-US" sz="2400" dirty="0" smtClean="0"/>
          </a:p>
          <a:p>
            <a:r>
              <a:rPr lang="en-US" sz="2400" dirty="0" smtClean="0"/>
              <a:t>Proposals do NOT require regional consortium recommendation.</a:t>
            </a:r>
          </a:p>
          <a:p>
            <a:endParaRPr lang="en-US" sz="2400" dirty="0"/>
          </a:p>
          <a:p>
            <a:r>
              <a:rPr lang="en-US" sz="2400" u="sng" dirty="0" smtClean="0"/>
              <a:t>It’s all in the PCAH!</a:t>
            </a:r>
          </a:p>
        </p:txBody>
      </p:sp>
    </p:spTree>
    <p:extLst>
      <p:ext uri="{BB962C8B-B14F-4D97-AF65-F5344CB8AC3E}">
        <p14:creationId xmlns:p14="http://schemas.microsoft.com/office/powerpoint/2010/main" val="452345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Points to Remember	</a:t>
            </a:r>
            <a:endParaRPr lang="en-US" dirty="0"/>
          </a:p>
        </p:txBody>
      </p:sp>
      <p:sp>
        <p:nvSpPr>
          <p:cNvPr id="3" name="Content Placeholder 2"/>
          <p:cNvSpPr>
            <a:spLocks noGrp="1"/>
          </p:cNvSpPr>
          <p:nvPr>
            <p:ph idx="1"/>
          </p:nvPr>
        </p:nvSpPr>
        <p:spPr>
          <a:xfrm>
            <a:off x="609600" y="1417637"/>
            <a:ext cx="10160000" cy="5233885"/>
          </a:xfrm>
        </p:spPr>
        <p:txBody>
          <a:bodyPr>
            <a:normAutofit fontScale="85000" lnSpcReduction="20000"/>
          </a:bodyPr>
          <a:lstStyle/>
          <a:p>
            <a:r>
              <a:rPr lang="en-US" sz="2400" dirty="0" smtClean="0"/>
              <a:t>Apprenticeship has a long history, and the construction crafts and trades are very proud of that history.</a:t>
            </a:r>
          </a:p>
          <a:p>
            <a:endParaRPr lang="en-US" sz="2400" dirty="0" smtClean="0"/>
          </a:p>
          <a:p>
            <a:r>
              <a:rPr lang="en-US" sz="2400" dirty="0" smtClean="0"/>
              <a:t>The “apprenticeship community” (i.e. the trades) are very proud of the quality of their programs.  However, apprenticeship is expanding beyond the traditional trades into areas that don’t necessarily have the same history with apprenticeships (and it’s important to be mindful of that).</a:t>
            </a:r>
          </a:p>
          <a:p>
            <a:endParaRPr lang="en-US" sz="2400" dirty="0" smtClean="0"/>
          </a:p>
          <a:p>
            <a:r>
              <a:rPr lang="en-US" sz="2400" dirty="0" smtClean="0"/>
              <a:t>The apprenticeship community have a very strong sense of ownership because they are training their future colleagues through their apprenticeship programs, and their best apprentices are typically future apprenticeship instructors.</a:t>
            </a:r>
          </a:p>
          <a:p>
            <a:endParaRPr lang="en-US" sz="2400" dirty="0"/>
          </a:p>
          <a:p>
            <a:r>
              <a:rPr lang="en-US" sz="2400" dirty="0" smtClean="0"/>
              <a:t>Real or perceived lack of respect from college faculty can lead to friction and mistrust.</a:t>
            </a:r>
          </a:p>
          <a:p>
            <a:endParaRPr lang="en-US" sz="2400" dirty="0" smtClean="0"/>
          </a:p>
          <a:p>
            <a:r>
              <a:rPr lang="en-US" sz="2400" dirty="0" smtClean="0"/>
              <a:t>It is important for senate and curriculum leaders to build mutually respectful relationships with apprenticeship program sponsors and the apprenticeship community to foster understanding of each other’s processes and practices. Consider attending a California Apprenticeship Council meeting.</a:t>
            </a:r>
            <a:endParaRPr lang="en-US" sz="2400" dirty="0"/>
          </a:p>
        </p:txBody>
      </p:sp>
    </p:spTree>
    <p:extLst>
      <p:ext uri="{BB962C8B-B14F-4D97-AF65-F5344CB8AC3E}">
        <p14:creationId xmlns:p14="http://schemas.microsoft.com/office/powerpoint/2010/main" val="2144019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Resources	</a:t>
            </a:r>
            <a:endParaRPr lang="en-US" dirty="0"/>
          </a:p>
        </p:txBody>
      </p:sp>
      <p:sp>
        <p:nvSpPr>
          <p:cNvPr id="3" name="Content Placeholder 2"/>
          <p:cNvSpPr>
            <a:spLocks noGrp="1"/>
          </p:cNvSpPr>
          <p:nvPr>
            <p:ph idx="1"/>
          </p:nvPr>
        </p:nvSpPr>
        <p:spPr/>
        <p:txBody>
          <a:bodyPr/>
          <a:lstStyle/>
          <a:p>
            <a:pPr marL="0" indent="0">
              <a:spcBef>
                <a:spcPts val="0"/>
              </a:spcBef>
              <a:buClrTx/>
              <a:buNone/>
            </a:pPr>
            <a:r>
              <a:rPr lang="en-US" b="1" dirty="0" smtClean="0"/>
              <a:t>Doing What Matters Apprenticeship Site </a:t>
            </a:r>
            <a:r>
              <a:rPr lang="en-US" dirty="0" smtClean="0">
                <a:hlinkClick r:id="rId2"/>
              </a:rPr>
              <a:t>http</a:t>
            </a:r>
            <a:r>
              <a:rPr lang="en-US" dirty="0">
                <a:hlinkClick r:id="rId2"/>
              </a:rPr>
              <a:t>://</a:t>
            </a:r>
            <a:r>
              <a:rPr lang="en-US" dirty="0" smtClean="0">
                <a:hlinkClick r:id="rId2"/>
              </a:rPr>
              <a:t>doingwhatmatters.cccco.edu/ForWEDDGrantees/ApprenticeshipToolKit.aspx</a:t>
            </a:r>
            <a:endParaRPr lang="en-US" dirty="0" smtClean="0"/>
          </a:p>
          <a:p>
            <a:pPr indent="-342900">
              <a:spcBef>
                <a:spcPts val="0"/>
              </a:spcBef>
              <a:buClrTx/>
            </a:pPr>
            <a:endParaRPr lang="en-US" dirty="0" smtClean="0"/>
          </a:p>
          <a:p>
            <a:pPr marL="0" indent="0">
              <a:spcBef>
                <a:spcPts val="0"/>
              </a:spcBef>
              <a:buClrTx/>
              <a:buNone/>
            </a:pPr>
            <a:r>
              <a:rPr lang="en-US" b="1" dirty="0" smtClean="0"/>
              <a:t>U.S. Department of Labor</a:t>
            </a:r>
          </a:p>
          <a:p>
            <a:pPr lvl="1" indent="-342900">
              <a:spcBef>
                <a:spcPts val="0"/>
              </a:spcBef>
              <a:buClrTx/>
            </a:pPr>
            <a:r>
              <a:rPr lang="en-US" dirty="0"/>
              <a:t>Apprenticeship USA: </a:t>
            </a:r>
            <a:r>
              <a:rPr lang="en-US" dirty="0">
                <a:hlinkClick r:id="rId3"/>
              </a:rPr>
              <a:t>https://</a:t>
            </a:r>
            <a:r>
              <a:rPr lang="en-US" dirty="0" smtClean="0">
                <a:hlinkClick r:id="rId3"/>
              </a:rPr>
              <a:t>www.dol.gov/featured/apprenticeship</a:t>
            </a:r>
            <a:endParaRPr lang="en-US" dirty="0"/>
          </a:p>
          <a:p>
            <a:pPr lvl="1" indent="-342900">
              <a:spcBef>
                <a:spcPts val="0"/>
              </a:spcBef>
              <a:buClrTx/>
            </a:pPr>
            <a:r>
              <a:rPr lang="en-US" dirty="0" smtClean="0"/>
              <a:t>Registered Apprenticeship </a:t>
            </a:r>
            <a:r>
              <a:rPr lang="en-US" dirty="0"/>
              <a:t>College Consortium </a:t>
            </a:r>
            <a:r>
              <a:rPr lang="en-US" dirty="0" smtClean="0"/>
              <a:t>(RACC) Information</a:t>
            </a:r>
            <a:r>
              <a:rPr lang="en-US" dirty="0"/>
              <a:t>: </a:t>
            </a:r>
            <a:r>
              <a:rPr lang="en-US" dirty="0">
                <a:hlinkClick r:id="rId4"/>
              </a:rPr>
              <a:t>https://</a:t>
            </a:r>
            <a:r>
              <a:rPr lang="en-US" dirty="0" smtClean="0">
                <a:hlinkClick r:id="rId4"/>
              </a:rPr>
              <a:t>doleta.gov/oa/racc.cfm</a:t>
            </a:r>
            <a:endParaRPr lang="en-US" dirty="0" smtClean="0"/>
          </a:p>
          <a:p>
            <a:pPr lvl="1" indent="-342900">
              <a:spcBef>
                <a:spcPts val="0"/>
              </a:spcBef>
              <a:buClrTx/>
            </a:pPr>
            <a:endParaRPr lang="en-US" dirty="0" smtClean="0"/>
          </a:p>
          <a:p>
            <a:pPr marL="0" indent="0">
              <a:spcBef>
                <a:spcPts val="0"/>
              </a:spcBef>
              <a:buClrTx/>
              <a:buNone/>
            </a:pPr>
            <a:r>
              <a:rPr lang="en-US" b="1" dirty="0" smtClean="0"/>
              <a:t>California Department of Industrial Relations (DIR)</a:t>
            </a:r>
          </a:p>
          <a:p>
            <a:pPr lvl="1" indent="-342900">
              <a:spcBef>
                <a:spcPts val="0"/>
              </a:spcBef>
              <a:buClrTx/>
            </a:pPr>
            <a:r>
              <a:rPr lang="en-US" dirty="0"/>
              <a:t>DIR </a:t>
            </a:r>
            <a:r>
              <a:rPr lang="en-US" dirty="0" smtClean="0"/>
              <a:t>Division of Apprenticeship Standards Site</a:t>
            </a:r>
            <a:r>
              <a:rPr lang="en-US" dirty="0"/>
              <a:t>: </a:t>
            </a:r>
            <a:r>
              <a:rPr lang="en-US" dirty="0">
                <a:hlinkClick r:id="rId5"/>
              </a:rPr>
              <a:t>http://</a:t>
            </a:r>
            <a:r>
              <a:rPr lang="en-US" dirty="0" smtClean="0">
                <a:hlinkClick r:id="rId5"/>
              </a:rPr>
              <a:t>www.dir.ca.gov/das/das.html</a:t>
            </a:r>
            <a:endParaRPr lang="en-US" dirty="0" smtClean="0"/>
          </a:p>
          <a:p>
            <a:pPr lvl="1" indent="-342900">
              <a:spcBef>
                <a:spcPts val="0"/>
              </a:spcBef>
              <a:buClrTx/>
            </a:pPr>
            <a:r>
              <a:rPr lang="en-US" dirty="0" smtClean="0"/>
              <a:t>California Apprenticeship Council</a:t>
            </a:r>
            <a:r>
              <a:rPr lang="en-US" dirty="0"/>
              <a:t>: </a:t>
            </a:r>
            <a:r>
              <a:rPr lang="en-US" dirty="0">
                <a:hlinkClick r:id="rId6"/>
              </a:rPr>
              <a:t>http://</a:t>
            </a:r>
            <a:r>
              <a:rPr lang="en-US" dirty="0" smtClean="0">
                <a:hlinkClick r:id="rId6"/>
              </a:rPr>
              <a:t>www.dir.ca.gov/cac/cac.html</a:t>
            </a:r>
            <a:endParaRPr lang="en-US" dirty="0" smtClean="0"/>
          </a:p>
          <a:p>
            <a:pPr lvl="1" indent="-342900">
              <a:spcBef>
                <a:spcPts val="0"/>
              </a:spcBef>
              <a:buClrTx/>
            </a:pPr>
            <a:endParaRPr lang="en-US" dirty="0"/>
          </a:p>
        </p:txBody>
      </p:sp>
    </p:spTree>
    <p:extLst>
      <p:ext uri="{BB962C8B-B14F-4D97-AF65-F5344CB8AC3E}">
        <p14:creationId xmlns:p14="http://schemas.microsoft.com/office/powerpoint/2010/main" val="1235063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609600" y="1600200"/>
            <a:ext cx="10160000" cy="5078896"/>
          </a:xfrm>
        </p:spPr>
        <p:txBody>
          <a:bodyPr>
            <a:normAutofit/>
          </a:bodyPr>
          <a:lstStyle/>
          <a:p>
            <a:pPr marL="114300" indent="0">
              <a:buNone/>
            </a:pPr>
            <a:r>
              <a:rPr lang="en-US" sz="4000" dirty="0" smtClean="0"/>
              <a:t>John Freitas	</a:t>
            </a:r>
            <a:r>
              <a:rPr lang="en-US" sz="4000" dirty="0" smtClean="0">
                <a:hlinkClick r:id="rId2"/>
              </a:rPr>
              <a:t>freitaje@lacitycollege.edu</a:t>
            </a:r>
            <a:r>
              <a:rPr lang="en-US" sz="4000" dirty="0" smtClean="0"/>
              <a:t> </a:t>
            </a:r>
            <a:endParaRPr lang="en-US" sz="4000" dirty="0"/>
          </a:p>
          <a:p>
            <a:pPr marL="114300" indent="0">
              <a:buNone/>
            </a:pPr>
            <a:r>
              <a:rPr lang="en-US" sz="4000" dirty="0" smtClean="0"/>
              <a:t>John </a:t>
            </a:r>
            <a:r>
              <a:rPr lang="en-US" sz="4000" dirty="0" err="1" smtClean="0"/>
              <a:t>Stanskas</a:t>
            </a:r>
            <a:r>
              <a:rPr lang="en-US" sz="4000" dirty="0" smtClean="0"/>
              <a:t>	</a:t>
            </a:r>
            <a:r>
              <a:rPr lang="en-US" sz="4000" dirty="0" smtClean="0">
                <a:hlinkClick r:id="rId3"/>
              </a:rPr>
              <a:t>jstanskas@valleycollege.edu</a:t>
            </a:r>
            <a:endParaRPr lang="en-US" sz="4000" dirty="0" smtClean="0"/>
          </a:p>
          <a:p>
            <a:pPr marL="114300" indent="0">
              <a:buNone/>
            </a:pPr>
            <a:r>
              <a:rPr lang="en-US" sz="4000" dirty="0" err="1" smtClean="0"/>
              <a:t>LeBaron</a:t>
            </a:r>
            <a:r>
              <a:rPr lang="en-US" sz="4000" dirty="0" smtClean="0"/>
              <a:t> </a:t>
            </a:r>
            <a:r>
              <a:rPr lang="en-US" sz="4000" dirty="0" err="1" smtClean="0"/>
              <a:t>Woodyard</a:t>
            </a:r>
            <a:r>
              <a:rPr lang="en-US" sz="4000" dirty="0" smtClean="0"/>
              <a:t>	</a:t>
            </a:r>
            <a:r>
              <a:rPr lang="en-US" sz="4000" dirty="0" smtClean="0">
                <a:hlinkClick r:id="rId4"/>
              </a:rPr>
              <a:t>lwoodyar@cccco.edu</a:t>
            </a:r>
            <a:endParaRPr lang="en-US" sz="4000" dirty="0" smtClean="0"/>
          </a:p>
          <a:p>
            <a:pPr marL="114300" indent="0" algn="ctr">
              <a:buNone/>
            </a:pPr>
            <a:endParaRPr lang="en-US" sz="4000" dirty="0" smtClean="0"/>
          </a:p>
          <a:p>
            <a:pPr marL="114300" indent="0" algn="ctr">
              <a:buNone/>
            </a:pPr>
            <a:r>
              <a:rPr lang="en-US" sz="4800" dirty="0" smtClean="0"/>
              <a:t>Thank </a:t>
            </a:r>
            <a:r>
              <a:rPr lang="en-US" sz="4800" dirty="0"/>
              <a:t>You!</a:t>
            </a:r>
            <a:endParaRPr lang="en-US" sz="4800" dirty="0" smtClean="0"/>
          </a:p>
        </p:txBody>
      </p:sp>
    </p:spTree>
    <p:extLst>
      <p:ext uri="{BB962C8B-B14F-4D97-AF65-F5344CB8AC3E}">
        <p14:creationId xmlns:p14="http://schemas.microsoft.com/office/powerpoint/2010/main" val="73391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 will</a:t>
            </a:r>
            <a:r>
              <a:rPr lang="mr-IN" dirty="0" smtClean="0"/>
              <a:t>…</a:t>
            </a:r>
            <a:endParaRPr lang="en-US" dirty="0"/>
          </a:p>
        </p:txBody>
      </p:sp>
      <p:sp>
        <p:nvSpPr>
          <p:cNvPr id="3" name="Content Placeholder 2"/>
          <p:cNvSpPr>
            <a:spLocks noGrp="1"/>
          </p:cNvSpPr>
          <p:nvPr>
            <p:ph idx="1"/>
          </p:nvPr>
        </p:nvSpPr>
        <p:spPr/>
        <p:txBody>
          <a:bodyPr/>
          <a:lstStyle/>
          <a:p>
            <a:r>
              <a:rPr lang="en-US" sz="2800" dirty="0" smtClean="0"/>
              <a:t>Scope out the Lay of the Land of Apprenticeship</a:t>
            </a:r>
          </a:p>
          <a:p>
            <a:r>
              <a:rPr lang="en-US" sz="2800" dirty="0" smtClean="0"/>
              <a:t>Practically, What’s Happening in California</a:t>
            </a:r>
          </a:p>
          <a:p>
            <a:r>
              <a:rPr lang="en-US" sz="2800" dirty="0" smtClean="0"/>
              <a:t>Senate and Curriculum Committee Roles</a:t>
            </a:r>
          </a:p>
          <a:p>
            <a:pPr lvl="1"/>
            <a:r>
              <a:rPr lang="en-US" sz="2800" dirty="0" smtClean="0"/>
              <a:t>Curriculum</a:t>
            </a:r>
          </a:p>
          <a:p>
            <a:pPr lvl="1"/>
            <a:r>
              <a:rPr lang="en-US" sz="2800" dirty="0" smtClean="0"/>
              <a:t>Program Review </a:t>
            </a:r>
          </a:p>
          <a:p>
            <a:r>
              <a:rPr lang="en-US" sz="2800" dirty="0" smtClean="0"/>
              <a:t>Chancellor’s Office submission requirements</a:t>
            </a:r>
            <a:endParaRPr lang="en-US" sz="2800" dirty="0"/>
          </a:p>
        </p:txBody>
      </p:sp>
    </p:spTree>
    <p:extLst>
      <p:ext uri="{BB962C8B-B14F-4D97-AF65-F5344CB8AC3E}">
        <p14:creationId xmlns:p14="http://schemas.microsoft.com/office/powerpoint/2010/main" val="29374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Medieval Times</a:t>
            </a:r>
            <a:r>
              <a:rPr lang="mr-IN" dirty="0" smtClean="0"/>
              <a:t>…</a:t>
            </a:r>
            <a:endParaRPr lang="en-US" dirty="0"/>
          </a:p>
        </p:txBody>
      </p:sp>
      <p:sp>
        <p:nvSpPr>
          <p:cNvPr id="5" name="Content Placeholder 4"/>
          <p:cNvSpPr>
            <a:spLocks noGrp="1"/>
          </p:cNvSpPr>
          <p:nvPr>
            <p:ph idx="1"/>
          </p:nvPr>
        </p:nvSpPr>
        <p:spPr/>
        <p:txBody>
          <a:bodyPr/>
          <a:lstStyle/>
          <a:p>
            <a:r>
              <a:rPr lang="en-US" sz="2800" dirty="0"/>
              <a:t>Guilds were formed to provide training, ensure quality, protect jobs, and provide a sense of stability around certain occupations that were considered “the </a:t>
            </a:r>
            <a:r>
              <a:rPr lang="en-US" sz="2800" dirty="0" smtClean="0"/>
              <a:t>trades.”</a:t>
            </a:r>
            <a:endParaRPr lang="en-US" sz="2800" dirty="0"/>
          </a:p>
          <a:p>
            <a:r>
              <a:rPr lang="en-US" sz="2800" dirty="0"/>
              <a:t> By the late 13</a:t>
            </a:r>
            <a:r>
              <a:rPr lang="en-US" sz="2800" baseline="30000" dirty="0"/>
              <a:t>th</a:t>
            </a:r>
            <a:r>
              <a:rPr lang="en-US" sz="2800" dirty="0"/>
              <a:t> century, in order to become a </a:t>
            </a:r>
            <a:r>
              <a:rPr lang="en-US" sz="2800" dirty="0" err="1"/>
              <a:t>guildman</a:t>
            </a:r>
            <a:r>
              <a:rPr lang="en-US" sz="2800" dirty="0"/>
              <a:t>, an individual had to go through three levels of training:</a:t>
            </a:r>
          </a:p>
          <a:p>
            <a:pPr lvl="1"/>
            <a:r>
              <a:rPr lang="en-US" sz="2800" dirty="0"/>
              <a:t>Apprentice </a:t>
            </a:r>
          </a:p>
          <a:p>
            <a:pPr lvl="1"/>
            <a:r>
              <a:rPr lang="en-US" sz="2800" dirty="0"/>
              <a:t>Journeyman</a:t>
            </a:r>
          </a:p>
          <a:p>
            <a:pPr lvl="1"/>
            <a:r>
              <a:rPr lang="en-US" sz="2800" dirty="0"/>
              <a:t>Master </a:t>
            </a:r>
          </a:p>
          <a:p>
            <a:endParaRPr lang="en-US" dirty="0"/>
          </a:p>
        </p:txBody>
      </p:sp>
    </p:spTree>
    <p:extLst>
      <p:ext uri="{BB962C8B-B14F-4D97-AF65-F5344CB8AC3E}">
        <p14:creationId xmlns:p14="http://schemas.microsoft.com/office/powerpoint/2010/main" val="14057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Medieval Times - Stages of Training </a:t>
            </a:r>
            <a:endParaRPr lang="en-US" dirty="0"/>
          </a:p>
        </p:txBody>
      </p:sp>
      <p:sp>
        <p:nvSpPr>
          <p:cNvPr id="3" name="Content Placeholder 2"/>
          <p:cNvSpPr>
            <a:spLocks noGrp="1"/>
          </p:cNvSpPr>
          <p:nvPr>
            <p:ph idx="1"/>
          </p:nvPr>
        </p:nvSpPr>
        <p:spPr/>
        <p:txBody>
          <a:bodyPr>
            <a:normAutofit/>
          </a:bodyPr>
          <a:lstStyle/>
          <a:p>
            <a:r>
              <a:rPr lang="en-US" sz="2800" dirty="0"/>
              <a:t>Apprenticeship:  usually a young man in his teens whose parents paid to have a master take him on.</a:t>
            </a:r>
          </a:p>
          <a:p>
            <a:r>
              <a:rPr lang="en-US" sz="2800" dirty="0"/>
              <a:t>Journeyman:  entitled to a salary but worked under the direction of a master. </a:t>
            </a:r>
          </a:p>
          <a:p>
            <a:r>
              <a:rPr lang="en-US" sz="2800" dirty="0"/>
              <a:t>Master:  owned the shop and employed both apprentices and journeyman</a:t>
            </a:r>
            <a:r>
              <a:rPr lang="en-US" sz="2800" dirty="0" smtClean="0"/>
              <a:t>.</a:t>
            </a:r>
          </a:p>
          <a:p>
            <a:r>
              <a:rPr lang="en-US" sz="2800" dirty="0" smtClean="0"/>
              <a:t>This historical nomenclature is still used today.</a:t>
            </a:r>
            <a:endParaRPr lang="en-US" sz="2800" dirty="0"/>
          </a:p>
        </p:txBody>
      </p:sp>
      <p:pic>
        <p:nvPicPr>
          <p:cNvPr id="4" name="Picture 3"/>
          <p:cNvPicPr>
            <a:picLocks noChangeAspect="1"/>
          </p:cNvPicPr>
          <p:nvPr/>
        </p:nvPicPr>
        <p:blipFill>
          <a:blip r:embed="rId2"/>
          <a:stretch>
            <a:fillRect/>
          </a:stretch>
        </p:blipFill>
        <p:spPr>
          <a:xfrm>
            <a:off x="8345824" y="4025900"/>
            <a:ext cx="2870200" cy="2832100"/>
          </a:xfrm>
          <a:prstGeom prst="rect">
            <a:avLst/>
          </a:prstGeom>
        </p:spPr>
      </p:pic>
    </p:spTree>
    <p:extLst>
      <p:ext uri="{BB962C8B-B14F-4D97-AF65-F5344CB8AC3E}">
        <p14:creationId xmlns:p14="http://schemas.microsoft.com/office/powerpoint/2010/main" val="2349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Matter?</a:t>
            </a:r>
            <a:endParaRPr lang="en-US" dirty="0"/>
          </a:p>
        </p:txBody>
      </p:sp>
      <p:sp>
        <p:nvSpPr>
          <p:cNvPr id="3" name="Content Placeholder 2"/>
          <p:cNvSpPr>
            <a:spLocks noGrp="1"/>
          </p:cNvSpPr>
          <p:nvPr>
            <p:ph idx="1"/>
          </p:nvPr>
        </p:nvSpPr>
        <p:spPr/>
        <p:txBody>
          <a:bodyPr>
            <a:normAutofit/>
          </a:bodyPr>
          <a:lstStyle/>
          <a:p>
            <a:r>
              <a:rPr lang="en-US" sz="3200" dirty="0"/>
              <a:t>Formal education was not open to any but the elites</a:t>
            </a:r>
          </a:p>
          <a:p>
            <a:r>
              <a:rPr lang="en-US" sz="3200" dirty="0"/>
              <a:t>Guilds offered an opportunity for advancement </a:t>
            </a:r>
          </a:p>
          <a:p>
            <a:r>
              <a:rPr lang="en-US" sz="3200" dirty="0"/>
              <a:t>Guilds also offered a variety of educational opportunities</a:t>
            </a:r>
          </a:p>
          <a:p>
            <a:pPr lvl="1"/>
            <a:r>
              <a:rPr lang="en-US" sz="3200" dirty="0"/>
              <a:t>Trades </a:t>
            </a:r>
          </a:p>
          <a:p>
            <a:pPr lvl="1"/>
            <a:r>
              <a:rPr lang="en-US" sz="3200" dirty="0"/>
              <a:t>Literacy </a:t>
            </a:r>
          </a:p>
          <a:p>
            <a:pPr lvl="1"/>
            <a:r>
              <a:rPr lang="en-US" sz="3200" dirty="0"/>
              <a:t>Basic accounting </a:t>
            </a:r>
          </a:p>
          <a:p>
            <a:pPr marL="411480" lvl="1" indent="0">
              <a:buNone/>
            </a:pPr>
            <a:r>
              <a:rPr lang="en-US" dirty="0" smtClean="0"/>
              <a:t> </a:t>
            </a:r>
          </a:p>
          <a:p>
            <a:endParaRPr lang="en-US" dirty="0"/>
          </a:p>
        </p:txBody>
      </p:sp>
    </p:spTree>
    <p:extLst>
      <p:ext uri="{BB962C8B-B14F-4D97-AF65-F5344CB8AC3E}">
        <p14:creationId xmlns:p14="http://schemas.microsoft.com/office/powerpoint/2010/main" val="206849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Apprenticeship Important?</a:t>
            </a:r>
            <a:endParaRPr lang="en-US" dirty="0"/>
          </a:p>
        </p:txBody>
      </p:sp>
      <p:sp>
        <p:nvSpPr>
          <p:cNvPr id="3" name="Content Placeholder 2"/>
          <p:cNvSpPr>
            <a:spLocks noGrp="1"/>
          </p:cNvSpPr>
          <p:nvPr>
            <p:ph idx="1"/>
          </p:nvPr>
        </p:nvSpPr>
        <p:spPr>
          <a:xfrm>
            <a:off x="609599" y="1600200"/>
            <a:ext cx="8420102" cy="4800600"/>
          </a:xfrm>
        </p:spPr>
        <p:txBody>
          <a:bodyPr>
            <a:normAutofit fontScale="92500" lnSpcReduction="20000"/>
          </a:bodyPr>
          <a:lstStyle/>
          <a:p>
            <a:r>
              <a:rPr lang="en-US" sz="3200" dirty="0" smtClean="0"/>
              <a:t>“Learning </a:t>
            </a:r>
            <a:r>
              <a:rPr lang="en-US" sz="3200" dirty="0"/>
              <a:t>while earning” </a:t>
            </a:r>
            <a:r>
              <a:rPr lang="mr-IN" sz="3200" dirty="0" smtClean="0"/>
              <a:t>–</a:t>
            </a:r>
            <a:r>
              <a:rPr lang="en-US" sz="3200" dirty="0" smtClean="0"/>
              <a:t>  Apprentices </a:t>
            </a:r>
            <a:r>
              <a:rPr lang="en-US" sz="3200" dirty="0"/>
              <a:t>earn industry recognized skills and money while learning that skill</a:t>
            </a:r>
            <a:r>
              <a:rPr lang="en-US" sz="3200" dirty="0" smtClean="0"/>
              <a:t>.</a:t>
            </a:r>
          </a:p>
          <a:p>
            <a:endParaRPr lang="en-US" sz="3200" dirty="0" smtClean="0"/>
          </a:p>
          <a:p>
            <a:r>
              <a:rPr lang="en-US" sz="3200" dirty="0" smtClean="0"/>
              <a:t>Apprentices </a:t>
            </a:r>
            <a:r>
              <a:rPr lang="en-US" sz="3200" dirty="0"/>
              <a:t>can earn educational certification </a:t>
            </a:r>
            <a:r>
              <a:rPr lang="en-US" sz="3200" dirty="0" smtClean="0"/>
              <a:t>and college credits - graduates earn </a:t>
            </a:r>
            <a:r>
              <a:rPr lang="en-US" sz="3200" dirty="0" err="1"/>
              <a:t>journeyworker</a:t>
            </a:r>
            <a:r>
              <a:rPr lang="en-US" sz="3200" dirty="0"/>
              <a:t> Certificate of Completion from the state and the appropriate state </a:t>
            </a:r>
            <a:r>
              <a:rPr lang="en-US" sz="3200" dirty="0" smtClean="0"/>
              <a:t>license. </a:t>
            </a:r>
          </a:p>
          <a:p>
            <a:endParaRPr lang="en-US" sz="3200" dirty="0" smtClean="0"/>
          </a:p>
          <a:p>
            <a:r>
              <a:rPr lang="en-US" sz="3200" dirty="0" smtClean="0"/>
              <a:t>Avenue to skilled job-market and career opportunities. </a:t>
            </a:r>
          </a:p>
          <a:p>
            <a:endParaRPr lang="en-US" sz="3200" dirty="0" smtClean="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34116" y="4789488"/>
            <a:ext cx="2735484" cy="1611312"/>
          </a:xfrm>
          <a:prstGeom prst="rect">
            <a:avLst/>
          </a:prstGeom>
        </p:spPr>
      </p:pic>
    </p:spTree>
    <p:extLst>
      <p:ext uri="{BB962C8B-B14F-4D97-AF65-F5344CB8AC3E}">
        <p14:creationId xmlns:p14="http://schemas.microsoft.com/office/powerpoint/2010/main" val="192332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Apprenticeships </a:t>
            </a:r>
            <a:r>
              <a:rPr lang="mr-IN" dirty="0" smtClean="0"/>
              <a:t>–</a:t>
            </a:r>
            <a:r>
              <a:rPr lang="en-US" dirty="0" smtClean="0"/>
              <a:t> The Basics</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Apprenticeship program standards governed by state </a:t>
            </a:r>
            <a:r>
              <a:rPr lang="en-US" sz="3200" u="sng" dirty="0" smtClean="0"/>
              <a:t>and</a:t>
            </a:r>
            <a:r>
              <a:rPr lang="en-US" sz="3200" dirty="0" smtClean="0"/>
              <a:t> federal </a:t>
            </a:r>
            <a:r>
              <a:rPr lang="en-US" sz="3200" dirty="0"/>
              <a:t>e</a:t>
            </a:r>
            <a:r>
              <a:rPr lang="en-US" sz="3200" dirty="0" smtClean="0"/>
              <a:t>ducation </a:t>
            </a:r>
            <a:r>
              <a:rPr lang="en-US" sz="3200" u="sng" dirty="0" smtClean="0"/>
              <a:t>and</a:t>
            </a:r>
            <a:r>
              <a:rPr lang="en-US" sz="3200" dirty="0" smtClean="0"/>
              <a:t> </a:t>
            </a:r>
            <a:r>
              <a:rPr lang="en-US" sz="3200" dirty="0"/>
              <a:t>l</a:t>
            </a:r>
            <a:r>
              <a:rPr lang="en-US" sz="3200" dirty="0" smtClean="0"/>
              <a:t>abor </a:t>
            </a:r>
            <a:r>
              <a:rPr lang="en-US" sz="3200" dirty="0"/>
              <a:t>c</a:t>
            </a:r>
            <a:r>
              <a:rPr lang="en-US" sz="3200" dirty="0" smtClean="0"/>
              <a:t>odes and regulations.</a:t>
            </a:r>
          </a:p>
          <a:p>
            <a:endParaRPr lang="en-US" sz="3200" dirty="0" smtClean="0"/>
          </a:p>
          <a:p>
            <a:r>
              <a:rPr lang="en-US" sz="3200" dirty="0" smtClean="0"/>
              <a:t>Must be run through Local Education Agencies (LEA) </a:t>
            </a:r>
            <a:r>
              <a:rPr lang="mr-IN" sz="3200" dirty="0" smtClean="0"/>
              <a:t>–</a:t>
            </a:r>
            <a:r>
              <a:rPr lang="en-US" sz="3200" dirty="0" smtClean="0"/>
              <a:t> K-12, community college, ROCP.</a:t>
            </a:r>
          </a:p>
          <a:p>
            <a:endParaRPr lang="en-US" sz="3200" dirty="0" smtClean="0"/>
          </a:p>
          <a:p>
            <a:r>
              <a:rPr lang="en-US" sz="3200" dirty="0" smtClean="0"/>
              <a:t>Curriculum includes paid work experience and Related </a:t>
            </a:r>
            <a:r>
              <a:rPr lang="en-US" sz="3200" dirty="0"/>
              <a:t>and Supplemental Instruction (RSI</a:t>
            </a:r>
            <a:r>
              <a:rPr lang="en-US" sz="3200" dirty="0" smtClean="0"/>
              <a:t>) courses.</a:t>
            </a:r>
          </a:p>
          <a:p>
            <a:endParaRPr lang="en-US" sz="3200" dirty="0"/>
          </a:p>
          <a:p>
            <a:r>
              <a:rPr lang="en-US" sz="3200" dirty="0" smtClean="0"/>
              <a:t>Apprenticeship completion results in journey-level status.</a:t>
            </a:r>
          </a:p>
          <a:p>
            <a:endParaRPr lang="en-US" sz="3200" dirty="0" smtClean="0"/>
          </a:p>
          <a:p>
            <a:r>
              <a:rPr lang="en-US" sz="3200" dirty="0" smtClean="0"/>
              <a:t>Instructor qualifications governed by state and federal regulations.</a:t>
            </a:r>
          </a:p>
          <a:p>
            <a:endParaRPr lang="en-US" sz="3200" dirty="0"/>
          </a:p>
        </p:txBody>
      </p:sp>
    </p:spTree>
    <p:extLst>
      <p:ext uri="{BB962C8B-B14F-4D97-AF65-F5344CB8AC3E}">
        <p14:creationId xmlns:p14="http://schemas.microsoft.com/office/powerpoint/2010/main" val="123163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Apprenticeships </a:t>
            </a:r>
            <a:r>
              <a:rPr lang="mr-IN" dirty="0" smtClean="0"/>
              <a:t>–</a:t>
            </a:r>
            <a:r>
              <a:rPr lang="en-US" dirty="0" smtClean="0"/>
              <a:t> In Practice</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Most apprenticeships today occur in traditional construction trades:</a:t>
            </a:r>
          </a:p>
          <a:p>
            <a:pPr lvl="1"/>
            <a:r>
              <a:rPr lang="en-US" sz="3000" dirty="0" smtClean="0"/>
              <a:t>Electrical</a:t>
            </a:r>
          </a:p>
          <a:p>
            <a:pPr lvl="1"/>
            <a:r>
              <a:rPr lang="en-US" sz="3000" dirty="0" smtClean="0"/>
              <a:t>Iron Workers</a:t>
            </a:r>
          </a:p>
          <a:p>
            <a:pPr lvl="1"/>
            <a:r>
              <a:rPr lang="en-US" sz="3000" dirty="0" smtClean="0"/>
              <a:t>Pipe Fitters</a:t>
            </a:r>
          </a:p>
          <a:p>
            <a:pPr lvl="1"/>
            <a:r>
              <a:rPr lang="en-US" sz="3000" dirty="0" smtClean="0"/>
              <a:t>Carpentry</a:t>
            </a:r>
          </a:p>
          <a:p>
            <a:pPr lvl="1"/>
            <a:r>
              <a:rPr lang="en-US" sz="3000" dirty="0" smtClean="0"/>
              <a:t>Sheet Metal</a:t>
            </a:r>
          </a:p>
          <a:p>
            <a:pPr lvl="1"/>
            <a:endParaRPr lang="en-US" sz="3000" dirty="0" smtClean="0"/>
          </a:p>
          <a:p>
            <a:r>
              <a:rPr lang="en-US" sz="3200" dirty="0" smtClean="0"/>
              <a:t>Also exist in non-construction areas, such as cosmetology,  cyber security, auto and bus mechanics.</a:t>
            </a:r>
          </a:p>
          <a:p>
            <a:endParaRPr lang="en-US" sz="3200" dirty="0" smtClean="0"/>
          </a:p>
          <a:p>
            <a:r>
              <a:rPr lang="en-US" sz="3200" dirty="0" smtClean="0"/>
              <a:t>There is interest in expanding apprenticeships, e.g. Strong Workforce Task Force Recommendation 1(c). </a:t>
            </a:r>
          </a:p>
          <a:p>
            <a:endParaRPr lang="en-US" sz="3200" dirty="0"/>
          </a:p>
        </p:txBody>
      </p:sp>
      <p:pic>
        <p:nvPicPr>
          <p:cNvPr id="4" name="Picture 3"/>
          <p:cNvPicPr>
            <a:picLocks noChangeAspect="1"/>
          </p:cNvPicPr>
          <p:nvPr/>
        </p:nvPicPr>
        <p:blipFill>
          <a:blip r:embed="rId2"/>
          <a:stretch>
            <a:fillRect/>
          </a:stretch>
        </p:blipFill>
        <p:spPr>
          <a:xfrm>
            <a:off x="5689600" y="2212975"/>
            <a:ext cx="4038600" cy="2019300"/>
          </a:xfrm>
          <a:prstGeom prst="rect">
            <a:avLst/>
          </a:prstGeom>
        </p:spPr>
      </p:pic>
    </p:spTree>
    <p:extLst>
      <p:ext uri="{BB962C8B-B14F-4D97-AF65-F5344CB8AC3E}">
        <p14:creationId xmlns:p14="http://schemas.microsoft.com/office/powerpoint/2010/main" val="41417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Types of Apprenticeship Awards (current)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427543"/>
              </p:ext>
            </p:extLst>
          </p:nvPr>
        </p:nvGraphicFramePr>
        <p:xfrm>
          <a:off x="609600" y="1600200"/>
          <a:ext cx="1016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6115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3179</TotalTime>
  <Words>1341</Words>
  <Application>Microsoft Macintosh PowerPoint</Application>
  <PresentationFormat>Widescreen</PresentationFormat>
  <Paragraphs>156</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vt:lpstr>
      <vt:lpstr>Mangal</vt:lpstr>
      <vt:lpstr>Adjacency</vt:lpstr>
      <vt:lpstr>Apprenticeship  (and Curriculum)</vt:lpstr>
      <vt:lpstr>Today we will…</vt:lpstr>
      <vt:lpstr>In Medieval Times…</vt:lpstr>
      <vt:lpstr>Medieval Times - Stages of Training </vt:lpstr>
      <vt:lpstr>Why Does This Matter?</vt:lpstr>
      <vt:lpstr>Why Is Apprenticeship Important?</vt:lpstr>
      <vt:lpstr>Apprenticeships – The Basics</vt:lpstr>
      <vt:lpstr>Apprenticeships – In Practice</vt:lpstr>
      <vt:lpstr>Types of Apprenticeship Awards (current)</vt:lpstr>
      <vt:lpstr>Apprenticeships – Typical Practice</vt:lpstr>
      <vt:lpstr>Apprenticeships - Role of the Academic Senate</vt:lpstr>
      <vt:lpstr>Program Review</vt:lpstr>
      <vt:lpstr>Curricular Review</vt:lpstr>
      <vt:lpstr>Apprenticeship Minimum Qualifications</vt:lpstr>
      <vt:lpstr>Curricular Review – Credit and Noncredit</vt:lpstr>
      <vt:lpstr>CCCCO Submission Requirements</vt:lpstr>
      <vt:lpstr>Some Key Points to Remember </vt:lpstr>
      <vt:lpstr>Some Resources </vt:lpstr>
      <vt:lpstr>Questions?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Dolores Davison</dc:creator>
  <cp:lastModifiedBy>Microsoft Office User</cp:lastModifiedBy>
  <cp:revision>53</cp:revision>
  <dcterms:created xsi:type="dcterms:W3CDTF">2017-04-13T01:38:02Z</dcterms:created>
  <dcterms:modified xsi:type="dcterms:W3CDTF">2017-07-14T13:17:43Z</dcterms:modified>
</cp:coreProperties>
</file>