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84" r:id="rId5"/>
  </p:sldMasterIdLst>
  <p:notesMasterIdLst>
    <p:notesMasterId r:id="rId25"/>
  </p:notesMasterIdLst>
  <p:sldIdLst>
    <p:sldId id="284" r:id="rId6"/>
    <p:sldId id="285" r:id="rId7"/>
    <p:sldId id="272" r:id="rId8"/>
    <p:sldId id="273" r:id="rId9"/>
    <p:sldId id="274" r:id="rId10"/>
    <p:sldId id="275" r:id="rId11"/>
    <p:sldId id="276" r:id="rId12"/>
    <p:sldId id="277" r:id="rId13"/>
    <p:sldId id="280" r:id="rId14"/>
    <p:sldId id="257" r:id="rId15"/>
    <p:sldId id="259" r:id="rId16"/>
    <p:sldId id="261" r:id="rId17"/>
    <p:sldId id="262" r:id="rId18"/>
    <p:sldId id="265" r:id="rId19"/>
    <p:sldId id="270" r:id="rId20"/>
    <p:sldId id="283" r:id="rId21"/>
    <p:sldId id="264" r:id="rId22"/>
    <p:sldId id="281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i Analytics" initials="" lastIdx="1" clrIdx="1"/>
  <p:cmAuthor id="1" name="KSM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88707" autoAdjust="0"/>
  </p:normalViewPr>
  <p:slideViewPr>
    <p:cSldViewPr snapToGrid="0" snapToObjects="1">
      <p:cViewPr varScale="1">
        <p:scale>
          <a:sx n="71" d="100"/>
          <a:sy n="71" d="100"/>
        </p:scale>
        <p:origin x="42" y="2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23T22:37:39.304" idx="1">
    <p:pos x="6000" y="100"/>
    <p:text>Let's keep this for now--I really like how it illustrates a changing/evolving role.</p:text>
  </p:cm>
  <p:cm authorId="0" dt="2022-05-24T18:42:12.712" idx="1">
    <p:pos x="6000" y="0"/>
    <p:text>I wonder if you can line up the old flower with the new flower so people can see that change side by side. You can put a grey semi transparent square over the old one to dim it a bit so the focus is on the new one.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8A9FB-4686-44A4-A59C-7A8E5833974F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6814B-83B4-4F3D-8016-87B13688D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55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7a2b2a7f06_2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17a2b2a7f06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814B-83B4-4F3D-8016-87B13688DE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55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814B-83B4-4F3D-8016-87B13688DE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59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cfbb3a736_2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12cfbb3a736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6620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cfbb3a736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12cfbb3a736_2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Does Transformation Begin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Whether at the institutional level or at the level of the Commission, it begins with a “Why” that unifies messaging and processes. It is a word or an idea that is repeated, reinforced, and imbued in every conversation, decision, and process.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is no doubt that the why that unifies us is…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12cfbb3a736_2_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6075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2cfbb3a736_2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12cfbb3a736_2_2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Does Transformation Begin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Whether at the institutional level or at the level of the Commission, it begins with a “Why” that unifies messaging and processes. It is a word or an idea that is repeated, reinforced, and imbued in every conversation, decision, and process.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is no doubt that the why that unifies us is…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12cfbb3a736_2_2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6386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2cfbb3a736_2_1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row: What is important that has already been built into the process.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Click: Due to the work of the ACCJC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Second click: Second row: what is needed for this new phase/paradigm/vision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12cfbb3a736_2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6675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2cfbb3a736_2_1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12cfbb3a736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7853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2cfbb3a736_2_2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12cfbb3a736_2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1679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85 individuals </a:t>
            </a:r>
            <a:r>
              <a:rPr lang="en-US" baseline="0" dirty="0"/>
              <a:t>from 59 colleges involved in preparing the draft – serving on one of the writing/reading teams or on the leadership team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Teams intentionally structured to include perspectives representing the professional, geographic, and institutional diversity of ACCJC’s membership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indent="0">
              <a:buNone/>
            </a:pPr>
            <a:r>
              <a:rPr lang="en-US" b="1" dirty="0"/>
              <a:t>Five Peer Writing Teams, working in parallel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Each team’s process emerged organically, and were roughly parallel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All teams used the same </a:t>
            </a:r>
            <a:r>
              <a:rPr lang="en-US" sz="1200" b="1" i="1" dirty="0"/>
              <a:t>Guiding Principles</a:t>
            </a:r>
            <a:r>
              <a:rPr lang="en-US" sz="1200" b="1" dirty="0"/>
              <a:t> </a:t>
            </a:r>
            <a:r>
              <a:rPr lang="en-US" sz="1200" dirty="0"/>
              <a:t>and </a:t>
            </a:r>
            <a:r>
              <a:rPr lang="en-US" sz="1200" b="1" i="1" dirty="0"/>
              <a:t>Grounding Questions</a:t>
            </a:r>
            <a:r>
              <a:rPr lang="en-US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814B-83B4-4F3D-8016-87B13688DE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24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2cfbb3a736_2_4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g12cfbb3a736_2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9423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177635"/>
            <a:ext cx="2628900" cy="48494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177636"/>
            <a:ext cx="7734300" cy="4849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3069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5794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07630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9290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4114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97528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8826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684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093788"/>
            <a:ext cx="10866120" cy="596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7805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88314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38127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761933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9005" y="4323806"/>
            <a:ext cx="10432249" cy="216053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46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A">
  <p:cSld name="Section Slide A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/>
          <p:nvPr/>
        </p:nvSpPr>
        <p:spPr>
          <a:xfrm>
            <a:off x="0" y="1"/>
            <a:ext cx="12192000" cy="227293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1F1A1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0264" y="6376989"/>
            <a:ext cx="377825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2795451" y="403412"/>
            <a:ext cx="8558347" cy="168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867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829995" y="2662568"/>
            <a:ext cx="10523807" cy="356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marR="0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None/>
              <a:defRPr sz="2400"/>
            </a:lvl1pPr>
            <a:lvl2pPr marL="1219170" lvl="1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 sz="2400"/>
            </a:lvl2pPr>
            <a:lvl3pPr marL="1828754" lvl="2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04040"/>
              </a:buClr>
              <a:buSzPts val="1500"/>
              <a:buChar char="•"/>
              <a:defRPr sz="2000"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04040"/>
              </a:buClr>
              <a:buSzPts val="1400"/>
              <a:buChar char="•"/>
              <a:defRPr sz="1867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04040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10437813" y="6356351"/>
            <a:ext cx="9159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62" name="Google Shape;6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2575995" cy="2272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651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4376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0655"/>
            <a:ext cx="10515600" cy="61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061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061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10/30/2022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93788"/>
            <a:ext cx="10515600" cy="596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45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701563" y="6356351"/>
            <a:ext cx="1652239" cy="228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ACCJC.ORG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32640"/>
            <a:ext cx="3465735" cy="60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7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5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27098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ccjc.org/standards-review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1.jpg"/><Relationship Id="rId21" Type="http://schemas.openxmlformats.org/officeDocument/2006/relationships/image" Target="../media/image35.png"/><Relationship Id="rId42" Type="http://schemas.openxmlformats.org/officeDocument/2006/relationships/image" Target="../media/image56.jpg"/><Relationship Id="rId63" Type="http://schemas.openxmlformats.org/officeDocument/2006/relationships/image" Target="../media/image77.png"/><Relationship Id="rId84" Type="http://schemas.openxmlformats.org/officeDocument/2006/relationships/image" Target="../media/image98.png"/><Relationship Id="rId16" Type="http://schemas.openxmlformats.org/officeDocument/2006/relationships/image" Target="../media/image30.png"/><Relationship Id="rId107" Type="http://schemas.openxmlformats.org/officeDocument/2006/relationships/image" Target="../media/image121.png"/><Relationship Id="rId11" Type="http://schemas.openxmlformats.org/officeDocument/2006/relationships/image" Target="../media/image25.png"/><Relationship Id="rId32" Type="http://schemas.openxmlformats.org/officeDocument/2006/relationships/image" Target="../media/image46.png"/><Relationship Id="rId37" Type="http://schemas.openxmlformats.org/officeDocument/2006/relationships/image" Target="../media/image51.jpg"/><Relationship Id="rId53" Type="http://schemas.openxmlformats.org/officeDocument/2006/relationships/image" Target="../media/image67.png"/><Relationship Id="rId58" Type="http://schemas.openxmlformats.org/officeDocument/2006/relationships/image" Target="../media/image72.gif"/><Relationship Id="rId74" Type="http://schemas.openxmlformats.org/officeDocument/2006/relationships/image" Target="../media/image88.png"/><Relationship Id="rId79" Type="http://schemas.openxmlformats.org/officeDocument/2006/relationships/image" Target="../media/image93.png"/><Relationship Id="rId102" Type="http://schemas.openxmlformats.org/officeDocument/2006/relationships/image" Target="../media/image116.png"/><Relationship Id="rId123" Type="http://schemas.openxmlformats.org/officeDocument/2006/relationships/image" Target="../media/image137.png"/><Relationship Id="rId128" Type="http://schemas.openxmlformats.org/officeDocument/2006/relationships/image" Target="../media/image142.jpg"/><Relationship Id="rId5" Type="http://schemas.openxmlformats.org/officeDocument/2006/relationships/image" Target="../media/image19.gif"/><Relationship Id="rId90" Type="http://schemas.openxmlformats.org/officeDocument/2006/relationships/image" Target="../media/image104.png"/><Relationship Id="rId95" Type="http://schemas.openxmlformats.org/officeDocument/2006/relationships/image" Target="../media/image109.jp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43" Type="http://schemas.openxmlformats.org/officeDocument/2006/relationships/image" Target="../media/image57.png"/><Relationship Id="rId48" Type="http://schemas.openxmlformats.org/officeDocument/2006/relationships/image" Target="../media/image62.png"/><Relationship Id="rId64" Type="http://schemas.openxmlformats.org/officeDocument/2006/relationships/image" Target="../media/image78.jpg"/><Relationship Id="rId69" Type="http://schemas.openxmlformats.org/officeDocument/2006/relationships/image" Target="../media/image83.jpg"/><Relationship Id="rId113" Type="http://schemas.openxmlformats.org/officeDocument/2006/relationships/image" Target="../media/image127.png"/><Relationship Id="rId118" Type="http://schemas.openxmlformats.org/officeDocument/2006/relationships/image" Target="../media/image132.png"/><Relationship Id="rId134" Type="http://schemas.openxmlformats.org/officeDocument/2006/relationships/image" Target="../media/image148.png"/><Relationship Id="rId80" Type="http://schemas.openxmlformats.org/officeDocument/2006/relationships/image" Target="../media/image94.png"/><Relationship Id="rId85" Type="http://schemas.openxmlformats.org/officeDocument/2006/relationships/image" Target="../media/image99.jpg"/><Relationship Id="rId12" Type="http://schemas.openxmlformats.org/officeDocument/2006/relationships/image" Target="../media/image26.png"/><Relationship Id="rId17" Type="http://schemas.openxmlformats.org/officeDocument/2006/relationships/image" Target="../media/image31.jp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59" Type="http://schemas.openxmlformats.org/officeDocument/2006/relationships/image" Target="../media/image73.png"/><Relationship Id="rId103" Type="http://schemas.openxmlformats.org/officeDocument/2006/relationships/image" Target="../media/image117.png"/><Relationship Id="rId108" Type="http://schemas.openxmlformats.org/officeDocument/2006/relationships/image" Target="../media/image122.jpg"/><Relationship Id="rId124" Type="http://schemas.openxmlformats.org/officeDocument/2006/relationships/image" Target="../media/image138.png"/><Relationship Id="rId129" Type="http://schemas.openxmlformats.org/officeDocument/2006/relationships/image" Target="../media/image143.jpg"/><Relationship Id="rId54" Type="http://schemas.openxmlformats.org/officeDocument/2006/relationships/image" Target="../media/image68.png"/><Relationship Id="rId70" Type="http://schemas.openxmlformats.org/officeDocument/2006/relationships/image" Target="../media/image84.png"/><Relationship Id="rId75" Type="http://schemas.openxmlformats.org/officeDocument/2006/relationships/image" Target="../media/image89.png"/><Relationship Id="rId91" Type="http://schemas.openxmlformats.org/officeDocument/2006/relationships/image" Target="../media/image105.png"/><Relationship Id="rId96" Type="http://schemas.openxmlformats.org/officeDocument/2006/relationships/image" Target="../media/image1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49" Type="http://schemas.openxmlformats.org/officeDocument/2006/relationships/image" Target="../media/image63.png"/><Relationship Id="rId114" Type="http://schemas.openxmlformats.org/officeDocument/2006/relationships/image" Target="../media/image128.png"/><Relationship Id="rId119" Type="http://schemas.openxmlformats.org/officeDocument/2006/relationships/image" Target="../media/image133.png"/><Relationship Id="rId44" Type="http://schemas.openxmlformats.org/officeDocument/2006/relationships/image" Target="../media/image58.png"/><Relationship Id="rId60" Type="http://schemas.openxmlformats.org/officeDocument/2006/relationships/image" Target="../media/image74.jpg"/><Relationship Id="rId65" Type="http://schemas.openxmlformats.org/officeDocument/2006/relationships/image" Target="../media/image79.png"/><Relationship Id="rId81" Type="http://schemas.openxmlformats.org/officeDocument/2006/relationships/image" Target="../media/image95.png"/><Relationship Id="rId86" Type="http://schemas.openxmlformats.org/officeDocument/2006/relationships/image" Target="../media/image100.png"/><Relationship Id="rId130" Type="http://schemas.openxmlformats.org/officeDocument/2006/relationships/image" Target="../media/image144.png"/><Relationship Id="rId135" Type="http://schemas.openxmlformats.org/officeDocument/2006/relationships/image" Target="../media/image9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9" Type="http://schemas.openxmlformats.org/officeDocument/2006/relationships/image" Target="../media/image53.png"/><Relationship Id="rId109" Type="http://schemas.openxmlformats.org/officeDocument/2006/relationships/image" Target="../media/image123.png"/><Relationship Id="rId34" Type="http://schemas.openxmlformats.org/officeDocument/2006/relationships/image" Target="../media/image48.png"/><Relationship Id="rId50" Type="http://schemas.openxmlformats.org/officeDocument/2006/relationships/image" Target="../media/image64.png"/><Relationship Id="rId55" Type="http://schemas.openxmlformats.org/officeDocument/2006/relationships/image" Target="../media/image69.jpg"/><Relationship Id="rId76" Type="http://schemas.openxmlformats.org/officeDocument/2006/relationships/image" Target="../media/image90.gif"/><Relationship Id="rId97" Type="http://schemas.openxmlformats.org/officeDocument/2006/relationships/image" Target="../media/image111.png"/><Relationship Id="rId104" Type="http://schemas.openxmlformats.org/officeDocument/2006/relationships/image" Target="../media/image118.png"/><Relationship Id="rId120" Type="http://schemas.openxmlformats.org/officeDocument/2006/relationships/image" Target="../media/image134.png"/><Relationship Id="rId125" Type="http://schemas.openxmlformats.org/officeDocument/2006/relationships/image" Target="../media/image139.png"/><Relationship Id="rId7" Type="http://schemas.openxmlformats.org/officeDocument/2006/relationships/image" Target="../media/image21.gif"/><Relationship Id="rId71" Type="http://schemas.openxmlformats.org/officeDocument/2006/relationships/image" Target="../media/image85.jpg"/><Relationship Id="rId92" Type="http://schemas.openxmlformats.org/officeDocument/2006/relationships/image" Target="../media/image106.png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43.png"/><Relationship Id="rId24" Type="http://schemas.openxmlformats.org/officeDocument/2006/relationships/image" Target="../media/image38.png"/><Relationship Id="rId40" Type="http://schemas.openxmlformats.org/officeDocument/2006/relationships/image" Target="../media/image54.png"/><Relationship Id="rId45" Type="http://schemas.openxmlformats.org/officeDocument/2006/relationships/image" Target="../media/image59.png"/><Relationship Id="rId66" Type="http://schemas.openxmlformats.org/officeDocument/2006/relationships/image" Target="../media/image80.jpg"/><Relationship Id="rId87" Type="http://schemas.openxmlformats.org/officeDocument/2006/relationships/image" Target="../media/image101.jpg"/><Relationship Id="rId110" Type="http://schemas.openxmlformats.org/officeDocument/2006/relationships/image" Target="../media/image124.png"/><Relationship Id="rId115" Type="http://schemas.openxmlformats.org/officeDocument/2006/relationships/image" Target="../media/image129.png"/><Relationship Id="rId131" Type="http://schemas.openxmlformats.org/officeDocument/2006/relationships/image" Target="../media/image145.png"/><Relationship Id="rId61" Type="http://schemas.openxmlformats.org/officeDocument/2006/relationships/image" Target="../media/image75.png"/><Relationship Id="rId82" Type="http://schemas.openxmlformats.org/officeDocument/2006/relationships/image" Target="../media/image96.jpg"/><Relationship Id="rId19" Type="http://schemas.openxmlformats.org/officeDocument/2006/relationships/image" Target="../media/image33.jpg"/><Relationship Id="rId14" Type="http://schemas.openxmlformats.org/officeDocument/2006/relationships/image" Target="../media/image28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56" Type="http://schemas.openxmlformats.org/officeDocument/2006/relationships/image" Target="../media/image70.png"/><Relationship Id="rId77" Type="http://schemas.openxmlformats.org/officeDocument/2006/relationships/image" Target="../media/image91.png"/><Relationship Id="rId100" Type="http://schemas.openxmlformats.org/officeDocument/2006/relationships/image" Target="../media/image114.png"/><Relationship Id="rId105" Type="http://schemas.openxmlformats.org/officeDocument/2006/relationships/image" Target="../media/image119.png"/><Relationship Id="rId126" Type="http://schemas.openxmlformats.org/officeDocument/2006/relationships/image" Target="../media/image140.png"/><Relationship Id="rId8" Type="http://schemas.openxmlformats.org/officeDocument/2006/relationships/image" Target="../media/image22.jpg"/><Relationship Id="rId51" Type="http://schemas.openxmlformats.org/officeDocument/2006/relationships/image" Target="../media/image65.jpg"/><Relationship Id="rId72" Type="http://schemas.openxmlformats.org/officeDocument/2006/relationships/image" Target="../media/image86.png"/><Relationship Id="rId93" Type="http://schemas.openxmlformats.org/officeDocument/2006/relationships/image" Target="../media/image107.jpg"/><Relationship Id="rId98" Type="http://schemas.openxmlformats.org/officeDocument/2006/relationships/image" Target="../media/image112.jpg"/><Relationship Id="rId121" Type="http://schemas.openxmlformats.org/officeDocument/2006/relationships/image" Target="../media/image135.png"/><Relationship Id="rId3" Type="http://schemas.openxmlformats.org/officeDocument/2006/relationships/image" Target="../media/image17.png"/><Relationship Id="rId25" Type="http://schemas.openxmlformats.org/officeDocument/2006/relationships/image" Target="../media/image39.png"/><Relationship Id="rId46" Type="http://schemas.openxmlformats.org/officeDocument/2006/relationships/image" Target="../media/image60.jpg"/><Relationship Id="rId67" Type="http://schemas.openxmlformats.org/officeDocument/2006/relationships/image" Target="../media/image81.png"/><Relationship Id="rId116" Type="http://schemas.openxmlformats.org/officeDocument/2006/relationships/image" Target="../media/image130.png"/><Relationship Id="rId20" Type="http://schemas.openxmlformats.org/officeDocument/2006/relationships/image" Target="../media/image34.png"/><Relationship Id="rId41" Type="http://schemas.openxmlformats.org/officeDocument/2006/relationships/image" Target="../media/image55.jpg"/><Relationship Id="rId62" Type="http://schemas.openxmlformats.org/officeDocument/2006/relationships/image" Target="../media/image76.png"/><Relationship Id="rId83" Type="http://schemas.openxmlformats.org/officeDocument/2006/relationships/image" Target="../media/image97.png"/><Relationship Id="rId88" Type="http://schemas.openxmlformats.org/officeDocument/2006/relationships/image" Target="../media/image102.png"/><Relationship Id="rId111" Type="http://schemas.openxmlformats.org/officeDocument/2006/relationships/image" Target="../media/image125.png"/><Relationship Id="rId132" Type="http://schemas.openxmlformats.org/officeDocument/2006/relationships/image" Target="../media/image146.jpg"/><Relationship Id="rId15" Type="http://schemas.openxmlformats.org/officeDocument/2006/relationships/image" Target="../media/image29.jpg"/><Relationship Id="rId36" Type="http://schemas.openxmlformats.org/officeDocument/2006/relationships/image" Target="../media/image50.png"/><Relationship Id="rId57" Type="http://schemas.openxmlformats.org/officeDocument/2006/relationships/image" Target="../media/image71.png"/><Relationship Id="rId106" Type="http://schemas.openxmlformats.org/officeDocument/2006/relationships/image" Target="../media/image120.png"/><Relationship Id="rId127" Type="http://schemas.openxmlformats.org/officeDocument/2006/relationships/image" Target="../media/image141.png"/><Relationship Id="rId10" Type="http://schemas.openxmlformats.org/officeDocument/2006/relationships/image" Target="../media/image24.png"/><Relationship Id="rId31" Type="http://schemas.openxmlformats.org/officeDocument/2006/relationships/image" Target="../media/image45.png"/><Relationship Id="rId52" Type="http://schemas.openxmlformats.org/officeDocument/2006/relationships/image" Target="../media/image66.png"/><Relationship Id="rId73" Type="http://schemas.openxmlformats.org/officeDocument/2006/relationships/image" Target="../media/image87.png"/><Relationship Id="rId78" Type="http://schemas.openxmlformats.org/officeDocument/2006/relationships/image" Target="../media/image92.png"/><Relationship Id="rId94" Type="http://schemas.openxmlformats.org/officeDocument/2006/relationships/image" Target="../media/image108.jpg"/><Relationship Id="rId99" Type="http://schemas.openxmlformats.org/officeDocument/2006/relationships/image" Target="../media/image113.jpg"/><Relationship Id="rId101" Type="http://schemas.openxmlformats.org/officeDocument/2006/relationships/image" Target="../media/image115.png"/><Relationship Id="rId122" Type="http://schemas.openxmlformats.org/officeDocument/2006/relationships/image" Target="../media/image136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26" Type="http://schemas.openxmlformats.org/officeDocument/2006/relationships/image" Target="../media/image40.jpg"/><Relationship Id="rId47" Type="http://schemas.openxmlformats.org/officeDocument/2006/relationships/image" Target="../media/image61.png"/><Relationship Id="rId68" Type="http://schemas.openxmlformats.org/officeDocument/2006/relationships/image" Target="../media/image82.png"/><Relationship Id="rId89" Type="http://schemas.openxmlformats.org/officeDocument/2006/relationships/image" Target="../media/image103.png"/><Relationship Id="rId112" Type="http://schemas.openxmlformats.org/officeDocument/2006/relationships/image" Target="../media/image126.png"/><Relationship Id="rId133" Type="http://schemas.openxmlformats.org/officeDocument/2006/relationships/image" Target="../media/image1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AA250F80-C27E-2049-9EEA-4C8186D870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8850" y="4683125"/>
            <a:ext cx="10433050" cy="17367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ACCJC Town Hall Listening Session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on the Draft 2024 Accreditation Standards</a:t>
            </a:r>
            <a:b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</a:b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Background: Why Review and Revise The Standards?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To align with our own accountability requirements based in:</a:t>
            </a:r>
          </a:p>
          <a:p>
            <a:r>
              <a:rPr lang="en-US" dirty="0"/>
              <a:t>Federal regulations (CFR 602.21)</a:t>
            </a:r>
          </a:p>
          <a:p>
            <a:r>
              <a:rPr lang="en-US" dirty="0"/>
              <a:t>Commission </a:t>
            </a:r>
            <a:r>
              <a:rPr lang="en-US" i="1" dirty="0"/>
              <a:t>Policy on Review of Accreditation Standards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As well as to: </a:t>
            </a:r>
          </a:p>
          <a:p>
            <a:r>
              <a:rPr lang="en-US" dirty="0"/>
              <a:t>Model continuous learning and improvement</a:t>
            </a:r>
          </a:p>
          <a:p>
            <a:r>
              <a:rPr lang="en-US" dirty="0"/>
              <a:t>Respond to member feedback about usability and effectiveness</a:t>
            </a:r>
          </a:p>
          <a:p>
            <a:r>
              <a:rPr lang="en-US" dirty="0"/>
              <a:t>Reflect an evolving higher education landscape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40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Foundational elements for the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Effective Standards must be grounded in:</a:t>
            </a:r>
          </a:p>
          <a:p>
            <a:r>
              <a:rPr lang="en-US" dirty="0"/>
              <a:t>Federal requirements for accreditation agencies</a:t>
            </a:r>
          </a:p>
          <a:p>
            <a:r>
              <a:rPr lang="en-US" dirty="0"/>
              <a:t>Accepted norms and practices within US Higher Education</a:t>
            </a:r>
          </a:p>
          <a:p>
            <a:r>
              <a:rPr lang="en-US" dirty="0"/>
              <a:t>Commission’s Eligibility Requirements and Policies </a:t>
            </a:r>
          </a:p>
          <a:p>
            <a:r>
              <a:rPr lang="en-US" dirty="0"/>
              <a:t>Commission’s 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53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guiding the revision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The new Standards should:</a:t>
            </a:r>
          </a:p>
          <a:p>
            <a:r>
              <a:rPr lang="en-US" dirty="0"/>
              <a:t>Balance accountability and improvement</a:t>
            </a:r>
          </a:p>
          <a:p>
            <a:r>
              <a:rPr lang="en-US" dirty="0"/>
              <a:t>Emphasize equity and inclusion</a:t>
            </a:r>
          </a:p>
          <a:p>
            <a:pPr lvl="0"/>
            <a:r>
              <a:rPr lang="en-US" dirty="0"/>
              <a:t>Use clear language and minimize redundancy</a:t>
            </a:r>
          </a:p>
          <a:p>
            <a:pPr lvl="0"/>
            <a:r>
              <a:rPr lang="en-US" dirty="0"/>
              <a:t>Reflect and be appropriate for the diversity of ACCJC’s membership</a:t>
            </a:r>
          </a:p>
          <a:p>
            <a:r>
              <a:rPr lang="en-US" dirty="0"/>
              <a:t>Focus on outcomes and improvement rather than processes</a:t>
            </a:r>
          </a:p>
          <a:p>
            <a:r>
              <a:rPr lang="en-US" dirty="0"/>
              <a:t>Support a systems approach to institutional evaluation</a:t>
            </a:r>
          </a:p>
          <a:p>
            <a:r>
              <a:rPr lang="en-US" dirty="0"/>
              <a:t>Remain grounded in broader norms for higher education</a:t>
            </a:r>
          </a:p>
        </p:txBody>
      </p:sp>
      <p:pic>
        <p:nvPicPr>
          <p:cNvPr id="4" name="Picture 2" descr="Map Skills and Compass Directions - KATRINA AXF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977">
            <a:off x="8873338" y="1451645"/>
            <a:ext cx="2186700" cy="21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04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10896" y="5797296"/>
            <a:ext cx="1159683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structure for the drafting process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0602" y="1807361"/>
            <a:ext cx="11210795" cy="4725345"/>
            <a:chOff x="490602" y="1807361"/>
            <a:chExt cx="11210795" cy="4852925"/>
          </a:xfrm>
        </p:grpSpPr>
        <p:sp>
          <p:nvSpPr>
            <p:cNvPr id="5" name="Oval 4"/>
            <p:cNvSpPr/>
            <p:nvPr/>
          </p:nvSpPr>
          <p:spPr>
            <a:xfrm>
              <a:off x="630232" y="2216092"/>
              <a:ext cx="10968493" cy="4223046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3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90602" y="4158371"/>
              <a:ext cx="11210795" cy="2220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30232" y="2928357"/>
              <a:ext cx="10931536" cy="3731929"/>
              <a:chOff x="662090" y="2878253"/>
              <a:chExt cx="10931536" cy="3731929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4703069" y="2878253"/>
                <a:ext cx="2794301" cy="821283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Standards Review Leadership Team</a:t>
                </a: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4192333" y="4261144"/>
                <a:ext cx="3807335" cy="2349038"/>
                <a:chOff x="4192334" y="4175782"/>
                <a:chExt cx="3807335" cy="2349038"/>
              </a:xfrm>
            </p:grpSpPr>
            <p:grpSp>
              <p:nvGrpSpPr>
                <p:cNvPr id="52" name="Group 51"/>
                <p:cNvGrpSpPr/>
                <p:nvPr/>
              </p:nvGrpSpPr>
              <p:grpSpPr>
                <a:xfrm>
                  <a:off x="4192334" y="4175782"/>
                  <a:ext cx="3807335" cy="2349038"/>
                  <a:chOff x="2757178" y="2101973"/>
                  <a:chExt cx="6572251" cy="4047014"/>
                </a:xfrm>
              </p:grpSpPr>
              <p:grpSp>
                <p:nvGrpSpPr>
                  <p:cNvPr id="55" name="Group 54"/>
                  <p:cNvGrpSpPr/>
                  <p:nvPr/>
                </p:nvGrpSpPr>
                <p:grpSpPr>
                  <a:xfrm>
                    <a:off x="2757178" y="2101973"/>
                    <a:ext cx="6572251" cy="4047014"/>
                    <a:chOff x="4254173" y="3486150"/>
                    <a:chExt cx="4000500" cy="2618264"/>
                  </a:xfrm>
                </p:grpSpPr>
                <p:sp>
                  <p:nvSpPr>
                    <p:cNvPr id="57" name="Rounded Rectangle 56"/>
                    <p:cNvSpPr/>
                    <p:nvPr/>
                  </p:nvSpPr>
                  <p:spPr>
                    <a:xfrm>
                      <a:off x="4254173" y="3486150"/>
                      <a:ext cx="4000500" cy="261826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>
                      <a:normAutofit/>
                    </a:bodyPr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p:txBody>
                </p:sp>
                <p:sp>
                  <p:nvSpPr>
                    <p:cNvPr id="58" name="Rounded Rectangle 57"/>
                    <p:cNvSpPr/>
                    <p:nvPr/>
                  </p:nvSpPr>
                  <p:spPr>
                    <a:xfrm>
                      <a:off x="4922757" y="4943011"/>
                      <a:ext cx="1345109" cy="1019200"/>
                    </a:xfrm>
                    <a:prstGeom prst="roundRect">
                      <a:avLst>
                        <a:gd name="adj" fmla="val 40287"/>
                      </a:avLst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Peer Writing Team</a:t>
                      </a:r>
                    </a:p>
                  </p:txBody>
                </p:sp>
                <p:sp>
                  <p:nvSpPr>
                    <p:cNvPr id="59" name="Rounded Rectangle 58"/>
                    <p:cNvSpPr/>
                    <p:nvPr/>
                  </p:nvSpPr>
                  <p:spPr>
                    <a:xfrm>
                      <a:off x="6324508" y="4937581"/>
                      <a:ext cx="1345109" cy="1019200"/>
                    </a:xfrm>
                    <a:prstGeom prst="roundRect">
                      <a:avLst>
                        <a:gd name="adj" fmla="val 41820"/>
                      </a:avLst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Peer Reading Team</a:t>
                      </a:r>
                    </a:p>
                  </p:txBody>
                </p:sp>
              </p:grpSp>
              <p:sp>
                <p:nvSpPr>
                  <p:cNvPr id="56" name="Rounded Rectangle 55"/>
                  <p:cNvSpPr/>
                  <p:nvPr/>
                </p:nvSpPr>
                <p:spPr>
                  <a:xfrm>
                    <a:off x="4567165" y="2322154"/>
                    <a:ext cx="2952269" cy="1242010"/>
                  </a:xfrm>
                  <a:prstGeom prst="roundRect">
                    <a:avLst/>
                  </a:prstGeom>
                  <a:solidFill>
                    <a:schemeClr val="tx2">
                      <a:alpha val="99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2000" b="1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Content Area </a:t>
                    </a:r>
                  </a:p>
                  <a:p>
                    <a:pPr algn="ctr"/>
                    <a:r>
                      <a:rPr lang="en-US" sz="2000" b="1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Co-Leads</a:t>
                    </a:r>
                  </a:p>
                </p:txBody>
              </p:sp>
            </p:grpSp>
            <p:cxnSp>
              <p:nvCxnSpPr>
                <p:cNvPr id="53" name="Elbow Connector 52"/>
                <p:cNvCxnSpPr>
                  <a:stCxn id="56" idx="2"/>
                  <a:endCxn id="58" idx="0"/>
                </p:cNvCxnSpPr>
                <p:nvPr/>
              </p:nvCxnSpPr>
              <p:spPr>
                <a:xfrm rot="5400000">
                  <a:off x="5553184" y="4940024"/>
                  <a:ext cx="458348" cy="627285"/>
                </a:xfrm>
                <a:prstGeom prst="bentConnector3">
                  <a:avLst/>
                </a:prstGeom>
                <a:ln w="317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Elbow Connector 53"/>
                <p:cNvCxnSpPr>
                  <a:stCxn id="56" idx="2"/>
                  <a:endCxn id="59" idx="0"/>
                </p:cNvCxnSpPr>
                <p:nvPr/>
              </p:nvCxnSpPr>
              <p:spPr>
                <a:xfrm rot="16200000" flipH="1">
                  <a:off x="6222653" y="4897839"/>
                  <a:ext cx="453476" cy="706782"/>
                </a:xfrm>
                <a:prstGeom prst="bentConnector3">
                  <a:avLst>
                    <a:gd name="adj1" fmla="val 50000"/>
                  </a:avLst>
                </a:prstGeom>
                <a:ln w="317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662090" y="4578184"/>
                <a:ext cx="1592603" cy="1046852"/>
                <a:chOff x="4192334" y="4175782"/>
                <a:chExt cx="3807335" cy="2349038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4192334" y="4175782"/>
                  <a:ext cx="3807335" cy="2349038"/>
                  <a:chOff x="2757178" y="2101973"/>
                  <a:chExt cx="6572251" cy="4047014"/>
                </a:xfrm>
              </p:grpSpPr>
              <p:grpSp>
                <p:nvGrpSpPr>
                  <p:cNvPr id="47" name="Group 46"/>
                  <p:cNvGrpSpPr/>
                  <p:nvPr/>
                </p:nvGrpSpPr>
                <p:grpSpPr>
                  <a:xfrm>
                    <a:off x="2757178" y="2101973"/>
                    <a:ext cx="6572251" cy="4047014"/>
                    <a:chOff x="4254173" y="3486150"/>
                    <a:chExt cx="4000500" cy="2618264"/>
                  </a:xfrm>
                </p:grpSpPr>
                <p:sp>
                  <p:nvSpPr>
                    <p:cNvPr id="49" name="Rounded Rectangle 48"/>
                    <p:cNvSpPr/>
                    <p:nvPr/>
                  </p:nvSpPr>
                  <p:spPr>
                    <a:xfrm>
                      <a:off x="4254173" y="3486150"/>
                      <a:ext cx="4000500" cy="261826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>
                      <a:normAutofit/>
                    </a:bodyPr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p:txBody>
                </p:sp>
                <p:sp>
                  <p:nvSpPr>
                    <p:cNvPr id="50" name="Rounded Rectangle 49"/>
                    <p:cNvSpPr/>
                    <p:nvPr/>
                  </p:nvSpPr>
                  <p:spPr>
                    <a:xfrm>
                      <a:off x="4922757" y="4943011"/>
                      <a:ext cx="1345109" cy="1019200"/>
                    </a:xfrm>
                    <a:prstGeom prst="roundRect">
                      <a:avLst>
                        <a:gd name="adj" fmla="val 40287"/>
                      </a:avLst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500" b="1" dirty="0">
                          <a:solidFill>
                            <a:schemeClr val="tx1"/>
                          </a:solidFill>
                        </a:rPr>
                        <a:t>Peer Writing Team</a:t>
                      </a:r>
                    </a:p>
                  </p:txBody>
                </p:sp>
                <p:sp>
                  <p:nvSpPr>
                    <p:cNvPr id="51" name="Rounded Rectangle 50"/>
                    <p:cNvSpPr/>
                    <p:nvPr/>
                  </p:nvSpPr>
                  <p:spPr>
                    <a:xfrm>
                      <a:off x="6324508" y="4937581"/>
                      <a:ext cx="1345109" cy="1019200"/>
                    </a:xfrm>
                    <a:prstGeom prst="roundRect">
                      <a:avLst>
                        <a:gd name="adj" fmla="val 41820"/>
                      </a:avLst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500" b="1" dirty="0">
                          <a:solidFill>
                            <a:schemeClr val="tx1"/>
                          </a:solidFill>
                        </a:rPr>
                        <a:t>Peer Reading Team</a:t>
                      </a:r>
                    </a:p>
                  </p:txBody>
                </p:sp>
              </p:grpSp>
              <p:sp>
                <p:nvSpPr>
                  <p:cNvPr id="48" name="Rounded Rectangle 47"/>
                  <p:cNvSpPr/>
                  <p:nvPr/>
                </p:nvSpPr>
                <p:spPr>
                  <a:xfrm>
                    <a:off x="4567165" y="2322154"/>
                    <a:ext cx="2952269" cy="1242010"/>
                  </a:xfrm>
                  <a:prstGeom prst="roundRect">
                    <a:avLst/>
                  </a:prstGeom>
                  <a:solidFill>
                    <a:schemeClr val="tx2">
                      <a:alpha val="99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800" b="1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Content Area Co-Leads</a:t>
                    </a:r>
                  </a:p>
                </p:txBody>
              </p:sp>
            </p:grpSp>
            <p:cxnSp>
              <p:nvCxnSpPr>
                <p:cNvPr id="45" name="Elbow Connector 44"/>
                <p:cNvCxnSpPr>
                  <a:stCxn id="48" idx="2"/>
                  <a:endCxn id="50" idx="0"/>
                </p:cNvCxnSpPr>
                <p:nvPr/>
              </p:nvCxnSpPr>
              <p:spPr>
                <a:xfrm rot="5400000">
                  <a:off x="5553184" y="4940024"/>
                  <a:ext cx="458348" cy="627285"/>
                </a:xfrm>
                <a:prstGeom prst="bentConnector3">
                  <a:avLst/>
                </a:prstGeom>
                <a:ln w="317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Elbow Connector 45"/>
                <p:cNvCxnSpPr>
                  <a:stCxn id="48" idx="2"/>
                  <a:endCxn id="51" idx="0"/>
                </p:cNvCxnSpPr>
                <p:nvPr/>
              </p:nvCxnSpPr>
              <p:spPr>
                <a:xfrm rot="16200000" flipH="1">
                  <a:off x="6222653" y="4897839"/>
                  <a:ext cx="453476" cy="706782"/>
                </a:xfrm>
                <a:prstGeom prst="bentConnector3">
                  <a:avLst>
                    <a:gd name="adj1" fmla="val 50000"/>
                  </a:avLst>
                </a:prstGeom>
                <a:ln w="317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/>
              <p:cNvGrpSpPr/>
              <p:nvPr/>
            </p:nvGrpSpPr>
            <p:grpSpPr>
              <a:xfrm>
                <a:off x="2355950" y="4576442"/>
                <a:ext cx="1592603" cy="1046852"/>
                <a:chOff x="4192334" y="4175782"/>
                <a:chExt cx="3807335" cy="2349038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4192334" y="4175782"/>
                  <a:ext cx="3807335" cy="2349038"/>
                  <a:chOff x="2757178" y="2101973"/>
                  <a:chExt cx="6572251" cy="4047014"/>
                </a:xfrm>
              </p:grpSpPr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2757178" y="2101973"/>
                    <a:ext cx="6572251" cy="4047014"/>
                    <a:chOff x="4254173" y="3486150"/>
                    <a:chExt cx="4000500" cy="2618264"/>
                  </a:xfrm>
                </p:grpSpPr>
                <p:sp>
                  <p:nvSpPr>
                    <p:cNvPr id="41" name="Rounded Rectangle 40"/>
                    <p:cNvSpPr/>
                    <p:nvPr/>
                  </p:nvSpPr>
                  <p:spPr>
                    <a:xfrm>
                      <a:off x="4254173" y="3486150"/>
                      <a:ext cx="4000500" cy="261826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>
                      <a:normAutofit/>
                    </a:bodyPr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p:txBody>
                </p:sp>
                <p:sp>
                  <p:nvSpPr>
                    <p:cNvPr id="42" name="Rounded Rectangle 41"/>
                    <p:cNvSpPr/>
                    <p:nvPr/>
                  </p:nvSpPr>
                  <p:spPr>
                    <a:xfrm>
                      <a:off x="4922757" y="4943011"/>
                      <a:ext cx="1345109" cy="1019200"/>
                    </a:xfrm>
                    <a:prstGeom prst="roundRect">
                      <a:avLst>
                        <a:gd name="adj" fmla="val 40287"/>
                      </a:avLst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500" b="1" dirty="0">
                          <a:solidFill>
                            <a:schemeClr val="tx1"/>
                          </a:solidFill>
                        </a:rPr>
                        <a:t>Peer Writing Team</a:t>
                      </a:r>
                    </a:p>
                  </p:txBody>
                </p:sp>
                <p:sp>
                  <p:nvSpPr>
                    <p:cNvPr id="43" name="Rounded Rectangle 42"/>
                    <p:cNvSpPr/>
                    <p:nvPr/>
                  </p:nvSpPr>
                  <p:spPr>
                    <a:xfrm>
                      <a:off x="6324508" y="4937581"/>
                      <a:ext cx="1345109" cy="1019200"/>
                    </a:xfrm>
                    <a:prstGeom prst="roundRect">
                      <a:avLst>
                        <a:gd name="adj" fmla="val 41820"/>
                      </a:avLst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500" b="1" dirty="0">
                          <a:solidFill>
                            <a:schemeClr val="tx1"/>
                          </a:solidFill>
                        </a:rPr>
                        <a:t>Peer Reading Team</a:t>
                      </a:r>
                    </a:p>
                  </p:txBody>
                </p:sp>
              </p:grpSp>
              <p:sp>
                <p:nvSpPr>
                  <p:cNvPr id="40" name="Rounded Rectangle 39"/>
                  <p:cNvSpPr/>
                  <p:nvPr/>
                </p:nvSpPr>
                <p:spPr>
                  <a:xfrm>
                    <a:off x="4567165" y="2322154"/>
                    <a:ext cx="2952269" cy="1242010"/>
                  </a:xfrm>
                  <a:prstGeom prst="roundRect">
                    <a:avLst/>
                  </a:prstGeom>
                  <a:solidFill>
                    <a:schemeClr val="tx2">
                      <a:alpha val="99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800" b="1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Content Area Co-Leads</a:t>
                    </a:r>
                  </a:p>
                </p:txBody>
              </p:sp>
            </p:grpSp>
            <p:cxnSp>
              <p:nvCxnSpPr>
                <p:cNvPr id="37" name="Elbow Connector 36"/>
                <p:cNvCxnSpPr>
                  <a:stCxn id="40" idx="2"/>
                  <a:endCxn id="42" idx="0"/>
                </p:cNvCxnSpPr>
                <p:nvPr/>
              </p:nvCxnSpPr>
              <p:spPr>
                <a:xfrm rot="5400000">
                  <a:off x="5553184" y="4940024"/>
                  <a:ext cx="458348" cy="627285"/>
                </a:xfrm>
                <a:prstGeom prst="bentConnector3">
                  <a:avLst/>
                </a:prstGeom>
                <a:ln w="317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Elbow Connector 37"/>
                <p:cNvCxnSpPr>
                  <a:stCxn id="40" idx="2"/>
                  <a:endCxn id="43" idx="0"/>
                </p:cNvCxnSpPr>
                <p:nvPr/>
              </p:nvCxnSpPr>
              <p:spPr>
                <a:xfrm rot="16200000" flipH="1">
                  <a:off x="6222653" y="4897839"/>
                  <a:ext cx="453476" cy="706782"/>
                </a:xfrm>
                <a:prstGeom prst="bentConnector3">
                  <a:avLst>
                    <a:gd name="adj1" fmla="val 50000"/>
                  </a:avLst>
                </a:prstGeom>
                <a:ln w="317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8235982" y="4576442"/>
                <a:ext cx="1592603" cy="1046852"/>
                <a:chOff x="4192334" y="4175782"/>
                <a:chExt cx="3807335" cy="2349038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4192334" y="4175782"/>
                  <a:ext cx="3807335" cy="2349038"/>
                  <a:chOff x="2757178" y="2101973"/>
                  <a:chExt cx="6572251" cy="4047014"/>
                </a:xfrm>
              </p:grpSpPr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2757178" y="2101973"/>
                    <a:ext cx="6572251" cy="4047014"/>
                    <a:chOff x="4254173" y="3486150"/>
                    <a:chExt cx="4000500" cy="2618264"/>
                  </a:xfrm>
                </p:grpSpPr>
                <p:sp>
                  <p:nvSpPr>
                    <p:cNvPr id="33" name="Rounded Rectangle 32"/>
                    <p:cNvSpPr/>
                    <p:nvPr/>
                  </p:nvSpPr>
                  <p:spPr>
                    <a:xfrm>
                      <a:off x="4254173" y="3486150"/>
                      <a:ext cx="4000500" cy="261826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>
                      <a:normAutofit/>
                    </a:bodyPr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p:txBody>
                </p:sp>
                <p:sp>
                  <p:nvSpPr>
                    <p:cNvPr id="34" name="Rounded Rectangle 33"/>
                    <p:cNvSpPr/>
                    <p:nvPr/>
                  </p:nvSpPr>
                  <p:spPr>
                    <a:xfrm>
                      <a:off x="4922757" y="4943011"/>
                      <a:ext cx="1345109" cy="1019200"/>
                    </a:xfrm>
                    <a:prstGeom prst="roundRect">
                      <a:avLst>
                        <a:gd name="adj" fmla="val 40287"/>
                      </a:avLst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500" b="1" dirty="0">
                          <a:solidFill>
                            <a:schemeClr val="tx1"/>
                          </a:solidFill>
                        </a:rPr>
                        <a:t>Peer Writing Team</a:t>
                      </a:r>
                    </a:p>
                  </p:txBody>
                </p:sp>
                <p:sp>
                  <p:nvSpPr>
                    <p:cNvPr id="35" name="Rounded Rectangle 34"/>
                    <p:cNvSpPr/>
                    <p:nvPr/>
                  </p:nvSpPr>
                  <p:spPr>
                    <a:xfrm>
                      <a:off x="6324508" y="4937581"/>
                      <a:ext cx="1345109" cy="1019200"/>
                    </a:xfrm>
                    <a:prstGeom prst="roundRect">
                      <a:avLst>
                        <a:gd name="adj" fmla="val 41820"/>
                      </a:avLst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500" b="1" dirty="0">
                          <a:solidFill>
                            <a:schemeClr val="tx1"/>
                          </a:solidFill>
                        </a:rPr>
                        <a:t>Peer Reading Team</a:t>
                      </a:r>
                    </a:p>
                  </p:txBody>
                </p:sp>
              </p:grpSp>
              <p:sp>
                <p:nvSpPr>
                  <p:cNvPr id="32" name="Rounded Rectangle 31"/>
                  <p:cNvSpPr/>
                  <p:nvPr/>
                </p:nvSpPr>
                <p:spPr>
                  <a:xfrm>
                    <a:off x="4567165" y="2322154"/>
                    <a:ext cx="2952269" cy="1242010"/>
                  </a:xfrm>
                  <a:prstGeom prst="roundRect">
                    <a:avLst/>
                  </a:prstGeom>
                  <a:solidFill>
                    <a:schemeClr val="tx2">
                      <a:alpha val="99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800" b="1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Content Area Co-Leads</a:t>
                    </a:r>
                  </a:p>
                </p:txBody>
              </p:sp>
            </p:grpSp>
            <p:cxnSp>
              <p:nvCxnSpPr>
                <p:cNvPr id="29" name="Elbow Connector 28"/>
                <p:cNvCxnSpPr>
                  <a:stCxn id="32" idx="2"/>
                  <a:endCxn id="34" idx="0"/>
                </p:cNvCxnSpPr>
                <p:nvPr/>
              </p:nvCxnSpPr>
              <p:spPr>
                <a:xfrm rot="5400000">
                  <a:off x="5553184" y="4940024"/>
                  <a:ext cx="458348" cy="627285"/>
                </a:xfrm>
                <a:prstGeom prst="bentConnector3">
                  <a:avLst/>
                </a:prstGeom>
                <a:ln w="317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Elbow Connector 29"/>
                <p:cNvCxnSpPr>
                  <a:stCxn id="32" idx="2"/>
                  <a:endCxn id="35" idx="0"/>
                </p:cNvCxnSpPr>
                <p:nvPr/>
              </p:nvCxnSpPr>
              <p:spPr>
                <a:xfrm rot="16200000" flipH="1">
                  <a:off x="6222653" y="4897839"/>
                  <a:ext cx="453476" cy="706782"/>
                </a:xfrm>
                <a:prstGeom prst="bentConnector3">
                  <a:avLst>
                    <a:gd name="adj1" fmla="val 50000"/>
                  </a:avLst>
                </a:prstGeom>
                <a:ln w="317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/>
              <p:nvPr/>
            </p:nvGrpSpPr>
            <p:grpSpPr>
              <a:xfrm>
                <a:off x="10001023" y="4576442"/>
                <a:ext cx="1592603" cy="1046852"/>
                <a:chOff x="4192334" y="4175782"/>
                <a:chExt cx="3807335" cy="2349038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4192334" y="4175782"/>
                  <a:ext cx="3807335" cy="2349038"/>
                  <a:chOff x="2757178" y="2101973"/>
                  <a:chExt cx="6572251" cy="4047014"/>
                </a:xfrm>
              </p:grpSpPr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2757178" y="2101973"/>
                    <a:ext cx="6572251" cy="4047014"/>
                    <a:chOff x="4254173" y="3486150"/>
                    <a:chExt cx="4000500" cy="2618264"/>
                  </a:xfrm>
                </p:grpSpPr>
                <p:sp>
                  <p:nvSpPr>
                    <p:cNvPr id="25" name="Rounded Rectangle 24"/>
                    <p:cNvSpPr/>
                    <p:nvPr/>
                  </p:nvSpPr>
                  <p:spPr>
                    <a:xfrm>
                      <a:off x="4254173" y="3486150"/>
                      <a:ext cx="4000500" cy="261826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>
                      <a:normAutofit/>
                    </a:bodyPr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p:txBody>
                </p:sp>
                <p:sp>
                  <p:nvSpPr>
                    <p:cNvPr id="26" name="Rounded Rectangle 25"/>
                    <p:cNvSpPr/>
                    <p:nvPr/>
                  </p:nvSpPr>
                  <p:spPr>
                    <a:xfrm>
                      <a:off x="4922757" y="4943011"/>
                      <a:ext cx="1345109" cy="1019200"/>
                    </a:xfrm>
                    <a:prstGeom prst="roundRect">
                      <a:avLst>
                        <a:gd name="adj" fmla="val 40287"/>
                      </a:avLst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500" b="1" dirty="0">
                          <a:solidFill>
                            <a:schemeClr val="tx1"/>
                          </a:solidFill>
                        </a:rPr>
                        <a:t>Peer Writing Team</a:t>
                      </a:r>
                    </a:p>
                  </p:txBody>
                </p:sp>
                <p:sp>
                  <p:nvSpPr>
                    <p:cNvPr id="27" name="Rounded Rectangle 26"/>
                    <p:cNvSpPr/>
                    <p:nvPr/>
                  </p:nvSpPr>
                  <p:spPr>
                    <a:xfrm>
                      <a:off x="6324508" y="4937581"/>
                      <a:ext cx="1345109" cy="1019200"/>
                    </a:xfrm>
                    <a:prstGeom prst="roundRect">
                      <a:avLst>
                        <a:gd name="adj" fmla="val 41820"/>
                      </a:avLst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solidFill>
                        <a:schemeClr val="accent5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500" b="1" dirty="0">
                          <a:solidFill>
                            <a:schemeClr val="tx1"/>
                          </a:solidFill>
                        </a:rPr>
                        <a:t>Peer Reading Team</a:t>
                      </a:r>
                    </a:p>
                  </p:txBody>
                </p:sp>
              </p:grp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4567165" y="2322154"/>
                    <a:ext cx="2952269" cy="1242010"/>
                  </a:xfrm>
                  <a:prstGeom prst="roundRect">
                    <a:avLst/>
                  </a:prstGeom>
                  <a:solidFill>
                    <a:schemeClr val="tx2">
                      <a:alpha val="99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800" b="1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Content Area Co-Leads</a:t>
                    </a:r>
                  </a:p>
                </p:txBody>
              </p:sp>
            </p:grpSp>
            <p:cxnSp>
              <p:nvCxnSpPr>
                <p:cNvPr id="21" name="Elbow Connector 20"/>
                <p:cNvCxnSpPr>
                  <a:stCxn id="24" idx="2"/>
                  <a:endCxn id="26" idx="0"/>
                </p:cNvCxnSpPr>
                <p:nvPr/>
              </p:nvCxnSpPr>
              <p:spPr>
                <a:xfrm rot="5400000">
                  <a:off x="5553184" y="4940024"/>
                  <a:ext cx="458348" cy="627285"/>
                </a:xfrm>
                <a:prstGeom prst="bentConnector3">
                  <a:avLst/>
                </a:prstGeom>
                <a:ln w="317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Elbow Connector 21"/>
                <p:cNvCxnSpPr>
                  <a:stCxn id="24" idx="2"/>
                  <a:endCxn id="27" idx="0"/>
                </p:cNvCxnSpPr>
                <p:nvPr/>
              </p:nvCxnSpPr>
              <p:spPr>
                <a:xfrm rot="16200000" flipH="1">
                  <a:off x="6222653" y="4897839"/>
                  <a:ext cx="453476" cy="706782"/>
                </a:xfrm>
                <a:prstGeom prst="bentConnector3">
                  <a:avLst>
                    <a:gd name="adj1" fmla="val 50000"/>
                  </a:avLst>
                </a:prstGeom>
                <a:ln w="317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Elbow Connector 14"/>
              <p:cNvCxnSpPr>
                <a:stCxn id="9" idx="2"/>
                <a:endCxn id="25" idx="0"/>
              </p:cNvCxnSpPr>
              <p:nvPr/>
            </p:nvCxnSpPr>
            <p:spPr>
              <a:xfrm rot="16200000" flipH="1">
                <a:off x="8010319" y="1789436"/>
                <a:ext cx="876906" cy="4697105"/>
              </a:xfrm>
              <a:prstGeom prst="bentConnector3">
                <a:avLst>
                  <a:gd name="adj1" fmla="val 50000"/>
                </a:avLst>
              </a:prstGeom>
              <a:ln w="412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Elbow Connector 15"/>
              <p:cNvCxnSpPr>
                <a:stCxn id="9" idx="2"/>
                <a:endCxn id="49" idx="0"/>
              </p:cNvCxnSpPr>
              <p:nvPr/>
            </p:nvCxnSpPr>
            <p:spPr>
              <a:xfrm rot="5400000">
                <a:off x="3339982" y="1817946"/>
                <a:ext cx="878648" cy="4641828"/>
              </a:xfrm>
              <a:prstGeom prst="bentConnector3">
                <a:avLst>
                  <a:gd name="adj1" fmla="val 50000"/>
                </a:avLst>
              </a:prstGeom>
              <a:ln w="412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3152252" y="4126995"/>
                <a:ext cx="7467" cy="450762"/>
              </a:xfrm>
              <a:prstGeom prst="line">
                <a:avLst/>
              </a:prstGeom>
              <a:ln w="412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9030164" y="4126995"/>
                <a:ext cx="2120" cy="450762"/>
              </a:xfrm>
              <a:prstGeom prst="line">
                <a:avLst/>
              </a:prstGeom>
              <a:ln w="412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095523" y="3846697"/>
                <a:ext cx="2119" cy="414447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Rounded Rectangle 7"/>
            <p:cNvSpPr/>
            <p:nvPr/>
          </p:nvSpPr>
          <p:spPr>
            <a:xfrm>
              <a:off x="4479810" y="1807361"/>
              <a:ext cx="3164427" cy="901874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COMMISSION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1609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of the Drafting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45" lvl="1" indent="-234945">
              <a:spcBef>
                <a:spcPts val="600"/>
              </a:spcBef>
            </a:pPr>
            <a:r>
              <a:rPr lang="en-US" dirty="0"/>
              <a:t>Increased emphasis on equity and inclusion</a:t>
            </a:r>
          </a:p>
          <a:p>
            <a:pPr marL="234945" lvl="1" indent="-234945">
              <a:spcBef>
                <a:spcPts val="600"/>
              </a:spcBef>
            </a:pPr>
            <a:r>
              <a:rPr lang="en-US" dirty="0"/>
              <a:t>Direct alignment with Commission’s </a:t>
            </a:r>
            <a:r>
              <a:rPr lang="en-US" i="1" dirty="0"/>
              <a:t>Policy on Social Justice</a:t>
            </a:r>
            <a:endParaRPr lang="en-US" dirty="0"/>
          </a:p>
          <a:p>
            <a:pPr marL="234945" lvl="1" indent="-234945">
              <a:spcBef>
                <a:spcPts val="600"/>
              </a:spcBef>
            </a:pPr>
            <a:r>
              <a:rPr lang="en-US" dirty="0"/>
              <a:t>“Policy statement” approach: Standards focus on “what” rather than “how”</a:t>
            </a:r>
          </a:p>
          <a:p>
            <a:pPr marL="234945" lvl="1" indent="-234945">
              <a:spcBef>
                <a:spcPts val="600"/>
              </a:spcBef>
            </a:pPr>
            <a:r>
              <a:rPr lang="en-US" dirty="0"/>
              <a:t>Focus on outcomes rather than processes</a:t>
            </a:r>
          </a:p>
          <a:p>
            <a:pPr marL="234945" lvl="1" indent="-234945">
              <a:spcBef>
                <a:spcPts val="600"/>
              </a:spcBef>
            </a:pPr>
            <a:r>
              <a:rPr lang="en-US" dirty="0"/>
              <a:t>Streamlined and simplified structure</a:t>
            </a:r>
          </a:p>
          <a:p>
            <a:pPr marL="234945" lvl="1" indent="-234945">
              <a:spcBef>
                <a:spcPts val="600"/>
              </a:spcBef>
            </a:pPr>
            <a:r>
              <a:rPr lang="en-US" dirty="0"/>
              <a:t>Use of evidence “checklists” </a:t>
            </a:r>
          </a:p>
          <a:p>
            <a:pPr marL="234945" lvl="1" indent="-234945">
              <a:spcBef>
                <a:spcPts val="600"/>
              </a:spcBef>
            </a:pPr>
            <a:r>
              <a:rPr lang="en-US" dirty="0"/>
              <a:t>Clear language</a:t>
            </a:r>
          </a:p>
          <a:p>
            <a:pPr marL="234945" lvl="1" indent="-234945">
              <a:spcBef>
                <a:spcPts val="600"/>
              </a:spcBef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30701" r="25360" b="1244"/>
          <a:stretch/>
        </p:blipFill>
        <p:spPr>
          <a:xfrm>
            <a:off x="6345044" y="3166946"/>
            <a:ext cx="5266221" cy="322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84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393623" y="1883664"/>
            <a:ext cx="3404754" cy="3417801"/>
            <a:chOff x="4270810" y="1883664"/>
            <a:chExt cx="3404754" cy="3476392"/>
          </a:xfrm>
        </p:grpSpPr>
        <p:sp>
          <p:nvSpPr>
            <p:cNvPr id="4" name="Rounded Rectangle 3"/>
            <p:cNvSpPr/>
            <p:nvPr/>
          </p:nvSpPr>
          <p:spPr>
            <a:xfrm>
              <a:off x="4270810" y="1883664"/>
              <a:ext cx="2103120" cy="77724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2021-2022</a:t>
              </a:r>
              <a:endParaRPr lang="en-US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475164" y="2525416"/>
              <a:ext cx="3200400" cy="2834640"/>
            </a:xfrm>
            <a:prstGeom prst="roundRect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74320" rIns="0" bIns="0" rtlCol="0" anchor="t" anchorCtr="0"/>
            <a:lstStyle/>
            <a:p>
              <a:pPr marL="137160" indent="-13716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Writing Teams create first draft (fall ‘21) </a:t>
              </a:r>
            </a:p>
            <a:p>
              <a:pPr marL="137160" indent="-13716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Reading Teams critique and refine (spring ‘22)</a:t>
              </a:r>
            </a:p>
            <a:p>
              <a:pPr marL="137160" indent="-13716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Leadership Team makes final revisions (summer ‘22)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93505" y="1886407"/>
            <a:ext cx="3310015" cy="2914193"/>
            <a:chOff x="680771" y="1886407"/>
            <a:chExt cx="3310015" cy="2914193"/>
          </a:xfrm>
        </p:grpSpPr>
        <p:sp>
          <p:nvSpPr>
            <p:cNvPr id="20" name="Rounded Rectangle 19"/>
            <p:cNvSpPr/>
            <p:nvPr/>
          </p:nvSpPr>
          <p:spPr>
            <a:xfrm>
              <a:off x="680771" y="1886407"/>
              <a:ext cx="2103120" cy="773775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2020-2021</a:t>
              </a:r>
              <a:endParaRPr lang="en-US" b="1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924704" y="2514600"/>
              <a:ext cx="3066082" cy="2286000"/>
            </a:xfrm>
            <a:prstGeom prst="roundRect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74320" rIns="0" bIns="0" rtlCol="0" anchor="t" anchorCtr="0"/>
            <a:lstStyle/>
            <a:p>
              <a:pPr marL="174625" indent="-174625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Process design and preparation</a:t>
              </a:r>
            </a:p>
            <a:p>
              <a:pPr marL="174625" indent="-174625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Participant recruitment and team-building</a:t>
              </a:r>
            </a:p>
            <a:p>
              <a:pPr marL="174625" indent="-174625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Process kick-off: </a:t>
              </a:r>
              <a:r>
                <a:rPr lang="en-US" b="1" dirty="0">
                  <a:solidFill>
                    <a:schemeClr val="tx1"/>
                  </a:solidFill>
                </a:rPr>
                <a:t>May 2021</a:t>
              </a:r>
              <a:endParaRPr lang="en-US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050616" y="1883664"/>
            <a:ext cx="3456100" cy="3922776"/>
            <a:chOff x="8125772" y="1883664"/>
            <a:chExt cx="3456100" cy="3922776"/>
          </a:xfrm>
        </p:grpSpPr>
        <p:sp>
          <p:nvSpPr>
            <p:cNvPr id="26" name="Rounded Rectangle 25"/>
            <p:cNvSpPr/>
            <p:nvPr/>
          </p:nvSpPr>
          <p:spPr>
            <a:xfrm>
              <a:off x="8125772" y="1883664"/>
              <a:ext cx="2103120" cy="77724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2022-2023</a:t>
              </a:r>
              <a:endParaRPr lang="en-US" b="1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381472" y="2514600"/>
              <a:ext cx="3200400" cy="3291840"/>
            </a:xfrm>
            <a:prstGeom prst="roundRect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74320" rIns="0" bIns="0" rtlCol="0" anchor="t" anchorCtr="0"/>
            <a:lstStyle/>
            <a:p>
              <a:pPr marL="174625" indent="-174625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Draft shared with the field for feedback (Sept ‘22)</a:t>
              </a:r>
            </a:p>
            <a:p>
              <a:pPr marL="174625" indent="-174625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Additional revision based on comments from field</a:t>
              </a:r>
            </a:p>
            <a:p>
              <a:pPr marL="174625" indent="-174625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</a:rPr>
                <a:t>First Reading: Jan 2023 </a:t>
              </a:r>
            </a:p>
            <a:p>
              <a:pPr marL="174625" indent="-174625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Second draft shared with field for feedback (early ‘23)</a:t>
              </a:r>
            </a:p>
            <a:p>
              <a:pPr marL="174625" indent="-174625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/>
                  </a:solidFill>
                </a:rPr>
                <a:t>Second Reading &amp; Adoption: June 2023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18469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65CF2F-69E0-27C8-2D24-CE6C5828D4C8}"/>
              </a:ext>
            </a:extLst>
          </p:cNvPr>
          <p:cNvSpPr txBox="1"/>
          <p:nvPr/>
        </p:nvSpPr>
        <p:spPr>
          <a:xfrm>
            <a:off x="3048000" y="524584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https://accjc.org/standards-review/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DBF69B7F-91D5-336E-B9A9-352390872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34" y="1215483"/>
            <a:ext cx="11325305" cy="385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42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 from comments received to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Commenters have appreciated:</a:t>
            </a:r>
          </a:p>
          <a:p>
            <a:r>
              <a:rPr lang="en-US" sz="2400" dirty="0"/>
              <a:t>Attempt to streamline structure &amp; make the process more efficient</a:t>
            </a:r>
          </a:p>
          <a:p>
            <a:r>
              <a:rPr lang="en-US" sz="2400" dirty="0"/>
              <a:t>Emphasis on equity, diversity, and inclusion throughout</a:t>
            </a:r>
          </a:p>
          <a:p>
            <a:r>
              <a:rPr lang="en-US" sz="2400" dirty="0"/>
              <a:t>Emphasis on unique institution mission and culture</a:t>
            </a:r>
          </a:p>
          <a:p>
            <a:r>
              <a:rPr lang="en-US" sz="2400" dirty="0"/>
              <a:t>Emphasis on students and the student experience</a:t>
            </a:r>
          </a:p>
          <a:p>
            <a:r>
              <a:rPr lang="en-US" sz="2400" dirty="0"/>
              <a:t>Emphasis on regular assessment and meaningful outcomes</a:t>
            </a:r>
          </a:p>
        </p:txBody>
      </p:sp>
    </p:spTree>
    <p:extLst>
      <p:ext uri="{BB962C8B-B14F-4D97-AF65-F5344CB8AC3E}">
        <p14:creationId xmlns:p14="http://schemas.microsoft.com/office/powerpoint/2010/main" val="4140620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 from comments received to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Suggestions for Further Improvement:</a:t>
            </a:r>
          </a:p>
          <a:p>
            <a:r>
              <a:rPr lang="en-US" sz="2000" dirty="0"/>
              <a:t>Include more explicit language about libraries and learning support resources (including tutoring and counseling)</a:t>
            </a:r>
          </a:p>
          <a:p>
            <a:r>
              <a:rPr lang="en-US" sz="2000" dirty="0"/>
              <a:t>Clarify/strengthen expectations for institutional decision-making bodies other than the Governing Board, particularly with regard to engagement in decision-making and communication of decisions</a:t>
            </a:r>
          </a:p>
          <a:p>
            <a:r>
              <a:rPr lang="en-US" sz="2000" dirty="0"/>
              <a:t>Clarify/strengthen expectations for outcomes assessment in student support and administrative areas</a:t>
            </a:r>
          </a:p>
          <a:p>
            <a:r>
              <a:rPr lang="en-US" sz="2000" dirty="0"/>
              <a:t>Strengthen alignment with Policy on Social Justice in Standards 3 and 4 </a:t>
            </a:r>
          </a:p>
          <a:p>
            <a:r>
              <a:rPr lang="en-US" sz="2000" dirty="0"/>
              <a:t>Consider including concepts related to effective resource stewardship in Standard 4</a:t>
            </a:r>
          </a:p>
          <a:p>
            <a:r>
              <a:rPr lang="en-US" sz="2000" dirty="0"/>
              <a:t>Consider revising Standard 4.3 with a more pronounced growth mindset framing</a:t>
            </a:r>
          </a:p>
          <a:p>
            <a:r>
              <a:rPr lang="en-US" sz="2000" dirty="0"/>
              <a:t>Consider reversing the order of Standards 3 and 4</a:t>
            </a:r>
          </a:p>
        </p:txBody>
      </p:sp>
    </p:spTree>
    <p:extLst>
      <p:ext uri="{BB962C8B-B14F-4D97-AF65-F5344CB8AC3E}">
        <p14:creationId xmlns:p14="http://schemas.microsoft.com/office/powerpoint/2010/main" val="2740505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Frequently Asked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draft Standards seem much less precise than the current Standards. How will colleges be held accountable if the specificity is removed?</a:t>
            </a:r>
          </a:p>
          <a:p>
            <a:r>
              <a:rPr lang="en-US" dirty="0"/>
              <a:t>How will the draft Standards apply to multi-college districts/systems?</a:t>
            </a:r>
          </a:p>
          <a:p>
            <a:r>
              <a:rPr lang="en-US" dirty="0"/>
              <a:t>When will the new Standards be implemented?</a:t>
            </a:r>
          </a:p>
          <a:p>
            <a:r>
              <a:rPr lang="en-US" dirty="0"/>
              <a:t>My college is getting ready to start its ISER now - can we pilot? </a:t>
            </a:r>
          </a:p>
          <a:p>
            <a:r>
              <a:rPr lang="en-US" dirty="0"/>
              <a:t>My college has just started our ISER – can we pilot? </a:t>
            </a:r>
          </a:p>
          <a:p>
            <a:r>
              <a:rPr lang="en-US" dirty="0"/>
              <a:t>What is happening with the Quality Focus Essay?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0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2795451" y="403412"/>
            <a:ext cx="8558347" cy="168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r>
              <a:rPr lang="en" dirty="0"/>
              <a:t>Session Facilitators</a:t>
            </a:r>
            <a:endParaRPr dirty="0"/>
          </a:p>
        </p:txBody>
      </p:sp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10437813" y="6356351"/>
            <a:ext cx="9159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0" bIns="45700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pic>
        <p:nvPicPr>
          <p:cNvPr id="92" name="Google Shape;92;p20" descr="https://www.asccc.org/sites/default/files/styles/member_photo/public/member-photos/robert_stewart.jpg?itok=-JOxJs2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3974" y="3645281"/>
            <a:ext cx="1104900" cy="14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0"/>
          <p:cNvSpPr txBox="1"/>
          <p:nvPr/>
        </p:nvSpPr>
        <p:spPr>
          <a:xfrm>
            <a:off x="1552755" y="2474057"/>
            <a:ext cx="7947803" cy="748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Mac Powell</a:t>
            </a:r>
            <a:r>
              <a:rPr lang="en" sz="2400" b="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ACCJC President</a:t>
            </a:r>
            <a:endParaRPr sz="1467" dirty="0"/>
          </a:p>
          <a:p>
            <a:endParaRPr sz="1867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0"/>
          <p:cNvSpPr txBox="1"/>
          <p:nvPr/>
        </p:nvSpPr>
        <p:spPr>
          <a:xfrm>
            <a:off x="3241619" y="3821863"/>
            <a:ext cx="7666007" cy="748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" sz="2400" b="1" dirty="0">
                <a:latin typeface="Arial"/>
                <a:ea typeface="Arial"/>
                <a:cs typeface="Arial"/>
                <a:sym typeface="Arial"/>
              </a:rPr>
              <a:t>Robert L Stewart Jr, ASCCC South Representative</a:t>
            </a:r>
            <a:endParaRPr sz="1467" dirty="0"/>
          </a:p>
          <a:p>
            <a:endParaRPr sz="1867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0"/>
          <p:cNvSpPr txBox="1"/>
          <p:nvPr/>
        </p:nvSpPr>
        <p:spPr>
          <a:xfrm>
            <a:off x="4957060" y="5169669"/>
            <a:ext cx="6742800" cy="748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Catherine Webb</a:t>
            </a:r>
            <a:r>
              <a:rPr lang="en" sz="2400" b="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ACCJC Vice President</a:t>
            </a:r>
            <a:endParaRPr sz="1467" dirty="0"/>
          </a:p>
          <a:p>
            <a:endParaRPr sz="1867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8D024-110F-4C0E-83AA-E7ADDD7D2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13" y="2373580"/>
            <a:ext cx="1348942" cy="13523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256B79-CBE4-43DB-BCCC-281E9B7AA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1" y="5063774"/>
            <a:ext cx="1352383" cy="13523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/>
          <p:nvPr/>
        </p:nvSpPr>
        <p:spPr>
          <a:xfrm>
            <a:off x="1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5"/>
          <p:cNvSpPr/>
          <p:nvPr/>
        </p:nvSpPr>
        <p:spPr>
          <a:xfrm>
            <a:off x="306" y="0"/>
            <a:ext cx="12191695" cy="6858000"/>
          </a:xfrm>
          <a:prstGeom prst="rect">
            <a:avLst/>
          </a:prstGeom>
          <a:gradFill>
            <a:gsLst>
              <a:gs pos="0">
                <a:srgbClr val="70AD47">
                  <a:alpha val="20000"/>
                </a:srgbClr>
              </a:gs>
              <a:gs pos="16000">
                <a:srgbClr val="70AD47">
                  <a:alpha val="20000"/>
                </a:srgbClr>
              </a:gs>
              <a:gs pos="85000">
                <a:srgbClr val="4472C4">
                  <a:alpha val="40000"/>
                </a:srgbClr>
              </a:gs>
              <a:gs pos="100000">
                <a:srgbClr val="4472C4">
                  <a:alpha val="40000"/>
                </a:srgbClr>
              </a:gs>
            </a:gsLst>
            <a:lin ang="12000000" scaled="0"/>
          </a:gra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endParaRPr lang="en-US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Town Hall Listening Session </a:t>
            </a:r>
            <a:b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</a:b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on the Draft 2024 Accreditation Standards</a:t>
            </a:r>
          </a:p>
          <a:p>
            <a:pPr defTabSz="1219170">
              <a:buClr>
                <a:srgbClr val="000000"/>
              </a:buClr>
            </a:pP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Academic Senate for California Community Colleges</a:t>
            </a:r>
          </a:p>
          <a:p>
            <a:pPr algn="ctr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2022 Fall Plenary Session</a:t>
            </a:r>
          </a:p>
          <a:p>
            <a:pPr algn="ctr" defTabSz="1219170">
              <a:buClr>
                <a:srgbClr val="000000"/>
              </a:buClr>
            </a:pP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31" name="Google Shape;131;p25"/>
          <p:cNvGrpSpPr/>
          <p:nvPr/>
        </p:nvGrpSpPr>
        <p:grpSpPr>
          <a:xfrm>
            <a:off x="1303403" y="3985"/>
            <a:ext cx="9772765" cy="6858000"/>
            <a:chOff x="1303402" y="3985"/>
            <a:chExt cx="9772765" cy="6858000"/>
          </a:xfrm>
        </p:grpSpPr>
        <p:sp>
          <p:nvSpPr>
            <p:cNvPr id="132" name="Google Shape;132;p25"/>
            <p:cNvSpPr/>
            <p:nvPr/>
          </p:nvSpPr>
          <p:spPr>
            <a:xfrm>
              <a:off x="1560551" y="3985"/>
              <a:ext cx="9313016" cy="6858000"/>
            </a:xfrm>
            <a:custGeom>
              <a:avLst/>
              <a:gdLst/>
              <a:ahLst/>
              <a:cxnLst/>
              <a:rect l="l" t="t" r="r" b="b"/>
              <a:pathLst>
                <a:path w="9313016" h="6858000" extrusionOk="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1659468" y="3985"/>
              <a:ext cx="9065550" cy="6858000"/>
            </a:xfrm>
            <a:custGeom>
              <a:avLst/>
              <a:gdLst/>
              <a:ahLst/>
              <a:cxnLst/>
              <a:rect l="l" t="t" r="r" b="b"/>
              <a:pathLst>
                <a:path w="9065550" h="6858000" extrusionOk="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4" name="Google Shape;134;p25"/>
            <p:cNvSpPr/>
            <p:nvPr/>
          </p:nvSpPr>
          <p:spPr>
            <a:xfrm>
              <a:off x="1648217" y="3985"/>
              <a:ext cx="9088051" cy="6858000"/>
            </a:xfrm>
            <a:custGeom>
              <a:avLst/>
              <a:gdLst/>
              <a:ahLst/>
              <a:cxnLst/>
              <a:rect l="l" t="t" r="r" b="b"/>
              <a:pathLst>
                <a:path w="9088051" h="6858000" extrusionOk="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" name="Google Shape;135;p25"/>
            <p:cNvSpPr/>
            <p:nvPr/>
          </p:nvSpPr>
          <p:spPr>
            <a:xfrm>
              <a:off x="1629061" y="3985"/>
              <a:ext cx="9107210" cy="6858000"/>
            </a:xfrm>
            <a:custGeom>
              <a:avLst/>
              <a:gdLst/>
              <a:ahLst/>
              <a:cxnLst/>
              <a:rect l="l" t="t" r="r" b="b"/>
              <a:pathLst>
                <a:path w="9107210" h="6858000" extrusionOk="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" name="Google Shape;136;p25"/>
            <p:cNvSpPr/>
            <p:nvPr/>
          </p:nvSpPr>
          <p:spPr>
            <a:xfrm>
              <a:off x="1303402" y="3985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 extrusionOk="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lt1">
                <a:alpha val="50980"/>
              </a:schemeClr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" name="Google Shape;137;p25"/>
            <p:cNvSpPr/>
            <p:nvPr/>
          </p:nvSpPr>
          <p:spPr>
            <a:xfrm>
              <a:off x="1318434" y="3985"/>
              <a:ext cx="9747620" cy="6858000"/>
            </a:xfrm>
            <a:custGeom>
              <a:avLst/>
              <a:gdLst/>
              <a:ahLst/>
              <a:cxnLst/>
              <a:rect l="l" t="t" r="r" b="b"/>
              <a:pathLst>
                <a:path w="9747620" h="6858000" extrusionOk="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" name="Google Shape;138;p25"/>
            <p:cNvSpPr/>
            <p:nvPr/>
          </p:nvSpPr>
          <p:spPr>
            <a:xfrm>
              <a:off x="1308320" y="3985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 extrusionOk="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40" name="Google Shape;140;p25" descr="ACCJC - Accrediting Commission for Community and Junior Colleges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1" name="Google Shape;14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8897" y="2364741"/>
            <a:ext cx="7073900" cy="1231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463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6" descr="A picture containing ceramic ware, glass, porcelai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205740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6"/>
          <p:cNvSpPr txBox="1"/>
          <p:nvPr/>
        </p:nvSpPr>
        <p:spPr>
          <a:xfrm>
            <a:off x="3865499" y="1354862"/>
            <a:ext cx="2672727" cy="95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867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Pandemic</a:t>
            </a:r>
            <a:endParaRPr sz="1867" kern="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26"/>
          <p:cNvSpPr txBox="1"/>
          <p:nvPr/>
        </p:nvSpPr>
        <p:spPr>
          <a:xfrm>
            <a:off x="2990906" y="2206881"/>
            <a:ext cx="2672727" cy="95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8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Turnover</a:t>
            </a:r>
            <a:endParaRPr sz="1867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26"/>
          <p:cNvSpPr txBox="1"/>
          <p:nvPr/>
        </p:nvSpPr>
        <p:spPr>
          <a:xfrm>
            <a:off x="1962151" y="3072115"/>
            <a:ext cx="2672727" cy="95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8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Fatigue and Burnout</a:t>
            </a:r>
            <a:endParaRPr sz="1867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26"/>
          <p:cNvSpPr txBox="1"/>
          <p:nvPr/>
        </p:nvSpPr>
        <p:spPr>
          <a:xfrm>
            <a:off x="6853211" y="1356239"/>
            <a:ext cx="2672727" cy="6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8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Campus Tensions</a:t>
            </a:r>
            <a:endParaRPr sz="1867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26"/>
          <p:cNvSpPr txBox="1"/>
          <p:nvPr/>
        </p:nvSpPr>
        <p:spPr>
          <a:xfrm>
            <a:off x="7797727" y="2987876"/>
            <a:ext cx="2672725" cy="1241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8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Persistent Opportunity Gaps</a:t>
            </a:r>
            <a:endParaRPr sz="1867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26"/>
          <p:cNvSpPr txBox="1"/>
          <p:nvPr/>
        </p:nvSpPr>
        <p:spPr>
          <a:xfrm>
            <a:off x="7632278" y="2100070"/>
            <a:ext cx="2672727" cy="1241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8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Yearning for Equity and Inclusion</a:t>
            </a:r>
            <a:endParaRPr sz="1867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26"/>
          <p:cNvSpPr txBox="1"/>
          <p:nvPr/>
        </p:nvSpPr>
        <p:spPr>
          <a:xfrm>
            <a:off x="3865500" y="304900"/>
            <a:ext cx="46948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133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ACKNOWLEDGING THE CONTEXT</a:t>
            </a:r>
            <a:endParaRPr sz="17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26"/>
          <p:cNvSpPr txBox="1"/>
          <p:nvPr/>
        </p:nvSpPr>
        <p:spPr>
          <a:xfrm>
            <a:off x="4497287" y="5268095"/>
            <a:ext cx="3465557" cy="6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Questioning the Value of Higher Education</a:t>
            </a:r>
            <a:endParaRPr sz="1867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26"/>
          <p:cNvSpPr txBox="1"/>
          <p:nvPr/>
        </p:nvSpPr>
        <p:spPr>
          <a:xfrm>
            <a:off x="2381140" y="4129777"/>
            <a:ext cx="27432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Declining Public and Performance-Based Funding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7" name="Google Shape;157;p26"/>
          <p:cNvSpPr txBox="1"/>
          <p:nvPr/>
        </p:nvSpPr>
        <p:spPr>
          <a:xfrm>
            <a:off x="7630902" y="4234935"/>
            <a:ext cx="2743199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8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Rapid Change</a:t>
            </a:r>
            <a:endParaRPr sz="14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58" name="Google Shape;15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2457" y="5866739"/>
            <a:ext cx="4183620" cy="728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128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8" descr="A picture containing rectang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8989" y="91318"/>
            <a:ext cx="7425315" cy="4072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8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72518" y="4160872"/>
            <a:ext cx="4377316" cy="2632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0724" y="4590187"/>
            <a:ext cx="3355443" cy="1447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91660" y="4707223"/>
            <a:ext cx="3395085" cy="113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5014" y="2514160"/>
            <a:ext cx="2126553" cy="1063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8" descr="A picture containing clipart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42817" y="2422819"/>
            <a:ext cx="1735699" cy="124595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8"/>
          <p:cNvSpPr txBox="1"/>
          <p:nvPr/>
        </p:nvSpPr>
        <p:spPr>
          <a:xfrm>
            <a:off x="2748067" y="201734"/>
            <a:ext cx="1735600" cy="129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133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" sz="2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tudent  Learning &amp; Success</a:t>
            </a:r>
            <a:endParaRPr sz="2267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28"/>
          <p:cNvSpPr txBox="1"/>
          <p:nvPr/>
        </p:nvSpPr>
        <p:spPr>
          <a:xfrm>
            <a:off x="4864000" y="437734"/>
            <a:ext cx="1232000" cy="59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267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Equity</a:t>
            </a:r>
            <a:endParaRPr sz="2267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28"/>
          <p:cNvSpPr txBox="1"/>
          <p:nvPr/>
        </p:nvSpPr>
        <p:spPr>
          <a:xfrm>
            <a:off x="6347300" y="263334"/>
            <a:ext cx="1896800" cy="94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18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sz="2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nstitutional</a:t>
            </a:r>
            <a:endParaRPr sz="2267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buClr>
                <a:srgbClr val="000000"/>
              </a:buClr>
            </a:pPr>
            <a:r>
              <a:rPr lang="en" sz="2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Improvement</a:t>
            </a:r>
            <a:endParaRPr sz="2267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28"/>
          <p:cNvSpPr txBox="1"/>
          <p:nvPr/>
        </p:nvSpPr>
        <p:spPr>
          <a:xfrm>
            <a:off x="8495400" y="304334"/>
            <a:ext cx="1391200" cy="90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133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Quality</a:t>
            </a:r>
            <a:endParaRPr sz="2133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buClr>
                <a:srgbClr val="000000"/>
              </a:buClr>
            </a:pPr>
            <a:r>
              <a:rPr lang="en" sz="2133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Assurance</a:t>
            </a:r>
            <a:endParaRPr sz="2533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4971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/>
          <p:nvPr/>
        </p:nvSpPr>
        <p:spPr>
          <a:xfrm>
            <a:off x="1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9"/>
          <p:cNvSpPr/>
          <p:nvPr/>
        </p:nvSpPr>
        <p:spPr>
          <a:xfrm>
            <a:off x="1" y="0"/>
            <a:ext cx="12191695" cy="6858000"/>
          </a:xfrm>
          <a:prstGeom prst="rect">
            <a:avLst/>
          </a:prstGeom>
          <a:gradFill>
            <a:gsLst>
              <a:gs pos="0">
                <a:srgbClr val="70AD47">
                  <a:alpha val="20000"/>
                </a:srgbClr>
              </a:gs>
              <a:gs pos="16000">
                <a:srgbClr val="70AD47">
                  <a:alpha val="20000"/>
                </a:srgbClr>
              </a:gs>
              <a:gs pos="85000">
                <a:srgbClr val="4472C4">
                  <a:alpha val="40000"/>
                </a:srgbClr>
              </a:gs>
              <a:gs pos="100000">
                <a:srgbClr val="4472C4">
                  <a:alpha val="40000"/>
                </a:srgbClr>
              </a:gs>
            </a:gsLst>
            <a:lin ang="12000000" scaled="0"/>
          </a:gra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5" name="Google Shape;205;p29"/>
          <p:cNvGrpSpPr/>
          <p:nvPr/>
        </p:nvGrpSpPr>
        <p:grpSpPr>
          <a:xfrm flipH="1">
            <a:off x="-18230" y="-8166"/>
            <a:ext cx="4834071" cy="2488151"/>
            <a:chOff x="6867015" y="-1"/>
            <a:chExt cx="5324985" cy="3251912"/>
          </a:xfrm>
        </p:grpSpPr>
        <p:sp>
          <p:nvSpPr>
            <p:cNvPr id="206" name="Google Shape;206;p29"/>
            <p:cNvSpPr/>
            <p:nvPr/>
          </p:nvSpPr>
          <p:spPr>
            <a:xfrm>
              <a:off x="6867015" y="-1"/>
              <a:ext cx="5324985" cy="3251912"/>
            </a:xfrm>
            <a:custGeom>
              <a:avLst/>
              <a:gdLst/>
              <a:ahLst/>
              <a:cxnLst/>
              <a:rect l="l" t="t" r="r" b="b"/>
              <a:pathLst>
                <a:path w="5324985" h="3251912" extrusionOk="0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9"/>
            <p:cNvSpPr/>
            <p:nvPr/>
          </p:nvSpPr>
          <p:spPr>
            <a:xfrm>
              <a:off x="6916467" y="-1"/>
              <a:ext cx="5275533" cy="2980757"/>
            </a:xfrm>
            <a:custGeom>
              <a:avLst/>
              <a:gdLst/>
              <a:ahLst/>
              <a:cxnLst/>
              <a:rect l="l" t="t" r="r" b="b"/>
              <a:pathLst>
                <a:path w="5275533" h="2980757" extrusionOk="0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/>
              <a:ahLst/>
              <a:cxnLst/>
              <a:rect l="l" t="t" r="r" b="b"/>
              <a:pathLst>
                <a:path w="5270786" h="2927775" extrusionOk="0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/>
              <a:ahLst/>
              <a:cxnLst/>
              <a:rect l="l" t="t" r="r" b="b"/>
              <a:pathLst>
                <a:path w="5270786" h="2927775" extrusionOk="0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29"/>
          <p:cNvSpPr txBox="1">
            <a:spLocks noGrp="1"/>
          </p:cNvSpPr>
          <p:nvPr>
            <p:ph type="title"/>
          </p:nvPr>
        </p:nvSpPr>
        <p:spPr>
          <a:xfrm>
            <a:off x="3088316" y="0"/>
            <a:ext cx="6536400" cy="17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 algn="ctr">
              <a:buClr>
                <a:schemeClr val="dk2"/>
              </a:buClr>
              <a:buSzPts val="2700"/>
            </a:pPr>
            <a:r>
              <a:rPr lang="en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 We Serve A New World?</a:t>
            </a:r>
            <a:endParaRPr/>
          </a:p>
        </p:txBody>
      </p:sp>
      <p:grpSp>
        <p:nvGrpSpPr>
          <p:cNvPr id="211" name="Google Shape;211;p29"/>
          <p:cNvGrpSpPr/>
          <p:nvPr/>
        </p:nvGrpSpPr>
        <p:grpSpPr>
          <a:xfrm>
            <a:off x="512817" y="1468886"/>
            <a:ext cx="11687395" cy="2337479"/>
            <a:chOff x="1427" y="654555"/>
            <a:chExt cx="11687395" cy="2337479"/>
          </a:xfrm>
        </p:grpSpPr>
        <p:sp>
          <p:nvSpPr>
            <p:cNvPr id="212" name="Google Shape;212;p29"/>
            <p:cNvSpPr/>
            <p:nvPr/>
          </p:nvSpPr>
          <p:spPr>
            <a:xfrm>
              <a:off x="1427" y="654555"/>
              <a:ext cx="2337479" cy="2337479"/>
            </a:xfrm>
            <a:prstGeom prst="ellipse">
              <a:avLst/>
            </a:prstGeom>
            <a:solidFill>
              <a:srgbClr val="4372C3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9"/>
            <p:cNvSpPr txBox="1"/>
            <p:nvPr/>
          </p:nvSpPr>
          <p:spPr>
            <a:xfrm>
              <a:off x="343743" y="996871"/>
              <a:ext cx="1652847" cy="1652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633" tIns="17767" rIns="128633" bIns="17767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" sz="1467" ker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Integrity</a:t>
              </a:r>
              <a:endParaRPr sz="14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9"/>
            <p:cNvSpPr/>
            <p:nvPr/>
          </p:nvSpPr>
          <p:spPr>
            <a:xfrm>
              <a:off x="1871410" y="654555"/>
              <a:ext cx="2337479" cy="2337479"/>
            </a:xfrm>
            <a:prstGeom prst="ellipse">
              <a:avLst/>
            </a:prstGeom>
            <a:solidFill>
              <a:srgbClr val="4372C3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9"/>
            <p:cNvSpPr txBox="1"/>
            <p:nvPr/>
          </p:nvSpPr>
          <p:spPr>
            <a:xfrm>
              <a:off x="2213726" y="996871"/>
              <a:ext cx="1652847" cy="1652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633" tIns="17767" rIns="128633" bIns="17767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" sz="1467" ker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Quality Assurance</a:t>
              </a:r>
              <a:endParaRPr sz="14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9"/>
            <p:cNvSpPr/>
            <p:nvPr/>
          </p:nvSpPr>
          <p:spPr>
            <a:xfrm>
              <a:off x="3741393" y="654555"/>
              <a:ext cx="2337479" cy="2337479"/>
            </a:xfrm>
            <a:prstGeom prst="ellipse">
              <a:avLst/>
            </a:prstGeom>
            <a:solidFill>
              <a:srgbClr val="4372C3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9"/>
            <p:cNvSpPr txBox="1"/>
            <p:nvPr/>
          </p:nvSpPr>
          <p:spPr>
            <a:xfrm>
              <a:off x="4083709" y="996871"/>
              <a:ext cx="1652847" cy="1652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633" tIns="17767" rIns="128633" bIns="17767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" sz="1467" ker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Peer Review</a:t>
              </a:r>
              <a:endParaRPr sz="14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9"/>
            <p:cNvSpPr/>
            <p:nvPr/>
          </p:nvSpPr>
          <p:spPr>
            <a:xfrm>
              <a:off x="5611377" y="654555"/>
              <a:ext cx="2337479" cy="2337479"/>
            </a:xfrm>
            <a:prstGeom prst="ellipse">
              <a:avLst/>
            </a:prstGeom>
            <a:solidFill>
              <a:srgbClr val="4372C3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9"/>
            <p:cNvSpPr txBox="1"/>
            <p:nvPr/>
          </p:nvSpPr>
          <p:spPr>
            <a:xfrm>
              <a:off x="5953693" y="996871"/>
              <a:ext cx="1652847" cy="1652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633" tIns="17767" rIns="128633" bIns="17767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" sz="1467" ker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Institutional Improvement</a:t>
              </a:r>
              <a:endParaRPr sz="14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9"/>
            <p:cNvSpPr/>
            <p:nvPr/>
          </p:nvSpPr>
          <p:spPr>
            <a:xfrm>
              <a:off x="7481360" y="654555"/>
              <a:ext cx="2337479" cy="2337479"/>
            </a:xfrm>
            <a:prstGeom prst="ellipse">
              <a:avLst/>
            </a:prstGeom>
            <a:solidFill>
              <a:srgbClr val="4372C3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9"/>
            <p:cNvSpPr txBox="1"/>
            <p:nvPr/>
          </p:nvSpPr>
          <p:spPr>
            <a:xfrm>
              <a:off x="7823676" y="996871"/>
              <a:ext cx="1652847" cy="1652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633" tIns="17767" rIns="128633" bIns="17767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" sz="1467" ker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Student Learning &amp; Achievement</a:t>
              </a:r>
              <a:endParaRPr sz="14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9351343" y="654555"/>
              <a:ext cx="2337479" cy="2337479"/>
            </a:xfrm>
            <a:prstGeom prst="ellipse">
              <a:avLst/>
            </a:prstGeom>
            <a:solidFill>
              <a:srgbClr val="4372C3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9"/>
            <p:cNvSpPr txBox="1"/>
            <p:nvPr/>
          </p:nvSpPr>
          <p:spPr>
            <a:xfrm>
              <a:off x="9693659" y="996871"/>
              <a:ext cx="1652847" cy="1652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633" tIns="17767" rIns="128633" bIns="17767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" sz="1467" ker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Collegiality</a:t>
              </a:r>
              <a:endParaRPr sz="14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4" name="Google Shape;224;p29"/>
          <p:cNvGrpSpPr/>
          <p:nvPr/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</p:grpSpPr>
        <p:sp>
          <p:nvSpPr>
            <p:cNvPr id="225" name="Google Shape;225;p29"/>
            <p:cNvSpPr/>
            <p:nvPr/>
          </p:nvSpPr>
          <p:spPr>
            <a:xfrm>
              <a:off x="-305" y="0"/>
              <a:ext cx="2514948" cy="2170178"/>
            </a:xfrm>
            <a:custGeom>
              <a:avLst/>
              <a:gdLst/>
              <a:ahLst/>
              <a:cxnLst/>
              <a:rect l="l" t="t" r="r" b="b"/>
              <a:pathLst>
                <a:path w="2514948" h="2170178" extrusionOk="0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9"/>
            <p:cNvSpPr/>
            <p:nvPr/>
          </p:nvSpPr>
          <p:spPr>
            <a:xfrm>
              <a:off x="-305" y="-4155"/>
              <a:ext cx="2493062" cy="1947896"/>
            </a:xfrm>
            <a:custGeom>
              <a:avLst/>
              <a:gdLst/>
              <a:ahLst/>
              <a:cxnLst/>
              <a:rect l="l" t="t" r="r" b="b"/>
              <a:pathLst>
                <a:path w="2493062" h="1947896" extrusionOk="0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9"/>
            <p:cNvSpPr/>
            <p:nvPr/>
          </p:nvSpPr>
          <p:spPr>
            <a:xfrm>
              <a:off x="-305" y="0"/>
              <a:ext cx="2501089" cy="1972702"/>
            </a:xfrm>
            <a:custGeom>
              <a:avLst/>
              <a:gdLst/>
              <a:ahLst/>
              <a:cxnLst/>
              <a:rect l="l" t="t" r="r" b="b"/>
              <a:pathLst>
                <a:path w="2501089" h="1972702" extrusionOk="0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8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9"/>
            <p:cNvSpPr/>
            <p:nvPr/>
          </p:nvSpPr>
          <p:spPr>
            <a:xfrm>
              <a:off x="305" y="1"/>
              <a:ext cx="2491105" cy="1943661"/>
            </a:xfrm>
            <a:custGeom>
              <a:avLst/>
              <a:gdLst/>
              <a:ahLst/>
              <a:cxnLst/>
              <a:rect l="l" t="t" r="r" b="b"/>
              <a:pathLst>
                <a:path w="2491105" h="1943661" extrusionOk="0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9" name="Google Shape;22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457" y="5866739"/>
            <a:ext cx="4183620" cy="728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p29"/>
          <p:cNvGrpSpPr/>
          <p:nvPr/>
        </p:nvGrpSpPr>
        <p:grpSpPr>
          <a:xfrm>
            <a:off x="965568" y="3795196"/>
            <a:ext cx="10355440" cy="2071088"/>
            <a:chOff x="359601" y="404"/>
            <a:chExt cx="10355440" cy="2071088"/>
          </a:xfrm>
        </p:grpSpPr>
        <p:sp>
          <p:nvSpPr>
            <p:cNvPr id="231" name="Google Shape;231;p29"/>
            <p:cNvSpPr/>
            <p:nvPr/>
          </p:nvSpPr>
          <p:spPr>
            <a:xfrm>
              <a:off x="359601" y="404"/>
              <a:ext cx="2071088" cy="2071088"/>
            </a:xfrm>
            <a:prstGeom prst="ellipse">
              <a:avLst/>
            </a:prstGeom>
            <a:solidFill>
              <a:srgbClr val="4372C3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9"/>
            <p:cNvSpPr txBox="1"/>
            <p:nvPr/>
          </p:nvSpPr>
          <p:spPr>
            <a:xfrm>
              <a:off x="662905" y="303708"/>
              <a:ext cx="1464480" cy="1464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967" tIns="19067" rIns="113967" bIns="19067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" sz="1467" ker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Conversation &amp; Listening</a:t>
              </a:r>
              <a:endParaRPr sz="1467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9"/>
            <p:cNvSpPr/>
            <p:nvPr/>
          </p:nvSpPr>
          <p:spPr>
            <a:xfrm>
              <a:off x="2016471" y="404"/>
              <a:ext cx="2071088" cy="2071088"/>
            </a:xfrm>
            <a:prstGeom prst="ellipse">
              <a:avLst/>
            </a:prstGeom>
            <a:solidFill>
              <a:srgbClr val="4372C3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9"/>
            <p:cNvSpPr txBox="1"/>
            <p:nvPr/>
          </p:nvSpPr>
          <p:spPr>
            <a:xfrm>
              <a:off x="2319775" y="303708"/>
              <a:ext cx="1464480" cy="1464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967" tIns="19067" rIns="113967" bIns="19067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" sz="1467" ker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Empathy</a:t>
              </a:r>
              <a:endParaRPr sz="14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9"/>
            <p:cNvSpPr/>
            <p:nvPr/>
          </p:nvSpPr>
          <p:spPr>
            <a:xfrm>
              <a:off x="3673342" y="404"/>
              <a:ext cx="2071088" cy="2071088"/>
            </a:xfrm>
            <a:prstGeom prst="ellipse">
              <a:avLst/>
            </a:prstGeom>
            <a:solidFill>
              <a:srgbClr val="4372C3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9"/>
            <p:cNvSpPr txBox="1"/>
            <p:nvPr/>
          </p:nvSpPr>
          <p:spPr>
            <a:xfrm>
              <a:off x="3976646" y="303708"/>
              <a:ext cx="1464480" cy="1464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967" tIns="19067" rIns="113967" bIns="19067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" sz="1467" ker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Encouragement</a:t>
              </a:r>
              <a:endParaRPr sz="14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5330212" y="404"/>
              <a:ext cx="2071088" cy="2071088"/>
            </a:xfrm>
            <a:prstGeom prst="ellipse">
              <a:avLst/>
            </a:prstGeom>
            <a:solidFill>
              <a:srgbClr val="4372C3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9"/>
            <p:cNvSpPr txBox="1"/>
            <p:nvPr/>
          </p:nvSpPr>
          <p:spPr>
            <a:xfrm>
              <a:off x="5633516" y="303708"/>
              <a:ext cx="1464480" cy="1464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967" tIns="19067" rIns="113967" bIns="19067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" sz="1467" ker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Support</a:t>
              </a:r>
              <a:endParaRPr sz="14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9"/>
            <p:cNvSpPr/>
            <p:nvPr/>
          </p:nvSpPr>
          <p:spPr>
            <a:xfrm>
              <a:off x="6987083" y="404"/>
              <a:ext cx="2071088" cy="2071088"/>
            </a:xfrm>
            <a:prstGeom prst="ellipse">
              <a:avLst/>
            </a:prstGeom>
            <a:solidFill>
              <a:srgbClr val="4372C3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9"/>
            <p:cNvSpPr txBox="1"/>
            <p:nvPr/>
          </p:nvSpPr>
          <p:spPr>
            <a:xfrm>
              <a:off x="7290387" y="303708"/>
              <a:ext cx="1464480" cy="1464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967" tIns="19067" rIns="113967" bIns="19067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" sz="1467" ker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Facilitating Solutions</a:t>
              </a:r>
              <a:endParaRPr sz="14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8643953" y="404"/>
              <a:ext cx="2071088" cy="2071088"/>
            </a:xfrm>
            <a:prstGeom prst="ellipse">
              <a:avLst/>
            </a:prstGeom>
            <a:solidFill>
              <a:srgbClr val="4372C3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9"/>
            <p:cNvSpPr txBox="1"/>
            <p:nvPr/>
          </p:nvSpPr>
          <p:spPr>
            <a:xfrm>
              <a:off x="8947257" y="303708"/>
              <a:ext cx="1464480" cy="1464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967" tIns="19067" rIns="113967" bIns="19067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en" sz="1467" ker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Commitment Equitable Outcomes</a:t>
              </a:r>
              <a:endParaRPr sz="1467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823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/>
          <p:nvPr/>
        </p:nvSpPr>
        <p:spPr>
          <a:xfrm>
            <a:off x="1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0"/>
          <p:cNvSpPr/>
          <p:nvPr/>
        </p:nvSpPr>
        <p:spPr>
          <a:xfrm>
            <a:off x="0" y="0"/>
            <a:ext cx="12191600" cy="6858000"/>
          </a:xfrm>
          <a:prstGeom prst="rect">
            <a:avLst/>
          </a:prstGeom>
          <a:gradFill>
            <a:gsLst>
              <a:gs pos="0">
                <a:srgbClr val="70AD47">
                  <a:alpha val="20000"/>
                </a:srgbClr>
              </a:gs>
              <a:gs pos="16000">
                <a:srgbClr val="70AD47">
                  <a:alpha val="20000"/>
                </a:srgbClr>
              </a:gs>
              <a:gs pos="85000">
                <a:srgbClr val="4472C4">
                  <a:alpha val="40000"/>
                </a:srgbClr>
              </a:gs>
              <a:gs pos="100000">
                <a:srgbClr val="4472C4">
                  <a:alpha val="40000"/>
                </a:srgbClr>
              </a:gs>
            </a:gsLst>
            <a:lin ang="12000000" scaled="0"/>
          </a:gra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30"/>
          <p:cNvGrpSpPr/>
          <p:nvPr/>
        </p:nvGrpSpPr>
        <p:grpSpPr>
          <a:xfrm flipH="1">
            <a:off x="-18230" y="-8166"/>
            <a:ext cx="4834071" cy="2488151"/>
            <a:chOff x="6867015" y="-1"/>
            <a:chExt cx="5324985" cy="3251912"/>
          </a:xfrm>
        </p:grpSpPr>
        <p:sp>
          <p:nvSpPr>
            <p:cNvPr id="250" name="Google Shape;250;p30"/>
            <p:cNvSpPr/>
            <p:nvPr/>
          </p:nvSpPr>
          <p:spPr>
            <a:xfrm>
              <a:off x="6867015" y="-1"/>
              <a:ext cx="5324985" cy="3251912"/>
            </a:xfrm>
            <a:custGeom>
              <a:avLst/>
              <a:gdLst/>
              <a:ahLst/>
              <a:cxnLst/>
              <a:rect l="l" t="t" r="r" b="b"/>
              <a:pathLst>
                <a:path w="5324985" h="3251912" extrusionOk="0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30"/>
            <p:cNvSpPr/>
            <p:nvPr/>
          </p:nvSpPr>
          <p:spPr>
            <a:xfrm>
              <a:off x="6916467" y="-1"/>
              <a:ext cx="5275533" cy="2980757"/>
            </a:xfrm>
            <a:custGeom>
              <a:avLst/>
              <a:gdLst/>
              <a:ahLst/>
              <a:cxnLst/>
              <a:rect l="l" t="t" r="r" b="b"/>
              <a:pathLst>
                <a:path w="5275533" h="2980757" extrusionOk="0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/>
              <a:ahLst/>
              <a:cxnLst/>
              <a:rect l="l" t="t" r="r" b="b"/>
              <a:pathLst>
                <a:path w="5270786" h="2927775" extrusionOk="0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/>
              <a:ahLst/>
              <a:cxnLst/>
              <a:rect l="l" t="t" r="r" b="b"/>
              <a:pathLst>
                <a:path w="5270786" h="2927775" extrusionOk="0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4" name="Google Shape;254;p30"/>
          <p:cNvSpPr txBox="1">
            <a:spLocks noGrp="1"/>
          </p:cNvSpPr>
          <p:nvPr>
            <p:ph type="title"/>
          </p:nvPr>
        </p:nvSpPr>
        <p:spPr>
          <a:xfrm>
            <a:off x="3006365" y="-178833"/>
            <a:ext cx="5754696" cy="1837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 algn="ctr">
              <a:buClr>
                <a:schemeClr val="dk2"/>
              </a:buClr>
              <a:buSzPts val="2700"/>
            </a:pPr>
            <a:r>
              <a:rPr lang="en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Skillset of A New Version of Accreditors?</a:t>
            </a:r>
            <a:endParaRPr sz="3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55" name="Google Shape;255;p30"/>
          <p:cNvGrpSpPr/>
          <p:nvPr/>
        </p:nvGrpSpPr>
        <p:grpSpPr>
          <a:xfrm>
            <a:off x="2728899" y="1067276"/>
            <a:ext cx="6611327" cy="4722376"/>
            <a:chOff x="1098448" y="0"/>
            <a:chExt cx="6611327" cy="4722376"/>
          </a:xfrm>
        </p:grpSpPr>
        <p:sp>
          <p:nvSpPr>
            <p:cNvPr id="256" name="Google Shape;256;p30"/>
            <p:cNvSpPr/>
            <p:nvPr/>
          </p:nvSpPr>
          <p:spPr>
            <a:xfrm>
              <a:off x="3577696" y="1345877"/>
              <a:ext cx="1652831" cy="1652831"/>
            </a:xfrm>
            <a:prstGeom prst="ellipse">
              <a:avLst/>
            </a:prstGeom>
            <a:solidFill>
              <a:srgbClr val="4372C3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3445469" y="0"/>
              <a:ext cx="1917285" cy="1109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0"/>
            <p:cNvSpPr txBox="1"/>
            <p:nvPr/>
          </p:nvSpPr>
          <p:spPr>
            <a:xfrm>
              <a:off x="3445469" y="0"/>
              <a:ext cx="1917300" cy="110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000000"/>
                </a:buClr>
                <a:buSzPts val="1600"/>
              </a:pPr>
              <a:r>
                <a:rPr lang="en" sz="2133" ker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Convener</a:t>
              </a:r>
              <a:endParaRPr sz="14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4206433" y="1802531"/>
              <a:ext cx="1652831" cy="1652831"/>
            </a:xfrm>
            <a:prstGeom prst="ellipse">
              <a:avLst/>
            </a:prstGeom>
            <a:solidFill>
              <a:srgbClr val="4372C3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5990830" y="1463936"/>
              <a:ext cx="1718945" cy="1204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0"/>
            <p:cNvSpPr txBox="1"/>
            <p:nvPr/>
          </p:nvSpPr>
          <p:spPr>
            <a:xfrm>
              <a:off x="5990830" y="1463936"/>
              <a:ext cx="1718945" cy="1204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000000"/>
                </a:buClr>
                <a:buSzPts val="1600"/>
              </a:pPr>
              <a:r>
                <a:rPr lang="en" sz="2133" ker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Facilitator</a:t>
              </a:r>
              <a:endParaRPr sz="14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3966442" y="2542055"/>
              <a:ext cx="1652831" cy="1652831"/>
            </a:xfrm>
            <a:prstGeom prst="ellipse">
              <a:avLst/>
            </a:prstGeom>
            <a:solidFill>
              <a:srgbClr val="4372C3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5726377" y="3518170"/>
              <a:ext cx="1718945" cy="1204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0"/>
            <p:cNvSpPr txBox="1"/>
            <p:nvPr/>
          </p:nvSpPr>
          <p:spPr>
            <a:xfrm>
              <a:off x="5726377" y="3518170"/>
              <a:ext cx="1718945" cy="1204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000000"/>
                </a:buClr>
                <a:buSzPts val="1600"/>
              </a:pPr>
              <a:r>
                <a:rPr lang="en" sz="2133" ker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Advocate</a:t>
              </a:r>
              <a:endParaRPr sz="14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3188949" y="2542055"/>
              <a:ext cx="1652831" cy="1652831"/>
            </a:xfrm>
            <a:prstGeom prst="ellipse">
              <a:avLst/>
            </a:prstGeom>
            <a:solidFill>
              <a:srgbClr val="4372C3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1362901" y="3518170"/>
              <a:ext cx="1718945" cy="1204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0"/>
            <p:cNvSpPr txBox="1"/>
            <p:nvPr/>
          </p:nvSpPr>
          <p:spPr>
            <a:xfrm>
              <a:off x="1362901" y="3518170"/>
              <a:ext cx="1718945" cy="1204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000000"/>
                </a:buClr>
                <a:buSzPts val="1600"/>
              </a:pPr>
              <a:r>
                <a:rPr lang="en" sz="2133" ker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Expert in Transformation</a:t>
              </a:r>
              <a:endParaRPr sz="14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2948958" y="1802531"/>
              <a:ext cx="1652831" cy="1652831"/>
            </a:xfrm>
            <a:prstGeom prst="ellipse">
              <a:avLst/>
            </a:prstGeom>
            <a:solidFill>
              <a:srgbClr val="4372C3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1098448" y="1463936"/>
              <a:ext cx="1718945" cy="1204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30"/>
            <p:cNvSpPr txBox="1"/>
            <p:nvPr/>
          </p:nvSpPr>
          <p:spPr>
            <a:xfrm>
              <a:off x="1098448" y="1463936"/>
              <a:ext cx="1718945" cy="1204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lnSpc>
                  <a:spcPct val="90000"/>
                </a:lnSpc>
                <a:buClr>
                  <a:srgbClr val="000000"/>
                </a:buClr>
                <a:buSzPts val="1600"/>
              </a:pPr>
              <a:r>
                <a:rPr lang="en" sz="2133" ker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Partner</a:t>
              </a:r>
              <a:endParaRPr sz="14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30"/>
          <p:cNvGrpSpPr/>
          <p:nvPr/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</p:grpSpPr>
        <p:sp>
          <p:nvSpPr>
            <p:cNvPr id="272" name="Google Shape;272;p30"/>
            <p:cNvSpPr/>
            <p:nvPr/>
          </p:nvSpPr>
          <p:spPr>
            <a:xfrm>
              <a:off x="-305" y="0"/>
              <a:ext cx="2514948" cy="2170178"/>
            </a:xfrm>
            <a:custGeom>
              <a:avLst/>
              <a:gdLst/>
              <a:ahLst/>
              <a:cxnLst/>
              <a:rect l="l" t="t" r="r" b="b"/>
              <a:pathLst>
                <a:path w="2514948" h="2170178" extrusionOk="0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-305" y="-4155"/>
              <a:ext cx="2493062" cy="1947896"/>
            </a:xfrm>
            <a:custGeom>
              <a:avLst/>
              <a:gdLst/>
              <a:ahLst/>
              <a:cxnLst/>
              <a:rect l="l" t="t" r="r" b="b"/>
              <a:pathLst>
                <a:path w="2493062" h="1947896" extrusionOk="0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-305" y="0"/>
              <a:ext cx="2501089" cy="1972702"/>
            </a:xfrm>
            <a:custGeom>
              <a:avLst/>
              <a:gdLst/>
              <a:ahLst/>
              <a:cxnLst/>
              <a:rect l="l" t="t" r="r" b="b"/>
              <a:pathLst>
                <a:path w="2501089" h="1972702" extrusionOk="0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8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305" y="1"/>
              <a:ext cx="2491105" cy="1943661"/>
            </a:xfrm>
            <a:custGeom>
              <a:avLst/>
              <a:gdLst/>
              <a:ahLst/>
              <a:cxnLst/>
              <a:rect l="l" t="t" r="r" b="b"/>
              <a:pathLst>
                <a:path w="2491105" h="1943661" extrusionOk="0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6" name="Google Shape;27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457" y="5866739"/>
            <a:ext cx="4183620" cy="728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7747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2" descr="Allan Hancock Colle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975" y="118419"/>
            <a:ext cx="932420" cy="372968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2" descr="American River College logo"/>
          <p:cNvSpPr/>
          <p:nvPr/>
        </p:nvSpPr>
        <p:spPr>
          <a:xfrm>
            <a:off x="7781999" y="1053650"/>
            <a:ext cx="77215" cy="7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32" descr="Image result for american river colleg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5103" y="59655"/>
            <a:ext cx="735743" cy="490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2" descr="American Samoa Community College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99331" y="152501"/>
            <a:ext cx="1016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2" descr="Hom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77772" y="136852"/>
            <a:ext cx="851787" cy="338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2" descr="Bakersfield Colleg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06759" y="152503"/>
            <a:ext cx="1016652" cy="33888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2" descr="Home"/>
          <p:cNvSpPr/>
          <p:nvPr/>
        </p:nvSpPr>
        <p:spPr>
          <a:xfrm>
            <a:off x="6248400" y="35814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p32" descr="Image result for barstow cc logo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00611" y="59655"/>
            <a:ext cx="590723" cy="590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2" descr="Berkeley City College Log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91334" y="-927"/>
            <a:ext cx="735743" cy="53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2" descr="Butte Colleg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32472" y="-48621"/>
            <a:ext cx="2861115" cy="74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2" descr="Cabrillo College Website Redesign Drives a New Look for a New Generation of  Students - Lookout Local Santa Cruz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409326" y="59657"/>
            <a:ext cx="980913" cy="492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2" descr="Logo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475397" y="103179"/>
            <a:ext cx="680019" cy="485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2" descr="College Logo, Map &amp; Letterhead | Marketing | Cañada Colleg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240578" y="122385"/>
            <a:ext cx="952409" cy="42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2" descr="Image result for carrington college logo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43469" y="196358"/>
            <a:ext cx="1126857" cy="338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2" descr="Cerritos College - YouTub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470327" y="103179"/>
            <a:ext cx="585893" cy="585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2" descr="Cerro Coso Community College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5769" y="650378"/>
            <a:ext cx="1070833" cy="382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2" descr="CHABOT COLLEGE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196525" y="689073"/>
            <a:ext cx="1016000" cy="34426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2" descr="Chaffey College"/>
          <p:cNvSpPr/>
          <p:nvPr/>
        </p:nvSpPr>
        <p:spPr>
          <a:xfrm>
            <a:off x="6400800" y="37338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32" descr="Brand Identity and Graphics Style Guide | Strategic communications | Chaffey  College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252450" y="804690"/>
            <a:ext cx="978801" cy="13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2" descr="Citrus College logo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245294" y="747956"/>
            <a:ext cx="916743" cy="247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2" descr="CCSF Home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386327" y="619904"/>
            <a:ext cx="583791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2" descr="Clovis Community College, CA - Home | Facebook"/>
          <p:cNvPicPr preferRelativeResize="0"/>
          <p:nvPr/>
        </p:nvPicPr>
        <p:blipFill rotWithShape="1">
          <a:blip r:embed="rId21">
            <a:alphaModFix/>
          </a:blip>
          <a:srcRect t="20757" r="13916" b="27321"/>
          <a:stretch/>
        </p:blipFill>
        <p:spPr>
          <a:xfrm>
            <a:off x="5191659" y="706443"/>
            <a:ext cx="699675" cy="422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2" descr="Branding | Coastline College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6096001" y="629303"/>
            <a:ext cx="355105" cy="53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2" descr="College of Alameda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6400800" y="759325"/>
            <a:ext cx="1169523" cy="235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2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7548345" y="741414"/>
            <a:ext cx="651496" cy="239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2" descr="Home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8532039" y="613990"/>
            <a:ext cx="539499" cy="53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2" descr="Community Relations &amp; Marketing at College of San Mateo - CSM Logos &amp; Style  Guide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9463929" y="657739"/>
            <a:ext cx="422049" cy="42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2" descr="Logos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10087748" y="656859"/>
            <a:ext cx="948569" cy="451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2" descr="College of the Desert Logo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11105270" y="767460"/>
            <a:ext cx="948569" cy="227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2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1230535" y="491387"/>
            <a:ext cx="226008" cy="156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2" descr="Home Page » College of the Marshall Islands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258984" y="1053312"/>
            <a:ext cx="706275" cy="70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2" descr="Image result for COLLEGE OF THE REDWOODS LOGO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1456542" y="1172259"/>
            <a:ext cx="495719" cy="43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2" descr="Image result for college of the sequoias logo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342052" y="1108909"/>
            <a:ext cx="799595" cy="476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2" descr="COS Logo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3278967" y="1070385"/>
            <a:ext cx="754228" cy="64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2" descr="Columbia College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4362585" y="1085330"/>
            <a:ext cx="641351" cy="64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2" descr="Image result for COMPTON COLLEGE LOGO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5323247" y="1102505"/>
            <a:ext cx="422613" cy="569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2" descr="Image result for CONTRA COSTA COLLEGE LOGO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5775400" y="1217656"/>
            <a:ext cx="930201" cy="367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2" descr="Directory Search | The League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6735139" y="1217656"/>
            <a:ext cx="748735" cy="303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2" descr="Logo Guide | Cosumnes River College Employees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7639057" y="1053312"/>
            <a:ext cx="458975" cy="56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2" descr="Crafton Hills College logo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8345543" y="1220382"/>
            <a:ext cx="843661" cy="217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2" descr="Cuesta College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9325835" y="1228269"/>
            <a:ext cx="641351" cy="21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2" descr="Image result for CUYAMACA COLLEGE LOGO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10245531" y="1040797"/>
            <a:ext cx="569063" cy="569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2" descr="Cypress College - Wikipedia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11314663" y="1019676"/>
            <a:ext cx="497951" cy="520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2" descr="De Anza College - APPLYWAVE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339697" y="1711735"/>
            <a:ext cx="544848" cy="544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2" descr="Deep Springs College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1087395" y="1860577"/>
            <a:ext cx="1064444" cy="247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2" descr="DLIFLC Logo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2151839" y="1814717"/>
            <a:ext cx="1030207" cy="338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2" descr="Diablo Valley College Employees, Location, Alumni | LinkedIn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3380619" y="1711735"/>
            <a:ext cx="544848" cy="544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2" descr="Canvass East Los Angeles College - ELAC Campus Center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4182811" y="1759588"/>
            <a:ext cx="930203" cy="483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2" descr="Image result for EL CAMINO COLLEGE LOGO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5254399" y="1729912"/>
            <a:ext cx="560309" cy="569064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2" descr="Home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32" descr="Image result for EVERGREEN VALLEY COLLEGE LOGO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5840144" y="1911754"/>
            <a:ext cx="945269" cy="235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2" descr="Image result for feather river college LOGO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6740039" y="1788283"/>
            <a:ext cx="945271" cy="426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2" descr="Image result for FULLERTON COLLEGE LOGO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7598752" y="1693667"/>
            <a:ext cx="568037" cy="56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2" descr="Image result for GAVILAN COLLEGE LOGO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8496159" y="1609859"/>
            <a:ext cx="569064" cy="569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2" descr="Image result for GLENDALE CC LOGO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9287441" y="1712799"/>
            <a:ext cx="848961" cy="394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2" descr="Image result for golden west college LOGO"/>
          <p:cNvPicPr preferRelativeResize="0"/>
          <p:nvPr/>
        </p:nvPicPr>
        <p:blipFill rotWithShape="1">
          <a:blip r:embed="rId54">
            <a:alphaModFix/>
          </a:blip>
          <a:srcRect/>
          <a:stretch/>
        </p:blipFill>
        <p:spPr>
          <a:xfrm>
            <a:off x="10245530" y="1686382"/>
            <a:ext cx="568037" cy="494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2" descr="Image result for grossmont college logo"/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11389017" y="1664277"/>
            <a:ext cx="423595" cy="514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2" descr="Guam Community College rolls out new logo system"/>
          <p:cNvPicPr preferRelativeResize="0"/>
          <p:nvPr/>
        </p:nvPicPr>
        <p:blipFill rotWithShape="1">
          <a:blip r:embed="rId56">
            <a:alphaModFix/>
          </a:blip>
          <a:srcRect/>
          <a:stretch/>
        </p:blipFill>
        <p:spPr>
          <a:xfrm>
            <a:off x="207572" y="2298976"/>
            <a:ext cx="809099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2" descr="Hartnell College - Wikipedia"/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1343539" y="2256582"/>
            <a:ext cx="594131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2" descr="Home"/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2199331" y="2328827"/>
            <a:ext cx="1014504" cy="34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2" descr="Home"/>
          <p:cNvPicPr preferRelativeResize="0"/>
          <p:nvPr/>
        </p:nvPicPr>
        <p:blipFill rotWithShape="1">
          <a:blip r:embed="rId59">
            <a:alphaModFix/>
          </a:blip>
          <a:srcRect/>
          <a:stretch/>
        </p:blipFill>
        <p:spPr>
          <a:xfrm>
            <a:off x="3242903" y="2353085"/>
            <a:ext cx="854884" cy="27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2" descr="Image result for imperial valley college logo"/>
          <p:cNvPicPr preferRelativeResize="0"/>
          <p:nvPr/>
        </p:nvPicPr>
        <p:blipFill rotWithShape="1">
          <a:blip r:embed="rId60">
            <a:alphaModFix/>
          </a:blip>
          <a:srcRect/>
          <a:stretch/>
        </p:blipFill>
        <p:spPr>
          <a:xfrm>
            <a:off x="4260258" y="2243341"/>
            <a:ext cx="835927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2" descr="Image result for irvine valley college logo"/>
          <p:cNvPicPr preferRelativeResize="0"/>
          <p:nvPr/>
        </p:nvPicPr>
        <p:blipFill rotWithShape="1">
          <a:blip r:embed="rId61">
            <a:alphaModFix/>
          </a:blip>
          <a:srcRect/>
          <a:stretch/>
        </p:blipFill>
        <p:spPr>
          <a:xfrm>
            <a:off x="5076396" y="2339605"/>
            <a:ext cx="930201" cy="285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2" descr="Kapiʻolani Community College |"/>
          <p:cNvPicPr preferRelativeResize="0"/>
          <p:nvPr/>
        </p:nvPicPr>
        <p:blipFill rotWithShape="1">
          <a:blip r:embed="rId62">
            <a:alphaModFix/>
          </a:blip>
          <a:srcRect/>
          <a:stretch/>
        </p:blipFill>
        <p:spPr>
          <a:xfrm>
            <a:off x="5960779" y="2372734"/>
            <a:ext cx="744821" cy="235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2" descr="Home | Kauai Community College"/>
          <p:cNvPicPr preferRelativeResize="0"/>
          <p:nvPr/>
        </p:nvPicPr>
        <p:blipFill rotWithShape="1">
          <a:blip r:embed="rId63">
            <a:alphaModFix/>
          </a:blip>
          <a:srcRect/>
          <a:stretch/>
        </p:blipFill>
        <p:spPr>
          <a:xfrm>
            <a:off x="6761097" y="2353085"/>
            <a:ext cx="809099" cy="285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2" descr="College History"/>
          <p:cNvPicPr preferRelativeResize="0"/>
          <p:nvPr/>
        </p:nvPicPr>
        <p:blipFill rotWithShape="1">
          <a:blip r:embed="rId64">
            <a:alphaModFix/>
          </a:blip>
          <a:srcRect/>
          <a:stretch/>
        </p:blipFill>
        <p:spPr>
          <a:xfrm>
            <a:off x="7666117" y="2206610"/>
            <a:ext cx="441064" cy="56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2" descr="Laney College | Dream. Flourish. Succeed. - Laney College Laney College"/>
          <p:cNvPicPr preferRelativeResize="0"/>
          <p:nvPr/>
        </p:nvPicPr>
        <p:blipFill rotWithShape="1">
          <a:blip r:embed="rId65">
            <a:alphaModFix/>
          </a:blip>
          <a:srcRect/>
          <a:stretch/>
        </p:blipFill>
        <p:spPr>
          <a:xfrm>
            <a:off x="8496159" y="2222992"/>
            <a:ext cx="533184" cy="533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2" descr="Web Development at Las Positas College"/>
          <p:cNvPicPr preferRelativeResize="0"/>
          <p:nvPr/>
        </p:nvPicPr>
        <p:blipFill rotWithShape="1">
          <a:blip r:embed="rId66">
            <a:alphaModFix/>
          </a:blip>
          <a:srcRect/>
          <a:stretch/>
        </p:blipFill>
        <p:spPr>
          <a:xfrm>
            <a:off x="9429998" y="2201848"/>
            <a:ext cx="551919" cy="52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2" descr="Image result for lassen cc logo"/>
          <p:cNvPicPr preferRelativeResize="0"/>
          <p:nvPr/>
        </p:nvPicPr>
        <p:blipFill rotWithShape="1">
          <a:blip r:embed="rId67">
            <a:alphaModFix/>
          </a:blip>
          <a:srcRect/>
          <a:stretch/>
        </p:blipFill>
        <p:spPr>
          <a:xfrm>
            <a:off x="10144574" y="2239994"/>
            <a:ext cx="680061" cy="45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2" descr="Institutional Data | Leeward Community College - 2021"/>
          <p:cNvPicPr preferRelativeResize="0"/>
          <p:nvPr/>
        </p:nvPicPr>
        <p:blipFill rotWithShape="1">
          <a:blip r:embed="rId68">
            <a:alphaModFix/>
          </a:blip>
          <a:srcRect/>
          <a:stretch/>
        </p:blipFill>
        <p:spPr>
          <a:xfrm>
            <a:off x="11062420" y="2184830"/>
            <a:ext cx="1082600" cy="5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2" descr="Image result for long beach cc logo"/>
          <p:cNvPicPr preferRelativeResize="0"/>
          <p:nvPr/>
        </p:nvPicPr>
        <p:blipFill rotWithShape="1">
          <a:blip r:embed="rId69">
            <a:alphaModFix/>
          </a:blip>
          <a:srcRect/>
          <a:stretch/>
        </p:blipFill>
        <p:spPr>
          <a:xfrm>
            <a:off x="376968" y="2803034"/>
            <a:ext cx="507577" cy="507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2" descr="Image result for los angeles cc logo"/>
          <p:cNvPicPr preferRelativeResize="0"/>
          <p:nvPr/>
        </p:nvPicPr>
        <p:blipFill rotWithShape="1">
          <a:blip r:embed="rId70">
            <a:alphaModFix/>
          </a:blip>
          <a:srcRect/>
          <a:stretch/>
        </p:blipFill>
        <p:spPr>
          <a:xfrm>
            <a:off x="1230536" y="2774647"/>
            <a:ext cx="869729" cy="417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2" descr="Los Angeles County College of Nursing and Allied Health Reviews |  GradReports"/>
          <p:cNvPicPr preferRelativeResize="0"/>
          <p:nvPr/>
        </p:nvPicPr>
        <p:blipFill rotWithShape="1">
          <a:blip r:embed="rId71">
            <a:alphaModFix/>
          </a:blip>
          <a:srcRect/>
          <a:stretch/>
        </p:blipFill>
        <p:spPr>
          <a:xfrm>
            <a:off x="2196187" y="2763087"/>
            <a:ext cx="1118991" cy="38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2" descr="Image result for la harbor ccc logo"/>
          <p:cNvPicPr preferRelativeResize="0"/>
          <p:nvPr/>
        </p:nvPicPr>
        <p:blipFill rotWithShape="1">
          <a:blip r:embed="rId72">
            <a:alphaModFix/>
          </a:blip>
          <a:srcRect/>
          <a:stretch/>
        </p:blipFill>
        <p:spPr>
          <a:xfrm>
            <a:off x="3315178" y="2756176"/>
            <a:ext cx="759164" cy="366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2" descr="Image result for la mission college logo"/>
          <p:cNvPicPr preferRelativeResize="0"/>
          <p:nvPr/>
        </p:nvPicPr>
        <p:blipFill rotWithShape="1">
          <a:blip r:embed="rId73">
            <a:alphaModFix/>
          </a:blip>
          <a:srcRect/>
          <a:stretch/>
        </p:blipFill>
        <p:spPr>
          <a:xfrm>
            <a:off x="4434169" y="2693367"/>
            <a:ext cx="583428" cy="583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2" descr="Image result for la pierce college logo"/>
          <p:cNvPicPr preferRelativeResize="0"/>
          <p:nvPr/>
        </p:nvPicPr>
        <p:blipFill rotWithShape="1">
          <a:blip r:embed="rId74">
            <a:alphaModFix/>
          </a:blip>
          <a:srcRect/>
          <a:stretch/>
        </p:blipFill>
        <p:spPr>
          <a:xfrm>
            <a:off x="5223411" y="2757016"/>
            <a:ext cx="702341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2" descr="Image result for la southwest college logo"/>
          <p:cNvPicPr preferRelativeResize="0"/>
          <p:nvPr/>
        </p:nvPicPr>
        <p:blipFill rotWithShape="1">
          <a:blip r:embed="rId75">
            <a:alphaModFix/>
          </a:blip>
          <a:srcRect/>
          <a:stretch/>
        </p:blipFill>
        <p:spPr>
          <a:xfrm>
            <a:off x="6111911" y="2769249"/>
            <a:ext cx="702343" cy="351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2" descr="LATTC-International Application"/>
          <p:cNvPicPr preferRelativeResize="0"/>
          <p:nvPr/>
        </p:nvPicPr>
        <p:blipFill rotWithShape="1">
          <a:blip r:embed="rId76">
            <a:alphaModFix/>
          </a:blip>
          <a:srcRect/>
          <a:stretch/>
        </p:blipFill>
        <p:spPr>
          <a:xfrm>
            <a:off x="6875037" y="2774647"/>
            <a:ext cx="804208" cy="351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2" descr="Image result for la valley college logo"/>
          <p:cNvPicPr preferRelativeResize="0"/>
          <p:nvPr/>
        </p:nvPicPr>
        <p:blipFill rotWithShape="1">
          <a:blip r:embed="rId77">
            <a:alphaModFix/>
          </a:blip>
          <a:srcRect/>
          <a:stretch/>
        </p:blipFill>
        <p:spPr>
          <a:xfrm>
            <a:off x="7679908" y="2718770"/>
            <a:ext cx="766243" cy="42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2" descr="Image result for los medanos college logo"/>
          <p:cNvPicPr preferRelativeResize="0"/>
          <p:nvPr/>
        </p:nvPicPr>
        <p:blipFill rotWithShape="1">
          <a:blip r:embed="rId78">
            <a:alphaModFix/>
          </a:blip>
          <a:srcRect/>
          <a:stretch/>
        </p:blipFill>
        <p:spPr>
          <a:xfrm>
            <a:off x="8446151" y="2774647"/>
            <a:ext cx="723435" cy="361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2" descr="Image result for mendocino college logo"/>
          <p:cNvPicPr preferRelativeResize="0"/>
          <p:nvPr/>
        </p:nvPicPr>
        <p:blipFill rotWithShape="1">
          <a:blip r:embed="rId79">
            <a:alphaModFix/>
          </a:blip>
          <a:srcRect/>
          <a:stretch/>
        </p:blipFill>
        <p:spPr>
          <a:xfrm>
            <a:off x="9462775" y="2756176"/>
            <a:ext cx="551919" cy="48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2" descr="Image result for merced college logo"/>
          <p:cNvPicPr preferRelativeResize="0"/>
          <p:nvPr/>
        </p:nvPicPr>
        <p:blipFill rotWithShape="1">
          <a:blip r:embed="rId80">
            <a:alphaModFix/>
          </a:blip>
          <a:srcRect/>
          <a:stretch/>
        </p:blipFill>
        <p:spPr>
          <a:xfrm>
            <a:off x="10306427" y="2716935"/>
            <a:ext cx="449277" cy="47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2" descr="Image result for merritt college logo"/>
          <p:cNvPicPr preferRelativeResize="0"/>
          <p:nvPr/>
        </p:nvPicPr>
        <p:blipFill rotWithShape="1">
          <a:blip r:embed="rId81">
            <a:alphaModFix/>
          </a:blip>
          <a:srcRect/>
          <a:stretch/>
        </p:blipFill>
        <p:spPr>
          <a:xfrm>
            <a:off x="11405123" y="2721851"/>
            <a:ext cx="348864" cy="45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2" descr="Image result for mira costa college logo"/>
          <p:cNvPicPr preferRelativeResize="0"/>
          <p:nvPr/>
        </p:nvPicPr>
        <p:blipFill rotWithShape="1">
          <a:blip r:embed="rId82">
            <a:alphaModFix/>
          </a:blip>
          <a:srcRect/>
          <a:stretch/>
        </p:blipFill>
        <p:spPr>
          <a:xfrm>
            <a:off x="275543" y="3276795"/>
            <a:ext cx="710428" cy="430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2" descr="Image result for mission college logo"/>
          <p:cNvPicPr preferRelativeResize="0"/>
          <p:nvPr/>
        </p:nvPicPr>
        <p:blipFill rotWithShape="1">
          <a:blip r:embed="rId83">
            <a:alphaModFix/>
          </a:blip>
          <a:srcRect/>
          <a:stretch/>
        </p:blipFill>
        <p:spPr>
          <a:xfrm>
            <a:off x="1456543" y="3183638"/>
            <a:ext cx="483931" cy="59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2" descr="Image result for modesto junior college logo"/>
          <p:cNvPicPr preferRelativeResize="0"/>
          <p:nvPr/>
        </p:nvPicPr>
        <p:blipFill rotWithShape="1">
          <a:blip r:embed="rId84">
            <a:alphaModFix/>
          </a:blip>
          <a:srcRect/>
          <a:stretch/>
        </p:blipFill>
        <p:spPr>
          <a:xfrm>
            <a:off x="2330321" y="3231951"/>
            <a:ext cx="980049" cy="408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2" descr="Meet the Team | Monterey Peninsula College"/>
          <p:cNvPicPr preferRelativeResize="0"/>
          <p:nvPr/>
        </p:nvPicPr>
        <p:blipFill rotWithShape="1">
          <a:blip r:embed="rId85">
            <a:alphaModFix/>
          </a:blip>
          <a:srcRect t="23488" r="5734"/>
          <a:stretch/>
        </p:blipFill>
        <p:spPr>
          <a:xfrm>
            <a:off x="3340549" y="3259413"/>
            <a:ext cx="733793" cy="59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2" descr="Image result for moorpark college logo"/>
          <p:cNvPicPr preferRelativeResize="0"/>
          <p:nvPr/>
        </p:nvPicPr>
        <p:blipFill rotWithShape="1">
          <a:blip r:embed="rId86">
            <a:alphaModFix/>
          </a:blip>
          <a:srcRect/>
          <a:stretch/>
        </p:blipFill>
        <p:spPr>
          <a:xfrm>
            <a:off x="4507810" y="3195635"/>
            <a:ext cx="492847" cy="430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2" descr="Moreno Valley College - Home | Facebook"/>
          <p:cNvPicPr preferRelativeResize="0"/>
          <p:nvPr/>
        </p:nvPicPr>
        <p:blipFill rotWithShape="1">
          <a:blip r:embed="rId87">
            <a:alphaModFix/>
          </a:blip>
          <a:srcRect t="22561" r="11894"/>
          <a:stretch/>
        </p:blipFill>
        <p:spPr>
          <a:xfrm>
            <a:off x="5162490" y="3183638"/>
            <a:ext cx="677655" cy="59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2" descr="Home | Mount Tamalpais College"/>
          <p:cNvPicPr preferRelativeResize="0"/>
          <p:nvPr/>
        </p:nvPicPr>
        <p:blipFill rotWithShape="1">
          <a:blip r:embed="rId88">
            <a:alphaModFix/>
          </a:blip>
          <a:srcRect/>
          <a:stretch/>
        </p:blipFill>
        <p:spPr>
          <a:xfrm>
            <a:off x="6175472" y="3122178"/>
            <a:ext cx="625901" cy="52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2" descr="Marketing Resources"/>
          <p:cNvPicPr preferRelativeResize="0"/>
          <p:nvPr/>
        </p:nvPicPr>
        <p:blipFill rotWithShape="1">
          <a:blip r:embed="rId89">
            <a:alphaModFix/>
          </a:blip>
          <a:srcRect/>
          <a:stretch/>
        </p:blipFill>
        <p:spPr>
          <a:xfrm>
            <a:off x="7018451" y="3198967"/>
            <a:ext cx="551375" cy="39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2" descr="Mt. San Jacinto College - InlandEmpire.us"/>
          <p:cNvPicPr preferRelativeResize="0"/>
          <p:nvPr/>
        </p:nvPicPr>
        <p:blipFill rotWithShape="1">
          <a:blip r:embed="rId90">
            <a:alphaModFix/>
          </a:blip>
          <a:srcRect l="22541" t="-876" r="14302"/>
          <a:stretch/>
        </p:blipFill>
        <p:spPr>
          <a:xfrm>
            <a:off x="7638987" y="3203691"/>
            <a:ext cx="675829" cy="37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2" descr="MTI College Rankings | GradReports"/>
          <p:cNvPicPr preferRelativeResize="0"/>
          <p:nvPr/>
        </p:nvPicPr>
        <p:blipFill rotWithShape="1">
          <a:blip r:embed="rId91">
            <a:alphaModFix/>
          </a:blip>
          <a:srcRect/>
          <a:stretch/>
        </p:blipFill>
        <p:spPr>
          <a:xfrm>
            <a:off x="8446149" y="3268051"/>
            <a:ext cx="754795" cy="25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2" descr="Napa Valley College - Home | Facebook"/>
          <p:cNvPicPr preferRelativeResize="0"/>
          <p:nvPr/>
        </p:nvPicPr>
        <p:blipFill rotWithShape="1">
          <a:blip r:embed="rId92">
            <a:alphaModFix/>
          </a:blip>
          <a:srcRect/>
          <a:stretch/>
        </p:blipFill>
        <p:spPr>
          <a:xfrm>
            <a:off x="9546182" y="3254932"/>
            <a:ext cx="385105" cy="385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2" descr="Norco College Named a “2018 Great College to Work For” - InlandEmpire.us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10149435" y="3270324"/>
            <a:ext cx="765941" cy="306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2" descr="College Advancement: Official Ohlone College Logo, Download Logos for print  or electronic files | College Advancement - Ohlone College, Fremont and  Newark, California"/>
          <p:cNvPicPr preferRelativeResize="0"/>
          <p:nvPr/>
        </p:nvPicPr>
        <p:blipFill rotWithShape="1">
          <a:blip r:embed="rId94">
            <a:alphaModFix/>
          </a:blip>
          <a:srcRect/>
          <a:stretch/>
        </p:blipFill>
        <p:spPr>
          <a:xfrm>
            <a:off x="11336855" y="3189848"/>
            <a:ext cx="485397" cy="39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2" descr="Orange Coast College - FIRE"/>
          <p:cNvPicPr preferRelativeResize="0"/>
          <p:nvPr/>
        </p:nvPicPr>
        <p:blipFill rotWithShape="1">
          <a:blip r:embed="rId95">
            <a:alphaModFix/>
          </a:blip>
          <a:srcRect/>
          <a:stretch/>
        </p:blipFill>
        <p:spPr>
          <a:xfrm>
            <a:off x="217825" y="3640037"/>
            <a:ext cx="689727" cy="689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2" descr="Home | Oxnard College"/>
          <p:cNvPicPr preferRelativeResize="0"/>
          <p:nvPr/>
        </p:nvPicPr>
        <p:blipFill rotWithShape="1">
          <a:blip r:embed="rId96">
            <a:alphaModFix/>
          </a:blip>
          <a:srcRect/>
          <a:stretch/>
        </p:blipFill>
        <p:spPr>
          <a:xfrm>
            <a:off x="1311431" y="3832499"/>
            <a:ext cx="752408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2" descr="Palau Community College - PCC | Facebook"/>
          <p:cNvPicPr preferRelativeResize="0"/>
          <p:nvPr/>
        </p:nvPicPr>
        <p:blipFill rotWithShape="1">
          <a:blip r:embed="rId97">
            <a:alphaModFix/>
          </a:blip>
          <a:srcRect/>
          <a:stretch/>
        </p:blipFill>
        <p:spPr>
          <a:xfrm>
            <a:off x="2542602" y="3707055"/>
            <a:ext cx="537405" cy="53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2" descr="Palo Verde College logo with a black border | Palo verde, College logo,  Border"/>
          <p:cNvPicPr preferRelativeResize="0"/>
          <p:nvPr/>
        </p:nvPicPr>
        <p:blipFill rotWithShape="1">
          <a:blip r:embed="rId98">
            <a:alphaModFix/>
          </a:blip>
          <a:srcRect/>
          <a:stretch/>
        </p:blipFill>
        <p:spPr>
          <a:xfrm>
            <a:off x="3477335" y="3696215"/>
            <a:ext cx="537405" cy="53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2" descr="Official College Logos – Guidelines for Graphics Standards at Palomar  College"/>
          <p:cNvPicPr preferRelativeResize="0"/>
          <p:nvPr/>
        </p:nvPicPr>
        <p:blipFill rotWithShape="1">
          <a:blip r:embed="rId99">
            <a:alphaModFix/>
          </a:blip>
          <a:srcRect/>
          <a:stretch/>
        </p:blipFill>
        <p:spPr>
          <a:xfrm>
            <a:off x="4322044" y="3696215"/>
            <a:ext cx="869613" cy="49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2" descr="Logo - Guides and References - Pasadena City College"/>
          <p:cNvPicPr preferRelativeResize="0"/>
          <p:nvPr/>
        </p:nvPicPr>
        <p:blipFill rotWithShape="1">
          <a:blip r:embed="rId100">
            <a:alphaModFix/>
          </a:blip>
          <a:srcRect/>
          <a:stretch/>
        </p:blipFill>
        <p:spPr>
          <a:xfrm>
            <a:off x="5152659" y="3684928"/>
            <a:ext cx="829943" cy="522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2" descr="Porterville College added a new photo. - Porterville College"/>
          <p:cNvPicPr preferRelativeResize="0"/>
          <p:nvPr/>
        </p:nvPicPr>
        <p:blipFill rotWithShape="1">
          <a:blip r:embed="rId101">
            <a:alphaModFix/>
          </a:blip>
          <a:srcRect/>
          <a:stretch/>
        </p:blipFill>
        <p:spPr>
          <a:xfrm>
            <a:off x="6150950" y="3626055"/>
            <a:ext cx="625901" cy="62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2" descr="Reedley College - Home | Facebook"/>
          <p:cNvPicPr preferRelativeResize="0"/>
          <p:nvPr/>
        </p:nvPicPr>
        <p:blipFill rotWithShape="1">
          <a:blip r:embed="rId102">
            <a:alphaModFix/>
          </a:blip>
          <a:srcRect/>
          <a:stretch/>
        </p:blipFill>
        <p:spPr>
          <a:xfrm>
            <a:off x="6917571" y="3569587"/>
            <a:ext cx="638715" cy="638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2" descr="Rio Hondo College - Teach Los Angeles Regional Collaborative"/>
          <p:cNvPicPr preferRelativeResize="0"/>
          <p:nvPr/>
        </p:nvPicPr>
        <p:blipFill rotWithShape="1">
          <a:blip r:embed="rId103">
            <a:alphaModFix/>
          </a:blip>
          <a:srcRect/>
          <a:stretch/>
        </p:blipFill>
        <p:spPr>
          <a:xfrm>
            <a:off x="7644887" y="3585574"/>
            <a:ext cx="579679" cy="579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2" descr="Riverside City College - Wikipedia"/>
          <p:cNvPicPr preferRelativeResize="0"/>
          <p:nvPr/>
        </p:nvPicPr>
        <p:blipFill rotWithShape="1">
          <a:blip r:embed="rId104">
            <a:alphaModFix/>
          </a:blip>
          <a:srcRect/>
          <a:stretch/>
        </p:blipFill>
        <p:spPr>
          <a:xfrm>
            <a:off x="8601391" y="3626055"/>
            <a:ext cx="428032" cy="42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2" descr="Sacramento City College | Sacramento City College"/>
          <p:cNvPicPr preferRelativeResize="0"/>
          <p:nvPr/>
        </p:nvPicPr>
        <p:blipFill rotWithShape="1">
          <a:blip r:embed="rId105">
            <a:alphaModFix/>
          </a:blip>
          <a:srcRect/>
          <a:stretch/>
        </p:blipFill>
        <p:spPr>
          <a:xfrm>
            <a:off x="9234255" y="3695003"/>
            <a:ext cx="965055" cy="320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2"/>
          <p:cNvPicPr preferRelativeResize="0"/>
          <p:nvPr/>
        </p:nvPicPr>
        <p:blipFill rotWithShape="1">
          <a:blip r:embed="rId106">
            <a:alphaModFix/>
          </a:blip>
          <a:srcRect/>
          <a:stretch/>
        </p:blipFill>
        <p:spPr>
          <a:xfrm>
            <a:off x="10346272" y="3557216"/>
            <a:ext cx="406641" cy="57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2" descr="The Salvation Army - Wikipedia"/>
          <p:cNvPicPr preferRelativeResize="0"/>
          <p:nvPr/>
        </p:nvPicPr>
        <p:blipFill rotWithShape="1">
          <a:blip r:embed="rId107">
            <a:alphaModFix/>
          </a:blip>
          <a:srcRect/>
          <a:stretch/>
        </p:blipFill>
        <p:spPr>
          <a:xfrm>
            <a:off x="11352403" y="3596810"/>
            <a:ext cx="454299" cy="53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2" descr="Local Colleges - San Bernardino City Unified School District"/>
          <p:cNvPicPr preferRelativeResize="0"/>
          <p:nvPr/>
        </p:nvPicPr>
        <p:blipFill rotWithShape="1">
          <a:blip r:embed="rId108">
            <a:alphaModFix/>
          </a:blip>
          <a:srcRect/>
          <a:stretch/>
        </p:blipFill>
        <p:spPr>
          <a:xfrm>
            <a:off x="123797" y="4329763"/>
            <a:ext cx="963599" cy="2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2" descr="Official Logos"/>
          <p:cNvPicPr preferRelativeResize="0"/>
          <p:nvPr/>
        </p:nvPicPr>
        <p:blipFill rotWithShape="1">
          <a:blip r:embed="rId109">
            <a:alphaModFix/>
          </a:blip>
          <a:srcRect/>
          <a:stretch/>
        </p:blipFill>
        <p:spPr>
          <a:xfrm>
            <a:off x="1252772" y="4300531"/>
            <a:ext cx="869729" cy="309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2" descr="Logos | San Diego Community College District"/>
          <p:cNvPicPr preferRelativeResize="0"/>
          <p:nvPr/>
        </p:nvPicPr>
        <p:blipFill rotWithShape="1">
          <a:blip r:embed="rId110">
            <a:alphaModFix/>
          </a:blip>
          <a:srcRect/>
          <a:stretch/>
        </p:blipFill>
        <p:spPr>
          <a:xfrm>
            <a:off x="2402911" y="4333029"/>
            <a:ext cx="874861" cy="244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2" descr="Logos | San Diego Community College District"/>
          <p:cNvPicPr preferRelativeResize="0"/>
          <p:nvPr/>
        </p:nvPicPr>
        <p:blipFill rotWithShape="1">
          <a:blip r:embed="rId111">
            <a:alphaModFix/>
          </a:blip>
          <a:srcRect/>
          <a:stretch/>
        </p:blipFill>
        <p:spPr>
          <a:xfrm>
            <a:off x="3477334" y="4342783"/>
            <a:ext cx="537405" cy="272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2" descr="February: NISOD is Excited to Share Member Updates - NISOD"/>
          <p:cNvPicPr preferRelativeResize="0"/>
          <p:nvPr/>
        </p:nvPicPr>
        <p:blipFill rotWithShape="1">
          <a:blip r:embed="rId112">
            <a:alphaModFix/>
          </a:blip>
          <a:srcRect/>
          <a:stretch/>
        </p:blipFill>
        <p:spPr>
          <a:xfrm>
            <a:off x="4512438" y="4201730"/>
            <a:ext cx="390377" cy="56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2" descr="San Jose City College - Wikipedia"/>
          <p:cNvPicPr preferRelativeResize="0"/>
          <p:nvPr/>
        </p:nvPicPr>
        <p:blipFill rotWithShape="1">
          <a:blip r:embed="rId113">
            <a:alphaModFix/>
          </a:blip>
          <a:srcRect/>
          <a:stretch/>
        </p:blipFill>
        <p:spPr>
          <a:xfrm>
            <a:off x="5181736" y="4219109"/>
            <a:ext cx="771787" cy="392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2" descr="SAC Graphic &amp; Template Downloads"/>
          <p:cNvPicPr preferRelativeResize="0"/>
          <p:nvPr/>
        </p:nvPicPr>
        <p:blipFill rotWithShape="1">
          <a:blip r:embed="rId114">
            <a:alphaModFix/>
          </a:blip>
          <a:srcRect/>
          <a:stretch/>
        </p:blipFill>
        <p:spPr>
          <a:xfrm>
            <a:off x="6019454" y="4296610"/>
            <a:ext cx="898119" cy="293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2" descr="SBCC Logo PNG Transparent &amp; SVG Vector - Freebie Supply"/>
          <p:cNvPicPr preferRelativeResize="0"/>
          <p:nvPr/>
        </p:nvPicPr>
        <p:blipFill rotWithShape="1">
          <a:blip r:embed="rId115">
            <a:alphaModFix/>
          </a:blip>
          <a:srcRect/>
          <a:stretch/>
        </p:blipFill>
        <p:spPr>
          <a:xfrm>
            <a:off x="6952546" y="4126679"/>
            <a:ext cx="568775" cy="56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2" descr="Logos - Santa Monica College"/>
          <p:cNvPicPr preferRelativeResize="0"/>
          <p:nvPr/>
        </p:nvPicPr>
        <p:blipFill rotWithShape="1">
          <a:blip r:embed="rId116">
            <a:alphaModFix/>
          </a:blip>
          <a:srcRect/>
          <a:stretch/>
        </p:blipFill>
        <p:spPr>
          <a:xfrm>
            <a:off x="7681588" y="4080002"/>
            <a:ext cx="511528" cy="662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2"/>
          <p:cNvPicPr preferRelativeResize="0"/>
          <p:nvPr/>
        </p:nvPicPr>
        <p:blipFill rotWithShape="1">
          <a:blip r:embed="rId117">
            <a:alphaModFix/>
          </a:blip>
          <a:srcRect/>
          <a:stretch/>
        </p:blipFill>
        <p:spPr>
          <a:xfrm>
            <a:off x="8265874" y="4241115"/>
            <a:ext cx="1041913" cy="228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2" descr="Images - All Documents"/>
          <p:cNvPicPr preferRelativeResize="0"/>
          <p:nvPr/>
        </p:nvPicPr>
        <p:blipFill rotWithShape="1">
          <a:blip r:embed="rId118">
            <a:alphaModFix/>
          </a:blip>
          <a:srcRect/>
          <a:stretch/>
        </p:blipFill>
        <p:spPr>
          <a:xfrm>
            <a:off x="9224272" y="4084064"/>
            <a:ext cx="976496" cy="541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2" descr="2005-2007 Catalog"/>
          <p:cNvPicPr preferRelativeResize="0"/>
          <p:nvPr/>
        </p:nvPicPr>
        <p:blipFill rotWithShape="1">
          <a:blip r:embed="rId119">
            <a:alphaModFix/>
          </a:blip>
          <a:srcRect/>
          <a:stretch/>
        </p:blipFill>
        <p:spPr>
          <a:xfrm>
            <a:off x="10192987" y="4191863"/>
            <a:ext cx="765941" cy="365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2" descr="Marketing, Communications and Public Information Office | Sierra College"/>
          <p:cNvPicPr preferRelativeResize="0"/>
          <p:nvPr/>
        </p:nvPicPr>
        <p:blipFill rotWithShape="1">
          <a:blip r:embed="rId120">
            <a:alphaModFix/>
          </a:blip>
          <a:srcRect/>
          <a:stretch/>
        </p:blipFill>
        <p:spPr>
          <a:xfrm>
            <a:off x="11313852" y="4117723"/>
            <a:ext cx="531400" cy="573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2" descr="Skyline College | San Bruno CA"/>
          <p:cNvPicPr preferRelativeResize="0"/>
          <p:nvPr/>
        </p:nvPicPr>
        <p:blipFill rotWithShape="1">
          <a:blip r:embed="rId121">
            <a:alphaModFix/>
          </a:blip>
          <a:srcRect/>
          <a:stretch/>
        </p:blipFill>
        <p:spPr>
          <a:xfrm>
            <a:off x="33945" y="4694668"/>
            <a:ext cx="1084555" cy="515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2" descr="Solano Community College - Wikipedia"/>
          <p:cNvPicPr preferRelativeResize="0"/>
          <p:nvPr/>
        </p:nvPicPr>
        <p:blipFill rotWithShape="1">
          <a:blip r:embed="rId122">
            <a:alphaModFix/>
          </a:blip>
          <a:srcRect/>
          <a:stretch/>
        </p:blipFill>
        <p:spPr>
          <a:xfrm>
            <a:off x="1450468" y="4689099"/>
            <a:ext cx="566395" cy="526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2"/>
          <p:cNvPicPr preferRelativeResize="0"/>
          <p:nvPr/>
        </p:nvPicPr>
        <p:blipFill rotWithShape="1">
          <a:blip r:embed="rId123">
            <a:alphaModFix/>
          </a:blip>
          <a:srcRect/>
          <a:stretch/>
        </p:blipFill>
        <p:spPr>
          <a:xfrm>
            <a:off x="2390803" y="4664208"/>
            <a:ext cx="873848" cy="46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32" descr="Taft College | Logos"/>
          <p:cNvPicPr preferRelativeResize="0"/>
          <p:nvPr/>
        </p:nvPicPr>
        <p:blipFill rotWithShape="1">
          <a:blip r:embed="rId124">
            <a:alphaModFix/>
          </a:blip>
          <a:srcRect/>
          <a:stretch/>
        </p:blipFill>
        <p:spPr>
          <a:xfrm>
            <a:off x="3311229" y="4742131"/>
            <a:ext cx="869615" cy="378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2" descr="Young Americans"/>
          <p:cNvPicPr preferRelativeResize="0"/>
          <p:nvPr/>
        </p:nvPicPr>
        <p:blipFill rotWithShape="1">
          <a:blip r:embed="rId125">
            <a:alphaModFix/>
          </a:blip>
          <a:srcRect/>
          <a:stretch/>
        </p:blipFill>
        <p:spPr>
          <a:xfrm>
            <a:off x="4424429" y="4805092"/>
            <a:ext cx="566395" cy="252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2" descr="Home | Ventura College"/>
          <p:cNvPicPr preferRelativeResize="0"/>
          <p:nvPr/>
        </p:nvPicPr>
        <p:blipFill rotWithShape="1">
          <a:blip r:embed="rId126">
            <a:alphaModFix/>
          </a:blip>
          <a:srcRect/>
          <a:stretch/>
        </p:blipFill>
        <p:spPr>
          <a:xfrm>
            <a:off x="5206628" y="4731097"/>
            <a:ext cx="684705" cy="38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2" descr="Victor Valley College"/>
          <p:cNvPicPr preferRelativeResize="0"/>
          <p:nvPr/>
        </p:nvPicPr>
        <p:blipFill rotWithShape="1">
          <a:blip r:embed="rId127">
            <a:alphaModFix/>
          </a:blip>
          <a:srcRect/>
          <a:stretch/>
        </p:blipFill>
        <p:spPr>
          <a:xfrm>
            <a:off x="6238611" y="4695455"/>
            <a:ext cx="446835" cy="446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2" descr="West Hills College Coalinga | Achieving the Dream"/>
          <p:cNvPicPr preferRelativeResize="0"/>
          <p:nvPr/>
        </p:nvPicPr>
        <p:blipFill rotWithShape="1">
          <a:blip r:embed="rId128">
            <a:alphaModFix/>
          </a:blip>
          <a:srcRect/>
          <a:stretch/>
        </p:blipFill>
        <p:spPr>
          <a:xfrm>
            <a:off x="6985562" y="4740060"/>
            <a:ext cx="509791" cy="42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2" descr="West Hills College Lemoore - Find It Be It"/>
          <p:cNvPicPr preferRelativeResize="0"/>
          <p:nvPr/>
        </p:nvPicPr>
        <p:blipFill rotWithShape="1">
          <a:blip r:embed="rId129">
            <a:alphaModFix/>
          </a:blip>
          <a:srcRect/>
          <a:stretch/>
        </p:blipFill>
        <p:spPr>
          <a:xfrm>
            <a:off x="7721137" y="4798223"/>
            <a:ext cx="511528" cy="299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2"/>
          <p:cNvPicPr preferRelativeResize="0"/>
          <p:nvPr/>
        </p:nvPicPr>
        <p:blipFill rotWithShape="1">
          <a:blip r:embed="rId130">
            <a:alphaModFix/>
          </a:blip>
          <a:srcRect/>
          <a:stretch/>
        </p:blipFill>
        <p:spPr>
          <a:xfrm>
            <a:off x="8532039" y="4735831"/>
            <a:ext cx="568037" cy="315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2" descr="Logos and Marks | West Valley College"/>
          <p:cNvPicPr preferRelativeResize="0"/>
          <p:nvPr/>
        </p:nvPicPr>
        <p:blipFill rotWithShape="1">
          <a:blip r:embed="rId131">
            <a:alphaModFix/>
          </a:blip>
          <a:srcRect/>
          <a:stretch/>
        </p:blipFill>
        <p:spPr>
          <a:xfrm>
            <a:off x="9474633" y="4650580"/>
            <a:ext cx="492552" cy="49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2" descr="Windward Community College: At a Glance | University of Hawaii System"/>
          <p:cNvPicPr preferRelativeResize="0"/>
          <p:nvPr/>
        </p:nvPicPr>
        <p:blipFill rotWithShape="1">
          <a:blip r:embed="rId132">
            <a:alphaModFix/>
          </a:blip>
          <a:srcRect/>
          <a:stretch/>
        </p:blipFill>
        <p:spPr>
          <a:xfrm>
            <a:off x="10112789" y="4702639"/>
            <a:ext cx="873600" cy="30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2" descr="Home - Woodland Community College"/>
          <p:cNvPicPr preferRelativeResize="0"/>
          <p:nvPr/>
        </p:nvPicPr>
        <p:blipFill rotWithShape="1">
          <a:blip r:embed="rId133">
            <a:alphaModFix/>
          </a:blip>
          <a:srcRect/>
          <a:stretch/>
        </p:blipFill>
        <p:spPr>
          <a:xfrm>
            <a:off x="11361327" y="4685691"/>
            <a:ext cx="445375" cy="367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32" descr="Brand &amp; Style Guide - Yuba College"/>
          <p:cNvPicPr preferRelativeResize="0"/>
          <p:nvPr/>
        </p:nvPicPr>
        <p:blipFill rotWithShape="1">
          <a:blip r:embed="rId134">
            <a:alphaModFix/>
          </a:blip>
          <a:srcRect/>
          <a:stretch/>
        </p:blipFill>
        <p:spPr>
          <a:xfrm>
            <a:off x="6209723" y="5242721"/>
            <a:ext cx="551375" cy="433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32"/>
          <p:cNvPicPr preferRelativeResize="0"/>
          <p:nvPr/>
        </p:nvPicPr>
        <p:blipFill rotWithShape="1">
          <a:blip r:embed="rId135">
            <a:alphaModFix/>
          </a:blip>
          <a:srcRect/>
          <a:stretch/>
        </p:blipFill>
        <p:spPr>
          <a:xfrm>
            <a:off x="4180843" y="5795966"/>
            <a:ext cx="4183620" cy="728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105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1117058"/>
            <a:ext cx="5425440" cy="912463"/>
          </a:xfrm>
        </p:spPr>
        <p:txBody>
          <a:bodyPr anchor="t" anchorCtr="0"/>
          <a:lstStyle/>
          <a:p>
            <a:pPr algn="ctr"/>
            <a:r>
              <a:rPr lang="en-US" sz="3200" dirty="0"/>
              <a:t>Acknowledge Our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720" y="2152185"/>
            <a:ext cx="5593080" cy="3866952"/>
          </a:xfrm>
        </p:spPr>
        <p:txBody>
          <a:bodyPr>
            <a:normAutofit/>
          </a:bodyPr>
          <a:lstStyle/>
          <a:p>
            <a:r>
              <a:rPr lang="en-US" sz="2000" dirty="0"/>
              <a:t>Accreditation can’t be a tool of fear in this new context</a:t>
            </a:r>
          </a:p>
          <a:p>
            <a:r>
              <a:rPr lang="en-US" sz="2000" dirty="0"/>
              <a:t>Accreditation must constantly articulate value</a:t>
            </a:r>
          </a:p>
          <a:p>
            <a:r>
              <a:rPr lang="en-US" sz="2000" dirty="0"/>
              <a:t>Accreditation is PEER driven and volunteers are the life source of the experience</a:t>
            </a:r>
          </a:p>
          <a:p>
            <a:r>
              <a:rPr lang="en-US" sz="2000" dirty="0"/>
              <a:t>Accreditation standards and processes should be a key way an institution demonstrates its quality and value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52185"/>
            <a:ext cx="5623560" cy="3866952"/>
          </a:xfrm>
        </p:spPr>
        <p:txBody>
          <a:bodyPr>
            <a:noAutofit/>
          </a:bodyPr>
          <a:lstStyle/>
          <a:p>
            <a:r>
              <a:rPr lang="en-US" sz="2000" dirty="0"/>
              <a:t>Advocate for students, faculty, staff, and stakeholders inside and outside the college</a:t>
            </a:r>
          </a:p>
          <a:p>
            <a:r>
              <a:rPr lang="en-US" sz="2000" dirty="0"/>
              <a:t>Amplifier of student voice and institutional quality</a:t>
            </a:r>
          </a:p>
          <a:p>
            <a:r>
              <a:rPr lang="en-US" sz="2000" dirty="0"/>
              <a:t>Conduit to conversations on campus and in legislatures around our aspirations for equity and student success</a:t>
            </a:r>
          </a:p>
          <a:p>
            <a:r>
              <a:rPr lang="en-US" sz="2000" dirty="0"/>
              <a:t>Convener and connecter that understands the external environment and can connect stakeholders to solutions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72200" y="1115279"/>
            <a:ext cx="5623560" cy="914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Recognize Our Possibilities of What Can Be</a:t>
            </a:r>
          </a:p>
        </p:txBody>
      </p:sp>
      <p:pic>
        <p:nvPicPr>
          <p:cNvPr id="8" name="Google Shape;444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9481" y="5249462"/>
            <a:ext cx="807557" cy="76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42;p33" descr="Buckeye Advocates | Ohio State Alumni Associ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7484" y="5007880"/>
            <a:ext cx="1249546" cy="1252845"/>
          </a:xfrm>
          <a:custGeom>
            <a:avLst/>
            <a:gdLst/>
            <a:ahLst/>
            <a:cxnLst/>
            <a:rect l="l" t="t" r="r" b="b"/>
            <a:pathLst>
              <a:path w="1999274" h="2247255" extrusionOk="0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" name="Google Shape;443;p3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09998" y="5249469"/>
            <a:ext cx="1008303" cy="769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16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4E860BACDFB842B06DBBF1942BEC68" ma:contentTypeVersion="8" ma:contentTypeDescription="Create a new document." ma:contentTypeScope="" ma:versionID="9e6bf6715c69fc3a2aee223c2fb1f0d0">
  <xsd:schema xmlns:xsd="http://www.w3.org/2001/XMLSchema" xmlns:xs="http://www.w3.org/2001/XMLSchema" xmlns:p="http://schemas.microsoft.com/office/2006/metadata/properties" xmlns:ns3="0a6b2c14-69f8-4d59-b895-ae3d960b172f" targetNamespace="http://schemas.microsoft.com/office/2006/metadata/properties" ma:root="true" ma:fieldsID="38a96a6d07682f11a41a72d5e68e66be" ns3:_="">
    <xsd:import namespace="0a6b2c14-69f8-4d59-b895-ae3d960b172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b2c14-69f8-4d59-b895-ae3d960b17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56611F-7F06-4BA8-B280-CD58E883AC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497495-C39B-4326-9140-C89B59572A15}">
  <ds:schemaRefs>
    <ds:schemaRef ds:uri="http://schemas.microsoft.com/office/2006/documentManagement/types"/>
    <ds:schemaRef ds:uri="0a6b2c14-69f8-4d59-b895-ae3d960b172f"/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5ED2C818-81F1-42CF-9F9F-F33EA703EA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6b2c14-69f8-4d59-b895-ae3d960b17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1673</TotalTime>
  <Words>1069</Words>
  <Application>Microsoft Office PowerPoint</Application>
  <PresentationFormat>Widescreen</PresentationFormat>
  <Paragraphs>179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Segoe UI</vt:lpstr>
      <vt:lpstr>Times New Roman</vt:lpstr>
      <vt:lpstr>Office Theme</vt:lpstr>
      <vt:lpstr>1_Office Theme</vt:lpstr>
      <vt:lpstr>ACCJC Town Hall Listening Session  on the Draft 2024 Accreditation Standards </vt:lpstr>
      <vt:lpstr>Session Facilitators</vt:lpstr>
      <vt:lpstr>PowerPoint Presentation</vt:lpstr>
      <vt:lpstr>PowerPoint Presentation</vt:lpstr>
      <vt:lpstr>PowerPoint Presentation</vt:lpstr>
      <vt:lpstr>How Do We Serve A New World?</vt:lpstr>
      <vt:lpstr>What is the Skillset of A New Version of Accreditors?</vt:lpstr>
      <vt:lpstr>PowerPoint Presentation</vt:lpstr>
      <vt:lpstr>Acknowledge Our Limitations</vt:lpstr>
      <vt:lpstr>Background: Why Review and Revise The Standards?</vt:lpstr>
      <vt:lpstr>Foundational elements for the Standards</vt:lpstr>
      <vt:lpstr>Principles guiding the revision process</vt:lpstr>
      <vt:lpstr>Organizational structure for the drafting process</vt:lpstr>
      <vt:lpstr>Outcomes of the Drafting Process</vt:lpstr>
      <vt:lpstr>Timeline</vt:lpstr>
      <vt:lpstr>PowerPoint Presentation</vt:lpstr>
      <vt:lpstr>Themes from comments received to date</vt:lpstr>
      <vt:lpstr>Themes from comments received to date</vt:lpstr>
      <vt:lpstr>Frequently Asked 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Robert Stewart</cp:lastModifiedBy>
  <cp:revision>82</cp:revision>
  <dcterms:created xsi:type="dcterms:W3CDTF">2017-05-09T17:24:10Z</dcterms:created>
  <dcterms:modified xsi:type="dcterms:W3CDTF">2022-10-31T01:57:54Z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0x010100534E860BACDFB842B06DBBF1942BEC68</vt:lpwstr>
  </property>
</Properties>
</file>