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2"/>
    <p:restoredTop sz="94631"/>
  </p:normalViewPr>
  <p:slideViewPr>
    <p:cSldViewPr snapToGrid="0" snapToObjects="1">
      <p:cViewPr varScale="1">
        <p:scale>
          <a:sx n="109" d="100"/>
          <a:sy n="109" d="100"/>
        </p:scale>
        <p:origin x="18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311708" y="744575"/>
            <a:ext cx="8520600" cy="2052600"/>
          </a:xfrm>
          <a:prstGeom prst="rect">
            <a:avLst/>
          </a:prstGeom>
        </p:spPr>
        <p:txBody>
          <a:bodyPr wrap="square"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2" name="Shape 12"/>
          <p:cNvSpPr txBox="1">
            <a:spLocks noGrp="1"/>
          </p:cNvSpPr>
          <p:nvPr>
            <p:ph type="subTitle" idx="1"/>
          </p:nvPr>
        </p:nvSpPr>
        <p:spPr>
          <a:xfrm>
            <a:off x="311700" y="2834125"/>
            <a:ext cx="8520600" cy="7926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3" name="Shape 1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
        <p:nvSpPr>
          <p:cNvPr id="14" name="Shape 14"/>
          <p:cNvSpPr/>
          <p:nvPr/>
        </p:nvSpPr>
        <p:spPr>
          <a:xfrm>
            <a:off x="-14500" y="-51300"/>
            <a:ext cx="9144000" cy="452100"/>
          </a:xfrm>
          <a:prstGeom prst="rect">
            <a:avLst/>
          </a:prstGeom>
          <a:solidFill>
            <a:srgbClr val="85200C"/>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311700" y="1106125"/>
            <a:ext cx="8520600" cy="1963500"/>
          </a:xfrm>
          <a:prstGeom prst="rect">
            <a:avLst/>
          </a:prstGeom>
        </p:spPr>
        <p:txBody>
          <a:bodyPr wrap="square"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56" name="Shape 56"/>
          <p:cNvSpPr txBox="1">
            <a:spLocks noGrp="1"/>
          </p:cNvSpPr>
          <p:nvPr>
            <p:ph type="body" idx="1"/>
          </p:nvPr>
        </p:nvSpPr>
        <p:spPr>
          <a:xfrm>
            <a:off x="311700" y="3152225"/>
            <a:ext cx="8520600" cy="1300800"/>
          </a:xfrm>
          <a:prstGeom prst="rect">
            <a:avLst/>
          </a:prstGeom>
        </p:spPr>
        <p:txBody>
          <a:bodyPr wrap="square"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7" name="Shape 5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
        <p:nvSpPr>
          <p:cNvPr id="58" name="Shape 58"/>
          <p:cNvSpPr/>
          <p:nvPr/>
        </p:nvSpPr>
        <p:spPr>
          <a:xfrm>
            <a:off x="-14500" y="-51300"/>
            <a:ext cx="9144000" cy="452100"/>
          </a:xfrm>
          <a:prstGeom prst="rect">
            <a:avLst/>
          </a:prstGeom>
          <a:solidFill>
            <a:srgbClr val="85200C"/>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9"/>
        <p:cNvGrpSpPr/>
        <p:nvPr/>
      </p:nvGrpSpPr>
      <p:grpSpPr>
        <a:xfrm>
          <a:off x="0" y="0"/>
          <a:ext cx="0" cy="0"/>
          <a:chOff x="0" y="0"/>
          <a:chExt cx="0" cy="0"/>
        </a:xfrm>
      </p:grpSpPr>
      <p:sp>
        <p:nvSpPr>
          <p:cNvPr id="60" name="Shape 6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
        <p:nvSpPr>
          <p:cNvPr id="61" name="Shape 61"/>
          <p:cNvSpPr/>
          <p:nvPr/>
        </p:nvSpPr>
        <p:spPr>
          <a:xfrm>
            <a:off x="-14500" y="-51300"/>
            <a:ext cx="9144000" cy="452100"/>
          </a:xfrm>
          <a:prstGeom prst="rect">
            <a:avLst/>
          </a:prstGeom>
          <a:solidFill>
            <a:srgbClr val="85200C"/>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311700" y="2150850"/>
            <a:ext cx="8520600" cy="841800"/>
          </a:xfrm>
          <a:prstGeom prst="rect">
            <a:avLst/>
          </a:prstGeom>
        </p:spPr>
        <p:txBody>
          <a:bodyPr wrap="square"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7" name="Shape 1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
        <p:nvSpPr>
          <p:cNvPr id="18" name="Shape 18"/>
          <p:cNvSpPr/>
          <p:nvPr/>
        </p:nvSpPr>
        <p:spPr>
          <a:xfrm>
            <a:off x="-14500" y="-51300"/>
            <a:ext cx="9144000" cy="452100"/>
          </a:xfrm>
          <a:prstGeom prst="rect">
            <a:avLst/>
          </a:prstGeom>
          <a:solidFill>
            <a:srgbClr val="85200C"/>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
        <p:nvSpPr>
          <p:cNvPr id="23" name="Shape 23"/>
          <p:cNvSpPr/>
          <p:nvPr/>
        </p:nvSpPr>
        <p:spPr>
          <a:xfrm>
            <a:off x="-14500" y="-51300"/>
            <a:ext cx="9144000" cy="452100"/>
          </a:xfrm>
          <a:prstGeom prst="rect">
            <a:avLst/>
          </a:prstGeom>
          <a:solidFill>
            <a:srgbClr val="85200C"/>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311700" y="1152475"/>
            <a:ext cx="3999900" cy="34164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body" idx="2"/>
          </p:nvPr>
        </p:nvSpPr>
        <p:spPr>
          <a:xfrm>
            <a:off x="4832400" y="1152475"/>
            <a:ext cx="3999900" cy="34164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
        <p:nvSpPr>
          <p:cNvPr id="29" name="Shape 29"/>
          <p:cNvSpPr/>
          <p:nvPr/>
        </p:nvSpPr>
        <p:spPr>
          <a:xfrm>
            <a:off x="-14500" y="-51300"/>
            <a:ext cx="9144000" cy="452100"/>
          </a:xfrm>
          <a:prstGeom prst="rect">
            <a:avLst/>
          </a:prstGeom>
          <a:solidFill>
            <a:srgbClr val="85200C"/>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
        <p:nvSpPr>
          <p:cNvPr id="33" name="Shape 33"/>
          <p:cNvSpPr/>
          <p:nvPr/>
        </p:nvSpPr>
        <p:spPr>
          <a:xfrm>
            <a:off x="-14500" y="-51300"/>
            <a:ext cx="9144000" cy="452100"/>
          </a:xfrm>
          <a:prstGeom prst="rect">
            <a:avLst/>
          </a:prstGeom>
          <a:solidFill>
            <a:srgbClr val="85200C"/>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6" name="Shape 36"/>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7" name="Shape 3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
        <p:nvSpPr>
          <p:cNvPr id="38" name="Shape 38"/>
          <p:cNvSpPr/>
          <p:nvPr/>
        </p:nvSpPr>
        <p:spPr>
          <a:xfrm>
            <a:off x="-14500" y="-51300"/>
            <a:ext cx="9144000" cy="452100"/>
          </a:xfrm>
          <a:prstGeom prst="rect">
            <a:avLst/>
          </a:prstGeom>
          <a:solidFill>
            <a:srgbClr val="85200C"/>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90250" y="450150"/>
            <a:ext cx="6367800" cy="4090800"/>
          </a:xfrm>
          <a:prstGeom prst="rect">
            <a:avLst/>
          </a:prstGeom>
        </p:spPr>
        <p:txBody>
          <a:bodyPr wrap="square"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41" name="Shape 4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
        <p:nvSpPr>
          <p:cNvPr id="42" name="Shape 42"/>
          <p:cNvSpPr/>
          <p:nvPr/>
        </p:nvSpPr>
        <p:spPr>
          <a:xfrm>
            <a:off x="-14500" y="-51300"/>
            <a:ext cx="9144000" cy="452100"/>
          </a:xfrm>
          <a:prstGeom prst="rect">
            <a:avLst/>
          </a:prstGeom>
          <a:solidFill>
            <a:srgbClr val="85200C"/>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3"/>
        <p:cNvGrpSpPr/>
        <p:nvPr/>
      </p:nvGrpSpPr>
      <p:grpSpPr>
        <a:xfrm>
          <a:off x="0" y="0"/>
          <a:ext cx="0" cy="0"/>
          <a:chOff x="0" y="0"/>
          <a:chExt cx="0" cy="0"/>
        </a:xfrm>
      </p:grpSpPr>
      <p:sp>
        <p:nvSpPr>
          <p:cNvPr id="44" name="Shape 44"/>
          <p:cNvSpPr/>
          <p:nvPr/>
        </p:nvSpPr>
        <p:spPr>
          <a:xfrm>
            <a:off x="4572000" y="-125"/>
            <a:ext cx="4572000" cy="51435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sp>
        <p:nvSpPr>
          <p:cNvPr id="45" name="Shape 45"/>
          <p:cNvSpPr txBox="1">
            <a:spLocks noGrp="1"/>
          </p:cNvSpPr>
          <p:nvPr>
            <p:ph type="title"/>
          </p:nvPr>
        </p:nvSpPr>
        <p:spPr>
          <a:xfrm>
            <a:off x="265500" y="1233175"/>
            <a:ext cx="4045200" cy="1482300"/>
          </a:xfrm>
          <a:prstGeom prst="rect">
            <a:avLst/>
          </a:prstGeom>
        </p:spPr>
        <p:txBody>
          <a:bodyPr wrap="square"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6" name="Shape 46"/>
          <p:cNvSpPr txBox="1">
            <a:spLocks noGrp="1"/>
          </p:cNvSpPr>
          <p:nvPr>
            <p:ph type="subTitle" idx="1"/>
          </p:nvPr>
        </p:nvSpPr>
        <p:spPr>
          <a:xfrm>
            <a:off x="265500" y="2803075"/>
            <a:ext cx="4045200" cy="12351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7" name="Shape 47"/>
          <p:cNvSpPr txBox="1">
            <a:spLocks noGrp="1"/>
          </p:cNvSpPr>
          <p:nvPr>
            <p:ph type="body" idx="2"/>
          </p:nvPr>
        </p:nvSpPr>
        <p:spPr>
          <a:xfrm>
            <a:off x="4939500" y="724075"/>
            <a:ext cx="3837000" cy="3695100"/>
          </a:xfrm>
          <a:prstGeom prst="rect">
            <a:avLst/>
          </a:prstGeom>
        </p:spPr>
        <p:txBody>
          <a:bodyPr wrap="square"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8" name="Shape 4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
        <p:nvSpPr>
          <p:cNvPr id="49" name="Shape 49"/>
          <p:cNvSpPr/>
          <p:nvPr/>
        </p:nvSpPr>
        <p:spPr>
          <a:xfrm>
            <a:off x="-14500" y="-51300"/>
            <a:ext cx="9144000" cy="452100"/>
          </a:xfrm>
          <a:prstGeom prst="rect">
            <a:avLst/>
          </a:prstGeom>
          <a:solidFill>
            <a:srgbClr val="85200C"/>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0"/>
        <p:cNvGrpSpPr/>
        <p:nvPr/>
      </p:nvGrpSpPr>
      <p:grpSpPr>
        <a:xfrm>
          <a:off x="0" y="0"/>
          <a:ext cx="0" cy="0"/>
          <a:chOff x="0" y="0"/>
          <a:chExt cx="0" cy="0"/>
        </a:xfrm>
      </p:grpSpPr>
      <p:sp>
        <p:nvSpPr>
          <p:cNvPr id="51" name="Shape 51"/>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lvl="0">
              <a:lnSpc>
                <a:spcPct val="100000"/>
              </a:lnSpc>
              <a:spcBef>
                <a:spcPts val="0"/>
              </a:spcBef>
              <a:spcAft>
                <a:spcPts val="0"/>
              </a:spcAft>
              <a:buNone/>
              <a:defRPr/>
            </a:lvl1pPr>
          </a:lstStyle>
          <a:p>
            <a:endParaRPr/>
          </a:p>
        </p:txBody>
      </p:sp>
      <p:sp>
        <p:nvSpPr>
          <p:cNvPr id="52" name="Shape 5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
        <p:nvSpPr>
          <p:cNvPr id="53" name="Shape 53"/>
          <p:cNvSpPr/>
          <p:nvPr/>
        </p:nvSpPr>
        <p:spPr>
          <a:xfrm>
            <a:off x="-14500" y="-51300"/>
            <a:ext cx="9144000" cy="452100"/>
          </a:xfrm>
          <a:prstGeom prst="rect">
            <a:avLst/>
          </a:prstGeom>
          <a:solidFill>
            <a:srgbClr val="85200C"/>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
        <p:nvSpPr>
          <p:cNvPr id="9" name="Shape 9"/>
          <p:cNvSpPr/>
          <p:nvPr/>
        </p:nvSpPr>
        <p:spPr>
          <a:xfrm>
            <a:off x="-14500" y="-51300"/>
            <a:ext cx="9144000" cy="452100"/>
          </a:xfrm>
          <a:prstGeom prst="rect">
            <a:avLst/>
          </a:prstGeom>
          <a:solidFill>
            <a:srgbClr val="85200C"/>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mailto:rbeach@swccd.edu"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311700" y="1483225"/>
            <a:ext cx="8520600" cy="1314000"/>
          </a:xfrm>
          <a:prstGeom prst="rect">
            <a:avLst/>
          </a:prstGeom>
        </p:spPr>
        <p:txBody>
          <a:bodyPr wrap="square" lIns="91425" tIns="91425" rIns="91425" bIns="91425" anchor="b" anchorCtr="0">
            <a:noAutofit/>
          </a:bodyPr>
          <a:lstStyle/>
          <a:p>
            <a:pPr lvl="0" algn="l">
              <a:spcBef>
                <a:spcPts val="0"/>
              </a:spcBef>
              <a:buNone/>
            </a:pPr>
            <a:r>
              <a:rPr lang="en" sz="4000" dirty="0">
                <a:latin typeface="Times New Roman"/>
                <a:ea typeface="Times New Roman"/>
                <a:cs typeface="Times New Roman"/>
                <a:sym typeface="Times New Roman"/>
              </a:rPr>
              <a:t>Basic Skills: How to Serve One of Our Most Vulnerable Populations</a:t>
            </a:r>
          </a:p>
        </p:txBody>
      </p:sp>
      <p:sp>
        <p:nvSpPr>
          <p:cNvPr id="67" name="Shape 67"/>
          <p:cNvSpPr txBox="1">
            <a:spLocks noGrp="1"/>
          </p:cNvSpPr>
          <p:nvPr>
            <p:ph type="subTitle" idx="1"/>
          </p:nvPr>
        </p:nvSpPr>
        <p:spPr>
          <a:xfrm>
            <a:off x="311700" y="2880775"/>
            <a:ext cx="8520600" cy="1314000"/>
          </a:xfrm>
          <a:prstGeom prst="rect">
            <a:avLst/>
          </a:prstGeom>
        </p:spPr>
        <p:txBody>
          <a:bodyPr wrap="square" lIns="91425" tIns="91425" rIns="91425" bIns="91425" anchor="t" anchorCtr="0">
            <a:noAutofit/>
          </a:bodyPr>
          <a:lstStyle/>
          <a:p>
            <a:pPr lvl="0" algn="l" rtl="0">
              <a:spcBef>
                <a:spcPts val="0"/>
              </a:spcBef>
              <a:buNone/>
            </a:pPr>
            <a:r>
              <a:rPr lang="en" sz="2400">
                <a:latin typeface="Times New Roman"/>
                <a:ea typeface="Times New Roman"/>
                <a:cs typeface="Times New Roman"/>
                <a:sym typeface="Times New Roman"/>
              </a:rPr>
              <a:t>Randy Beach, ASCCC Executive Committee Member</a:t>
            </a:r>
            <a:br>
              <a:rPr lang="en" sz="2400">
                <a:latin typeface="Times New Roman"/>
                <a:ea typeface="Times New Roman"/>
                <a:cs typeface="Times New Roman"/>
                <a:sym typeface="Times New Roman"/>
              </a:rPr>
            </a:br>
            <a:r>
              <a:rPr lang="en" sz="2400">
                <a:latin typeface="Times New Roman"/>
                <a:ea typeface="Times New Roman"/>
                <a:cs typeface="Times New Roman"/>
                <a:sym typeface="Times New Roman"/>
              </a:rPr>
              <a:t>Dolores Davison, Basic Skills Committee Chair</a:t>
            </a:r>
            <a:br>
              <a:rPr lang="en" sz="2400">
                <a:latin typeface="Times New Roman"/>
                <a:ea typeface="Times New Roman"/>
                <a:cs typeface="Times New Roman"/>
                <a:sym typeface="Times New Roman"/>
              </a:rPr>
            </a:br>
            <a:r>
              <a:rPr lang="en" sz="2400">
                <a:latin typeface="Times New Roman"/>
                <a:ea typeface="Times New Roman"/>
                <a:cs typeface="Times New Roman"/>
                <a:sym typeface="Times New Roman"/>
              </a:rPr>
              <a:t>Orlando Shannon, Lassen College</a:t>
            </a:r>
          </a:p>
        </p:txBody>
      </p:sp>
      <p:pic>
        <p:nvPicPr>
          <p:cNvPr id="68" name="Shape 68"/>
          <p:cNvPicPr preferRelativeResize="0"/>
          <p:nvPr/>
        </p:nvPicPr>
        <p:blipFill>
          <a:blip r:embed="rId3">
            <a:alphaModFix/>
          </a:blip>
          <a:stretch>
            <a:fillRect/>
          </a:stretch>
        </p:blipFill>
        <p:spPr>
          <a:xfrm>
            <a:off x="2986075" y="583800"/>
            <a:ext cx="3171825" cy="5810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rtl="0">
              <a:spcBef>
                <a:spcPts val="0"/>
              </a:spcBef>
              <a:buNone/>
            </a:pPr>
            <a:r>
              <a:rPr lang="en"/>
              <a:t>BSSOT</a:t>
            </a:r>
          </a:p>
        </p:txBody>
      </p:sp>
      <p:sp>
        <p:nvSpPr>
          <p:cNvPr id="130" name="Shape 130"/>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55600">
              <a:lnSpc>
                <a:spcPct val="100000"/>
              </a:lnSpc>
              <a:spcAft>
                <a:spcPts val="0"/>
              </a:spcAft>
            </a:pPr>
            <a:r>
              <a:rPr lang="en" sz="2000" dirty="0"/>
              <a:t>Align content in remedial courses with the students' programs of academic or vocational study to target students' actual needs and increase relevance. This method is intended to encourage the development of remedial instruction focused on a student's identified academic need informed by the student's intended course of study.</a:t>
            </a:r>
          </a:p>
          <a:p>
            <a:pPr marL="457200" lvl="0" indent="-355600">
              <a:lnSpc>
                <a:spcPct val="100000"/>
              </a:lnSpc>
              <a:spcAft>
                <a:spcPts val="0"/>
              </a:spcAft>
            </a:pPr>
            <a:r>
              <a:rPr lang="en" sz="2000" dirty="0"/>
              <a:t>Contextualize remedial instruction in foundational skills for the industry cluster, pathways, or both, in which students seeks to advance.</a:t>
            </a:r>
          </a:p>
          <a:p>
            <a:pPr marL="457200" lvl="0" indent="-355600">
              <a:lnSpc>
                <a:spcPct val="100000"/>
              </a:lnSpc>
              <a:spcAft>
                <a:spcPts val="0"/>
              </a:spcAft>
            </a:pPr>
            <a:r>
              <a:rPr lang="en" sz="2000" dirty="0"/>
              <a:t>Provide proactive student support services that are integrated with the instruction.</a:t>
            </a:r>
          </a:p>
        </p:txBody>
      </p:sp>
      <p:sp>
        <p:nvSpPr>
          <p:cNvPr id="131" name="Shape 13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t>10</a:t>
            </a:fld>
            <a:endParaRPr lang="e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rtl="0">
              <a:spcBef>
                <a:spcPts val="0"/>
              </a:spcBef>
              <a:buNone/>
            </a:pPr>
            <a:r>
              <a:rPr lang="en"/>
              <a:t>BSSOT</a:t>
            </a:r>
          </a:p>
        </p:txBody>
      </p:sp>
      <p:sp>
        <p:nvSpPr>
          <p:cNvPr id="137" name="Shape 137"/>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55600">
              <a:lnSpc>
                <a:spcPct val="100000"/>
              </a:lnSpc>
              <a:spcAft>
                <a:spcPts val="0"/>
              </a:spcAft>
            </a:pPr>
            <a:r>
              <a:rPr lang="en" sz="2000" dirty="0"/>
              <a:t>Align content in remedial courses with the students' programs of academic or vocational study to encourage remedial instruction focused on a student's identified academic need and intended course of study</a:t>
            </a:r>
          </a:p>
          <a:p>
            <a:pPr marL="457200" lvl="0" indent="-355600">
              <a:lnSpc>
                <a:spcPct val="100000"/>
              </a:lnSpc>
              <a:spcAft>
                <a:spcPts val="0"/>
              </a:spcAft>
            </a:pPr>
            <a:r>
              <a:rPr lang="en" sz="2000" dirty="0"/>
              <a:t>Contextualize remedial instruction in foundational skills for the industry cluster, pathways, or both, in which students seeks to advance</a:t>
            </a:r>
          </a:p>
          <a:p>
            <a:pPr marL="457200" lvl="0" indent="-355600">
              <a:lnSpc>
                <a:spcPct val="100000"/>
              </a:lnSpc>
              <a:spcAft>
                <a:spcPts val="0"/>
              </a:spcAft>
            </a:pPr>
            <a:r>
              <a:rPr lang="en" sz="2000" dirty="0"/>
              <a:t>Provide proactive student support services that are integrated with the instruction</a:t>
            </a:r>
          </a:p>
        </p:txBody>
      </p:sp>
      <p:sp>
        <p:nvSpPr>
          <p:cNvPr id="138" name="Shape 13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t>11</a:t>
            </a:fld>
            <a:endParaRPr lang="e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AB 705 and Assessment</a:t>
            </a:r>
          </a:p>
        </p:txBody>
      </p:sp>
      <p:sp>
        <p:nvSpPr>
          <p:cNvPr id="144" name="Shape 144"/>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55600">
              <a:lnSpc>
                <a:spcPct val="100000"/>
              </a:lnSpc>
              <a:spcAft>
                <a:spcPts val="0"/>
              </a:spcAft>
            </a:pPr>
            <a:r>
              <a:rPr lang="en" sz="2000" dirty="0"/>
              <a:t>The selection of appropriate multiple measures is dependent on the circumstance and life experience of each student</a:t>
            </a:r>
          </a:p>
          <a:p>
            <a:pPr marL="457200" lvl="0" indent="-355600">
              <a:lnSpc>
                <a:spcPct val="100000"/>
              </a:lnSpc>
              <a:spcAft>
                <a:spcPts val="0"/>
              </a:spcAft>
            </a:pPr>
            <a:r>
              <a:rPr lang="en" sz="2000" dirty="0"/>
              <a:t>Current assessment practices can and should be reviewed with multiple measures as an option for more accurate placement</a:t>
            </a:r>
          </a:p>
          <a:p>
            <a:pPr marL="457200" lvl="0" indent="-355600">
              <a:lnSpc>
                <a:spcPct val="100000"/>
              </a:lnSpc>
              <a:spcAft>
                <a:spcPts val="0"/>
              </a:spcAft>
            </a:pPr>
            <a:r>
              <a:rPr lang="en" sz="2000" dirty="0"/>
              <a:t>Legislation means colleges must use some form of high school indicator</a:t>
            </a:r>
          </a:p>
          <a:p>
            <a:pPr marL="457200" lvl="0" indent="-355600">
              <a:lnSpc>
                <a:spcPct val="100000"/>
              </a:lnSpc>
              <a:spcAft>
                <a:spcPts val="0"/>
              </a:spcAft>
            </a:pPr>
            <a:r>
              <a:rPr lang="en" sz="2000" dirty="0"/>
              <a:t>Colleges need to develop infrastructure to address this</a:t>
            </a:r>
          </a:p>
          <a:p>
            <a:pPr marL="457200" lvl="0" indent="-355600">
              <a:lnSpc>
                <a:spcPct val="100000"/>
              </a:lnSpc>
              <a:spcAft>
                <a:spcPts val="0"/>
              </a:spcAft>
            </a:pPr>
            <a:r>
              <a:rPr lang="en" sz="2000" dirty="0"/>
              <a:t>What does this mean for “content review” as a process for establishing requisites</a:t>
            </a:r>
          </a:p>
          <a:p>
            <a:pPr marL="457200" lvl="0" indent="-355600">
              <a:lnSpc>
                <a:spcPct val="100000"/>
              </a:lnSpc>
              <a:spcAft>
                <a:spcPts val="0"/>
              </a:spcAft>
            </a:pPr>
            <a:r>
              <a:rPr lang="en" sz="2000" dirty="0"/>
              <a:t>Policies on requisites should be evaluated and faculty consulted </a:t>
            </a:r>
          </a:p>
        </p:txBody>
      </p:sp>
      <p:sp>
        <p:nvSpPr>
          <p:cNvPr id="145" name="Shape 14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12</a:t>
            </a:fld>
            <a:endParaRPr lang="e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rtl="0">
              <a:spcBef>
                <a:spcPts val="0"/>
              </a:spcBef>
              <a:buNone/>
            </a:pPr>
            <a:r>
              <a:rPr lang="en"/>
              <a:t>The Common Assessment Initiative</a:t>
            </a:r>
          </a:p>
        </p:txBody>
      </p:sp>
      <p:sp>
        <p:nvSpPr>
          <p:cNvPr id="151" name="Shape 151"/>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55600">
              <a:lnSpc>
                <a:spcPct val="100000"/>
              </a:lnSpc>
              <a:spcAft>
                <a:spcPts val="0"/>
              </a:spcAft>
            </a:pPr>
            <a:r>
              <a:rPr lang="en" sz="2000" dirty="0"/>
              <a:t>CCCCO decision to decision to terminate </a:t>
            </a:r>
            <a:r>
              <a:rPr lang="en" sz="2000" dirty="0" err="1"/>
              <a:t>CCCAssess</a:t>
            </a:r>
            <a:endParaRPr lang="en" sz="2000" dirty="0"/>
          </a:p>
          <a:p>
            <a:pPr marL="457200" lvl="0" indent="-355600">
              <a:lnSpc>
                <a:spcPct val="100000"/>
              </a:lnSpc>
              <a:spcAft>
                <a:spcPts val="0"/>
              </a:spcAft>
            </a:pPr>
            <a:r>
              <a:rPr lang="en" sz="2000" dirty="0"/>
              <a:t>CCCCO belief that standardized assessments are no longer an effective placement strategy</a:t>
            </a:r>
          </a:p>
          <a:p>
            <a:pPr marL="457200" lvl="0" indent="-355600">
              <a:lnSpc>
                <a:spcPct val="100000"/>
              </a:lnSpc>
              <a:spcAft>
                <a:spcPts val="0"/>
              </a:spcAft>
            </a:pPr>
            <a:r>
              <a:rPr lang="en" sz="2000" dirty="0"/>
              <a:t>Heavy emphasis on multiple measures</a:t>
            </a:r>
          </a:p>
          <a:p>
            <a:pPr marL="457200" lvl="1" indent="-355600">
              <a:lnSpc>
                <a:spcPct val="100000"/>
              </a:lnSpc>
              <a:spcAft>
                <a:spcPts val="0"/>
              </a:spcAft>
              <a:buSzPct val="100000"/>
              <a:buChar char="●"/>
            </a:pPr>
            <a:r>
              <a:rPr lang="en" sz="2000" dirty="0"/>
              <a:t>High school grades</a:t>
            </a:r>
          </a:p>
          <a:p>
            <a:pPr marL="457200" lvl="1" indent="-355600">
              <a:lnSpc>
                <a:spcPct val="100000"/>
              </a:lnSpc>
              <a:spcAft>
                <a:spcPts val="0"/>
              </a:spcAft>
              <a:buSzPct val="100000"/>
              <a:buChar char="●"/>
            </a:pPr>
            <a:r>
              <a:rPr lang="en" sz="2000" dirty="0" err="1"/>
              <a:t>Noncognitive</a:t>
            </a:r>
            <a:r>
              <a:rPr lang="en" sz="2000" dirty="0"/>
              <a:t> skills </a:t>
            </a:r>
          </a:p>
          <a:p>
            <a:pPr marL="457200" lvl="0" indent="-355600">
              <a:lnSpc>
                <a:spcPct val="100000"/>
              </a:lnSpc>
              <a:spcAft>
                <a:spcPts val="0"/>
              </a:spcAft>
            </a:pPr>
            <a:r>
              <a:rPr lang="en" sz="2000" dirty="0"/>
              <a:t>CCCCO assembling an AB 705 implementation team to assist with guidance and practices</a:t>
            </a:r>
          </a:p>
          <a:p>
            <a:pPr marL="457200" lvl="0" indent="-355600">
              <a:lnSpc>
                <a:spcPct val="100000"/>
              </a:lnSpc>
              <a:spcAft>
                <a:spcPts val="0"/>
              </a:spcAft>
            </a:pPr>
            <a:r>
              <a:rPr lang="en" sz="2000" dirty="0"/>
              <a:t>Should prompt local discussions on the value and relevance of local standards and procedures </a:t>
            </a:r>
          </a:p>
        </p:txBody>
      </p:sp>
      <p:sp>
        <p:nvSpPr>
          <p:cNvPr id="152" name="Shape 15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t>13</a:t>
            </a:fld>
            <a:endParaRPr lang="e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rtl="0">
              <a:spcBef>
                <a:spcPts val="0"/>
              </a:spcBef>
              <a:buNone/>
            </a:pPr>
            <a:r>
              <a:rPr lang="en"/>
              <a:t>Acceleration Through Basic Skills</a:t>
            </a:r>
          </a:p>
        </p:txBody>
      </p:sp>
      <p:sp>
        <p:nvSpPr>
          <p:cNvPr id="158" name="Shape 158"/>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55600">
              <a:lnSpc>
                <a:spcPct val="100000"/>
              </a:lnSpc>
              <a:spcAft>
                <a:spcPts val="0"/>
              </a:spcAft>
            </a:pPr>
            <a:r>
              <a:rPr lang="en" sz="2000" dirty="0"/>
              <a:t>Major push for colleges to discuss and/or pilot accelerated models for math, English, ESL</a:t>
            </a:r>
          </a:p>
          <a:p>
            <a:pPr marL="457200" lvl="0" indent="-355600">
              <a:lnSpc>
                <a:spcPct val="100000"/>
              </a:lnSpc>
              <a:spcAft>
                <a:spcPts val="0"/>
              </a:spcAft>
            </a:pPr>
            <a:r>
              <a:rPr lang="en" sz="2000" dirty="0"/>
              <a:t>Various groups positing whether basic skills classes should be offered apart from a cohort model with transfer-level courses</a:t>
            </a:r>
          </a:p>
          <a:p>
            <a:pPr marL="457200" lvl="0" indent="-355600">
              <a:lnSpc>
                <a:spcPct val="100000"/>
              </a:lnSpc>
              <a:spcAft>
                <a:spcPts val="0"/>
              </a:spcAft>
            </a:pPr>
            <a:r>
              <a:rPr lang="en" sz="2000" dirty="0"/>
              <a:t>Creates questions on the appropriate way to deliver developmental education in an open access college </a:t>
            </a:r>
          </a:p>
        </p:txBody>
      </p:sp>
      <p:sp>
        <p:nvSpPr>
          <p:cNvPr id="159" name="Shape 15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t>14</a:t>
            </a:fld>
            <a:endParaRPr lang="en"/>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rtl="0">
              <a:spcBef>
                <a:spcPts val="0"/>
              </a:spcBef>
              <a:buNone/>
            </a:pPr>
            <a:r>
              <a:rPr lang="en"/>
              <a:t>Noncredit and Basic Skills</a:t>
            </a:r>
          </a:p>
        </p:txBody>
      </p:sp>
      <p:sp>
        <p:nvSpPr>
          <p:cNvPr id="165" name="Shape 165"/>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55600">
              <a:lnSpc>
                <a:spcPct val="100000"/>
              </a:lnSpc>
              <a:spcAft>
                <a:spcPts val="0"/>
              </a:spcAft>
            </a:pPr>
            <a:r>
              <a:rPr lang="en" dirty="0"/>
              <a:t>There remains a misconception or lack of understanding about what noncredit can do in combination with credit</a:t>
            </a:r>
          </a:p>
          <a:p>
            <a:pPr marL="457200" lvl="0" indent="-355600">
              <a:lnSpc>
                <a:spcPct val="100000"/>
              </a:lnSpc>
              <a:spcAft>
                <a:spcPts val="0"/>
              </a:spcAft>
            </a:pPr>
            <a:r>
              <a:rPr lang="en" dirty="0"/>
              <a:t>Focus for noncredit/credit ties tends to be on supervised tutoring or ESL</a:t>
            </a:r>
          </a:p>
          <a:p>
            <a:pPr marL="457200" lvl="0" indent="-355600">
              <a:lnSpc>
                <a:spcPct val="100000"/>
              </a:lnSpc>
              <a:spcAft>
                <a:spcPts val="0"/>
              </a:spcAft>
            </a:pPr>
            <a:r>
              <a:rPr lang="en" dirty="0"/>
              <a:t>Credit and noncredit students can be in the same class - mirrored classes</a:t>
            </a:r>
          </a:p>
          <a:p>
            <a:pPr marL="457200" lvl="0" indent="-355600">
              <a:lnSpc>
                <a:spcPct val="100000"/>
              </a:lnSpc>
              <a:spcAft>
                <a:spcPts val="0"/>
              </a:spcAft>
            </a:pPr>
            <a:r>
              <a:rPr lang="en" dirty="0"/>
              <a:t>Students cannot be placed into noncredit courses </a:t>
            </a:r>
          </a:p>
          <a:p>
            <a:pPr marL="457200" lvl="0" indent="-355600">
              <a:lnSpc>
                <a:spcPct val="100000"/>
              </a:lnSpc>
              <a:spcAft>
                <a:spcPts val="0"/>
              </a:spcAft>
            </a:pPr>
            <a:r>
              <a:rPr lang="en" dirty="0"/>
              <a:t>Noncredit can be used as prerequisite to credit course</a:t>
            </a:r>
          </a:p>
          <a:p>
            <a:pPr marL="457200" lvl="0" indent="-355600">
              <a:lnSpc>
                <a:spcPct val="100000"/>
              </a:lnSpc>
              <a:spcAft>
                <a:spcPts val="0"/>
              </a:spcAft>
            </a:pPr>
            <a:r>
              <a:rPr lang="en" dirty="0"/>
              <a:t>Logistics to iron out to do this</a:t>
            </a:r>
          </a:p>
          <a:p>
            <a:pPr marL="457200" lvl="1" indent="-355600">
              <a:lnSpc>
                <a:spcPct val="100000"/>
              </a:lnSpc>
              <a:spcAft>
                <a:spcPts val="0"/>
              </a:spcAft>
              <a:buSzPct val="100000"/>
              <a:buChar char="●"/>
            </a:pPr>
            <a:r>
              <a:rPr lang="en" sz="1800" dirty="0"/>
              <a:t>Progress Indicators - Pass/No Pass - Grades</a:t>
            </a:r>
          </a:p>
          <a:p>
            <a:pPr marL="457200" lvl="1" indent="-355600">
              <a:lnSpc>
                <a:spcPct val="100000"/>
              </a:lnSpc>
              <a:spcAft>
                <a:spcPts val="0"/>
              </a:spcAft>
              <a:buSzPct val="100000"/>
              <a:buChar char="●"/>
            </a:pPr>
            <a:r>
              <a:rPr lang="en" sz="1800" dirty="0"/>
              <a:t>FTES and apportionment capture</a:t>
            </a:r>
          </a:p>
          <a:p>
            <a:pPr marL="457200" lvl="0" indent="-355600">
              <a:lnSpc>
                <a:spcPct val="100000"/>
              </a:lnSpc>
              <a:spcAft>
                <a:spcPts val="0"/>
              </a:spcAft>
            </a:pPr>
            <a:r>
              <a:rPr lang="en" dirty="0"/>
              <a:t>Career Development College Preparation (CDCP) classes can receive equal apportionment if courses in a program (award</a:t>
            </a:r>
            <a:r>
              <a:rPr lang="en" dirty="0" smtClean="0"/>
              <a:t>)</a:t>
            </a:r>
            <a:endParaRPr dirty="0"/>
          </a:p>
        </p:txBody>
      </p:sp>
      <p:sp>
        <p:nvSpPr>
          <p:cNvPr id="166" name="Shape 166"/>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t>15</a:t>
            </a:fld>
            <a:endParaRPr lang="e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rtl="0">
              <a:spcBef>
                <a:spcPts val="0"/>
              </a:spcBef>
              <a:buNone/>
            </a:pPr>
            <a:r>
              <a:rPr lang="en"/>
              <a:t>Guided Pathways and Basic Skills</a:t>
            </a:r>
          </a:p>
        </p:txBody>
      </p:sp>
      <p:sp>
        <p:nvSpPr>
          <p:cNvPr id="172" name="Shape 172"/>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indent="-355600">
              <a:lnSpc>
                <a:spcPct val="100000"/>
              </a:lnSpc>
              <a:spcAft>
                <a:spcPts val="0"/>
              </a:spcAft>
            </a:pPr>
            <a:r>
              <a:rPr lang="en" sz="2000" dirty="0"/>
              <a:t>Raises questions on basic skills sequences and teaching methods </a:t>
            </a:r>
          </a:p>
          <a:p>
            <a:pPr marL="457200" indent="-355600">
              <a:lnSpc>
                <a:spcPct val="100000"/>
              </a:lnSpc>
              <a:spcAft>
                <a:spcPts val="0"/>
              </a:spcAft>
            </a:pPr>
            <a:r>
              <a:rPr lang="en" sz="2000" dirty="0"/>
              <a:t>GP advocates see basic skills (developmental education) as taking time and</a:t>
            </a:r>
            <a:br>
              <a:rPr lang="en" sz="2000" dirty="0"/>
            </a:br>
            <a:r>
              <a:rPr lang="en" sz="2000" dirty="0"/>
              <a:t>resources and may discourage students</a:t>
            </a:r>
          </a:p>
          <a:p>
            <a:pPr marL="457200" indent="-355600">
              <a:lnSpc>
                <a:spcPct val="100000"/>
              </a:lnSpc>
              <a:spcAft>
                <a:spcPts val="0"/>
              </a:spcAft>
            </a:pPr>
            <a:r>
              <a:rPr lang="en" sz="2000" dirty="0"/>
              <a:t>Advocates for developmental education to support college-level rather than as an “end” to itself</a:t>
            </a:r>
          </a:p>
          <a:p>
            <a:pPr marL="457200" indent="-355600">
              <a:lnSpc>
                <a:spcPct val="100000"/>
              </a:lnSpc>
              <a:spcAft>
                <a:spcPts val="0"/>
              </a:spcAft>
            </a:pPr>
            <a:r>
              <a:rPr lang="en" sz="2000" dirty="0"/>
              <a:t>Encourages contextualized curriculum that integrates basic skills instruction with career exploration, industry-related content, and/or discipline specific subject matter   </a:t>
            </a:r>
          </a:p>
        </p:txBody>
      </p:sp>
      <p:sp>
        <p:nvSpPr>
          <p:cNvPr id="173" name="Shape 17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t>16</a:t>
            </a:fld>
            <a:endParaRPr lang="en"/>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The Future</a:t>
            </a:r>
          </a:p>
        </p:txBody>
      </p:sp>
      <p:sp>
        <p:nvSpPr>
          <p:cNvPr id="179" name="Shape 179"/>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55600">
              <a:lnSpc>
                <a:spcPct val="100000"/>
              </a:lnSpc>
              <a:spcAft>
                <a:spcPts val="0"/>
              </a:spcAft>
            </a:pPr>
            <a:r>
              <a:rPr lang="en" sz="2000" dirty="0"/>
              <a:t>More pressure to reduce or </a:t>
            </a:r>
            <a:r>
              <a:rPr lang="en" sz="2000" b="1" i="1" dirty="0"/>
              <a:t>eliminate</a:t>
            </a:r>
            <a:r>
              <a:rPr lang="en" sz="2000" dirty="0"/>
              <a:t> basic skills sequences</a:t>
            </a:r>
          </a:p>
          <a:p>
            <a:pPr marL="457200" lvl="0" indent="-355600">
              <a:lnSpc>
                <a:spcPct val="100000"/>
              </a:lnSpc>
              <a:spcAft>
                <a:spcPts val="0"/>
              </a:spcAft>
            </a:pPr>
            <a:r>
              <a:rPr lang="en" sz="2000" dirty="0"/>
              <a:t>More integration of basic skills funding with other initiatives</a:t>
            </a:r>
          </a:p>
          <a:p>
            <a:pPr marL="457200" lvl="0" indent="-355600">
              <a:lnSpc>
                <a:spcPct val="100000"/>
              </a:lnSpc>
              <a:spcAft>
                <a:spcPts val="0"/>
              </a:spcAft>
            </a:pPr>
            <a:r>
              <a:rPr lang="en" sz="2000" dirty="0" err="1"/>
              <a:t>Systemwide</a:t>
            </a:r>
            <a:r>
              <a:rPr lang="en" sz="2000" dirty="0"/>
              <a:t> conversation on the role of basic skills to support transfer or industry-focused curriculum </a:t>
            </a:r>
          </a:p>
        </p:txBody>
      </p:sp>
      <p:sp>
        <p:nvSpPr>
          <p:cNvPr id="180" name="Shape 18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17</a:t>
            </a:fld>
            <a:endParaRPr lang="en"/>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Us</a:t>
            </a:r>
            <a:endParaRPr lang="en-US" dirty="0"/>
          </a:p>
        </p:txBody>
      </p:sp>
      <p:sp>
        <p:nvSpPr>
          <p:cNvPr id="3" name="Text Placeholder 2"/>
          <p:cNvSpPr>
            <a:spLocks noGrp="1"/>
          </p:cNvSpPr>
          <p:nvPr>
            <p:ph type="body" idx="1"/>
          </p:nvPr>
        </p:nvSpPr>
        <p:spPr/>
        <p:txBody>
          <a:bodyPr/>
          <a:lstStyle/>
          <a:p>
            <a:r>
              <a:rPr lang="en-US" dirty="0" smtClean="0"/>
              <a:t>Randy Beach, ASCCC South Representative, </a:t>
            </a:r>
            <a:r>
              <a:rPr lang="en-US" dirty="0" smtClean="0">
                <a:hlinkClick r:id="rId2"/>
              </a:rPr>
              <a:t>rbeach@swccd.edu</a:t>
            </a:r>
            <a:endParaRPr lang="en-US" dirty="0" smtClean="0"/>
          </a:p>
          <a:p>
            <a:r>
              <a:rPr lang="en-US" dirty="0" smtClean="0"/>
              <a:t>Dolores Davison, </a:t>
            </a:r>
            <a:r>
              <a:rPr lang="en-US" dirty="0" smtClean="0"/>
              <a:t>ASCCC </a:t>
            </a:r>
            <a:r>
              <a:rPr lang="en-US" dirty="0" smtClean="0"/>
              <a:t>Secretary</a:t>
            </a:r>
            <a:r>
              <a:rPr lang="en-US" dirty="0"/>
              <a:t>, </a:t>
            </a:r>
            <a:r>
              <a:rPr lang="en-US" dirty="0" err="1"/>
              <a:t>davisondolores@fhda.edu</a:t>
            </a:r>
            <a:endParaRPr lang="en-US" dirty="0" smtClean="0"/>
          </a:p>
          <a:p>
            <a:r>
              <a:rPr lang="en-US" dirty="0" smtClean="0"/>
              <a:t>Orlando Shannon, Lassen College, </a:t>
            </a:r>
            <a:r>
              <a:rPr lang="en-US" dirty="0" err="1" smtClean="0"/>
              <a:t>oshannon@lassencollege.edu</a:t>
            </a:r>
            <a:endParaRPr lang="en-US" dirty="0" smtClean="0"/>
          </a:p>
        </p:txBody>
      </p:sp>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t>18</a:t>
            </a:fld>
            <a:endParaRPr lang="en"/>
          </a:p>
        </p:txBody>
      </p:sp>
    </p:spTree>
    <p:extLst>
      <p:ext uri="{BB962C8B-B14F-4D97-AF65-F5344CB8AC3E}">
        <p14:creationId xmlns:p14="http://schemas.microsoft.com/office/powerpoint/2010/main" val="1202920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rtl="0">
              <a:spcBef>
                <a:spcPts val="0"/>
              </a:spcBef>
              <a:buNone/>
            </a:pPr>
            <a:endParaRPr/>
          </a:p>
        </p:txBody>
      </p:sp>
      <p:sp>
        <p:nvSpPr>
          <p:cNvPr id="186" name="Shape 186"/>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lgn="ctr" rtl="0">
              <a:lnSpc>
                <a:spcPct val="100000"/>
              </a:lnSpc>
              <a:spcBef>
                <a:spcPts val="0"/>
              </a:spcBef>
              <a:spcAft>
                <a:spcPts val="0"/>
              </a:spcAft>
              <a:buNone/>
            </a:pPr>
            <a:endParaRPr sz="3600"/>
          </a:p>
          <a:p>
            <a:pPr lvl="0" algn="ctr" rtl="0">
              <a:lnSpc>
                <a:spcPct val="100000"/>
              </a:lnSpc>
              <a:spcBef>
                <a:spcPts val="0"/>
              </a:spcBef>
              <a:spcAft>
                <a:spcPts val="0"/>
              </a:spcAft>
              <a:buNone/>
            </a:pPr>
            <a:endParaRPr sz="3600"/>
          </a:p>
          <a:p>
            <a:pPr lvl="0" algn="ctr" rtl="0">
              <a:lnSpc>
                <a:spcPct val="100000"/>
              </a:lnSpc>
              <a:spcBef>
                <a:spcPts val="0"/>
              </a:spcBef>
              <a:spcAft>
                <a:spcPts val="0"/>
              </a:spcAft>
              <a:buNone/>
            </a:pPr>
            <a:r>
              <a:rPr lang="en" sz="3600"/>
              <a:t>Questions</a:t>
            </a:r>
          </a:p>
        </p:txBody>
      </p:sp>
      <p:sp>
        <p:nvSpPr>
          <p:cNvPr id="187" name="Shape 18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t>19</a:t>
            </a:fld>
            <a:endParaRPr lang="e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Breakout Description</a:t>
            </a:r>
          </a:p>
        </p:txBody>
      </p:sp>
      <p:sp>
        <p:nvSpPr>
          <p:cNvPr id="74" name="Shape 74"/>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r>
              <a:rPr lang="en"/>
              <a:t>One of the most vulnerable populations in the California community college system is that of basic skills students, who also happen to be among our most diverse groups. Serving this population of students creates new challenges due to external and internal pressures such as the integration of BSI/SSSP/Equity initiatives and funding, the introduction of guided pathways to the system, basic skills and noncredit, and basic skills instruction acceleration. This raises important questions inherent to basic skills. In this breakout, presenters will lead a conversation on system changes and external pressures that impact basic skills education at your college.</a:t>
            </a:r>
            <a:br>
              <a:rPr lang="en"/>
            </a:br>
            <a:endParaRPr lang="en"/>
          </a:p>
        </p:txBody>
      </p:sp>
      <p:sp>
        <p:nvSpPr>
          <p:cNvPr id="75" name="Shape 7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2</a:t>
            </a:fld>
            <a:endParaRPr lang="e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rtl="0">
              <a:spcBef>
                <a:spcPts val="0"/>
              </a:spcBef>
              <a:buNone/>
            </a:pPr>
            <a:r>
              <a:rPr lang="en"/>
              <a:t>What Brings You Here?</a:t>
            </a:r>
          </a:p>
        </p:txBody>
      </p:sp>
      <p:sp>
        <p:nvSpPr>
          <p:cNvPr id="81" name="Shape 81"/>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lgn="ctr" rtl="0">
              <a:spcBef>
                <a:spcPts val="0"/>
              </a:spcBef>
              <a:buNone/>
            </a:pPr>
            <a:endParaRPr sz="2400"/>
          </a:p>
          <a:p>
            <a:pPr lvl="0" algn="ctr" rtl="0">
              <a:spcBef>
                <a:spcPts val="0"/>
              </a:spcBef>
              <a:buNone/>
            </a:pPr>
            <a:endParaRPr sz="2400"/>
          </a:p>
          <a:p>
            <a:pPr lvl="0" algn="ctr" rtl="0">
              <a:spcBef>
                <a:spcPts val="0"/>
              </a:spcBef>
              <a:buNone/>
            </a:pPr>
            <a:r>
              <a:rPr lang="en" sz="2400"/>
              <a:t>What do you hope to learn today? </a:t>
            </a:r>
            <a:br>
              <a:rPr lang="en" sz="2400"/>
            </a:br>
            <a:r>
              <a:rPr lang="en" sz="2400"/>
              <a:t>What are you struggling with locally?</a:t>
            </a:r>
            <a:br>
              <a:rPr lang="en" sz="2400"/>
            </a:br>
            <a:endParaRPr lang="en" sz="2400"/>
          </a:p>
        </p:txBody>
      </p:sp>
      <p:sp>
        <p:nvSpPr>
          <p:cNvPr id="82" name="Shape 8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t>3</a:t>
            </a:fld>
            <a:endParaRPr lang="e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Major Topics</a:t>
            </a:r>
          </a:p>
        </p:txBody>
      </p:sp>
      <p:sp>
        <p:nvSpPr>
          <p:cNvPr id="88" name="Shape 88"/>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42900">
              <a:lnSpc>
                <a:spcPct val="100000"/>
              </a:lnSpc>
              <a:spcBef>
                <a:spcPts val="0"/>
              </a:spcBef>
              <a:spcAft>
                <a:spcPts val="0"/>
              </a:spcAft>
            </a:pPr>
            <a:r>
              <a:rPr lang="en"/>
              <a:t>Basic Skills Funding and Integration</a:t>
            </a:r>
          </a:p>
          <a:p>
            <a:pPr marL="457200" lvl="0" indent="-342900">
              <a:lnSpc>
                <a:spcPct val="100000"/>
              </a:lnSpc>
              <a:spcBef>
                <a:spcPts val="0"/>
              </a:spcBef>
              <a:spcAft>
                <a:spcPts val="0"/>
              </a:spcAft>
            </a:pPr>
            <a:r>
              <a:rPr lang="en"/>
              <a:t>BSSOT</a:t>
            </a:r>
          </a:p>
          <a:p>
            <a:pPr marL="457200" lvl="0" indent="-342900">
              <a:lnSpc>
                <a:spcPct val="100000"/>
              </a:lnSpc>
              <a:spcBef>
                <a:spcPts val="0"/>
              </a:spcBef>
              <a:spcAft>
                <a:spcPts val="0"/>
              </a:spcAft>
            </a:pPr>
            <a:r>
              <a:rPr lang="en"/>
              <a:t>Assessment and Common Assessment Initiative</a:t>
            </a:r>
          </a:p>
          <a:p>
            <a:pPr marL="457200" lvl="0" indent="-342900" rtl="0">
              <a:lnSpc>
                <a:spcPct val="100000"/>
              </a:lnSpc>
              <a:spcBef>
                <a:spcPts val="0"/>
              </a:spcBef>
              <a:spcAft>
                <a:spcPts val="0"/>
              </a:spcAft>
            </a:pPr>
            <a:r>
              <a:rPr lang="en"/>
              <a:t>Acceleration and Basic Skills</a:t>
            </a:r>
          </a:p>
          <a:p>
            <a:pPr marL="457200" lvl="0" indent="-342900" rtl="0">
              <a:lnSpc>
                <a:spcPct val="100000"/>
              </a:lnSpc>
              <a:spcBef>
                <a:spcPts val="0"/>
              </a:spcBef>
              <a:spcAft>
                <a:spcPts val="0"/>
              </a:spcAft>
            </a:pPr>
            <a:r>
              <a:rPr lang="en"/>
              <a:t>Noncredit Instruction </a:t>
            </a:r>
          </a:p>
          <a:p>
            <a:pPr marL="457200" lvl="0" indent="-342900">
              <a:lnSpc>
                <a:spcPct val="100000"/>
              </a:lnSpc>
              <a:spcBef>
                <a:spcPts val="0"/>
              </a:spcBef>
              <a:spcAft>
                <a:spcPts val="0"/>
              </a:spcAft>
            </a:pPr>
            <a:r>
              <a:rPr lang="en"/>
              <a:t>Guided Pathways</a:t>
            </a:r>
          </a:p>
          <a:p>
            <a:pPr lvl="0">
              <a:lnSpc>
                <a:spcPct val="100000"/>
              </a:lnSpc>
              <a:spcBef>
                <a:spcPts val="0"/>
              </a:spcBef>
              <a:spcAft>
                <a:spcPts val="0"/>
              </a:spcAft>
              <a:buNone/>
            </a:pPr>
            <a:endParaRPr/>
          </a:p>
        </p:txBody>
      </p:sp>
      <p:sp>
        <p:nvSpPr>
          <p:cNvPr id="89" name="Shape 8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4</a:t>
            </a:fld>
            <a:endParaRPr lang="e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rtl="0">
              <a:spcBef>
                <a:spcPts val="0"/>
              </a:spcBef>
              <a:buNone/>
            </a:pPr>
            <a:r>
              <a:rPr lang="en"/>
              <a:t>Basic Skills Funding-Laws and Regulations</a:t>
            </a:r>
          </a:p>
        </p:txBody>
      </p:sp>
      <p:sp>
        <p:nvSpPr>
          <p:cNvPr id="95" name="Shape 95"/>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55600" rtl="0">
              <a:lnSpc>
                <a:spcPct val="100000"/>
              </a:lnSpc>
              <a:spcBef>
                <a:spcPts val="0"/>
              </a:spcBef>
              <a:spcAft>
                <a:spcPts val="0"/>
              </a:spcAft>
              <a:buSzPct val="100000"/>
            </a:pPr>
            <a:r>
              <a:rPr lang="en" sz="2000" dirty="0"/>
              <a:t>Basic Skills – CEC §88815</a:t>
            </a:r>
          </a:p>
          <a:p>
            <a:pPr marL="457200" lvl="0" indent="-355600" rtl="0">
              <a:lnSpc>
                <a:spcPct val="100000"/>
              </a:lnSpc>
              <a:spcBef>
                <a:spcPts val="0"/>
              </a:spcBef>
              <a:spcAft>
                <a:spcPts val="0"/>
              </a:spcAft>
              <a:buSzPct val="100000"/>
            </a:pPr>
            <a:r>
              <a:rPr lang="en" sz="2000" dirty="0"/>
              <a:t>Student Equity – CEC §78220 and §78221</a:t>
            </a:r>
          </a:p>
          <a:p>
            <a:pPr marL="457200" lvl="0" indent="-355600" rtl="0">
              <a:lnSpc>
                <a:spcPct val="100000"/>
              </a:lnSpc>
              <a:spcBef>
                <a:spcPts val="0"/>
              </a:spcBef>
              <a:spcAft>
                <a:spcPts val="0"/>
              </a:spcAft>
              <a:buSzPct val="100000"/>
            </a:pPr>
            <a:r>
              <a:rPr lang="en" sz="2000" dirty="0"/>
              <a:t>Student Success and Support Program – CEC §78210-§78219 </a:t>
            </a:r>
          </a:p>
          <a:p>
            <a:pPr marL="457200" lvl="0" indent="-355600" rtl="0">
              <a:lnSpc>
                <a:spcPct val="100000"/>
              </a:lnSpc>
              <a:spcBef>
                <a:spcPts val="0"/>
              </a:spcBef>
              <a:spcAft>
                <a:spcPts val="0"/>
              </a:spcAft>
              <a:buSzPct val="100000"/>
            </a:pPr>
            <a:r>
              <a:rPr lang="en" sz="2000" dirty="0"/>
              <a:t>Student Equity – title 5, §54220 and §51026  </a:t>
            </a:r>
          </a:p>
          <a:p>
            <a:pPr marL="457200" lvl="0" indent="-355600" rtl="0">
              <a:lnSpc>
                <a:spcPct val="100000"/>
              </a:lnSpc>
              <a:spcBef>
                <a:spcPts val="0"/>
              </a:spcBef>
              <a:spcAft>
                <a:spcPts val="0"/>
              </a:spcAft>
              <a:buSzPct val="100000"/>
            </a:pPr>
            <a:r>
              <a:rPr lang="en" sz="2000" dirty="0"/>
              <a:t>Student Success and Support Program – title 5, §51024 - 55534</a:t>
            </a:r>
          </a:p>
        </p:txBody>
      </p:sp>
      <p:sp>
        <p:nvSpPr>
          <p:cNvPr id="96" name="Shape 96"/>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t>5</a:t>
            </a:fld>
            <a:endParaRPr lang="e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rtl="0">
              <a:spcBef>
                <a:spcPts val="0"/>
              </a:spcBef>
              <a:buNone/>
            </a:pPr>
            <a:r>
              <a:rPr lang="en"/>
              <a:t>Basic Skills Funding-Changes to the Formula</a:t>
            </a:r>
          </a:p>
        </p:txBody>
      </p:sp>
      <p:sp>
        <p:nvSpPr>
          <p:cNvPr id="102" name="Shape 102"/>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indent="-355600">
              <a:lnSpc>
                <a:spcPct val="100000"/>
              </a:lnSpc>
              <a:spcAft>
                <a:spcPts val="0"/>
              </a:spcAft>
            </a:pPr>
            <a:r>
              <a:rPr lang="en" sz="2000" dirty="0"/>
              <a:t>Current funding formula is problematic</a:t>
            </a:r>
          </a:p>
          <a:p>
            <a:pPr marL="457200" indent="-355600">
              <a:lnSpc>
                <a:spcPct val="100000"/>
              </a:lnSpc>
              <a:spcAft>
                <a:spcPts val="0"/>
              </a:spcAft>
            </a:pPr>
            <a:r>
              <a:rPr lang="en" sz="2000" dirty="0"/>
              <a:t>Creates an incentive to start students in basic skills</a:t>
            </a:r>
          </a:p>
          <a:p>
            <a:pPr marL="457200" indent="-355600">
              <a:lnSpc>
                <a:spcPct val="100000"/>
              </a:lnSpc>
              <a:spcAft>
                <a:spcPts val="0"/>
              </a:spcAft>
            </a:pPr>
            <a:r>
              <a:rPr lang="en" sz="2000" dirty="0"/>
              <a:t>Argues against a co-requisite model since that’s not considered starting at basic skills</a:t>
            </a:r>
          </a:p>
          <a:p>
            <a:pPr marL="457200" indent="-355600">
              <a:lnSpc>
                <a:spcPct val="100000"/>
              </a:lnSpc>
              <a:spcAft>
                <a:spcPts val="0"/>
              </a:spcAft>
            </a:pPr>
            <a:r>
              <a:rPr lang="en" sz="2000" dirty="0"/>
              <a:t>Progress is determined by the Basic Skills Cohort Tracker </a:t>
            </a:r>
          </a:p>
          <a:p>
            <a:pPr marL="457200" indent="-355600">
              <a:lnSpc>
                <a:spcPct val="100000"/>
              </a:lnSpc>
              <a:spcAft>
                <a:spcPts val="0"/>
              </a:spcAft>
            </a:pPr>
            <a:r>
              <a:rPr lang="en" sz="2000" dirty="0"/>
              <a:t>Funding model doesn’t include noncredit students</a:t>
            </a:r>
          </a:p>
          <a:p>
            <a:pPr marL="457200" indent="-355600">
              <a:lnSpc>
                <a:spcPct val="100000"/>
              </a:lnSpc>
              <a:spcAft>
                <a:spcPts val="0"/>
              </a:spcAft>
            </a:pPr>
            <a:r>
              <a:rPr lang="en" sz="2000" dirty="0"/>
              <a:t>No means to track and collect data to determine use of innovative strategies at the basic skills section level</a:t>
            </a:r>
          </a:p>
        </p:txBody>
      </p:sp>
      <p:sp>
        <p:nvSpPr>
          <p:cNvPr id="103" name="Shape 10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t>6</a:t>
            </a:fld>
            <a:endParaRPr lang="e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rtl="0">
              <a:spcBef>
                <a:spcPts val="0"/>
              </a:spcBef>
              <a:buNone/>
            </a:pPr>
            <a:r>
              <a:rPr lang="en"/>
              <a:t>Integrated SSSP/Student Equity/BSI</a:t>
            </a:r>
          </a:p>
        </p:txBody>
      </p:sp>
      <p:sp>
        <p:nvSpPr>
          <p:cNvPr id="109" name="Shape 109"/>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55600">
              <a:lnSpc>
                <a:spcPct val="100000"/>
              </a:lnSpc>
              <a:spcAft>
                <a:spcPts val="0"/>
              </a:spcAft>
            </a:pPr>
            <a:r>
              <a:rPr lang="en" dirty="0"/>
              <a:t>CEC requires that you analyze data and develop goals</a:t>
            </a:r>
          </a:p>
          <a:p>
            <a:pPr marL="457200" lvl="0" indent="-355600">
              <a:lnSpc>
                <a:spcPct val="100000"/>
              </a:lnSpc>
              <a:spcAft>
                <a:spcPts val="0"/>
              </a:spcAft>
            </a:pPr>
            <a:r>
              <a:rPr lang="en" dirty="0"/>
              <a:t>Goals for the general population and identified student groups</a:t>
            </a:r>
          </a:p>
          <a:p>
            <a:pPr marL="457200" lvl="1" indent="-355600">
              <a:lnSpc>
                <a:spcPct val="100000"/>
              </a:lnSpc>
              <a:spcAft>
                <a:spcPts val="0"/>
              </a:spcAft>
              <a:buSzPct val="100000"/>
              <a:buChar char="●"/>
            </a:pPr>
            <a:r>
              <a:rPr lang="en" sz="1800" dirty="0"/>
              <a:t>current or former foster youth, students with disabilities, low-income</a:t>
            </a:r>
            <a:br>
              <a:rPr lang="en" sz="1800" dirty="0"/>
            </a:br>
            <a:r>
              <a:rPr lang="en" sz="1800" dirty="0"/>
              <a:t>students, veterans, American Indian or Alaskan Native, Asian students, black or African American, Hispanic or Latino, Native Hawaiian or other Pacific Islander, white</a:t>
            </a:r>
          </a:p>
          <a:p>
            <a:pPr marL="457200" lvl="0" indent="-355600">
              <a:lnSpc>
                <a:spcPct val="100000"/>
              </a:lnSpc>
              <a:spcAft>
                <a:spcPts val="0"/>
              </a:spcAft>
            </a:pPr>
            <a:r>
              <a:rPr lang="en" dirty="0"/>
              <a:t>Activities designed to address disproportionate impact </a:t>
            </a:r>
          </a:p>
          <a:p>
            <a:pPr marL="457200" lvl="0" indent="-355600">
              <a:lnSpc>
                <a:spcPct val="100000"/>
              </a:lnSpc>
              <a:spcAft>
                <a:spcPts val="0"/>
              </a:spcAft>
            </a:pPr>
            <a:r>
              <a:rPr lang="en" dirty="0"/>
              <a:t>Success rates for students with basic skills needs using Basic Skills Cohort Tracker data that show (1) the number of students successfully transitioning to college-level mathematics and English courses, and (2) the time it takes students to successfully transition to college-level mathematics and English courses.</a:t>
            </a:r>
          </a:p>
        </p:txBody>
      </p:sp>
      <p:sp>
        <p:nvSpPr>
          <p:cNvPr id="110" name="Shape 11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rtl="0">
              <a:spcBef>
                <a:spcPts val="0"/>
              </a:spcBef>
              <a:buNone/>
            </a:pPr>
            <a:fld id="{00000000-1234-1234-1234-123412341234}" type="slidenum">
              <a:rPr lang="en"/>
              <a:t>7</a:t>
            </a:fld>
            <a:endParaRPr lang="e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Integrated SSSP/Student Equity/BSI</a:t>
            </a:r>
          </a:p>
        </p:txBody>
      </p:sp>
      <p:sp>
        <p:nvSpPr>
          <p:cNvPr id="116" name="Shape 116"/>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55600">
              <a:lnSpc>
                <a:spcPct val="100000"/>
              </a:lnSpc>
              <a:spcAft>
                <a:spcPts val="0"/>
              </a:spcAft>
            </a:pPr>
            <a:r>
              <a:rPr lang="en" sz="2000" dirty="0"/>
              <a:t>Intended to promote integrated planning and at the district and college level.</a:t>
            </a:r>
          </a:p>
          <a:p>
            <a:pPr marL="457200" lvl="0" indent="-355600">
              <a:lnSpc>
                <a:spcPct val="100000"/>
              </a:lnSpc>
              <a:spcAft>
                <a:spcPts val="0"/>
              </a:spcAft>
            </a:pPr>
            <a:r>
              <a:rPr lang="en" sz="2000" dirty="0"/>
              <a:t>Separate requirements in CEC and title 5 regulations must be built into single plan.</a:t>
            </a:r>
          </a:p>
          <a:p>
            <a:pPr marL="457200" lvl="0" indent="-355600">
              <a:lnSpc>
                <a:spcPct val="100000"/>
              </a:lnSpc>
              <a:spcAft>
                <a:spcPts val="0"/>
              </a:spcAft>
            </a:pPr>
            <a:r>
              <a:rPr lang="en" sz="2000" dirty="0"/>
              <a:t>Plans developed in consultation with students, staff, administrators, faculty, Academic Senate, and members of the community as appropriate.</a:t>
            </a:r>
          </a:p>
          <a:p>
            <a:pPr marL="457200" lvl="0" indent="-355600">
              <a:lnSpc>
                <a:spcPct val="100000"/>
              </a:lnSpc>
              <a:spcAft>
                <a:spcPts val="0"/>
              </a:spcAft>
            </a:pPr>
            <a:r>
              <a:rPr lang="en" sz="2000" dirty="0"/>
              <a:t>Plans must be adopted by your local governing board of the community college district and submitted to the CCCCO by </a:t>
            </a:r>
            <a:r>
              <a:rPr lang="en-US" sz="2000" dirty="0" smtClean="0"/>
              <a:t>January 31, 2018</a:t>
            </a:r>
            <a:r>
              <a:rPr lang="en" sz="2000" dirty="0" smtClean="0"/>
              <a:t>.</a:t>
            </a:r>
            <a:endParaRPr lang="en" sz="2000" dirty="0"/>
          </a:p>
          <a:p>
            <a:pPr marL="457200" lvl="0" indent="-355600">
              <a:lnSpc>
                <a:spcPct val="100000"/>
              </a:lnSpc>
              <a:spcAft>
                <a:spcPts val="0"/>
              </a:spcAft>
            </a:pPr>
            <a:r>
              <a:rPr lang="en" sz="2000" dirty="0"/>
              <a:t>A separate plan must be submitted for each college in the district.</a:t>
            </a:r>
          </a:p>
        </p:txBody>
      </p:sp>
      <p:sp>
        <p:nvSpPr>
          <p:cNvPr id="117" name="Shape 11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8</a:t>
            </a:fld>
            <a:endParaRPr lang="e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BSSOT</a:t>
            </a:r>
          </a:p>
        </p:txBody>
      </p:sp>
      <p:sp>
        <p:nvSpPr>
          <p:cNvPr id="123" name="Shape 123"/>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55600">
              <a:lnSpc>
                <a:spcPct val="100000"/>
              </a:lnSpc>
              <a:spcAft>
                <a:spcPts val="0"/>
              </a:spcAft>
            </a:pPr>
            <a:r>
              <a:rPr lang="en" sz="2000" dirty="0"/>
              <a:t>Basic Skills Student Outcomes and Transformation (BSSOT) Program (2015)</a:t>
            </a:r>
          </a:p>
          <a:p>
            <a:pPr marL="457200" lvl="0" indent="-355600">
              <a:lnSpc>
                <a:spcPct val="100000"/>
              </a:lnSpc>
              <a:spcAft>
                <a:spcPts val="0"/>
              </a:spcAft>
            </a:pPr>
            <a:r>
              <a:rPr lang="en" sz="2000" dirty="0"/>
              <a:t>5-year program</a:t>
            </a:r>
          </a:p>
          <a:p>
            <a:pPr marL="457200" lvl="0" indent="-355600">
              <a:lnSpc>
                <a:spcPct val="100000"/>
              </a:lnSpc>
              <a:spcAft>
                <a:spcPts val="0"/>
              </a:spcAft>
            </a:pPr>
            <a:r>
              <a:rPr lang="en" sz="2000" dirty="0"/>
              <a:t>64 colleges were awarded $89 million to improve the progression rate of students needing basic skills instruction into college-level instruction by implementing or expanding innovations and redesign in the areas of assessment, student services, and instruction.</a:t>
            </a:r>
          </a:p>
          <a:p>
            <a:pPr marL="457200" lvl="0" indent="-355600">
              <a:lnSpc>
                <a:spcPct val="100000"/>
              </a:lnSpc>
              <a:spcAft>
                <a:spcPts val="0"/>
              </a:spcAft>
            </a:pPr>
            <a:r>
              <a:rPr lang="en" sz="2000" dirty="0"/>
              <a:t>Laid groundwork for AB 705</a:t>
            </a:r>
          </a:p>
        </p:txBody>
      </p:sp>
      <p:sp>
        <p:nvSpPr>
          <p:cNvPr id="124" name="Shape 12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9</a:t>
            </a:fld>
            <a:endParaRPr lang="en"/>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1022</Words>
  <Application>Microsoft Macintosh PowerPoint</Application>
  <PresentationFormat>On-screen Show (16:9)</PresentationFormat>
  <Paragraphs>116</Paragraphs>
  <Slides>19</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Times New Roman</vt:lpstr>
      <vt:lpstr>Arial</vt:lpstr>
      <vt:lpstr>Simple Light</vt:lpstr>
      <vt:lpstr>Basic Skills: How to Serve One of Our Most Vulnerable Populations</vt:lpstr>
      <vt:lpstr>Breakout Description</vt:lpstr>
      <vt:lpstr>What Brings You Here?</vt:lpstr>
      <vt:lpstr>Major Topics</vt:lpstr>
      <vt:lpstr>Basic Skills Funding-Laws and Regulations</vt:lpstr>
      <vt:lpstr>Basic Skills Funding-Changes to the Formula</vt:lpstr>
      <vt:lpstr>Integrated SSSP/Student Equity/BSI</vt:lpstr>
      <vt:lpstr>Integrated SSSP/Student Equity/BSI</vt:lpstr>
      <vt:lpstr>BSSOT</vt:lpstr>
      <vt:lpstr>BSSOT</vt:lpstr>
      <vt:lpstr>BSSOT</vt:lpstr>
      <vt:lpstr>AB 705 and Assessment</vt:lpstr>
      <vt:lpstr>The Common Assessment Initiative</vt:lpstr>
      <vt:lpstr>Acceleration Through Basic Skills</vt:lpstr>
      <vt:lpstr>Noncredit and Basic Skills</vt:lpstr>
      <vt:lpstr>Guided Pathways and Basic Skills</vt:lpstr>
      <vt:lpstr>The Future</vt:lpstr>
      <vt:lpstr>Contact Us</vt:lpstr>
      <vt:lpstr>PowerPoint Presentation</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Skills: How to Serve One of Our Most Vulnerable Populations</dc:title>
  <cp:lastModifiedBy>Randy Beach</cp:lastModifiedBy>
  <cp:revision>3</cp:revision>
  <dcterms:modified xsi:type="dcterms:W3CDTF">2017-11-09T03:58:36Z</dcterms:modified>
</cp:coreProperties>
</file>