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sldIdLst>
    <p:sldId id="256" r:id="rId2"/>
    <p:sldId id="294" r:id="rId3"/>
    <p:sldId id="278" r:id="rId4"/>
    <p:sldId id="295" r:id="rId5"/>
    <p:sldId id="296" r:id="rId6"/>
    <p:sldId id="297" r:id="rId7"/>
    <p:sldId id="298" r:id="rId8"/>
    <p:sldId id="302" r:id="rId9"/>
    <p:sldId id="299" r:id="rId10"/>
    <p:sldId id="303" r:id="rId11"/>
    <p:sldId id="304" r:id="rId12"/>
    <p:sldId id="300" r:id="rId13"/>
    <p:sldId id="301" r:id="rId14"/>
    <p:sldId id="305" r:id="rId15"/>
    <p:sldId id="306" r:id="rId16"/>
    <p:sldId id="29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raig Hayward" initials="CH" lastIdx="10" clrIdx="0"/>
  <p:cmAuthor id="2" name="Connick, Debra" initials="CD" lastIdx="6"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667"/>
    <p:restoredTop sz="94747"/>
  </p:normalViewPr>
  <p:slideViewPr>
    <p:cSldViewPr snapToGrid="0" snapToObjects="1">
      <p:cViewPr varScale="1">
        <p:scale>
          <a:sx n="86" d="100"/>
          <a:sy n="86" d="100"/>
        </p:scale>
        <p:origin x="64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commentAuthors" Target="commentAuthor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340362-15BB-FA46-B1EB-1AD387EE7FA9}" type="datetimeFigureOut">
              <a:rPr lang="en-US" smtClean="0"/>
              <a:t>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A822D9-B837-4F4A-BA94-199227DD15E6}" type="slidenum">
              <a:rPr lang="en-US" smtClean="0"/>
              <a:t>‹#›</a:t>
            </a:fld>
            <a:endParaRPr lang="en-US"/>
          </a:p>
        </p:txBody>
      </p:sp>
    </p:spTree>
    <p:extLst>
      <p:ext uri="{BB962C8B-B14F-4D97-AF65-F5344CB8AC3E}">
        <p14:creationId xmlns:p14="http://schemas.microsoft.com/office/powerpoint/2010/main" val="21185649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EA822D9-B837-4F4A-BA94-199227DD15E6}" type="slidenum">
              <a:rPr lang="en-US" smtClean="0"/>
              <a:t>1</a:t>
            </a:fld>
            <a:endParaRPr lang="en-US"/>
          </a:p>
        </p:txBody>
      </p:sp>
    </p:spTree>
    <p:extLst>
      <p:ext uri="{BB962C8B-B14F-4D97-AF65-F5344CB8AC3E}">
        <p14:creationId xmlns:p14="http://schemas.microsoft.com/office/powerpoint/2010/main" val="1441944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108EACE-6F61-8441-9528-1104A8D8263E}" type="datetime1">
              <a:rPr lang="en-US" smtClean="0"/>
              <a:t>4/20/17</a:t>
            </a:fld>
            <a:endParaRPr lang="en-US" dirty="0"/>
          </a:p>
        </p:txBody>
      </p:sp>
      <p:sp>
        <p:nvSpPr>
          <p:cNvPr id="5" name="Footer Placeholder 4"/>
          <p:cNvSpPr>
            <a:spLocks noGrp="1"/>
          </p:cNvSpPr>
          <p:nvPr>
            <p:ph type="ftr" sz="quarter" idx="11"/>
          </p:nvPr>
        </p:nvSpPr>
        <p:spPr/>
        <p:txBody>
          <a:bodyPr/>
          <a:lstStyle/>
          <a:p>
            <a:r>
              <a:rPr lang="en-US" dirty="0"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0EFA912-49E3-5A41-A3D7-0F4E94A2FCC9}"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2DD1360-45A5-CA49-B99F-409FD78DE09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5487D-F65C-B646-B23A-378991909657}"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978A47-9BEF-F744-87DE-70F84CEBF37A}" type="datetime1">
              <a:rPr lang="en-US" smtClean="0"/>
              <a:t>4/20/17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5F4D19-072E-8B4E-8BED-26E661AE5764}" type="datetime1">
              <a:rPr lang="en-US" smtClean="0"/>
              <a:t>4/20/17</a:t>
            </a:fld>
            <a:endParaRPr lang="en-US" dirty="0"/>
          </a:p>
        </p:txBody>
      </p:sp>
      <p:sp>
        <p:nvSpPr>
          <p:cNvPr id="8" name="Footer Placeholder 7"/>
          <p:cNvSpPr>
            <a:spLocks noGrp="1"/>
          </p:cNvSpPr>
          <p:nvPr>
            <p:ph type="ftr" sz="quarter" idx="11"/>
          </p:nvPr>
        </p:nvSpPr>
        <p:spPr/>
        <p:txBody>
          <a:body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9B1A0C-93EC-BF48-875C-60E92D0E8B1D}" type="datetime1">
              <a:rPr lang="en-US" smtClean="0"/>
              <a:t>4/20/17</a:t>
            </a:fld>
            <a:endParaRPr lang="en-US" dirty="0"/>
          </a:p>
        </p:txBody>
      </p:sp>
      <p:sp>
        <p:nvSpPr>
          <p:cNvPr id="4" name="Footer Placeholder 3"/>
          <p:cNvSpPr>
            <a:spLocks noGrp="1"/>
          </p:cNvSpPr>
          <p:nvPr>
            <p:ph type="ftr" sz="quarter" idx="11"/>
          </p:nvPr>
        </p:nvSpPr>
        <p:spPr/>
        <p:txBody>
          <a:bodyPr/>
          <a:lstStyle/>
          <a:p>
            <a:r>
              <a:rPr lang="en-US" smtClean="0"/>
              <a:t>ACCJC Partners in Excellence Conference April 4-7, 2017</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1E6B38-B639-1F4C-9373-7EFE71F11926}" type="datetime1">
              <a:rPr lang="en-US" smtClean="0"/>
              <a:t>4/20/17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ACCJC Partners in Excellence Conference April 4-7, 2017</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61D4DE-51DC-E24B-BB9E-BF9E7431C00E}" type="datetime1">
              <a:rPr lang="en-US" smtClean="0"/>
              <a:t>4/20/17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E1E16-1EA6-FD48-942C-B013E0F27C05}" type="datetime1">
              <a:rPr lang="en-US" smtClean="0"/>
              <a:t>4/20/17</a:t>
            </a:fld>
            <a:endParaRPr lang="en-US" dirty="0"/>
          </a:p>
        </p:txBody>
      </p:sp>
      <p:sp>
        <p:nvSpPr>
          <p:cNvPr id="6" name="Footer Placeholder 5"/>
          <p:cNvSpPr>
            <a:spLocks noGrp="1"/>
          </p:cNvSpPr>
          <p:nvPr>
            <p:ph type="ftr" sz="quarter" idx="11"/>
          </p:nvPr>
        </p:nvSpPr>
        <p:spPr/>
        <p:txBody>
          <a:bodyPr/>
          <a:lstStyle/>
          <a:p>
            <a:r>
              <a:rPr lang="en-US" smtClean="0"/>
              <a:t>ACCJC Partners in Excellence Conference April 4-7, 2017</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1285BA-662C-F34A-A72A-F6689E4DF535}" type="datetime1">
              <a:rPr lang="en-US" smtClean="0"/>
              <a:t>4/20/17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ACCJC Partners in Excellence Conference April 4-7, 2017</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extranet.cccco.edu/Divisions/IntegratedPlanning.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ce.edu/conference" TargetMode="External"/><Relationship Id="rId3" Type="http://schemas.openxmlformats.org/officeDocument/2006/relationships/hyperlink" Target="mailto:info@asccc.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caschenbach@lassencollege.edu" TargetMode="External"/><Relationship Id="rId3" Type="http://schemas.openxmlformats.org/officeDocument/2006/relationships/hyperlink" Target="mailto:kcorbin@cccco.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a:t/>
            </a:r>
            <a:br>
              <a:rPr lang="en-US" sz="4800" dirty="0"/>
            </a:br>
            <a:endParaRPr lang="en-US" sz="4800" dirty="0"/>
          </a:p>
        </p:txBody>
      </p:sp>
      <p:sp>
        <p:nvSpPr>
          <p:cNvPr id="3" name="Subtitle 2"/>
          <p:cNvSpPr>
            <a:spLocks noGrp="1"/>
          </p:cNvSpPr>
          <p:nvPr>
            <p:ph type="subTitle" idx="1"/>
          </p:nvPr>
        </p:nvSpPr>
        <p:spPr/>
        <p:txBody>
          <a:bodyPr>
            <a:normAutofit/>
          </a:bodyPr>
          <a:lstStyle/>
          <a:p>
            <a:r>
              <a:rPr lang="en-US" dirty="0" smtClean="0"/>
              <a:t>Cheryl </a:t>
            </a:r>
            <a:r>
              <a:rPr lang="en-US" dirty="0" err="1" smtClean="0"/>
              <a:t>aschenbach</a:t>
            </a:r>
            <a:r>
              <a:rPr lang="en-US" dirty="0" smtClean="0"/>
              <a:t>, north representative</a:t>
            </a:r>
          </a:p>
          <a:p>
            <a:r>
              <a:rPr lang="en-US" dirty="0" smtClean="0"/>
              <a:t>Kirsten Corbin, CCCCO Academic Affairs</a:t>
            </a:r>
            <a:endParaRPr lang="en-US" dirty="0"/>
          </a:p>
        </p:txBody>
      </p:sp>
      <p:pic>
        <p:nvPicPr>
          <p:cNvPr id="4" name="Picture 3" descr="ASCCC_Logo"/>
          <p:cNvPicPr/>
          <p:nvPr/>
        </p:nvPicPr>
        <p:blipFill>
          <a:blip r:embed="rId3"/>
          <a:srcRect/>
          <a:stretch>
            <a:fillRect/>
          </a:stretch>
        </p:blipFill>
        <p:spPr bwMode="auto">
          <a:xfrm>
            <a:off x="4198622" y="365717"/>
            <a:ext cx="4231670" cy="786470"/>
          </a:xfrm>
          <a:prstGeom prst="rect">
            <a:avLst/>
          </a:prstGeom>
          <a:noFill/>
          <a:ln w="9525">
            <a:noFill/>
            <a:miter lim="800000"/>
            <a:headEnd/>
            <a:tailEnd/>
          </a:ln>
        </p:spPr>
      </p:pic>
      <p:sp>
        <p:nvSpPr>
          <p:cNvPr id="5" name="TextBox 4"/>
          <p:cNvSpPr txBox="1"/>
          <p:nvPr/>
        </p:nvSpPr>
        <p:spPr>
          <a:xfrm>
            <a:off x="1097280" y="1953819"/>
            <a:ext cx="8093413" cy="1569660"/>
          </a:xfrm>
          <a:prstGeom prst="rect">
            <a:avLst/>
          </a:prstGeom>
          <a:noFill/>
        </p:spPr>
        <p:txBody>
          <a:bodyPr wrap="square" rtlCol="0">
            <a:spAutoFit/>
          </a:bodyPr>
          <a:lstStyle/>
          <a:p>
            <a:r>
              <a:rPr lang="en-US" sz="4800" dirty="0" smtClean="0">
                <a:latin typeface="+mj-lt"/>
              </a:rPr>
              <a:t>Updates and Dialog </a:t>
            </a:r>
          </a:p>
          <a:p>
            <a:r>
              <a:rPr lang="en-US" sz="4800" dirty="0" smtClean="0">
                <a:latin typeface="+mj-lt"/>
              </a:rPr>
              <a:t>in Basic Skills and Noncredit</a:t>
            </a:r>
            <a:endParaRPr lang="en-US" sz="4800" dirty="0">
              <a:latin typeface="+mj-lt"/>
            </a:endParaRPr>
          </a:p>
        </p:txBody>
      </p:sp>
    </p:spTree>
    <p:extLst>
      <p:ext uri="{BB962C8B-B14F-4D97-AF65-F5344CB8AC3E}">
        <p14:creationId xmlns:p14="http://schemas.microsoft.com/office/powerpoint/2010/main" val="1300210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Planning</a:t>
            </a:r>
            <a:endParaRPr lang="en-US" dirty="0"/>
          </a:p>
        </p:txBody>
      </p:sp>
      <p:sp>
        <p:nvSpPr>
          <p:cNvPr id="3" name="Content Placeholder 2"/>
          <p:cNvSpPr>
            <a:spLocks noGrp="1"/>
          </p:cNvSpPr>
          <p:nvPr>
            <p:ph idx="1"/>
          </p:nvPr>
        </p:nvSpPr>
        <p:spPr/>
        <p:txBody>
          <a:bodyPr/>
          <a:lstStyle/>
          <a:p>
            <a:r>
              <a:rPr lang="en-US" sz="2400" dirty="0" smtClean="0"/>
              <a:t>The </a:t>
            </a:r>
            <a:r>
              <a:rPr lang="en-US" sz="2400" dirty="0"/>
              <a:t>due date for the 2017-2019 Integrated Plan, which includes the 2017-2018 budget, is December 1, 2017 </a:t>
            </a:r>
            <a:endParaRPr lang="en-US" sz="2400" dirty="0" smtClean="0"/>
          </a:p>
          <a:p>
            <a:pPr marL="91440" lvl="1" indent="-91440">
              <a:spcBef>
                <a:spcPts val="1200"/>
              </a:spcBef>
              <a:spcAft>
                <a:spcPts val="200"/>
              </a:spcAft>
              <a:buSzPct val="100000"/>
              <a:buFont typeface="Calibri" panose="020F0502020204030204" pitchFamily="34" charset="0"/>
              <a:buChar char=" "/>
            </a:pPr>
            <a:r>
              <a:rPr lang="en-US" sz="2400" dirty="0" smtClean="0"/>
              <a:t>Webinars held late February / early March; slides and webinar archive are available via </a:t>
            </a:r>
            <a:r>
              <a:rPr lang="en-US" sz="2400" dirty="0"/>
              <a:t>Chancellor’s Office</a:t>
            </a:r>
            <a:r>
              <a:rPr lang="en-US" sz="2400" dirty="0" smtClean="0"/>
              <a:t> Integrated Planning website: </a:t>
            </a:r>
            <a:r>
              <a:rPr lang="en-US" sz="2400" dirty="0">
                <a:hlinkClick r:id="rId2"/>
              </a:rPr>
              <a:t>http://</a:t>
            </a:r>
            <a:r>
              <a:rPr lang="en-US" sz="2400" dirty="0" smtClean="0">
                <a:hlinkClick r:id="rId2"/>
              </a:rPr>
              <a:t>extranet.cccco.edu/Divisions/IntegratedPlanning.aspx</a:t>
            </a:r>
            <a:endParaRPr lang="en-US" sz="2400"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10</a:t>
            </a:fld>
            <a:endParaRPr lang="en-US" dirty="0"/>
          </a:p>
        </p:txBody>
      </p:sp>
    </p:spTree>
    <p:extLst>
      <p:ext uri="{BB962C8B-B14F-4D97-AF65-F5344CB8AC3E}">
        <p14:creationId xmlns:p14="http://schemas.microsoft.com/office/powerpoint/2010/main" val="1450160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55642"/>
            <a:ext cx="10058400" cy="1450757"/>
          </a:xfrm>
        </p:spPr>
        <p:txBody>
          <a:bodyPr/>
          <a:lstStyle/>
          <a:p>
            <a:r>
              <a:rPr lang="en-US" dirty="0" smtClean="0"/>
              <a:t>Integrated Planning: </a:t>
            </a:r>
            <a:r>
              <a:rPr lang="en-US" dirty="0" smtClean="0"/>
              <a:t>Where </a:t>
            </a:r>
            <a:r>
              <a:rPr lang="en-US" dirty="0" smtClean="0"/>
              <a:t>to Begin?</a:t>
            </a:r>
            <a:endParaRPr lang="en-US" dirty="0"/>
          </a:p>
        </p:txBody>
      </p:sp>
      <p:sp>
        <p:nvSpPr>
          <p:cNvPr id="3" name="Content Placeholder 2"/>
          <p:cNvSpPr>
            <a:spLocks noGrp="1"/>
          </p:cNvSpPr>
          <p:nvPr>
            <p:ph idx="1"/>
          </p:nvPr>
        </p:nvSpPr>
        <p:spPr>
          <a:xfrm>
            <a:off x="1066800" y="1905727"/>
            <a:ext cx="10515600" cy="4187742"/>
          </a:xfrm>
        </p:spPr>
        <p:txBody>
          <a:bodyPr>
            <a:normAutofit/>
          </a:bodyPr>
          <a:lstStyle/>
          <a:p>
            <a:r>
              <a:rPr lang="en-US" sz="2800" b="0" i="0" dirty="0" smtClean="0"/>
              <a:t>Use your strategic planning priorities/goals objectives; master planning; program review planning</a:t>
            </a:r>
          </a:p>
          <a:p>
            <a:r>
              <a:rPr lang="en-US" sz="2800" b="0" i="0" dirty="0" smtClean="0"/>
              <a:t>Crosswalk to goals of  the initiatives</a:t>
            </a:r>
          </a:p>
          <a:p>
            <a:r>
              <a:rPr lang="en-US" sz="2800" b="0" i="0" dirty="0" smtClean="0"/>
              <a:t>Determine “goals in common”</a:t>
            </a:r>
          </a:p>
          <a:p>
            <a:r>
              <a:rPr lang="en-US" sz="2800" b="0" i="0" dirty="0" smtClean="0"/>
              <a:t>Align timelines and deliverables</a:t>
            </a:r>
          </a:p>
          <a:p>
            <a:r>
              <a:rPr lang="en-US" sz="2800" b="0" i="0" dirty="0" smtClean="0"/>
              <a:t>Determine resources and governance structure</a:t>
            </a:r>
          </a:p>
        </p:txBody>
      </p:sp>
      <p:sp>
        <p:nvSpPr>
          <p:cNvPr id="4" name="Footer Placeholder 3"/>
          <p:cNvSpPr>
            <a:spLocks noGrp="1"/>
          </p:cNvSpPr>
          <p:nvPr>
            <p:ph type="ftr" sz="quarter" idx="11"/>
          </p:nvPr>
        </p:nvSpPr>
        <p:spPr/>
        <p:txBody>
          <a:bodyPr/>
          <a:lstStyle/>
          <a:p>
            <a:r>
              <a:rPr lang="en-US" smtClean="0">
                <a:solidFill>
                  <a:prstClr val="black">
                    <a:tint val="75000"/>
                  </a:prstClr>
                </a:solidFill>
              </a:rPr>
              <a:t>CTE Leadership Institute May 8 - 9, 2015 LaJolla, CA</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11</a:t>
            </a:fld>
            <a:endParaRPr lang="en-US">
              <a:solidFill>
                <a:prstClr val="black">
                  <a:tint val="75000"/>
                </a:prstClr>
              </a:solidFill>
            </a:endParaRPr>
          </a:p>
        </p:txBody>
      </p:sp>
    </p:spTree>
    <p:extLst>
      <p:ext uri="{BB962C8B-B14F-4D97-AF65-F5344CB8AC3E}">
        <p14:creationId xmlns:p14="http://schemas.microsoft.com/office/powerpoint/2010/main" val="24024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Planning</a:t>
            </a:r>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12</a:t>
            </a:fld>
            <a:endParaRPr lang="en-US" dirty="0"/>
          </a:p>
        </p:txBody>
      </p:sp>
      <p:pic>
        <p:nvPicPr>
          <p:cNvPr id="7" name="Content Placeholder 8" descr="Screen shot 2016-07-08 at 10.45.23 PM.png"/>
          <p:cNvPicPr>
            <a:picLocks noGrp="1" noChangeAspect="1"/>
          </p:cNvPicPr>
          <p:nvPr>
            <p:ph idx="1"/>
          </p:nvPr>
        </p:nvPicPr>
        <p:blipFill>
          <a:blip r:embed="rId2">
            <a:extLst>
              <a:ext uri="{28A0092B-C50C-407E-A947-70E740481C1C}">
                <a14:useLocalDpi xmlns:a14="http://schemas.microsoft.com/office/drawing/2010/main" val="0"/>
              </a:ext>
            </a:extLst>
          </a:blip>
          <a:srcRect t="-45571" b="-45571"/>
          <a:stretch>
            <a:fillRect/>
          </a:stretch>
        </p:blipFill>
        <p:spPr>
          <a:xfrm>
            <a:off x="879661" y="1011981"/>
            <a:ext cx="10493637" cy="5771092"/>
          </a:xfrm>
        </p:spPr>
      </p:pic>
    </p:spTree>
    <p:extLst>
      <p:ext uri="{BB962C8B-B14F-4D97-AF65-F5344CB8AC3E}">
        <p14:creationId xmlns:p14="http://schemas.microsoft.com/office/powerpoint/2010/main" val="819789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Noncredit Updates	</a:t>
            </a:r>
            <a:endParaRPr lang="en-US" dirty="0"/>
          </a:p>
        </p:txBody>
      </p:sp>
      <p:sp>
        <p:nvSpPr>
          <p:cNvPr id="3" name="Content Placeholder 2"/>
          <p:cNvSpPr>
            <a:spLocks noGrp="1"/>
          </p:cNvSpPr>
          <p:nvPr>
            <p:ph idx="1"/>
          </p:nvPr>
        </p:nvSpPr>
        <p:spPr>
          <a:xfrm>
            <a:off x="1097280" y="1845733"/>
            <a:ext cx="10058400" cy="4450135"/>
          </a:xfrm>
        </p:spPr>
        <p:txBody>
          <a:bodyPr>
            <a:normAutofit lnSpcReduction="10000"/>
          </a:bodyPr>
          <a:lstStyle/>
          <a:p>
            <a:r>
              <a:rPr lang="en-US" sz="2400" dirty="0" smtClean="0"/>
              <a:t>Noncredit Professional Development 2-Day Event May 4-5 in Sacramento</a:t>
            </a:r>
          </a:p>
          <a:p>
            <a:pPr lvl="1"/>
            <a:r>
              <a:rPr lang="en-US" sz="2000" dirty="0" smtClean="0"/>
              <a:t>Building Bridges: Developing and Sustaining a Culture of Noncredit</a:t>
            </a:r>
          </a:p>
          <a:p>
            <a:pPr lvl="1"/>
            <a:r>
              <a:rPr lang="en-US" sz="2000" dirty="0" smtClean="0"/>
              <a:t>Over 250 participants registered - SOLD OUT!</a:t>
            </a:r>
          </a:p>
          <a:p>
            <a:r>
              <a:rPr lang="en-US" sz="2400" dirty="0" smtClean="0"/>
              <a:t>Noncredit Community of Practice</a:t>
            </a:r>
          </a:p>
          <a:p>
            <a:pPr lvl="1"/>
            <a:r>
              <a:rPr lang="en-US" sz="2000" dirty="0" smtClean="0"/>
              <a:t>Webinars – First Fridays at 12:00.  More info coming soon!</a:t>
            </a:r>
          </a:p>
          <a:p>
            <a:pPr lvl="1"/>
            <a:r>
              <a:rPr lang="en-US" sz="2000" dirty="0" smtClean="0"/>
              <a:t>Regional events/gatherings Fall 2017</a:t>
            </a:r>
          </a:p>
          <a:p>
            <a:pPr lvl="1"/>
            <a:r>
              <a:rPr lang="en-US" sz="2000" dirty="0" smtClean="0"/>
              <a:t>San Diego Continuing Education 2-Day Noncredit Event October 6-7: </a:t>
            </a:r>
            <a:r>
              <a:rPr lang="en-US" sz="2000" dirty="0" smtClean="0">
                <a:hlinkClick r:id="rId2"/>
              </a:rPr>
              <a:t>http://sdce.edu/conference</a:t>
            </a:r>
            <a:endParaRPr lang="en-US" sz="2000" dirty="0" smtClean="0"/>
          </a:p>
          <a:p>
            <a:pPr lvl="1"/>
            <a:r>
              <a:rPr lang="en-US" sz="2000" dirty="0" smtClean="0"/>
              <a:t>Annual noncredit event next March/April</a:t>
            </a:r>
          </a:p>
          <a:p>
            <a:r>
              <a:rPr lang="en-US" sz="2400" dirty="0" smtClean="0"/>
              <a:t>Noncredit Liaisons – every campus should have one!</a:t>
            </a:r>
          </a:p>
          <a:p>
            <a:pPr lvl="1"/>
            <a:r>
              <a:rPr lang="en-US" sz="2000" dirty="0" smtClean="0"/>
              <a:t>Encourage local senate to appoint a noncredit liaison</a:t>
            </a:r>
          </a:p>
          <a:p>
            <a:pPr lvl="1"/>
            <a:r>
              <a:rPr lang="en-US" sz="2000" dirty="0" smtClean="0"/>
              <a:t>Email </a:t>
            </a:r>
            <a:r>
              <a:rPr lang="en-US" sz="2000" dirty="0" smtClean="0">
                <a:hlinkClick r:id="rId3"/>
              </a:rPr>
              <a:t>info@asccc.org</a:t>
            </a:r>
            <a:r>
              <a:rPr lang="en-US" sz="2000" dirty="0" smtClean="0"/>
              <a:t> to request to be on ASCCC noncredit </a:t>
            </a:r>
            <a:r>
              <a:rPr lang="en-US" sz="2000" dirty="0" err="1" smtClean="0"/>
              <a:t>listserve</a:t>
            </a:r>
            <a:endParaRPr lang="en-US" sz="2000"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13</a:t>
            </a:fld>
            <a:endParaRPr lang="en-US" dirty="0"/>
          </a:p>
        </p:txBody>
      </p:sp>
    </p:spTree>
    <p:extLst>
      <p:ext uri="{BB962C8B-B14F-4D97-AF65-F5344CB8AC3E}">
        <p14:creationId xmlns:p14="http://schemas.microsoft.com/office/powerpoint/2010/main" val="17099936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 ESL	</a:t>
            </a:r>
            <a:endParaRPr lang="en-US" dirty="0"/>
          </a:p>
        </p:txBody>
      </p:sp>
      <p:sp>
        <p:nvSpPr>
          <p:cNvPr id="3" name="Content Placeholder 2"/>
          <p:cNvSpPr>
            <a:spLocks noGrp="1"/>
          </p:cNvSpPr>
          <p:nvPr>
            <p:ph idx="1"/>
          </p:nvPr>
        </p:nvSpPr>
        <p:spPr/>
        <p:txBody>
          <a:bodyPr/>
          <a:lstStyle/>
          <a:p>
            <a:r>
              <a:rPr lang="en-US" sz="2400" dirty="0" smtClean="0"/>
              <a:t>How is ESL structured on your campus?</a:t>
            </a:r>
            <a:r>
              <a:rPr lang="en-US" dirty="0" smtClean="0"/>
              <a:t> </a:t>
            </a:r>
          </a:p>
          <a:p>
            <a:pPr lvl="1"/>
            <a:r>
              <a:rPr lang="en-US" sz="2000" dirty="0" smtClean="0"/>
              <a:t>Are all courses considered basic skills whether they lead to transfer level or not?</a:t>
            </a:r>
          </a:p>
          <a:p>
            <a:pPr lvl="1"/>
            <a:r>
              <a:rPr lang="en-US" sz="2000" dirty="0" smtClean="0"/>
              <a:t>Are courses split between college preparation and language learning?</a:t>
            </a:r>
          </a:p>
          <a:p>
            <a:pPr lvl="1"/>
            <a:r>
              <a:rPr lang="en-US" sz="2000" dirty="0" smtClean="0"/>
              <a:t>Or are courses identified in other ways?</a:t>
            </a:r>
            <a:endParaRPr lang="en-US" sz="2000" dirty="0"/>
          </a:p>
          <a:p>
            <a:pPr lvl="1"/>
            <a:r>
              <a:rPr lang="en-US" sz="2000" dirty="0" smtClean="0"/>
              <a:t>Is ESL credit, noncredit, or both?</a:t>
            </a:r>
            <a:endParaRPr lang="en-US" sz="2000"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14</a:t>
            </a:fld>
            <a:endParaRPr lang="en-US" dirty="0"/>
          </a:p>
        </p:txBody>
      </p:sp>
    </p:spTree>
    <p:extLst>
      <p:ext uri="{BB962C8B-B14F-4D97-AF65-F5344CB8AC3E}">
        <p14:creationId xmlns:p14="http://schemas.microsoft.com/office/powerpoint/2010/main" val="15865956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Dialog: Basic Skills</a:t>
            </a:r>
            <a:endParaRPr lang="en-US" dirty="0"/>
          </a:p>
        </p:txBody>
      </p:sp>
      <p:sp>
        <p:nvSpPr>
          <p:cNvPr id="3" name="Content Placeholder 2"/>
          <p:cNvSpPr>
            <a:spLocks noGrp="1"/>
          </p:cNvSpPr>
          <p:nvPr>
            <p:ph idx="1"/>
          </p:nvPr>
        </p:nvSpPr>
        <p:spPr/>
        <p:txBody>
          <a:bodyPr/>
          <a:lstStyle/>
          <a:p>
            <a:r>
              <a:rPr lang="en-US" dirty="0" smtClean="0"/>
              <a:t>English </a:t>
            </a:r>
          </a:p>
          <a:p>
            <a:pPr lvl="1"/>
            <a:r>
              <a:rPr lang="en-US" dirty="0" smtClean="0"/>
              <a:t>Is your one-level below class a basic skills course or a degree-applicable course?</a:t>
            </a:r>
          </a:p>
          <a:p>
            <a:pPr lvl="1"/>
            <a:r>
              <a:rPr lang="en-US" dirty="0" smtClean="0"/>
              <a:t>If you use a co-</a:t>
            </a:r>
            <a:r>
              <a:rPr lang="en-US" dirty="0" err="1" smtClean="0"/>
              <a:t>req</a:t>
            </a:r>
            <a:r>
              <a:rPr lang="en-US" dirty="0" smtClean="0"/>
              <a:t> class for Freshman Composition, is it coded as a basic skills course?</a:t>
            </a:r>
          </a:p>
          <a:p>
            <a:r>
              <a:rPr lang="en-US" dirty="0" smtClean="0"/>
              <a:t>Math: </a:t>
            </a:r>
          </a:p>
          <a:p>
            <a:pPr lvl="1"/>
            <a:r>
              <a:rPr lang="en-US" dirty="0" smtClean="0"/>
              <a:t>Is your Intermediate Algebra class a basic skills course or degree-applicable?</a:t>
            </a:r>
          </a:p>
          <a:p>
            <a:pPr lvl="1"/>
            <a:r>
              <a:rPr lang="en-US" dirty="0" smtClean="0"/>
              <a:t>Which course do you consider “college level”?</a:t>
            </a:r>
          </a:p>
          <a:p>
            <a:pPr lvl="2"/>
            <a:r>
              <a:rPr lang="en-US" sz="1800" dirty="0" smtClean="0"/>
              <a:t>*SSBS funding is based on completion of college level, </a:t>
            </a:r>
            <a:r>
              <a:rPr lang="en-US" sz="1800" dirty="0"/>
              <a:t>b</a:t>
            </a:r>
            <a:r>
              <a:rPr lang="en-US" sz="1800" dirty="0" smtClean="0"/>
              <a:t>ut there is a need for more clear and consistent definitions for basic skills, college level, and transfer level</a:t>
            </a:r>
            <a:endParaRPr lang="en-US" sz="1800" dirty="0"/>
          </a:p>
        </p:txBody>
      </p:sp>
      <p:sp>
        <p:nvSpPr>
          <p:cNvPr id="4" name="Date Placeholder 3"/>
          <p:cNvSpPr>
            <a:spLocks noGrp="1"/>
          </p:cNvSpPr>
          <p:nvPr>
            <p:ph type="dt" sz="half" idx="10"/>
          </p:nvPr>
        </p:nvSpPr>
        <p:spPr/>
        <p:txBody>
          <a:bodyPr/>
          <a:lstStyle/>
          <a:p>
            <a:fld id="{CEA89618-46A3-3640-8F7B-B2FDE55D1DC0}" type="datetime1">
              <a:rPr lang="en-US" smtClean="0"/>
              <a:t>4/21/17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15</a:t>
            </a:fld>
            <a:endParaRPr lang="en-US" dirty="0"/>
          </a:p>
        </p:txBody>
      </p:sp>
    </p:spTree>
    <p:extLst>
      <p:ext uri="{BB962C8B-B14F-4D97-AF65-F5344CB8AC3E}">
        <p14:creationId xmlns:p14="http://schemas.microsoft.com/office/powerpoint/2010/main" val="5750872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Joining Us</a:t>
            </a:r>
            <a:endParaRPr lang="en-US" dirty="0"/>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
        <p:nvSpPr>
          <p:cNvPr id="3" name="Content Placeholder 2"/>
          <p:cNvSpPr>
            <a:spLocks noGrp="1"/>
          </p:cNvSpPr>
          <p:nvPr>
            <p:ph idx="1"/>
          </p:nvPr>
        </p:nvSpPr>
        <p:spPr/>
        <p:txBody>
          <a:bodyPr>
            <a:normAutofit/>
          </a:bodyPr>
          <a:lstStyle/>
          <a:p>
            <a:r>
              <a:rPr lang="en-US" sz="2800" dirty="0" smtClean="0"/>
              <a:t>Do you have any questions?</a:t>
            </a:r>
          </a:p>
          <a:p>
            <a:endParaRPr lang="en-US" sz="2800" dirty="0"/>
          </a:p>
          <a:p>
            <a:r>
              <a:rPr lang="en-US" sz="2800" dirty="0" smtClean="0"/>
              <a:t>Cheryl </a:t>
            </a:r>
            <a:r>
              <a:rPr lang="en-US" sz="2800" dirty="0" err="1" smtClean="0"/>
              <a:t>Aschenbach</a:t>
            </a:r>
            <a:r>
              <a:rPr lang="en-US" sz="2800" dirty="0" smtClean="0"/>
              <a:t> </a:t>
            </a:r>
            <a:r>
              <a:rPr lang="mr-IN" sz="2800" dirty="0" smtClean="0"/>
              <a:t>–</a:t>
            </a:r>
            <a:r>
              <a:rPr lang="en-US" sz="2800" dirty="0" smtClean="0"/>
              <a:t> </a:t>
            </a:r>
            <a:r>
              <a:rPr lang="en-US" sz="2800" dirty="0" smtClean="0">
                <a:hlinkClick r:id="rId2"/>
              </a:rPr>
              <a:t>caschenbach@lassencollege.edu</a:t>
            </a:r>
            <a:endParaRPr lang="en-US" sz="2800" dirty="0" smtClean="0"/>
          </a:p>
          <a:p>
            <a:r>
              <a:rPr lang="en-US" sz="2800" dirty="0" smtClean="0"/>
              <a:t>Kirsten Corbin </a:t>
            </a:r>
            <a:r>
              <a:rPr lang="mr-IN" sz="2800" dirty="0" smtClean="0"/>
              <a:t>–</a:t>
            </a:r>
            <a:r>
              <a:rPr lang="en-US" sz="2800" dirty="0" smtClean="0"/>
              <a:t> </a:t>
            </a:r>
            <a:r>
              <a:rPr lang="en-US" sz="2800" dirty="0" smtClean="0">
                <a:hlinkClick r:id="rId3"/>
              </a:rPr>
              <a:t>kcorbin@cccco.edu</a:t>
            </a:r>
            <a:endParaRPr lang="en-US" sz="2800" dirty="0" smtClean="0"/>
          </a:p>
          <a:p>
            <a:endParaRPr lang="en-US" sz="2800" dirty="0"/>
          </a:p>
        </p:txBody>
      </p:sp>
    </p:spTree>
    <p:extLst>
      <p:ext uri="{BB962C8B-B14F-4D97-AF65-F5344CB8AC3E}">
        <p14:creationId xmlns:p14="http://schemas.microsoft.com/office/powerpoint/2010/main" val="1580441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Breakout Description</a:t>
            </a:r>
            <a:endParaRPr lang="en-US" dirty="0"/>
          </a:p>
        </p:txBody>
      </p:sp>
      <p:sp>
        <p:nvSpPr>
          <p:cNvPr id="3" name="Content Placeholder 2"/>
          <p:cNvSpPr>
            <a:spLocks noGrp="1"/>
          </p:cNvSpPr>
          <p:nvPr>
            <p:ph idx="1"/>
          </p:nvPr>
        </p:nvSpPr>
        <p:spPr/>
        <p:txBody>
          <a:bodyPr>
            <a:normAutofit/>
          </a:bodyPr>
          <a:lstStyle/>
          <a:p>
            <a:r>
              <a:rPr lang="en-US" sz="2400" dirty="0"/>
              <a:t>During this breakout session, participants will learn what is new with basic skills and integrated planning, basic skills funding formulas, and noncredit at the state level. Additionally, participants and presenters will consider local challenges and opportunities presented by integrated planning and system initiatives, noncredit needs, and ESL and basic skills definitions.</a:t>
            </a:r>
            <a:endParaRPr lang="en-US" sz="2400" b="1"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2</a:t>
            </a:fld>
            <a:endParaRPr lang="en-US" dirty="0"/>
          </a:p>
        </p:txBody>
      </p:sp>
    </p:spTree>
    <p:extLst>
      <p:ext uri="{BB962C8B-B14F-4D97-AF65-F5344CB8AC3E}">
        <p14:creationId xmlns:p14="http://schemas.microsoft.com/office/powerpoint/2010/main" val="12376068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normAutofit/>
          </a:bodyPr>
          <a:lstStyle/>
          <a:p>
            <a:r>
              <a:rPr lang="en-US" sz="2800" dirty="0" smtClean="0"/>
              <a:t>Basic Skills Updates</a:t>
            </a:r>
          </a:p>
          <a:p>
            <a:pPr lvl="1"/>
            <a:r>
              <a:rPr lang="en-US" sz="2600" dirty="0" smtClean="0"/>
              <a:t>Current Efforts</a:t>
            </a:r>
          </a:p>
          <a:p>
            <a:pPr lvl="1"/>
            <a:r>
              <a:rPr lang="en-US" sz="2600" dirty="0" smtClean="0"/>
              <a:t>Funding Formula</a:t>
            </a:r>
          </a:p>
          <a:p>
            <a:pPr lvl="1"/>
            <a:r>
              <a:rPr lang="en-US" sz="2600" dirty="0" smtClean="0"/>
              <a:t>Integrated Planning (BSI, SEP, and SSSP)</a:t>
            </a:r>
          </a:p>
          <a:p>
            <a:r>
              <a:rPr lang="en-US" sz="2800" dirty="0" smtClean="0"/>
              <a:t>Noncredit Updates</a:t>
            </a:r>
          </a:p>
          <a:p>
            <a:r>
              <a:rPr lang="en-US" sz="2800" dirty="0" smtClean="0"/>
              <a:t>Dialog &amp; Input</a:t>
            </a:r>
          </a:p>
          <a:p>
            <a:pPr lvl="1"/>
            <a:r>
              <a:rPr lang="en-US" sz="2600" dirty="0" smtClean="0"/>
              <a:t>Noncredit needs</a:t>
            </a:r>
          </a:p>
          <a:p>
            <a:pPr lvl="1"/>
            <a:r>
              <a:rPr lang="en-US" sz="2600" dirty="0" smtClean="0"/>
              <a:t>ESL and Basic Skills Definitions</a:t>
            </a:r>
          </a:p>
        </p:txBody>
      </p:sp>
      <p:sp>
        <p:nvSpPr>
          <p:cNvPr id="5" name="Footer Placeholder 4"/>
          <p:cNvSpPr>
            <a:spLocks noGrp="1"/>
          </p:cNvSpPr>
          <p:nvPr>
            <p:ph type="ftr" sz="quarter" idx="11"/>
          </p:nvPr>
        </p:nvSpPr>
        <p:spPr/>
        <p:txBody>
          <a:bodyPr/>
          <a:lstStyle/>
          <a:p>
            <a:r>
              <a:rPr lang="en-US" dirty="0"/>
              <a:t>2017 ASCCC Spring Plenary Session </a:t>
            </a:r>
            <a:r>
              <a:rPr lang="mr-IN" dirty="0"/>
              <a:t>–</a:t>
            </a:r>
            <a:r>
              <a:rPr lang="en-US" dirty="0"/>
              <a:t> San </a:t>
            </a:r>
            <a:r>
              <a:rPr lang="en-US" dirty="0" err="1"/>
              <a:t>mateo</a:t>
            </a:r>
            <a:r>
              <a:rPr lang="en-US" dirty="0"/>
              <a:t>, CA</a:t>
            </a:r>
          </a:p>
        </p:txBody>
      </p:sp>
    </p:spTree>
    <p:extLst>
      <p:ext uri="{BB962C8B-B14F-4D97-AF65-F5344CB8AC3E}">
        <p14:creationId xmlns:p14="http://schemas.microsoft.com/office/powerpoint/2010/main" val="353387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Skills and Student Outcomes Transformation Grant Updates</a:t>
            </a:r>
            <a:endParaRPr lang="en-US" dirty="0"/>
          </a:p>
        </p:txBody>
      </p:sp>
      <p:sp>
        <p:nvSpPr>
          <p:cNvPr id="3" name="Content Placeholder 2"/>
          <p:cNvSpPr>
            <a:spLocks noGrp="1"/>
          </p:cNvSpPr>
          <p:nvPr>
            <p:ph idx="1"/>
          </p:nvPr>
        </p:nvSpPr>
        <p:spPr/>
        <p:txBody>
          <a:bodyPr/>
          <a:lstStyle/>
          <a:p>
            <a:r>
              <a:rPr lang="en-US" dirty="0" smtClean="0"/>
              <a:t>$60 million awarded to 43 colleges in March 2016 </a:t>
            </a:r>
          </a:p>
          <a:p>
            <a:r>
              <a:rPr lang="en-US" dirty="0" smtClean="0"/>
              <a:t>$30 million awarded to additional 21 colleges in July 2016</a:t>
            </a:r>
          </a:p>
          <a:p>
            <a:r>
              <a:rPr lang="en-US" dirty="0" smtClean="0"/>
              <a:t>Purpose: for colleges to </a:t>
            </a:r>
            <a:r>
              <a:rPr lang="en-US" dirty="0"/>
              <a:t>implement or expand evidence-based innovations and redesign in the areas of assessment, student services, and instruction in order to improve the progression rate of basic skills students from remedial education to college level instruction over a four-year period.</a:t>
            </a:r>
          </a:p>
          <a:p>
            <a:endParaRPr lang="en-US" dirty="0" smtClean="0"/>
          </a:p>
          <a:p>
            <a:endParaRPr lang="en-US" dirty="0" smtClean="0"/>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4</a:t>
            </a:fld>
            <a:endParaRPr lang="en-US" dirty="0"/>
          </a:p>
        </p:txBody>
      </p:sp>
    </p:spTree>
    <p:extLst>
      <p:ext uri="{BB962C8B-B14F-4D97-AF65-F5344CB8AC3E}">
        <p14:creationId xmlns:p14="http://schemas.microsoft.com/office/powerpoint/2010/main" val="94594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Skills and Student Outcomes Transformation Grant Updates</a:t>
            </a:r>
          </a:p>
        </p:txBody>
      </p:sp>
      <p:sp>
        <p:nvSpPr>
          <p:cNvPr id="3" name="Content Placeholder 2"/>
          <p:cNvSpPr>
            <a:spLocks noGrp="1"/>
          </p:cNvSpPr>
          <p:nvPr>
            <p:ph idx="1"/>
          </p:nvPr>
        </p:nvSpPr>
        <p:spPr/>
        <p:txBody>
          <a:bodyPr>
            <a:normAutofit/>
          </a:bodyPr>
          <a:lstStyle/>
          <a:p>
            <a:r>
              <a:rPr lang="en-US" dirty="0"/>
              <a:t>Colleges were required to implement at least two of the evidence-based interventions laid out in the RFA: </a:t>
            </a:r>
          </a:p>
          <a:p>
            <a:pPr lvl="1"/>
            <a:r>
              <a:rPr lang="en-US" dirty="0"/>
              <a:t>adopting placement tests or other student assessment indicators and related policies that may include multiple measures of student performance</a:t>
            </a:r>
          </a:p>
          <a:p>
            <a:pPr lvl="1"/>
            <a:r>
              <a:rPr lang="en-US" dirty="0"/>
              <a:t>increasing the placement of students directly in transferable gateway English and mathematics courses and career pathways, with remedial instruction integrated as appropriate for underprepared students</a:t>
            </a:r>
          </a:p>
          <a:p>
            <a:pPr lvl="1"/>
            <a:r>
              <a:rPr lang="en-US" dirty="0"/>
              <a:t>aligning content in remedial courses with students' programs of academic or vocational study</a:t>
            </a:r>
          </a:p>
          <a:p>
            <a:pPr lvl="1"/>
            <a:r>
              <a:rPr lang="en-US" dirty="0"/>
              <a:t>contextualizing remedial instruction in foundational skills for the industry cluster, pathways, or both</a:t>
            </a:r>
          </a:p>
          <a:p>
            <a:pPr lvl="1"/>
            <a:r>
              <a:rPr lang="en-US" dirty="0"/>
              <a:t>providing proactive student support services that are integrated with the instruction</a:t>
            </a:r>
          </a:p>
          <a:p>
            <a:pPr lvl="1"/>
            <a:r>
              <a:rPr lang="en-US" dirty="0"/>
              <a:t>developing two- and three-course sequences, as appropriate, for completion of a college-level English or mathematics course, or both, for underprepared students.</a:t>
            </a:r>
          </a:p>
          <a:p>
            <a:pPr lvl="1"/>
            <a:r>
              <a:rPr lang="en-US" dirty="0"/>
              <a:t>implementing other effective basic skills course strategies and practices as long as the college provides evidence that substantiates the practice is effective</a:t>
            </a:r>
            <a:r>
              <a:rPr lang="en-US" dirty="0"/>
              <a:t> </a:t>
            </a:r>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5</a:t>
            </a:fld>
            <a:endParaRPr lang="en-US" dirty="0"/>
          </a:p>
        </p:txBody>
      </p:sp>
    </p:spTree>
    <p:extLst>
      <p:ext uri="{BB962C8B-B14F-4D97-AF65-F5344CB8AC3E}">
        <p14:creationId xmlns:p14="http://schemas.microsoft.com/office/powerpoint/2010/main" val="1919653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Skills and Student Outcomes Transformation Grant Updates</a:t>
            </a:r>
          </a:p>
        </p:txBody>
      </p:sp>
      <p:sp>
        <p:nvSpPr>
          <p:cNvPr id="3" name="Content Placeholder 2"/>
          <p:cNvSpPr>
            <a:spLocks noGrp="1"/>
          </p:cNvSpPr>
          <p:nvPr>
            <p:ph idx="1"/>
          </p:nvPr>
        </p:nvSpPr>
        <p:spPr/>
        <p:txBody>
          <a:bodyPr>
            <a:normAutofit fontScale="92500" lnSpcReduction="20000"/>
          </a:bodyPr>
          <a:lstStyle/>
          <a:p>
            <a:r>
              <a:rPr lang="en-US" dirty="0"/>
              <a:t>At a minimum, the awarded colleges were required to implement 128 principles and practices (two per college).  However, almost twice that number of interventions (254) are being implementing across the 64 colleges</a:t>
            </a:r>
            <a:r>
              <a:rPr lang="en-US" dirty="0" smtClean="0"/>
              <a:t>:</a:t>
            </a:r>
            <a:endParaRPr lang="en-US" dirty="0"/>
          </a:p>
          <a:p>
            <a:pPr lvl="1"/>
            <a:r>
              <a:rPr lang="en-US" b="1" dirty="0"/>
              <a:t>45 colleges </a:t>
            </a:r>
            <a:r>
              <a:rPr lang="en-US" dirty="0"/>
              <a:t>propose adopting placement tests or other student assessment indicators and related policies that may include </a:t>
            </a:r>
            <a:r>
              <a:rPr lang="en-US" b="1" dirty="0"/>
              <a:t>multiple measures</a:t>
            </a:r>
            <a:r>
              <a:rPr lang="en-US" dirty="0"/>
              <a:t> of student performance.</a:t>
            </a:r>
          </a:p>
          <a:p>
            <a:pPr lvl="1"/>
            <a:r>
              <a:rPr lang="en-US" b="1" dirty="0"/>
              <a:t>43 colleges </a:t>
            </a:r>
            <a:r>
              <a:rPr lang="en-US" dirty="0"/>
              <a:t>propose </a:t>
            </a:r>
            <a:r>
              <a:rPr lang="en-US" b="1" dirty="0"/>
              <a:t>increasing the placement of students directly </a:t>
            </a:r>
            <a:r>
              <a:rPr lang="en-US" dirty="0"/>
              <a:t>in transferable gateway English and mathematics courses and career pathways, with remedial instruction integrated as appropriate for underprepared students.</a:t>
            </a:r>
          </a:p>
          <a:p>
            <a:pPr lvl="1"/>
            <a:r>
              <a:rPr lang="en-US" b="1" dirty="0"/>
              <a:t>17 colleges </a:t>
            </a:r>
            <a:r>
              <a:rPr lang="en-US" dirty="0"/>
              <a:t>propose </a:t>
            </a:r>
            <a:r>
              <a:rPr lang="en-US" b="1" dirty="0"/>
              <a:t>aligning content </a:t>
            </a:r>
            <a:r>
              <a:rPr lang="en-US" dirty="0"/>
              <a:t>in remedial courses with students' programs of academic or vocational study.</a:t>
            </a:r>
          </a:p>
          <a:p>
            <a:pPr lvl="1"/>
            <a:r>
              <a:rPr lang="en-US" b="1" dirty="0"/>
              <a:t>21 colleges </a:t>
            </a:r>
            <a:r>
              <a:rPr lang="en-US" dirty="0"/>
              <a:t>propose </a:t>
            </a:r>
            <a:r>
              <a:rPr lang="en-US" b="1" dirty="0"/>
              <a:t>contextualizing remedial instruction </a:t>
            </a:r>
            <a:r>
              <a:rPr lang="en-US" dirty="0"/>
              <a:t>in foundational skills for the industry cluster, pathways, or both.</a:t>
            </a:r>
          </a:p>
          <a:p>
            <a:pPr lvl="1"/>
            <a:r>
              <a:rPr lang="en-US" b="1" dirty="0"/>
              <a:t>52 colleges</a:t>
            </a:r>
            <a:r>
              <a:rPr lang="en-US" dirty="0"/>
              <a:t> propose providing </a:t>
            </a:r>
            <a:r>
              <a:rPr lang="en-US" b="1" dirty="0"/>
              <a:t>proactive student support services </a:t>
            </a:r>
            <a:r>
              <a:rPr lang="en-US" dirty="0"/>
              <a:t>that are </a:t>
            </a:r>
            <a:r>
              <a:rPr lang="en-US" b="1" dirty="0"/>
              <a:t>integrated with the instruction</a:t>
            </a:r>
            <a:r>
              <a:rPr lang="en-US" dirty="0"/>
              <a:t>.</a:t>
            </a:r>
          </a:p>
          <a:p>
            <a:pPr lvl="1"/>
            <a:r>
              <a:rPr lang="en-US" b="1" dirty="0"/>
              <a:t>41 colleges </a:t>
            </a:r>
            <a:r>
              <a:rPr lang="en-US" dirty="0"/>
              <a:t>propose </a:t>
            </a:r>
            <a:r>
              <a:rPr lang="en-US" b="1" dirty="0"/>
              <a:t>developing two- and three-course sequences, as appropriate</a:t>
            </a:r>
            <a:r>
              <a:rPr lang="en-US" dirty="0"/>
              <a:t>, for completion of a college-level English or mathematics course, or both, for underprepared students. </a:t>
            </a:r>
          </a:p>
          <a:p>
            <a:pPr lvl="1"/>
            <a:r>
              <a:rPr lang="en-US" b="1" dirty="0"/>
              <a:t>15 colleges </a:t>
            </a:r>
            <a:r>
              <a:rPr lang="en-US" dirty="0"/>
              <a:t>propose implementing </a:t>
            </a:r>
            <a:r>
              <a:rPr lang="en-US" b="1" dirty="0"/>
              <a:t>other effective evidence-based basic skills course strategies and practices</a:t>
            </a:r>
            <a:r>
              <a:rPr lang="en-US" dirty="0"/>
              <a:t>, such as professional development centers, collaborations with K-12 partners, and first-year experience programs.</a:t>
            </a:r>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6</a:t>
            </a:fld>
            <a:endParaRPr lang="en-US" dirty="0"/>
          </a:p>
        </p:txBody>
      </p:sp>
    </p:spTree>
    <p:extLst>
      <p:ext uri="{BB962C8B-B14F-4D97-AF65-F5344CB8AC3E}">
        <p14:creationId xmlns:p14="http://schemas.microsoft.com/office/powerpoint/2010/main" val="415261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Skills and Student Outcomes Transformation Grant Updates</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8691551"/>
              </p:ext>
            </p:extLst>
          </p:nvPr>
        </p:nvGraphicFramePr>
        <p:xfrm>
          <a:off x="1097280" y="1943396"/>
          <a:ext cx="6387605" cy="4256230"/>
        </p:xfrm>
        <a:graphic>
          <a:graphicData uri="http://schemas.openxmlformats.org/drawingml/2006/table">
            <a:tbl>
              <a:tblPr firstRow="1" firstCol="1" bandRow="1">
                <a:tableStyleId>{5C22544A-7EE6-4342-B048-85BDC9FD1C3A}</a:tableStyleId>
              </a:tblPr>
              <a:tblGrid>
                <a:gridCol w="5303362"/>
                <a:gridCol w="1084243"/>
              </a:tblGrid>
              <a:tr h="386930">
                <a:tc gridSpan="2">
                  <a:txBody>
                    <a:bodyPr/>
                    <a:lstStyle/>
                    <a:p>
                      <a:pPr marL="0" marR="0">
                        <a:lnSpc>
                          <a:spcPct val="115000"/>
                        </a:lnSpc>
                        <a:spcBef>
                          <a:spcPts val="0"/>
                        </a:spcBef>
                        <a:spcAft>
                          <a:spcPts val="0"/>
                        </a:spcAft>
                      </a:pPr>
                      <a:r>
                        <a:rPr lang="en-US" sz="2000" dirty="0">
                          <a:effectLst/>
                        </a:rPr>
                        <a:t>Programmatic Interventions</a:t>
                      </a:r>
                      <a:endParaRPr lang="en-US" sz="2000" dirty="0">
                        <a:effectLst/>
                        <a:latin typeface="Calibri" charset="0"/>
                        <a:ea typeface="Calibri" charset="0"/>
                        <a:cs typeface="Times New Roman" charset="0"/>
                      </a:endParaRPr>
                    </a:p>
                  </a:txBody>
                  <a:tcPr marL="68580" marR="68580" marT="0" marB="0" anchor="b"/>
                </a:tc>
                <a:tc hMerge="1">
                  <a:txBody>
                    <a:bodyPr/>
                    <a:lstStyle/>
                    <a:p>
                      <a:endParaRPr lang="en-US"/>
                    </a:p>
                  </a:txBody>
                  <a:tcPr/>
                </a:tc>
              </a:tr>
              <a:tr h="386930">
                <a:tc>
                  <a:txBody>
                    <a:bodyPr/>
                    <a:lstStyle/>
                    <a:p>
                      <a:pPr marL="0" marR="0" indent="152400">
                        <a:lnSpc>
                          <a:spcPct val="115000"/>
                        </a:lnSpc>
                        <a:spcBef>
                          <a:spcPts val="0"/>
                        </a:spcBef>
                        <a:spcAft>
                          <a:spcPts val="0"/>
                        </a:spcAft>
                      </a:pPr>
                      <a:r>
                        <a:rPr lang="en-US" sz="1800">
                          <a:effectLst/>
                        </a:rPr>
                        <a:t>Bridge Programs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10</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Co-requisite Model</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32</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CSU Partnerships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CTE Partnerships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dirty="0">
                          <a:effectLst/>
                        </a:rPr>
                        <a:t>First Year Experience</a:t>
                      </a:r>
                      <a:endParaRPr lang="en-US" sz="1800" dirty="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10</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High School Partnerships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19</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dirty="0">
                          <a:effectLst/>
                        </a:rPr>
                        <a:t>Math Jam</a:t>
                      </a:r>
                      <a:endParaRPr lang="en-US" sz="1800" dirty="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11</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Mentor Programs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2</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a:effectLst/>
                        </a:rPr>
                        <a:t>Pathways Programs</a:t>
                      </a:r>
                      <a:endParaRPr lang="en-US" sz="180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8</a:t>
                      </a:r>
                      <a:endParaRPr lang="en-US" sz="2000" dirty="0">
                        <a:effectLst/>
                        <a:latin typeface="Calibri" charset="0"/>
                        <a:ea typeface="Calibri" charset="0"/>
                        <a:cs typeface="Times New Roman" charset="0"/>
                      </a:endParaRPr>
                    </a:p>
                  </a:txBody>
                  <a:tcPr marL="68580" marR="68580" marT="0" marB="0" anchor="b"/>
                </a:tc>
              </a:tr>
              <a:tr h="386930">
                <a:tc>
                  <a:txBody>
                    <a:bodyPr/>
                    <a:lstStyle/>
                    <a:p>
                      <a:pPr marL="0" marR="0" indent="152400">
                        <a:lnSpc>
                          <a:spcPct val="115000"/>
                        </a:lnSpc>
                        <a:spcBef>
                          <a:spcPts val="0"/>
                        </a:spcBef>
                        <a:spcAft>
                          <a:spcPts val="0"/>
                        </a:spcAft>
                      </a:pPr>
                      <a:r>
                        <a:rPr lang="en-US" sz="1800" dirty="0">
                          <a:effectLst/>
                        </a:rPr>
                        <a:t>Staff Professional Development</a:t>
                      </a:r>
                      <a:endParaRPr lang="en-US" sz="1800" dirty="0">
                        <a:effectLst/>
                        <a:latin typeface="Calibri" charset="0"/>
                        <a:ea typeface="Calibri" charset="0"/>
                        <a:cs typeface="Times New Roman" charset="0"/>
                      </a:endParaRPr>
                    </a:p>
                  </a:txBody>
                  <a:tcPr marL="68580" marR="68580" marT="0" marB="0" anchor="b"/>
                </a:tc>
                <a:tc>
                  <a:txBody>
                    <a:bodyPr/>
                    <a:lstStyle/>
                    <a:p>
                      <a:pPr marL="0" marR="0" algn="r">
                        <a:lnSpc>
                          <a:spcPct val="115000"/>
                        </a:lnSpc>
                        <a:spcBef>
                          <a:spcPts val="0"/>
                        </a:spcBef>
                        <a:spcAft>
                          <a:spcPts val="0"/>
                        </a:spcAft>
                      </a:pPr>
                      <a:r>
                        <a:rPr lang="en-US" sz="2000" dirty="0">
                          <a:effectLst/>
                        </a:rPr>
                        <a:t>13</a:t>
                      </a:r>
                      <a:endParaRPr lang="en-US" sz="2000" dirty="0">
                        <a:effectLst/>
                        <a:latin typeface="Calibri" charset="0"/>
                        <a:ea typeface="Calibri" charset="0"/>
                        <a:cs typeface="Times New Roman" charset="0"/>
                      </a:endParaRPr>
                    </a:p>
                  </a:txBody>
                  <a:tcPr marL="68580" marR="68580" marT="0" marB="0" anchor="b"/>
                </a:tc>
              </a:tr>
            </a:tbl>
          </a:graphicData>
        </a:graphic>
      </p:graphicFrame>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7</a:t>
            </a:fld>
            <a:endParaRPr lang="en-US" dirty="0"/>
          </a:p>
        </p:txBody>
      </p:sp>
      <p:sp>
        <p:nvSpPr>
          <p:cNvPr id="8" name="Left Arrow 7"/>
          <p:cNvSpPr/>
          <p:nvPr/>
        </p:nvSpPr>
        <p:spPr>
          <a:xfrm>
            <a:off x="7530581" y="268095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7530581" y="422503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7530581" y="5769117"/>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9009088" y="1943396"/>
            <a:ext cx="3182912" cy="1754326"/>
          </a:xfrm>
          <a:prstGeom prst="rect">
            <a:avLst/>
          </a:prstGeom>
          <a:noFill/>
        </p:spPr>
        <p:txBody>
          <a:bodyPr wrap="square" rtlCol="0">
            <a:spAutoFit/>
          </a:bodyPr>
          <a:lstStyle/>
          <a:p>
            <a:r>
              <a:rPr lang="en-US" dirty="0" smtClean="0"/>
              <a:t>Through December 31, 2016, colleges reported the most activity in 3 areas: </a:t>
            </a:r>
          </a:p>
          <a:p>
            <a:r>
              <a:rPr lang="en-US" dirty="0"/>
              <a:t>	</a:t>
            </a:r>
            <a:r>
              <a:rPr lang="en-US" dirty="0" smtClean="0"/>
              <a:t>Co-requisite Model</a:t>
            </a:r>
          </a:p>
          <a:p>
            <a:r>
              <a:rPr lang="en-US" dirty="0"/>
              <a:t>	</a:t>
            </a:r>
            <a:r>
              <a:rPr lang="en-US" dirty="0" smtClean="0"/>
              <a:t>High School Partnerships</a:t>
            </a:r>
          </a:p>
          <a:p>
            <a:r>
              <a:rPr lang="en-US" dirty="0"/>
              <a:t>	</a:t>
            </a:r>
            <a:r>
              <a:rPr lang="en-US" dirty="0" smtClean="0"/>
              <a:t>Staff Prof. Development</a:t>
            </a:r>
            <a:endParaRPr lang="en-US" dirty="0"/>
          </a:p>
        </p:txBody>
      </p:sp>
    </p:spTree>
    <p:extLst>
      <p:ext uri="{BB962C8B-B14F-4D97-AF65-F5344CB8AC3E}">
        <p14:creationId xmlns:p14="http://schemas.microsoft.com/office/powerpoint/2010/main" val="16166366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Skills </a:t>
            </a:r>
            <a:r>
              <a:rPr lang="en-US" dirty="0" smtClean="0"/>
              <a:t>Funding </a:t>
            </a:r>
            <a:r>
              <a:rPr lang="en-US" dirty="0" smtClean="0"/>
              <a:t>Formula</a:t>
            </a:r>
            <a:endParaRPr lang="en-US" dirty="0"/>
          </a:p>
        </p:txBody>
      </p:sp>
      <p:sp>
        <p:nvSpPr>
          <p:cNvPr id="3" name="Content Placeholder 2"/>
          <p:cNvSpPr>
            <a:spLocks noGrp="1"/>
          </p:cNvSpPr>
          <p:nvPr>
            <p:ph idx="1"/>
          </p:nvPr>
        </p:nvSpPr>
        <p:spPr>
          <a:xfrm>
            <a:off x="1097280" y="1968708"/>
            <a:ext cx="8915400" cy="4297181"/>
          </a:xfrm>
        </p:spPr>
        <p:txBody>
          <a:bodyPr>
            <a:normAutofit lnSpcReduction="10000"/>
          </a:bodyPr>
          <a:lstStyle/>
          <a:p>
            <a:r>
              <a:rPr lang="en-US" sz="2400" dirty="0"/>
              <a:t>Weights in Allocation Formula	</a:t>
            </a:r>
            <a:endParaRPr lang="en-US" sz="2400" dirty="0" smtClean="0"/>
          </a:p>
          <a:p>
            <a:pPr lvl="1"/>
            <a:r>
              <a:rPr lang="en-US" sz="2200" dirty="0" smtClean="0"/>
              <a:t>50</a:t>
            </a:r>
            <a:r>
              <a:rPr lang="en-US" sz="2200" dirty="0"/>
              <a:t>%: Percentage of students receiving Board of Governors fee waiver who first enrolled in a course below transfer level in English, mathematics, or ESL AND subsequently complete a college-level course in the same subject within one year and within two years</a:t>
            </a:r>
          </a:p>
          <a:p>
            <a:pPr lvl="1"/>
            <a:r>
              <a:rPr lang="en-US" sz="2200" dirty="0" smtClean="0"/>
              <a:t>25%: Percentage of students receiving a Board of Governors fee waiver</a:t>
            </a:r>
          </a:p>
          <a:p>
            <a:pPr lvl="1"/>
            <a:r>
              <a:rPr lang="en-US" sz="2200" dirty="0" smtClean="0"/>
              <a:t>25</a:t>
            </a:r>
            <a:r>
              <a:rPr lang="en-US" sz="2200" dirty="0" smtClean="0"/>
              <a:t>%: Percentage of basic skills FTES in courses using evidence-based practices identified in BSSOT Program [Ed Code Section 88810 (a) (1) to (6</a:t>
            </a:r>
            <a:r>
              <a:rPr lang="en-US" sz="2200" dirty="0" smtClean="0"/>
              <a:t>)]</a:t>
            </a:r>
          </a:p>
          <a:p>
            <a:endParaRPr lang="en-US" sz="2400" dirty="0"/>
          </a:p>
          <a:p>
            <a:r>
              <a:rPr lang="en-US" sz="2400" dirty="0" smtClean="0"/>
              <a:t>Students are getting left out! </a:t>
            </a:r>
          </a:p>
          <a:p>
            <a:r>
              <a:rPr lang="en-US" sz="2400" dirty="0" smtClean="0"/>
              <a:t>Efforts are still underway to influence changes to this legislated formula.</a:t>
            </a:r>
            <a:endParaRPr lang="en-US" sz="2400" dirty="0" smtClean="0"/>
          </a:p>
        </p:txBody>
      </p:sp>
    </p:spTree>
    <p:extLst>
      <p:ext uri="{BB962C8B-B14F-4D97-AF65-F5344CB8AC3E}">
        <p14:creationId xmlns:p14="http://schemas.microsoft.com/office/powerpoint/2010/main" val="357768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Integrated Planning	</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smtClean="0"/>
              <a:t>Basic Skills planning and reporting is now integrated with Student Equity planning and Student Success and Support Program planning</a:t>
            </a:r>
          </a:p>
          <a:p>
            <a:pPr marL="91440" lvl="1" indent="-91440">
              <a:spcBef>
                <a:spcPts val="1200"/>
              </a:spcBef>
              <a:spcAft>
                <a:spcPts val="200"/>
              </a:spcAft>
              <a:buSzPct val="100000"/>
              <a:buFont typeface="Calibri" panose="020F0502020204030204" pitchFamily="34" charset="0"/>
              <a:buChar char=" "/>
            </a:pPr>
            <a:r>
              <a:rPr lang="en-US" sz="2400" dirty="0"/>
              <a:t>These programs were selected as a starting point for integrative efforts for two main </a:t>
            </a:r>
            <a:r>
              <a:rPr lang="en-US" sz="2400" dirty="0" smtClean="0"/>
              <a:t>reasons </a:t>
            </a:r>
            <a:r>
              <a:rPr lang="en-US" sz="2200" dirty="0"/>
              <a:t>(Feb. 15, 2017 CO Memo</a:t>
            </a:r>
            <a:r>
              <a:rPr lang="en-US" sz="2200" dirty="0" smtClean="0"/>
              <a:t>)</a:t>
            </a:r>
            <a:r>
              <a:rPr lang="en-US" sz="2400" dirty="0" smtClean="0"/>
              <a:t>: </a:t>
            </a:r>
            <a:endParaRPr lang="en-US" sz="2400" dirty="0"/>
          </a:p>
          <a:p>
            <a:pPr lvl="1"/>
            <a:r>
              <a:rPr lang="en-US" sz="2200" dirty="0" smtClean="0"/>
              <a:t>All </a:t>
            </a:r>
            <a:r>
              <a:rPr lang="en-US" sz="2200" dirty="0"/>
              <a:t>three have the same ultimate goal of increasing student success while closing achievement </a:t>
            </a:r>
            <a:r>
              <a:rPr lang="en-US" sz="2200" dirty="0" smtClean="0"/>
              <a:t>gaps</a:t>
            </a:r>
          </a:p>
          <a:p>
            <a:pPr lvl="1"/>
            <a:r>
              <a:rPr lang="en-US" sz="2200" dirty="0"/>
              <a:t>T</a:t>
            </a:r>
            <a:r>
              <a:rPr lang="en-US" sz="2200" dirty="0" smtClean="0"/>
              <a:t>here </a:t>
            </a:r>
            <a:r>
              <a:rPr lang="en-US" sz="2200" dirty="0"/>
              <a:t>is a strong potential for overlap between and among the </a:t>
            </a:r>
            <a:r>
              <a:rPr lang="en-US" sz="2200" dirty="0" smtClean="0"/>
              <a:t>programs</a:t>
            </a:r>
            <a:endParaRPr lang="en-US" sz="2400" dirty="0" smtClean="0"/>
          </a:p>
          <a:p>
            <a:r>
              <a:rPr lang="en-US" sz="2400" dirty="0" smtClean="0"/>
              <a:t>Intent:</a:t>
            </a:r>
          </a:p>
          <a:p>
            <a:pPr marL="635508" lvl="1" indent="-342900"/>
            <a:r>
              <a:rPr lang="en-US" sz="2000" dirty="0"/>
              <a:t>Meet legislative </a:t>
            </a:r>
            <a:r>
              <a:rPr lang="en-US" sz="2000" dirty="0" smtClean="0"/>
              <a:t>requirements</a:t>
            </a:r>
            <a:endParaRPr lang="en-US" sz="2000" dirty="0"/>
          </a:p>
          <a:p>
            <a:pPr marL="635508" lvl="1" indent="-342900"/>
            <a:r>
              <a:rPr lang="en-US" sz="2000" dirty="0" smtClean="0"/>
              <a:t>Assist </a:t>
            </a:r>
            <a:r>
              <a:rPr lang="en-US" sz="2000" dirty="0"/>
              <a:t>colleges in integrating and aligning efforts taking place across their </a:t>
            </a:r>
            <a:r>
              <a:rPr lang="en-US" sz="2000" dirty="0" smtClean="0"/>
              <a:t>campuses with </a:t>
            </a:r>
            <a:r>
              <a:rPr lang="en-US" sz="2000" dirty="0"/>
              <a:t>the ultimate goal of operating programs as effectively and efficiently as </a:t>
            </a:r>
            <a:r>
              <a:rPr lang="en-US" sz="2000" dirty="0" smtClean="0"/>
              <a:t>possible </a:t>
            </a:r>
            <a:endParaRPr lang="en-US" sz="2000" dirty="0"/>
          </a:p>
          <a:p>
            <a:pPr marL="635508" lvl="1" indent="-342900"/>
            <a:r>
              <a:rPr lang="en-US" sz="2000" dirty="0"/>
              <a:t>Reflect the focus at the Chancellor’s Office on supporting colleges as they work </a:t>
            </a:r>
            <a:r>
              <a:rPr lang="en-US" sz="2000" dirty="0" smtClean="0"/>
              <a:t>to increase </a:t>
            </a:r>
            <a:r>
              <a:rPr lang="en-US" sz="2000" dirty="0"/>
              <a:t>student success rates and close achievement gaps. </a:t>
            </a:r>
          </a:p>
          <a:p>
            <a:endParaRPr lang="en-US" dirty="0"/>
          </a:p>
        </p:txBody>
      </p:sp>
      <p:sp>
        <p:nvSpPr>
          <p:cNvPr id="4" name="Date Placeholder 3"/>
          <p:cNvSpPr>
            <a:spLocks noGrp="1"/>
          </p:cNvSpPr>
          <p:nvPr>
            <p:ph type="dt" sz="half" idx="10"/>
          </p:nvPr>
        </p:nvSpPr>
        <p:spPr/>
        <p:txBody>
          <a:bodyPr/>
          <a:lstStyle/>
          <a:p>
            <a:fld id="{CEA89618-46A3-3640-8F7B-B2FDE55D1DC0}" type="datetime1">
              <a:rPr lang="en-US" smtClean="0"/>
              <a:t>4/20/17</a:t>
            </a:fld>
            <a:endParaRPr lang="en-US" dirty="0"/>
          </a:p>
        </p:txBody>
      </p:sp>
      <p:sp>
        <p:nvSpPr>
          <p:cNvPr id="5" name="Footer Placeholder 4"/>
          <p:cNvSpPr>
            <a:spLocks noGrp="1"/>
          </p:cNvSpPr>
          <p:nvPr>
            <p:ph type="ftr" sz="quarter" idx="11"/>
          </p:nvPr>
        </p:nvSpPr>
        <p:spPr/>
        <p:txBody>
          <a:bodyPr/>
          <a:lstStyle/>
          <a:p>
            <a:r>
              <a:rPr lang="en-US" smtClean="0"/>
              <a:t>ACCJC Partners in Excellence Conference April 4-7, 2017</a:t>
            </a:r>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9</a:t>
            </a:fld>
            <a:endParaRPr lang="en-US" dirty="0"/>
          </a:p>
        </p:txBody>
      </p:sp>
    </p:spTree>
    <p:extLst>
      <p:ext uri="{BB962C8B-B14F-4D97-AF65-F5344CB8AC3E}">
        <p14:creationId xmlns:p14="http://schemas.microsoft.com/office/powerpoint/2010/main" val="670167270"/>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4701</TotalTime>
  <Words>1249</Words>
  <Application>Microsoft Macintosh PowerPoint</Application>
  <PresentationFormat>Widescreen</PresentationFormat>
  <Paragraphs>161</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Calibri Light</vt:lpstr>
      <vt:lpstr>Mangal</vt:lpstr>
      <vt:lpstr>Times New Roman</vt:lpstr>
      <vt:lpstr>Retrospect</vt:lpstr>
      <vt:lpstr> </vt:lpstr>
      <vt:lpstr>Breakout Description</vt:lpstr>
      <vt:lpstr>Overview</vt:lpstr>
      <vt:lpstr>Basic Skills and Student Outcomes Transformation Grant Updates</vt:lpstr>
      <vt:lpstr>Basic Skills and Student Outcomes Transformation Grant Updates</vt:lpstr>
      <vt:lpstr>Basic Skills and Student Outcomes Transformation Grant Updates</vt:lpstr>
      <vt:lpstr>Basic Skills and Student Outcomes Transformation Grant Updates</vt:lpstr>
      <vt:lpstr>Basic Skills Funding Formula</vt:lpstr>
      <vt:lpstr>Integrated Planning </vt:lpstr>
      <vt:lpstr>Integrated Planning</vt:lpstr>
      <vt:lpstr>Integrated Planning: Where to Begin?</vt:lpstr>
      <vt:lpstr>Integrated Planning</vt:lpstr>
      <vt:lpstr>Noncredit Updates </vt:lpstr>
      <vt:lpstr>Dialog: ESL </vt:lpstr>
      <vt:lpstr>Dialog: Basic Skills</vt:lpstr>
      <vt:lpstr>Thank You for Joining Us</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the Conversation: Disaggregation of Student Learning Outcomes (SLO) Assessments</dc:title>
  <dc:creator>Randy Beach</dc:creator>
  <cp:lastModifiedBy>Microsoft Office User</cp:lastModifiedBy>
  <cp:revision>62</cp:revision>
  <dcterms:created xsi:type="dcterms:W3CDTF">2017-03-30T16:20:17Z</dcterms:created>
  <dcterms:modified xsi:type="dcterms:W3CDTF">2017-04-22T01:10:27Z</dcterms:modified>
</cp:coreProperties>
</file>