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66" r:id="rId2"/>
    <p:sldMasterId id="2147483679" r:id="rId3"/>
  </p:sldMasterIdLst>
  <p:notesMasterIdLst>
    <p:notesMasterId r:id="rId21"/>
  </p:notesMasterIdLst>
  <p:sldIdLst>
    <p:sldId id="261" r:id="rId4"/>
    <p:sldId id="257" r:id="rId5"/>
    <p:sldId id="289" r:id="rId6"/>
    <p:sldId id="262" r:id="rId7"/>
    <p:sldId id="258" r:id="rId8"/>
    <p:sldId id="264" r:id="rId9"/>
    <p:sldId id="265" r:id="rId10"/>
    <p:sldId id="268" r:id="rId11"/>
    <p:sldId id="296" r:id="rId12"/>
    <p:sldId id="275" r:id="rId13"/>
    <p:sldId id="277" r:id="rId14"/>
    <p:sldId id="304" r:id="rId15"/>
    <p:sldId id="278" r:id="rId16"/>
    <p:sldId id="303" r:id="rId17"/>
    <p:sldId id="297" r:id="rId18"/>
    <p:sldId id="298" r:id="rId19"/>
    <p:sldId id="30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urtis Martin" initials="CM" lastIdx="1" clrIdx="0">
    <p:extLst/>
  </p:cmAuthor>
  <p:cmAuthor id="2" name="Eikey, Rebecca" initials="ER" lastIdx="2" clrIdx="1">
    <p:extLst/>
  </p:cmAuthor>
  <p:cmAuthor id="3" name="Shaw, Leigh Anne" initials="SLA" lastIdx="3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CC"/>
    <a:srgbClr val="CC3300"/>
    <a:srgbClr val="CC0000"/>
    <a:srgbClr val="00D600"/>
    <a:srgbClr val="009900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5286" autoAdjust="0"/>
    <p:restoredTop sz="75641" autoAdjust="0"/>
  </p:normalViewPr>
  <p:slideViewPr>
    <p:cSldViewPr snapToGrid="0">
      <p:cViewPr varScale="1">
        <p:scale>
          <a:sx n="73" d="100"/>
          <a:sy n="73" d="100"/>
        </p:scale>
        <p:origin x="216" y="7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slide" Target="slides/slide17.xml"/><Relationship Id="rId21" Type="http://schemas.openxmlformats.org/officeDocument/2006/relationships/notesMaster" Target="notesMasters/notesMaster1.xml"/><Relationship Id="rId22" Type="http://schemas.openxmlformats.org/officeDocument/2006/relationships/commentAuthors" Target="commentAuthors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5B517A-71EB-4509-BAE5-189BC8583ACC}" type="datetimeFigureOut">
              <a:rPr lang="en-US" smtClean="0"/>
              <a:pPr/>
              <a:t>10/30/18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76EAC2-157E-434C-9995-73CD4FD359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2895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6EAC2-157E-434C-9995-73CD4FD359D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6764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6EAC2-157E-434C-9995-73CD4FD359D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4200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Take a few minutes to review the web site. Past resolutions, past papers, Rostrum Articles, links to Title 5, Curriculum, SLO’s, future events, Disciplines</a:t>
            </a:r>
            <a:r>
              <a:rPr lang="en-US" baseline="0" dirty="0" smtClean="0"/>
              <a:t> List and Minimum Qualifications, request site visit, </a:t>
            </a:r>
            <a:r>
              <a:rPr lang="en-US" dirty="0" smtClean="0"/>
              <a:t>other???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6EAC2-157E-434C-9995-73CD4FD359D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931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Take a few minutes to review the web site. Past resolutions, past papers, Rostrum Articles, links to Title 5, Curriculum, SLO’s, future events, Disciplines</a:t>
            </a:r>
            <a:r>
              <a:rPr lang="en-US" baseline="0" dirty="0" smtClean="0"/>
              <a:t> List and Minimum Qualifications, request site visit, </a:t>
            </a:r>
            <a:r>
              <a:rPr lang="en-US" dirty="0" smtClean="0"/>
              <a:t>other???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6EAC2-157E-434C-9995-73CD4FD359D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8629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Slides 6-10 are</a:t>
            </a:r>
            <a:r>
              <a:rPr lang="en-US" baseline="0" dirty="0" smtClean="0"/>
              <a:t> regarding new delegates.  John S. need to let us know if these need any changes, since this is his 20-30 minute section of the breakout.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6EAC2-157E-434C-9995-73CD4FD359D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6225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Slides 6-10 are</a:t>
            </a:r>
            <a:r>
              <a:rPr lang="en-US" baseline="0" dirty="0" smtClean="0"/>
              <a:t> regarding new delegates.  John S. need to let us know if these need any changes, since this is his 20-30 minute section of the breakout.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6EAC2-157E-434C-9995-73CD4FD359D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28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6EAC2-157E-434C-9995-73CD4FD359D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6504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6EAC2-157E-434C-9995-73CD4FD359D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179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6EAC2-157E-434C-9995-73CD4FD359D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235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The Academic Senate strengthens and supports the local senates of all California community colleges.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6EAC2-157E-434C-9995-73CD4FD359D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7805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Slides 6-10 are</a:t>
            </a:r>
            <a:r>
              <a:rPr lang="en-US" baseline="0" dirty="0" smtClean="0"/>
              <a:t> regarding new delegates.  John S. need to let us know if these need any changes, since this is his 20-30 minute section of the breakout.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6EAC2-157E-434C-9995-73CD4FD359D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3059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Slides 6-10 are</a:t>
            </a:r>
            <a:r>
              <a:rPr lang="en-US" baseline="0" dirty="0" smtClean="0"/>
              <a:t> regarding new delegates.  John S. need to let us know if these need any changes, since this is his 20-30 minute section of the breakout.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6EAC2-157E-434C-9995-73CD4FD359D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8356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Slides 6-10 are</a:t>
            </a:r>
            <a:r>
              <a:rPr lang="en-US" baseline="0" dirty="0" smtClean="0"/>
              <a:t> regarding new delegates.  John S. need to let us know if these need any changes, since this is his 20-30 minute section of the breakout.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6EAC2-157E-434C-9995-73CD4FD359D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8581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Slides 6-10 are</a:t>
            </a:r>
            <a:r>
              <a:rPr lang="en-US" baseline="0" dirty="0" smtClean="0"/>
              <a:t> regarding new delegates.  John S. need to let us know if these need any changes, since this is his 20-30 minute section of the breakout.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6EAC2-157E-434C-9995-73CD4FD359D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858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2" name="Date Placeholder 2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24A3450-34FE-4562-BB5F-B7F4063DFE5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Fall 2015 Plenary Local Senates Irvine, California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FF6F13D-F0A3-46C2-B698-AB3A8038C3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777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56CF4-FAD4-4904-B8FC-24B12FBBD16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Fall 2015 Plenary Local Senates Irvine, California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6F13D-F0A3-46C2-B698-AB3A8038C3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043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EE577-D3F9-4882-AC8B-D91702D425C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Fall 2015 Plenary Local Senates Irvine, California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6F13D-F0A3-46C2-B698-AB3A8038C3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8781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35"/>
            <a:ext cx="3932237" cy="119379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87432"/>
            <a:ext cx="6172200" cy="50053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181225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D527-A769-4349-91AC-81E677ECBC3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Fall 2015 Plenary Local Senates Irvine, California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6F13D-F0A3-46C2-B698-AB3A8038C3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0643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6"/>
            <a:ext cx="3932237" cy="106997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99427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9243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066D4-4DCC-4FBC-BE05-1A1AE851715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Fall 2015 Plenary Local Senates Irvine, California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6F13D-F0A3-46C2-B698-AB3A8038C3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0097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0C74D-5EAA-4A41-84E7-CA4E7E779D4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Fall 2015 Plenary Local Senates Irvine, California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6F13D-F0A3-46C2-B698-AB3A8038C3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4398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923925"/>
            <a:ext cx="2628900" cy="52530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923925"/>
            <a:ext cx="7734300" cy="52530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39516-C090-475B-A30D-FA887DA8D1F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Fall 2015 Plenary Local Senates Irvine, California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6F13D-F0A3-46C2-B698-AB3A8038C3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0836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2" cstate="print"/>
          <a:srcRect t="50000"/>
          <a:stretch>
            <a:fillRect/>
          </a:stretch>
        </p:blipFill>
        <p:spPr>
          <a:xfrm>
            <a:off x="0" y="3429000"/>
            <a:ext cx="12192000" cy="342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39284" y="789090"/>
            <a:ext cx="10111317" cy="1470025"/>
          </a:xfrm>
        </p:spPr>
        <p:txBody>
          <a:bodyPr anchor="ctr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39287" y="4724409"/>
            <a:ext cx="10111316" cy="1385047"/>
          </a:xfrm>
        </p:spPr>
        <p:txBody>
          <a:bodyPr anchor="ctr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ABB7F-DE02-4138-9BDA-18DD7199BCDC}" type="datetime1">
              <a:rPr lang="en-US" smtClean="0"/>
              <a:pPr/>
              <a:t>10/30/18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Fall 2015 Plenary Local Senates Irvine, California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48109-2BF9-1A40-A27F-CD8A4C5FB79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verlay-ruleShado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303984"/>
            <a:ext cx="12192000" cy="125016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903167" y="2564085"/>
            <a:ext cx="2385679" cy="1729830"/>
          </a:xfrm>
          <a:prstGeom prst="ellipse">
            <a:avLst/>
          </a:prstGeom>
          <a:noFill/>
          <a:ln w="127000">
            <a:solidFill>
              <a:schemeClr val="tx2"/>
            </a:solidFill>
          </a:ln>
          <a:effectLst>
            <a:innerShdw blurRad="101600" dist="76200" dir="13500000">
              <a:prstClr val="black">
                <a:alpha val="57000"/>
              </a:prstClr>
            </a:innerShdw>
          </a:effectLst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152838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371601"/>
            <a:ext cx="104648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505200"/>
            <a:ext cx="8534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DAAFC-9B55-42DD-A6D5-484112A0B36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Fall 2015 Plenary Local Senates Irvine, California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6F13D-F0A3-46C2-B698-AB3A8038C3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914400" y="3398520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1D345-0C1D-45FE-A499-E8CB7D37375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Fall 2015 Plenary Local Senates Irvine, California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6F13D-F0A3-46C2-B698-AB3A8038C3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2362201"/>
            <a:ext cx="103632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626865"/>
            <a:ext cx="103632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DC654-B18A-4B6D-9AED-E56F0533E02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Fall 2015 Plenary Local Senates Irvine, California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6F13D-F0A3-46C2-B698-AB3A8038C3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975360" y="4599432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62300-67C4-4C0B-A3A0-C96F44014A58}" type="datetime1">
              <a:rPr lang="en-US" smtClean="0"/>
              <a:pPr/>
              <a:t>10/30/18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Fall 2015 Plenary Local Senates Irvine, California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EB0EE-5C55-4A20-9AF4-1E061F85A2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7451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2A8C5-93BC-4E71-A671-C21E5C8476F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Fall 2015 Plenary Local Senates Irvine, California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6F13D-F0A3-46C2-B698-AB3A8038C3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38400"/>
            <a:ext cx="524256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984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9840" y="2438400"/>
            <a:ext cx="524256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6BA5F-B86B-452E-8F9D-9F04F8684D8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Fall 2015 Plenary Local Senates Irvine, California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6F13D-F0A3-46C2-B698-AB3A8038C3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3741949" y="4045691"/>
            <a:ext cx="4709160" cy="105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56CF4-FAD4-4904-B8FC-24B12FBBD16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Fall 2015 Plenary Local Senates Irvine, California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6F13D-F0A3-46C2-B698-AB3A8038C3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EE577-D3F9-4882-AC8B-D91702D425C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Fall 2015 Plenary Local Senates Irvine, California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6F13D-F0A3-46C2-B698-AB3A8038C3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080"/>
            <a:ext cx="2852928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792080"/>
            <a:ext cx="7620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130553"/>
            <a:ext cx="2852928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D527-A769-4349-91AC-81E677ECBC3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Fall 2015 Plenary Local Senates Irvine, California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6F13D-F0A3-46C2-B698-AB3A8038C3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912152" y="3579942"/>
            <a:ext cx="5577840" cy="211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480"/>
            <a:ext cx="2856907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1480" y="838201"/>
            <a:ext cx="787252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33600"/>
            <a:ext cx="2852928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066D4-4DCC-4FBC-BE05-1A1AE851715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Fall 2015 Plenary Local Senates Irvine, California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6F13D-F0A3-46C2-B698-AB3A8038C3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0C74D-5EAA-4A41-84E7-CA4E7E779D4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Fall 2015 Plenary Local Senates Irvine, California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6F13D-F0A3-46C2-B698-AB3A8038C3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09600"/>
            <a:ext cx="27432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80264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39516-C090-475B-A30D-FA887DA8D1F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Fall 2015 Plenary Local Senates Irvine, California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6F13D-F0A3-46C2-B698-AB3A8038C3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39284" y="789090"/>
            <a:ext cx="10111317" cy="1470025"/>
          </a:xfrm>
        </p:spPr>
        <p:txBody>
          <a:bodyPr anchor="ctr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39287" y="4724409"/>
            <a:ext cx="10111316" cy="1385047"/>
          </a:xfrm>
        </p:spPr>
        <p:txBody>
          <a:bodyPr anchor="ctr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ABB7F-DE02-4138-9BDA-18DD7199BCDC}" type="datetime1">
              <a:rPr lang="en-US" smtClean="0"/>
              <a:pPr/>
              <a:t>10/30/18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Fall 2015 Plenary Local Senates Irvine, California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48109-2BF9-1A40-A27F-CD8A4C5FB79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903167" y="2564085"/>
            <a:ext cx="2385679" cy="1729830"/>
          </a:xfrm>
          <a:prstGeom prst="ellipse">
            <a:avLst/>
          </a:prstGeom>
          <a:noFill/>
          <a:ln w="127000">
            <a:solidFill>
              <a:schemeClr val="tx2"/>
            </a:solidFill>
          </a:ln>
          <a:effectLst>
            <a:innerShdw blurRad="101600" dist="76200" dir="13500000">
              <a:prstClr val="black">
                <a:alpha val="57000"/>
              </a:prstClr>
            </a:innerShdw>
          </a:effectLst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15283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B4AE-AF0A-4F6C-BE2C-5C796D1D8E92}" type="datetime1">
              <a:rPr lang="en-US" smtClean="0"/>
              <a:pPr/>
              <a:t>10/30/18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Fall 2015 Plenary Local Senates Irvine, California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EB0EE-5C55-4A20-9AF4-1E061F85A2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718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78EE3-4B03-4324-A70A-307AE0386B6C}" type="datetime1">
              <a:rPr lang="en-US" smtClean="0"/>
              <a:pPr/>
              <a:t>10/30/18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Fall 2015 Plenary Local Senates Irvine, California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EB0EE-5C55-4A20-9AF4-1E061F85A2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493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2" name="Date Placeholder 2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4DDAAFC-9B55-42DD-A6D5-484112A0B36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Fall 2015 Plenary Local Senates Irvine, California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FF6F13D-F0A3-46C2-B698-AB3A8038C3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749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1D345-0C1D-45FE-A499-E8CB7D37375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Fall 2015 Plenary Local Senates Irvine, California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6F13D-F0A3-46C2-B698-AB3A8038C3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281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DC654-B18A-4B6D-9AED-E56F0533E02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Fall 2015 Plenary Local Senates Irvine, California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6F13D-F0A3-46C2-B698-AB3A8038C3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33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2A8C5-93BC-4E71-A671-C21E5C8476F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Fall 2015 Plenary Local Senates Irvine, California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6F13D-F0A3-46C2-B698-AB3A8038C3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768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895359"/>
            <a:ext cx="10515600" cy="79533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6BA5F-B86B-452E-8F9D-9F04F8684D8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Fall 2015 Plenary Local Senates Irvine, California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6F13D-F0A3-46C2-B698-AB3A8038C3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045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16.xml"/><Relationship Id="rId13" Type="http://schemas.openxmlformats.org/officeDocument/2006/relationships/theme" Target="../theme/theme2.xml"/><Relationship Id="rId14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2" Type="http://schemas.openxmlformats.org/officeDocument/2006/relationships/slideLayout" Target="../slideLayouts/slideLayout6.xml"/><Relationship Id="rId3" Type="http://schemas.openxmlformats.org/officeDocument/2006/relationships/slideLayout" Target="../slideLayouts/slideLayout7.xml"/><Relationship Id="rId4" Type="http://schemas.openxmlformats.org/officeDocument/2006/relationships/slideLayout" Target="../slideLayouts/slideLayout8.xml"/><Relationship Id="rId5" Type="http://schemas.openxmlformats.org/officeDocument/2006/relationships/slideLayout" Target="../slideLayouts/slideLayout9.xml"/><Relationship Id="rId6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1.xml"/><Relationship Id="rId8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28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904884"/>
            <a:ext cx="10515600" cy="9144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1589E1-EB3B-4866-8C9D-A3700B9C2E3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Fall 2015 Plenary Local Senates Irvine, California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F6F13D-F0A3-46C2-B698-AB3A8038C3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505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1" kern="1200">
          <a:solidFill>
            <a:srgbClr val="261300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1" i="1" kern="1200">
          <a:solidFill>
            <a:srgbClr val="1A0D00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1A0D00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A0D00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A0D00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A0D00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904884"/>
            <a:ext cx="10515600" cy="9144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9F450-5DA8-43B6-89AE-A6866926DAE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Fall 2015 Plenary Local Senates Irvine, California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F6F13D-F0A3-46C2-B698-AB3A8038C3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468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1" kern="1200">
          <a:solidFill>
            <a:srgbClr val="261300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1" i="1" kern="1200">
          <a:solidFill>
            <a:srgbClr val="1A0D00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1A0D00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A0D00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A0D00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A0D00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18288"/>
            <a:ext cx="3860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1F1589E1-EB3B-4866-8C9D-A3700B9C2E3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18288"/>
            <a:ext cx="5486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Fall 2015 Plenary Local Senates Irvine, California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FFF6F13D-F0A3-46C2-B698-AB3A8038C3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sccc.org/sites/default/files/local_senates_handbook2015-web.pdf" TargetMode="External"/><Relationship Id="rId4" Type="http://schemas.openxmlformats.org/officeDocument/2006/relationships/image" Target="../media/image12.emf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sccc.org/" TargetMode="External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2" Type="http://schemas.openxmlformats.org/officeDocument/2006/relationships/hyperlink" Target="mailto:info@asccc.or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asccc.org/acronyms" TargetMode="External"/><Relationship Id="rId4" Type="http://schemas.openxmlformats.org/officeDocument/2006/relationships/hyperlink" Target="http://asccc.org/content/build-your-lingo-acronym-bingo" TargetMode="External"/><Relationship Id="rId5" Type="http://schemas.openxmlformats.org/officeDocument/2006/relationships/image" Target="../media/image21.png"/><Relationship Id="rId6" Type="http://schemas.openxmlformats.org/officeDocument/2006/relationships/image" Target="../media/image22.jpeg"/><Relationship Id="rId7" Type="http://schemas.openxmlformats.org/officeDocument/2006/relationships/image" Target="../media/image23.png"/><Relationship Id="rId8" Type="http://schemas.openxmlformats.org/officeDocument/2006/relationships/image" Target="../media/image24.jpeg"/><Relationship Id="rId9" Type="http://schemas.openxmlformats.org/officeDocument/2006/relationships/image" Target="../media/image25.png"/><Relationship Id="rId10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hyperlink" Target="mailto:latonya.parker@mvc.edu" TargetMode="External"/><Relationship Id="rId5" Type="http://schemas.openxmlformats.org/officeDocument/2006/relationships/hyperlink" Target="mailto:krystinne@asccc.org" TargetMode="External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sccc.org/about" TargetMode="External"/><Relationship Id="rId4" Type="http://schemas.openxmlformats.org/officeDocument/2006/relationships/hyperlink" Target="NULL" TargetMode="External"/><Relationship Id="rId5" Type="http://schemas.openxmlformats.org/officeDocument/2006/relationships/hyperlink" Target="http://www.asccc.org/papers/resolution-handbook" TargetMode="External"/><Relationship Id="rId6" Type="http://schemas.openxmlformats.org/officeDocument/2006/relationships/hyperlink" Target="http://asccc.org/resources/resolutions" TargetMode="External"/><Relationship Id="rId7" Type="http://schemas.openxmlformats.org/officeDocument/2006/relationships/hyperlink" Target="http://asccc.org/events/2017-11-02-150000-2017-11-04-230000/2017-fall-plenary-session" TargetMode="External"/><Relationship Id="rId8" Type="http://schemas.openxmlformats.org/officeDocument/2006/relationships/hyperlink" Target="http://asccc.org/about/bylaws" TargetMode="External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3079" y="1430216"/>
            <a:ext cx="11386868" cy="1992922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 smtClean="0">
                <a:latin typeface="Corbel" pitchFamily="34" charset="0"/>
              </a:rPr>
              <a:t/>
            </a:r>
            <a:br>
              <a:rPr lang="en-US" sz="4400" b="1" dirty="0" smtClean="0">
                <a:latin typeface="Corbel" pitchFamily="34" charset="0"/>
              </a:rPr>
            </a:br>
            <a:r>
              <a:rPr lang="en-US" sz="3200" b="1" dirty="0"/>
              <a:t> Actions and Strategies for Navigating Through 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b="1" dirty="0" smtClean="0"/>
              <a:t>ASCCC </a:t>
            </a:r>
            <a:r>
              <a:rPr lang="en-US" sz="3200" b="1" dirty="0"/>
              <a:t>Plenary &amp; Resources</a:t>
            </a:r>
            <a:br>
              <a:rPr lang="en-US" sz="3200" b="1" dirty="0"/>
            </a:br>
            <a:endParaRPr lang="en-US" sz="2400" b="1" dirty="0">
              <a:solidFill>
                <a:schemeClr val="tx1"/>
              </a:solidFill>
              <a:latin typeface="Corbe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5815" y="3610708"/>
            <a:ext cx="10952286" cy="3004414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  <a:effectLst/>
                <a:latin typeface="Corbel" pitchFamily="34" charset="0"/>
              </a:rPr>
              <a:t>LaTonya Parker, ASCCC South Representative </a:t>
            </a:r>
            <a:endParaRPr lang="en-US" sz="2400" dirty="0" smtClean="0">
              <a:solidFill>
                <a:schemeClr val="tx1"/>
              </a:solidFill>
              <a:effectLst/>
              <a:latin typeface="Corbel" pitchFamily="34" charset="0"/>
            </a:endParaRPr>
          </a:p>
          <a:p>
            <a:r>
              <a:rPr lang="en-US" sz="2400" dirty="0" smtClean="0">
                <a:solidFill>
                  <a:schemeClr val="tx1"/>
                </a:solidFill>
                <a:effectLst/>
                <a:latin typeface="Corbel" pitchFamily="34" charset="0"/>
              </a:rPr>
              <a:t>Krystinne Mica</a:t>
            </a:r>
            <a:r>
              <a:rPr lang="en-US" sz="2400" smtClean="0">
                <a:solidFill>
                  <a:schemeClr val="tx1"/>
                </a:solidFill>
                <a:effectLst/>
                <a:latin typeface="Corbel" pitchFamily="34" charset="0"/>
              </a:rPr>
              <a:t>, ASCCC Chief Operating Officer</a:t>
            </a:r>
            <a:endParaRPr lang="en-US" sz="2400" dirty="0" smtClean="0">
              <a:solidFill>
                <a:schemeClr val="tx1"/>
              </a:solidFill>
              <a:effectLst/>
              <a:latin typeface="Corbel" pitchFamily="34" charset="0"/>
            </a:endParaRPr>
          </a:p>
          <a:p>
            <a:endParaRPr lang="en-US" sz="2400" dirty="0" smtClean="0">
              <a:solidFill>
                <a:schemeClr val="tx1"/>
              </a:solidFill>
              <a:effectLst/>
              <a:latin typeface="Corbel" pitchFamily="34" charset="0"/>
            </a:endParaRPr>
          </a:p>
          <a:p>
            <a:r>
              <a:rPr lang="en-US" sz="2400" b="1" dirty="0" smtClean="0">
                <a:solidFill>
                  <a:schemeClr val="tx1"/>
                </a:solidFill>
                <a:effectLst/>
                <a:latin typeface="Corbel" pitchFamily="34" charset="0"/>
              </a:rPr>
              <a:t>Fall Plenary 2018 </a:t>
            </a:r>
          </a:p>
          <a:p>
            <a:r>
              <a:rPr lang="en-US" sz="2400" b="1" dirty="0" smtClean="0">
                <a:solidFill>
                  <a:schemeClr val="tx1"/>
                </a:solidFill>
                <a:effectLst/>
                <a:latin typeface="Corbel" pitchFamily="34" charset="0"/>
              </a:rPr>
              <a:t>Irvine, CA</a:t>
            </a:r>
            <a:endParaRPr lang="en-US" sz="2400" b="1" dirty="0">
              <a:solidFill>
                <a:schemeClr val="tx1"/>
              </a:solidFill>
              <a:effectLst/>
              <a:latin typeface="Corbel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48109-2BF9-1A40-A27F-CD8A4C5FB791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6" name="Picture 5" descr="ASCCC_Logo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21157" y="723900"/>
            <a:ext cx="4231670" cy="786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13616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Local Senates Handbook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EB0EE-5C55-4A20-9AF4-1E061F85A2B6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41351" y="1692853"/>
            <a:ext cx="8298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hlinkClick r:id="rId3"/>
              </a:rPr>
              <a:t>www.asccc.org/sites/default/files/local_senates_handbook2015-web.pdf</a:t>
            </a:r>
            <a:endParaRPr lang="en-US" b="1" dirty="0" smtClean="0"/>
          </a:p>
          <a:p>
            <a:endParaRPr lang="en-US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509" y="1819277"/>
            <a:ext cx="3050145" cy="43576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68150" y="2077349"/>
            <a:ext cx="8223855" cy="373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31925" indent="-1431925">
              <a:lnSpc>
                <a:spcPct val="130000"/>
              </a:lnSpc>
            </a:pPr>
            <a:r>
              <a:rPr lang="en-US" sz="2800" dirty="0"/>
              <a:t>Part I – </a:t>
            </a:r>
            <a:r>
              <a:rPr lang="en-US" sz="2800" dirty="0" smtClean="0"/>
              <a:t>	A Brief History</a:t>
            </a:r>
            <a:endParaRPr lang="en-US" sz="2800" dirty="0"/>
          </a:p>
          <a:p>
            <a:pPr marL="1431925" indent="-1431925">
              <a:lnSpc>
                <a:spcPct val="130000"/>
              </a:lnSpc>
            </a:pPr>
            <a:r>
              <a:rPr lang="en-US" sz="2800" dirty="0"/>
              <a:t>Part II – </a:t>
            </a:r>
            <a:r>
              <a:rPr lang="en-US" sz="2800" dirty="0" smtClean="0"/>
              <a:t>	Roles </a:t>
            </a:r>
            <a:r>
              <a:rPr lang="en-US" sz="2800" dirty="0"/>
              <a:t>and Responsibilities of the </a:t>
            </a:r>
            <a:r>
              <a:rPr lang="en-US" sz="2800" dirty="0" smtClean="0"/>
              <a:t>Senate</a:t>
            </a:r>
            <a:endParaRPr lang="en-US" sz="2800" dirty="0"/>
          </a:p>
          <a:p>
            <a:pPr marL="1431925" indent="-1431925">
              <a:lnSpc>
                <a:spcPct val="130000"/>
              </a:lnSpc>
            </a:pPr>
            <a:r>
              <a:rPr lang="en-US" sz="2800" dirty="0"/>
              <a:t>Part III </a:t>
            </a:r>
            <a:r>
              <a:rPr lang="en-US" sz="2800" dirty="0" smtClean="0"/>
              <a:t>–	Duties </a:t>
            </a:r>
            <a:r>
              <a:rPr lang="en-US" sz="2800" dirty="0"/>
              <a:t>as a Local Senate </a:t>
            </a:r>
            <a:r>
              <a:rPr lang="en-US" sz="2800" dirty="0" smtClean="0"/>
              <a:t>President</a:t>
            </a:r>
            <a:endParaRPr lang="en-US" sz="2800" dirty="0"/>
          </a:p>
          <a:p>
            <a:pPr marL="1431925" indent="-1431925">
              <a:lnSpc>
                <a:spcPct val="130000"/>
              </a:lnSpc>
            </a:pPr>
            <a:r>
              <a:rPr lang="en-US" sz="2800" dirty="0"/>
              <a:t>Part IV </a:t>
            </a:r>
            <a:r>
              <a:rPr lang="en-US" sz="2800" dirty="0" smtClean="0"/>
              <a:t>–	Ensuring </a:t>
            </a:r>
            <a:r>
              <a:rPr lang="en-US" sz="2800" dirty="0"/>
              <a:t>the Effectiveness of the Local </a:t>
            </a:r>
            <a:r>
              <a:rPr lang="en-US" sz="2800" dirty="0" smtClean="0"/>
              <a:t>Senate</a:t>
            </a:r>
            <a:endParaRPr lang="en-US" sz="2800" dirty="0"/>
          </a:p>
          <a:p>
            <a:pPr marL="1431925" indent="-1431925">
              <a:lnSpc>
                <a:spcPct val="130000"/>
              </a:lnSpc>
            </a:pPr>
            <a:r>
              <a:rPr lang="en-US" sz="2800" dirty="0"/>
              <a:t>Part V </a:t>
            </a:r>
            <a:r>
              <a:rPr lang="en-US" sz="2800" dirty="0" smtClean="0"/>
              <a:t>–	Linking </a:t>
            </a:r>
            <a:r>
              <a:rPr lang="en-US" sz="2800" dirty="0"/>
              <a:t>Local Senates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933644" y="5572664"/>
            <a:ext cx="6885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CC0000"/>
                </a:solidFill>
              </a:rPr>
              <a:t>Online version includes helpful hyperlinks!</a:t>
            </a:r>
            <a:endParaRPr lang="en-US" sz="2800" dirty="0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06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67906"/>
            <a:ext cx="109728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spc="0" dirty="0" smtClean="0">
                <a:solidFill>
                  <a:schemeClr val="tx1"/>
                </a:solidFill>
              </a:rPr>
              <a:t>The ASCCC Web Site   </a:t>
            </a:r>
            <a:r>
              <a:rPr lang="en-US" sz="2700" b="1" spc="0" dirty="0">
                <a:hlinkClick r:id="rId3"/>
              </a:rPr>
              <a:t>http://www.asccc.org/</a:t>
            </a:r>
            <a:r>
              <a:rPr lang="en-US" sz="2700" b="1" spc="0" dirty="0"/>
              <a:t/>
            </a:r>
            <a:br>
              <a:rPr lang="en-US" sz="2700" b="1" spc="0" dirty="0"/>
            </a:br>
            <a:endParaRPr lang="en-US" sz="2700" b="1" spc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EB0EE-5C55-4A20-9AF4-1E061F85A2B6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420" y="1335323"/>
            <a:ext cx="8519160" cy="540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4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67906"/>
            <a:ext cx="109728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spc="0" dirty="0" smtClean="0">
                <a:solidFill>
                  <a:schemeClr val="tx1"/>
                </a:solidFill>
              </a:rPr>
              <a:t>Application to Serve </a:t>
            </a:r>
            <a:br>
              <a:rPr lang="en-US" b="1" spc="0" dirty="0" smtClean="0">
                <a:solidFill>
                  <a:schemeClr val="tx1"/>
                </a:solidFill>
              </a:rPr>
            </a:br>
            <a:r>
              <a:rPr lang="en-US" sz="2700" b="1" spc="0" dirty="0" smtClean="0"/>
              <a:t>https</a:t>
            </a:r>
            <a:r>
              <a:rPr lang="en-US" sz="2700" b="1" spc="0" dirty="0"/>
              <a:t>://</a:t>
            </a:r>
            <a:r>
              <a:rPr lang="en-US" sz="2700" b="1" spc="0" dirty="0" err="1"/>
              <a:t>asccc.org</a:t>
            </a:r>
            <a:r>
              <a:rPr lang="en-US" sz="2700" b="1" spc="0" dirty="0"/>
              <a:t>/content/faculty-application-statewide-service</a:t>
            </a:r>
            <a:r>
              <a:rPr lang="en-US" sz="2700" b="1" spc="0" dirty="0"/>
              <a:t/>
            </a:r>
            <a:br>
              <a:rPr lang="en-US" sz="2700" b="1" spc="0" dirty="0"/>
            </a:br>
            <a:endParaRPr lang="en-US" sz="2700" b="1" spc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EB0EE-5C55-4A20-9AF4-1E061F85A2B6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73477"/>
            <a:ext cx="4691185" cy="28135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619" y="3575791"/>
            <a:ext cx="4197839" cy="29012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131" y="1778940"/>
            <a:ext cx="5919862" cy="36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8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624" y="626175"/>
            <a:ext cx="10515600" cy="62347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Institutes and Meetings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078" y="1819283"/>
            <a:ext cx="3874886" cy="4550261"/>
          </a:xfrm>
        </p:spPr>
        <p:txBody>
          <a:bodyPr>
            <a:normAutofit/>
          </a:bodyPr>
          <a:lstStyle/>
          <a:p>
            <a:r>
              <a:rPr lang="en-US" sz="2000" dirty="0" smtClean="0"/>
              <a:t>Plenary Sessions</a:t>
            </a:r>
          </a:p>
          <a:p>
            <a:r>
              <a:rPr lang="en-US" sz="2000" dirty="0" smtClean="0"/>
              <a:t>Curriculum Institute</a:t>
            </a:r>
          </a:p>
          <a:p>
            <a:r>
              <a:rPr lang="en-US" sz="2000" dirty="0" smtClean="0"/>
              <a:t>Career and Noncredit Institute</a:t>
            </a:r>
          </a:p>
          <a:p>
            <a:r>
              <a:rPr lang="en-US" sz="2000" dirty="0" smtClean="0"/>
              <a:t>Leadership Institute</a:t>
            </a:r>
          </a:p>
          <a:p>
            <a:r>
              <a:rPr lang="en-US" sz="2000" dirty="0" smtClean="0"/>
              <a:t>Part-Time Institute </a:t>
            </a:r>
          </a:p>
          <a:p>
            <a:r>
              <a:rPr lang="en-US" sz="2000" dirty="0" smtClean="0"/>
              <a:t>Academic Academy</a:t>
            </a:r>
          </a:p>
          <a:p>
            <a:r>
              <a:rPr lang="en-US" sz="2000" dirty="0" smtClean="0"/>
              <a:t>Regional Meetings</a:t>
            </a:r>
          </a:p>
          <a:p>
            <a:r>
              <a:rPr lang="en-US" sz="2000" dirty="0" smtClean="0"/>
              <a:t>Area Meetings</a:t>
            </a:r>
          </a:p>
          <a:p>
            <a:r>
              <a:rPr lang="en-US" sz="2000" dirty="0"/>
              <a:t>a</a:t>
            </a:r>
            <a:r>
              <a:rPr lang="en-US" sz="2000" dirty="0" smtClean="0"/>
              <a:t>nd others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See website for more details</a:t>
            </a: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EB0EE-5C55-4A20-9AF4-1E061F85A2B6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964" y="1249653"/>
            <a:ext cx="5175436" cy="34449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502" y="3189767"/>
            <a:ext cx="4984898" cy="335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26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624" y="626175"/>
            <a:ext cx="10515600" cy="62347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Local Senate Visits &amp; Technical Assistance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078" y="1819283"/>
            <a:ext cx="3874886" cy="4550261"/>
          </a:xfrm>
        </p:spPr>
        <p:txBody>
          <a:bodyPr>
            <a:normAutofit/>
          </a:bodyPr>
          <a:lstStyle/>
          <a:p>
            <a:r>
              <a:rPr lang="en-US" sz="2000" dirty="0" smtClean="0"/>
              <a:t>Local Senate Visits</a:t>
            </a:r>
          </a:p>
          <a:p>
            <a:pPr lvl="1"/>
            <a:r>
              <a:rPr lang="en-US" sz="1600" dirty="0" smtClean="0"/>
              <a:t>Free of cost to colleges!</a:t>
            </a:r>
          </a:p>
          <a:p>
            <a:pPr lvl="1"/>
            <a:r>
              <a:rPr lang="en-US" sz="1600" dirty="0" smtClean="0"/>
              <a:t>ASCCC Representatives will cover wide range of topics e.g. AB 705, Guided Pathways, Curriculum, etc.</a:t>
            </a:r>
          </a:p>
          <a:p>
            <a:r>
              <a:rPr lang="en-US" sz="2000" dirty="0" smtClean="0"/>
              <a:t>Collegiality in Action (technical assistance)</a:t>
            </a:r>
          </a:p>
          <a:p>
            <a:pPr lvl="1"/>
            <a:r>
              <a:rPr lang="en-US" sz="1600" dirty="0" smtClean="0"/>
              <a:t>Conducted with CCLC or CIO</a:t>
            </a:r>
          </a:p>
          <a:p>
            <a:pPr lvl="1"/>
            <a:r>
              <a:rPr lang="en-US" sz="1600" dirty="0" smtClean="0"/>
              <a:t>$1,000 cost to cover travel for representatives</a:t>
            </a:r>
          </a:p>
          <a:p>
            <a:pPr lvl="1"/>
            <a:r>
              <a:rPr lang="en-US" sz="1600" dirty="0" smtClean="0"/>
              <a:t>Curriculum or Governance</a:t>
            </a:r>
          </a:p>
          <a:p>
            <a:pPr marL="182880" lvl="1"/>
            <a:r>
              <a:rPr lang="en-US" sz="1600" dirty="0"/>
              <a:t>Make request through </a:t>
            </a:r>
            <a:r>
              <a:rPr lang="en-US" sz="1600" dirty="0">
                <a:hlinkClick r:id="rId2"/>
              </a:rPr>
              <a:t>info@asccc.org</a:t>
            </a:r>
            <a:r>
              <a:rPr lang="en-US" sz="1600" dirty="0"/>
              <a:t> or </a:t>
            </a:r>
            <a:r>
              <a:rPr lang="en-US" sz="1600" dirty="0" smtClean="0"/>
              <a:t>online</a:t>
            </a:r>
          </a:p>
          <a:p>
            <a:pPr marL="182880" lvl="1"/>
            <a:r>
              <a:rPr lang="en-US" sz="1600" dirty="0" smtClean="0"/>
              <a:t>See website for more details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EB0EE-5C55-4A20-9AF4-1E061F85A2B6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964" y="1249653"/>
            <a:ext cx="5443220" cy="38375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864" y="2834640"/>
            <a:ext cx="5547360" cy="378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45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Common Acronyms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6F13D-F0A3-46C2-B698-AB3A8038C3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578" name="AutoShape 2" descr="http://www.aaii.com/objects/thumbnail/460?size=splash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609735" y="6259539"/>
            <a:ext cx="31005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hlinkClick r:id="rId3"/>
              </a:rPr>
              <a:t>http://asccc.org/acronyms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6259539"/>
            <a:ext cx="64218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hlinkClick r:id="rId4"/>
              </a:rPr>
              <a:t>http://</a:t>
            </a:r>
            <a:r>
              <a:rPr lang="en-US" sz="2000" dirty="0" smtClean="0">
                <a:hlinkClick r:id="rId4"/>
              </a:rPr>
              <a:t>asccc.org/content/build-your-lingo-acronym-bingo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304006" y="2659922"/>
            <a:ext cx="5266156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5C: California Community Colleges Curriculum Committee </a:t>
            </a:r>
            <a:r>
              <a:rPr lang="en-US" dirty="0" smtClean="0"/>
              <a:t>(</a:t>
            </a:r>
            <a:r>
              <a:rPr lang="en-US" dirty="0"/>
              <a:t>previously SACC).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60099" y="4605064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CCCCO:   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2056" name="Picture 8" descr="California Community Colleges Chancellor's Offic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523" y="4593395"/>
            <a:ext cx="3762375" cy="38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 result for asccc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717" y="4030214"/>
            <a:ext cx="2149475" cy="214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902353" y="4221702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ASCCC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493" y="822243"/>
            <a:ext cx="2952750" cy="154305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256037" y="1622549"/>
            <a:ext cx="1854900" cy="92333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BOG</a:t>
            </a:r>
            <a:br>
              <a:rPr lang="en-US" b="1" dirty="0" smtClean="0"/>
            </a:br>
            <a:r>
              <a:rPr lang="en-US" b="1" dirty="0" smtClean="0"/>
              <a:t>Board of Governors</a:t>
            </a:r>
            <a:endParaRPr lang="en-US" b="1" dirty="0"/>
          </a:p>
        </p:txBody>
      </p:sp>
      <p:pic>
        <p:nvPicPr>
          <p:cNvPr id="2060" name="Picture 12" descr="Image result for c id logo california community colle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128" y="1344277"/>
            <a:ext cx="3442853" cy="1298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716749" y="3845548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OEI: 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32" name="Picture 20" descr="Image result for oei logo california community colleg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364" y="3652533"/>
            <a:ext cx="4273426" cy="755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9185011" y="3099398"/>
            <a:ext cx="1949976" cy="147732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PCAH:</a:t>
            </a:r>
            <a:endParaRPr lang="en-US" dirty="0"/>
          </a:p>
          <a:p>
            <a:pPr algn="ctr"/>
            <a:r>
              <a:rPr lang="en-US" dirty="0" smtClean="0"/>
              <a:t>The </a:t>
            </a:r>
            <a:r>
              <a:rPr lang="en-US" dirty="0"/>
              <a:t>Program and Course Approval </a:t>
            </a:r>
            <a:r>
              <a:rPr lang="en-US" dirty="0" smtClean="0"/>
              <a:t>Handbook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74290" y="5256359"/>
            <a:ext cx="5689930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THE INTEGRATED PLAN: </a:t>
            </a:r>
            <a:br>
              <a:rPr lang="en-US" dirty="0" smtClean="0"/>
            </a:br>
            <a:r>
              <a:rPr lang="en-US" dirty="0" smtClean="0"/>
              <a:t>Basic </a:t>
            </a:r>
            <a:r>
              <a:rPr lang="en-US" dirty="0"/>
              <a:t>Skills </a:t>
            </a:r>
            <a:r>
              <a:rPr lang="en-US" dirty="0" smtClean="0"/>
              <a:t>Initiative (BSI), Student Equity (SE), </a:t>
            </a:r>
            <a:r>
              <a:rPr lang="en-US" dirty="0"/>
              <a:t>and Student Success and Support Program </a:t>
            </a:r>
            <a:r>
              <a:rPr lang="en-US" dirty="0" smtClean="0"/>
              <a:t>(SSSP)</a:t>
            </a:r>
            <a:endParaRPr lang="en-US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02721" y="3038499"/>
            <a:ext cx="2857500" cy="67627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602473" y="2776710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DWM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96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ASCCC </a:t>
            </a:r>
            <a:r>
              <a:rPr lang="en-US" b="1" dirty="0" smtClean="0">
                <a:solidFill>
                  <a:schemeClr val="tx1"/>
                </a:solidFill>
              </a:rPr>
              <a:t>Awards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09600" y="1524000"/>
            <a:ext cx="10972800" cy="4914900"/>
          </a:xfrm>
        </p:spPr>
        <p:txBody>
          <a:bodyPr>
            <a:normAutofit fontScale="70000" lnSpcReduction="20000"/>
          </a:bodyPr>
          <a:lstStyle/>
          <a:p>
            <a:r>
              <a:rPr lang="en-US" sz="3900" b="1" dirty="0"/>
              <a:t>Exemplary Program Award:</a:t>
            </a:r>
            <a:r>
              <a:rPr lang="en-US" sz="3900" dirty="0"/>
              <a:t> </a:t>
            </a:r>
            <a:r>
              <a:rPr lang="en-US" sz="3500" dirty="0"/>
              <a:t>Recognizes </a:t>
            </a:r>
            <a:r>
              <a:rPr lang="en-US" sz="3500" dirty="0" smtClean="0"/>
              <a:t/>
            </a:r>
            <a:br>
              <a:rPr lang="en-US" sz="3500" dirty="0" smtClean="0"/>
            </a:br>
            <a:r>
              <a:rPr lang="en-US" sz="3500" dirty="0" smtClean="0"/>
              <a:t>outstanding </a:t>
            </a:r>
            <a:r>
              <a:rPr lang="en-US" sz="3500" dirty="0"/>
              <a:t>community college programs. </a:t>
            </a:r>
            <a:endParaRPr lang="en-US" sz="3500" dirty="0" smtClean="0"/>
          </a:p>
          <a:p>
            <a:pPr lvl="1"/>
            <a:r>
              <a:rPr lang="en-US" sz="3100" dirty="0" smtClean="0"/>
              <a:t>Deadline November 5, 2018 5pm</a:t>
            </a:r>
          </a:p>
          <a:p>
            <a:pPr lvl="1"/>
            <a:r>
              <a:rPr lang="en-US" sz="3100" dirty="0" smtClean="0"/>
              <a:t>Theme: Environmental Responsibility </a:t>
            </a:r>
            <a:r>
              <a:rPr lang="en-US" sz="3100" dirty="0" smtClean="0"/>
              <a:t/>
            </a:r>
            <a:br>
              <a:rPr lang="en-US" sz="3100" dirty="0" smtClean="0"/>
            </a:br>
            <a:endParaRPr lang="en-US" sz="3100" dirty="0"/>
          </a:p>
          <a:p>
            <a:pPr marL="342900" indent="-342900"/>
            <a:r>
              <a:rPr lang="en-US" sz="3900" b="1" dirty="0"/>
              <a:t>The Hayward Award: </a:t>
            </a:r>
            <a:r>
              <a:rPr lang="en-US" sz="3500" dirty="0"/>
              <a:t>Honors Outstanding </a:t>
            </a:r>
            <a:r>
              <a:rPr lang="en-US" sz="3500" dirty="0" smtClean="0"/>
              <a:t/>
            </a:r>
            <a:br>
              <a:rPr lang="en-US" sz="3500" dirty="0" smtClean="0"/>
            </a:br>
            <a:r>
              <a:rPr lang="en-US" sz="3500" dirty="0" smtClean="0"/>
              <a:t>community college </a:t>
            </a:r>
            <a:r>
              <a:rPr lang="en-US" sz="3500" dirty="0"/>
              <a:t>faculty who have a track record </a:t>
            </a:r>
            <a:r>
              <a:rPr lang="en-US" sz="3500" dirty="0" smtClean="0"/>
              <a:t/>
            </a:r>
            <a:br>
              <a:rPr lang="en-US" sz="3500" dirty="0" smtClean="0"/>
            </a:br>
            <a:r>
              <a:rPr lang="en-US" sz="3500" dirty="0" smtClean="0"/>
              <a:t>of </a:t>
            </a:r>
            <a:r>
              <a:rPr lang="en-US" sz="3500" dirty="0"/>
              <a:t>excellence both in teaching and in professional activities and have demonstrated commitment to their students, profession, and college</a:t>
            </a:r>
            <a:r>
              <a:rPr lang="en-US" sz="3500" dirty="0" smtClean="0"/>
              <a:t>.</a:t>
            </a:r>
          </a:p>
          <a:p>
            <a:pPr marL="617220" lvl="1" indent="-342900"/>
            <a:r>
              <a:rPr lang="en-US" sz="3100" dirty="0" smtClean="0"/>
              <a:t>Deadline December 17, 2018 5pm</a:t>
            </a:r>
            <a:r>
              <a:rPr lang="en-US" sz="3100" dirty="0" smtClean="0"/>
              <a:t/>
            </a:r>
            <a:br>
              <a:rPr lang="en-US" sz="3100" dirty="0" smtClean="0"/>
            </a:br>
            <a:endParaRPr lang="en-US" sz="3100" dirty="0"/>
          </a:p>
          <a:p>
            <a:pPr marL="342900" indent="-342900"/>
            <a:r>
              <a:rPr lang="en-US" sz="3900" b="1" dirty="0" err="1"/>
              <a:t>Stanback</a:t>
            </a:r>
            <a:r>
              <a:rPr lang="en-US" sz="3900" b="1" dirty="0"/>
              <a:t>-Stroud Award: </a:t>
            </a:r>
            <a:r>
              <a:rPr lang="en-US" sz="3500" dirty="0"/>
              <a:t>Honors faculty who have made special contributions addressing issues involving diversity. </a:t>
            </a:r>
            <a:endParaRPr lang="en-US" sz="3500" dirty="0" smtClean="0"/>
          </a:p>
          <a:p>
            <a:pPr marL="617220" lvl="1" indent="-342900"/>
            <a:r>
              <a:rPr lang="en-US" sz="3100" dirty="0" smtClean="0"/>
              <a:t>Deadline February 11, 2019 5pm </a:t>
            </a:r>
            <a:endParaRPr lang="en-US" sz="31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6F13D-F0A3-46C2-B698-AB3A8038C3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578" name="AutoShape 2" descr="http://www.aaii.com/objects/thumbnail/460?size=splash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6" name="Picture 4" descr="http://web.emerson.edu/dramaturgy/wp-content/uploads/sites/36/2014/08/award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4" r="19379"/>
          <a:stretch/>
        </p:blipFill>
        <p:spPr bwMode="auto">
          <a:xfrm>
            <a:off x="10144663" y="781049"/>
            <a:ext cx="1736785" cy="287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11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6F13D-F0A3-46C2-B698-AB3A8038C3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287165" y="918016"/>
            <a:ext cx="3932237" cy="83025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Questions?</a:t>
            </a:r>
          </a:p>
        </p:txBody>
      </p:sp>
      <p:sp>
        <p:nvSpPr>
          <p:cNvPr id="5" name="Text Placeholder 7"/>
          <p:cNvSpPr txBox="1">
            <a:spLocks/>
          </p:cNvSpPr>
          <p:nvPr/>
        </p:nvSpPr>
        <p:spPr>
          <a:xfrm>
            <a:off x="274696" y="1748275"/>
            <a:ext cx="6394453" cy="2063297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dirty="0" smtClean="0">
                <a:solidFill>
                  <a:srgbClr val="C00000"/>
                </a:solidFill>
              </a:rPr>
              <a:t>Thank you, </a:t>
            </a:r>
            <a:br>
              <a:rPr lang="en-US" sz="3200" dirty="0" smtClean="0">
                <a:solidFill>
                  <a:srgbClr val="C00000"/>
                </a:solidFill>
              </a:rPr>
            </a:br>
            <a:r>
              <a:rPr lang="en-US" sz="3200" dirty="0" smtClean="0">
                <a:solidFill>
                  <a:srgbClr val="C00000"/>
                </a:solidFill>
              </a:rPr>
              <a:t>and have a great plenary session!</a:t>
            </a:r>
          </a:p>
          <a:p>
            <a:pPr algn="ctr"/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6" name="Picture 5" descr="ASCCC_Logo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50876" y="5852644"/>
            <a:ext cx="4231670" cy="786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 descr="https://farm8.staticflickr.com/7280/6852361698_1e91785e9a_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149" y="979526"/>
            <a:ext cx="4913251" cy="304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5501" y="3671460"/>
            <a:ext cx="79719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Calibri" panose="020F0502020204030204" pitchFamily="34" charset="0"/>
              </a:rPr>
              <a:t>Our Contact Information</a:t>
            </a:r>
          </a:p>
          <a:p>
            <a:r>
              <a:rPr lang="en-US" sz="2800" dirty="0" smtClean="0">
                <a:latin typeface="Calibri" panose="020F0502020204030204" pitchFamily="34" charset="0"/>
              </a:rPr>
              <a:t>LaTonya </a:t>
            </a:r>
            <a:r>
              <a:rPr lang="en-US" sz="2800" dirty="0">
                <a:latin typeface="Calibri" panose="020F0502020204030204" pitchFamily="34" charset="0"/>
              </a:rPr>
              <a:t>Parker: </a:t>
            </a:r>
            <a:r>
              <a:rPr lang="en-US" sz="2800" dirty="0" smtClean="0">
                <a:latin typeface="Calibri" panose="020F0502020204030204" pitchFamily="34" charset="0"/>
                <a:hlinkClick r:id="rId4"/>
              </a:rPr>
              <a:t>latonya.parker@mvc.edu</a:t>
            </a:r>
            <a:r>
              <a:rPr lang="en-US" sz="2800" dirty="0" smtClean="0">
                <a:latin typeface="Calibri" panose="020F0502020204030204" pitchFamily="34" charset="0"/>
              </a:rPr>
              <a:t> </a:t>
            </a:r>
          </a:p>
          <a:p>
            <a:r>
              <a:rPr lang="en-US" sz="2800" dirty="0" smtClean="0">
                <a:latin typeface="Calibri" panose="020F0502020204030204" pitchFamily="34" charset="0"/>
              </a:rPr>
              <a:t>Krystinne Mica: </a:t>
            </a:r>
            <a:r>
              <a:rPr lang="en-US" sz="2800" dirty="0" smtClean="0">
                <a:latin typeface="Calibri" panose="020F0502020204030204" pitchFamily="34" charset="0"/>
                <a:hlinkClick r:id="rId5"/>
              </a:rPr>
              <a:t>krystinne@asccc.org</a:t>
            </a:r>
            <a:r>
              <a:rPr lang="en-US" sz="2800" dirty="0" smtClean="0">
                <a:latin typeface="Calibri" panose="020F0502020204030204" pitchFamily="34" charset="0"/>
              </a:rPr>
              <a:t> </a:t>
            </a:r>
            <a:endParaRPr lang="en-US" sz="2800" dirty="0">
              <a:latin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80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 Overview of this Session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49642" y="1649897"/>
            <a:ext cx="11455880" cy="4469550"/>
          </a:xfrm>
        </p:spPr>
        <p:txBody>
          <a:bodyPr>
            <a:norm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sz="2800" dirty="0"/>
              <a:t>Make </a:t>
            </a:r>
            <a:r>
              <a:rPr lang="en-US" sz="2800" dirty="0" smtClean="0"/>
              <a:t>connections </a:t>
            </a:r>
            <a:r>
              <a:rPr lang="en-US" sz="2800" dirty="0"/>
              <a:t>with other </a:t>
            </a:r>
            <a:r>
              <a:rPr lang="en-US" sz="2800" dirty="0" smtClean="0"/>
              <a:t>first time attendees and delegates 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2800" dirty="0" smtClean="0"/>
              <a:t>Role </a:t>
            </a:r>
            <a:r>
              <a:rPr lang="en-US" sz="2800" dirty="0"/>
              <a:t>of the ASCCC </a:t>
            </a:r>
            <a:r>
              <a:rPr lang="en-US" sz="2800" dirty="0" smtClean="0"/>
              <a:t>and Plenary Session</a:t>
            </a:r>
            <a:endParaRPr lang="en-US" sz="2800" dirty="0"/>
          </a:p>
          <a:p>
            <a:pPr marL="285750" indent="-285750">
              <a:buFont typeface="Wingdings" charset="2"/>
              <a:buChar char="ü"/>
            </a:pPr>
            <a:r>
              <a:rPr lang="en-US" sz="2800" dirty="0" smtClean="0"/>
              <a:t>Resolutions</a:t>
            </a:r>
            <a:r>
              <a:rPr lang="en-US" sz="2800" dirty="0"/>
              <a:t>, Voting and Discussion: Who participates in each</a:t>
            </a:r>
            <a:r>
              <a:rPr lang="en-US" sz="2800" dirty="0" smtClean="0"/>
              <a:t>?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2800" dirty="0" smtClean="0"/>
              <a:t>Resources: Local Senates Handbook, website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2800" dirty="0" smtClean="0"/>
              <a:t>Define Common Acronyms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2800" dirty="0" smtClean="0"/>
              <a:t>ASCCC Awards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2800" dirty="0" smtClean="0"/>
              <a:t>Find someone to sit with at lunch </a:t>
            </a:r>
            <a:r>
              <a:rPr lang="en-US" sz="2800" dirty="0" smtClean="0">
                <a:sym typeface="Wingdings"/>
              </a:rPr>
              <a:t></a:t>
            </a:r>
            <a:endParaRPr lang="en-US" sz="2800" dirty="0" smtClean="0"/>
          </a:p>
          <a:p>
            <a:pPr marL="285750" indent="-285750">
              <a:buFont typeface="Wingdings" charset="2"/>
              <a:buChar char="ü"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EB0EE-5C55-4A20-9AF4-1E061F85A2B6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4300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68140" y="3745142"/>
            <a:ext cx="2425148" cy="2288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84773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 Making Connections 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671391" y="2782389"/>
            <a:ext cx="6361044" cy="239863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dirty="0" smtClean="0"/>
              <a:t>Introduce yourself to at least two people around you and </a:t>
            </a:r>
            <a:r>
              <a:rPr lang="en-US" sz="3200" smtClean="0"/>
              <a:t>answer the following question</a:t>
            </a:r>
            <a:r>
              <a:rPr lang="en-US" sz="3200" dirty="0" smtClean="0"/>
              <a:t>: If you had one superpower, what would it be and why? </a:t>
            </a:r>
            <a:endParaRPr lang="en-US" sz="3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EB0EE-5C55-4A20-9AF4-1E061F85A2B6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40962" name="Picture 2" descr="http://inspiredtelemarketing.co.uk/wp-content/uploads/Cover-Letter-Introduc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1801" y="2387392"/>
            <a:ext cx="3543300" cy="33496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87823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Mission of ASCCC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914400" indent="-457200"/>
            <a:r>
              <a:rPr lang="en-US" sz="2800" dirty="0" smtClean="0"/>
              <a:t>Fosters </a:t>
            </a:r>
            <a:r>
              <a:rPr lang="en-US" sz="2800" dirty="0"/>
              <a:t>the effective participation by community college faculty in all statewide and local academic and professional matters; </a:t>
            </a:r>
            <a:endParaRPr lang="en-US" sz="2800" dirty="0" smtClean="0"/>
          </a:p>
          <a:p>
            <a:pPr marL="914400" indent="-457200"/>
            <a:endParaRPr lang="en-US" sz="2800" dirty="0" smtClean="0"/>
          </a:p>
          <a:p>
            <a:pPr marL="914400" indent="-457200"/>
            <a:r>
              <a:rPr lang="en-US" sz="2800" dirty="0" smtClean="0"/>
              <a:t>Develops</a:t>
            </a:r>
            <a:r>
              <a:rPr lang="en-US" sz="2800" dirty="0"/>
              <a:t>, promotes, and acts upon policies responding to statewide concerns; </a:t>
            </a:r>
            <a:endParaRPr lang="en-US" sz="2800" dirty="0" smtClean="0"/>
          </a:p>
          <a:p>
            <a:pPr marL="914400" indent="-457200"/>
            <a:endParaRPr lang="en-US" sz="2800" dirty="0" smtClean="0"/>
          </a:p>
          <a:p>
            <a:pPr marL="914400" indent="-457200"/>
            <a:r>
              <a:rPr lang="en-US" sz="2800" dirty="0" smtClean="0"/>
              <a:t>Serve </a:t>
            </a:r>
            <a:r>
              <a:rPr lang="en-US" sz="2800" dirty="0"/>
              <a:t>as the official voice of the faculty of California Community Colleges in academic and professional matters. </a:t>
            </a:r>
            <a:endParaRPr lang="en-US" sz="2800" dirty="0" smtClean="0"/>
          </a:p>
          <a:p>
            <a:pPr marL="914400" indent="-457200"/>
            <a:endParaRPr lang="en-US" sz="2800" dirty="0" smtClean="0"/>
          </a:p>
          <a:p>
            <a:pPr marL="914400" indent="-457200"/>
            <a:r>
              <a:rPr lang="en-US" sz="2800" dirty="0"/>
              <a:t>The Academic Senate strengthens and supports the local senates of all California community colleges.</a:t>
            </a:r>
          </a:p>
          <a:p>
            <a:pPr marL="914400" indent="-457200"/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6F13D-F0A3-46C2-B698-AB3A8038C3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 descr="ASCCC_Logo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39609" y="5792856"/>
            <a:ext cx="4231670" cy="786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2618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48575" y="471789"/>
            <a:ext cx="11576648" cy="1104181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Purpose of </a:t>
            </a:r>
            <a:r>
              <a:rPr lang="en-US" b="1" dirty="0" smtClean="0">
                <a:solidFill>
                  <a:schemeClr val="tx1"/>
                </a:solidFill>
              </a:rPr>
              <a:t>Plenary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59298" y="1543693"/>
            <a:ext cx="10515600" cy="4781006"/>
          </a:xfrm>
        </p:spPr>
        <p:txBody>
          <a:bodyPr>
            <a:normAutofit/>
          </a:bodyPr>
          <a:lstStyle/>
          <a:p>
            <a:pPr marL="854075" indent="-396875"/>
            <a:r>
              <a:rPr lang="en-US" sz="2800" dirty="0" smtClean="0"/>
              <a:t>To be </a:t>
            </a:r>
            <a:r>
              <a:rPr lang="en-US" sz="2800" dirty="0"/>
              <a:t>apprised about hot topics, 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 smtClean="0"/>
          </a:p>
          <a:p>
            <a:pPr marL="854075" indent="-396875"/>
            <a:r>
              <a:rPr lang="en-US" sz="2800" dirty="0" smtClean="0"/>
              <a:t>To </a:t>
            </a:r>
            <a:r>
              <a:rPr lang="en-US" sz="2800" dirty="0"/>
              <a:t>receive new training to bolster the effectiveness of their senate, 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 smtClean="0"/>
          </a:p>
          <a:p>
            <a:pPr marL="854075" indent="-396875"/>
            <a:r>
              <a:rPr lang="en-US" sz="2800" dirty="0" smtClean="0"/>
              <a:t>To </a:t>
            </a:r>
            <a:r>
              <a:rPr lang="en-US" sz="2800" dirty="0"/>
              <a:t>select representatives and officers, 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 smtClean="0"/>
          </a:p>
          <a:p>
            <a:pPr marL="854075" indent="-396875"/>
            <a:r>
              <a:rPr lang="en-US" sz="2800" dirty="0"/>
              <a:t>T</a:t>
            </a:r>
            <a:r>
              <a:rPr lang="en-US" sz="2800" dirty="0" smtClean="0"/>
              <a:t>o </a:t>
            </a:r>
            <a:r>
              <a:rPr lang="en-US" sz="2800" dirty="0"/>
              <a:t>determine Senate positions and provide the Executive </a:t>
            </a:r>
            <a:r>
              <a:rPr lang="en-US" sz="2800" dirty="0" smtClean="0"/>
              <a:t>Committee </a:t>
            </a:r>
            <a:r>
              <a:rPr lang="en-US" sz="2800" dirty="0"/>
              <a:t>direction through the resolution and voting processes.</a:t>
            </a:r>
          </a:p>
          <a:p>
            <a:endParaRPr lang="en-US" sz="28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6F13D-F0A3-46C2-B698-AB3A8038C3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ASCCC_Logo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39609" y="5792856"/>
            <a:ext cx="4231670" cy="786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6706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cdn2.hubspot.net/hub/169461/file-552325329-jpg/images/QuestionBlackboard.jpg"/>
          <p:cNvPicPr>
            <a:picLocks noChangeAspect="1" noChangeArrowheads="1"/>
          </p:cNvPicPr>
          <p:nvPr/>
        </p:nvPicPr>
        <p:blipFill>
          <a:blip r:embed="rId3" cstate="print">
            <a:alphaModFix amt="35000"/>
          </a:blip>
          <a:srcRect/>
          <a:stretch>
            <a:fillRect/>
          </a:stretch>
        </p:blipFill>
        <p:spPr bwMode="auto">
          <a:xfrm>
            <a:off x="1219200" y="1291322"/>
            <a:ext cx="8428102" cy="5566678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9125" y="1558762"/>
            <a:ext cx="10594675" cy="4141129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rgbClr val="000000"/>
                </a:solidFill>
              </a:rPr>
              <a:t>Attend the </a:t>
            </a:r>
            <a:r>
              <a:rPr lang="en-US" sz="2800" dirty="0">
                <a:solidFill>
                  <a:srgbClr val="000000"/>
                </a:solidFill>
              </a:rPr>
              <a:t>Area meetings </a:t>
            </a:r>
            <a:r>
              <a:rPr lang="en-US" sz="2800" dirty="0" smtClean="0">
                <a:solidFill>
                  <a:srgbClr val="000000"/>
                </a:solidFill>
              </a:rPr>
              <a:t>at </a:t>
            </a:r>
            <a:r>
              <a:rPr lang="en-US" sz="2800" dirty="0">
                <a:solidFill>
                  <a:srgbClr val="000000"/>
                </a:solidFill>
              </a:rPr>
              <a:t>plenary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rgbClr val="000000"/>
                </a:solidFill>
              </a:rPr>
              <a:t>Read session resolutions packets…they are revised daily</a:t>
            </a:r>
            <a:r>
              <a:rPr lang="en-US" sz="2800" dirty="0" smtClean="0">
                <a:solidFill>
                  <a:srgbClr val="000000"/>
                </a:solidFill>
              </a:rPr>
              <a:t>.</a:t>
            </a:r>
            <a:endParaRPr lang="en-US" sz="2800" dirty="0">
              <a:solidFill>
                <a:srgbClr val="00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rgbClr val="000000"/>
                </a:solidFill>
              </a:rPr>
              <a:t>Debate and vote on resolutions - represent your local senate’s </a:t>
            </a:r>
            <a:r>
              <a:rPr lang="en-US" sz="2800" dirty="0" smtClean="0">
                <a:solidFill>
                  <a:srgbClr val="000000"/>
                </a:solidFill>
              </a:rPr>
              <a:t>positions</a:t>
            </a: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Part of a team? Spread yourselves around to different breakouts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Network!</a:t>
            </a:r>
          </a:p>
          <a:p>
            <a:pPr lvl="1"/>
            <a:r>
              <a:rPr lang="en-US" sz="2400" dirty="0" smtClean="0"/>
              <a:t>Get </a:t>
            </a:r>
            <a:r>
              <a:rPr lang="en-US" sz="2400" dirty="0"/>
              <a:t>to know your Area Representative and the entire Executive Committee</a:t>
            </a:r>
            <a:r>
              <a:rPr lang="en-US" sz="2400" dirty="0" smtClean="0"/>
              <a:t>…they’re </a:t>
            </a:r>
            <a:r>
              <a:rPr lang="en-US" sz="2400" dirty="0"/>
              <a:t>here to help</a:t>
            </a:r>
            <a:r>
              <a:rPr lang="en-US" sz="2400" dirty="0" smtClean="0"/>
              <a:t>!</a:t>
            </a:r>
            <a:endParaRPr lang="en-US" sz="24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And remember – have fun!</a:t>
            </a:r>
          </a:p>
          <a:p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361" y="721250"/>
            <a:ext cx="11266097" cy="68059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I’m a new </a:t>
            </a:r>
            <a:r>
              <a:rPr lang="en-US" b="1" dirty="0" smtClean="0">
                <a:solidFill>
                  <a:schemeClr val="tx1"/>
                </a:solidFill>
              </a:rPr>
              <a:t>delegate…what </a:t>
            </a:r>
            <a:r>
              <a:rPr lang="en-US" b="1" dirty="0">
                <a:solidFill>
                  <a:schemeClr val="tx1"/>
                </a:solidFill>
              </a:rPr>
              <a:t>do I </a:t>
            </a:r>
            <a:r>
              <a:rPr lang="en-US" b="1" dirty="0" smtClean="0">
                <a:solidFill>
                  <a:schemeClr val="tx1"/>
                </a:solidFill>
              </a:rPr>
              <a:t>do at Plenary?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6F13D-F0A3-46C2-B698-AB3A8038C3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15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Saturday is Voting Day - Resolutions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8876961" cy="4876800"/>
          </a:xfrm>
        </p:spPr>
        <p:txBody>
          <a:bodyPr>
            <a:normAutofit fontScale="92500"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Resolutions </a:t>
            </a:r>
            <a:r>
              <a:rPr lang="en-US" sz="2800" dirty="0">
                <a:solidFill>
                  <a:srgbClr val="000000"/>
                </a:solidFill>
              </a:rPr>
              <a:t>are debated and voted…anyone can debate</a:t>
            </a:r>
          </a:p>
          <a:p>
            <a:r>
              <a:rPr lang="en-US" sz="2800" dirty="0">
                <a:solidFill>
                  <a:srgbClr val="000000"/>
                </a:solidFill>
              </a:rPr>
              <a:t>Arguments are made at the pro and con mics.</a:t>
            </a:r>
          </a:p>
          <a:p>
            <a:pPr lvl="1">
              <a:buFont typeface="Arial" pitchFamily="34" charset="0"/>
              <a:buChar char="‒"/>
            </a:pPr>
            <a:r>
              <a:rPr lang="en-US" sz="2400" dirty="0">
                <a:solidFill>
                  <a:srgbClr val="000000"/>
                </a:solidFill>
              </a:rPr>
              <a:t>Debate continues until no one is at a mic, or until time for debate expires </a:t>
            </a:r>
            <a:r>
              <a:rPr lang="en-US" sz="2400" dirty="0" smtClean="0">
                <a:solidFill>
                  <a:srgbClr val="000000"/>
                </a:solidFill>
              </a:rPr>
              <a:t/>
            </a:r>
            <a:br>
              <a:rPr lang="en-US" sz="2400" dirty="0" smtClean="0">
                <a:solidFill>
                  <a:srgbClr val="000000"/>
                </a:solidFill>
              </a:rPr>
            </a:br>
            <a:r>
              <a:rPr lang="en-US" sz="2400" dirty="0" smtClean="0">
                <a:solidFill>
                  <a:srgbClr val="000000"/>
                </a:solidFill>
              </a:rPr>
              <a:t>(</a:t>
            </a:r>
            <a:r>
              <a:rPr lang="en-US" sz="2400" dirty="0">
                <a:solidFill>
                  <a:srgbClr val="000000"/>
                </a:solidFill>
              </a:rPr>
              <a:t>15 minutes)</a:t>
            </a:r>
          </a:p>
          <a:p>
            <a:r>
              <a:rPr lang="en-US" sz="2800" dirty="0">
                <a:solidFill>
                  <a:srgbClr val="000000"/>
                </a:solidFill>
              </a:rPr>
              <a:t>Parliamentary mic is for making motions, parliamentary inquiries to the chair, etc.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Voting is typically done by voice and only delegates can vote</a:t>
            </a:r>
            <a:r>
              <a:rPr lang="en-US" sz="2800" dirty="0">
                <a:solidFill>
                  <a:srgbClr val="000000"/>
                </a:solidFill>
              </a:rPr>
              <a:t>!</a:t>
            </a:r>
          </a:p>
          <a:p>
            <a:pPr lvl="1">
              <a:buFont typeface="Arial" pitchFamily="34" charset="0"/>
              <a:buChar char="‒"/>
            </a:pPr>
            <a:r>
              <a:rPr lang="en-US" sz="2400" dirty="0">
                <a:solidFill>
                  <a:srgbClr val="000000"/>
                </a:solidFill>
              </a:rPr>
              <a:t>If voice vote inconclusive, division of the house is done</a:t>
            </a:r>
          </a:p>
          <a:p>
            <a:pPr lvl="1">
              <a:buFont typeface="Arial" pitchFamily="34" charset="0"/>
              <a:buChar char="‒"/>
            </a:pPr>
            <a:r>
              <a:rPr lang="en-US" sz="2400" dirty="0">
                <a:solidFill>
                  <a:srgbClr val="000000"/>
                </a:solidFill>
              </a:rPr>
              <a:t>If division of the house inconclusive…serpentine vote!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6F13D-F0A3-46C2-B698-AB3A8038C3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86561" y="4214446"/>
            <a:ext cx="1896794" cy="189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411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Resources </a:t>
            </a:r>
            <a:r>
              <a:rPr lang="en-US" b="1" dirty="0">
                <a:solidFill>
                  <a:schemeClr val="tx1"/>
                </a:solidFill>
              </a:rPr>
              <a:t>for </a:t>
            </a:r>
            <a:r>
              <a:rPr lang="en-US" b="1" dirty="0" smtClean="0">
                <a:solidFill>
                  <a:schemeClr val="tx1"/>
                </a:solidFill>
              </a:rPr>
              <a:t>Local Senates and Delegates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09600" y="1629323"/>
            <a:ext cx="7010400" cy="3332362"/>
          </a:xfrm>
        </p:spPr>
        <p:txBody>
          <a:bodyPr>
            <a:normAutofit fontScale="92500" lnSpcReduction="20000"/>
          </a:bodyPr>
          <a:lstStyle/>
          <a:p>
            <a:pPr marL="465138" indent="-465138"/>
            <a:r>
              <a:rPr lang="en-US" sz="3600" dirty="0"/>
              <a:t>Resources for </a:t>
            </a:r>
            <a:r>
              <a:rPr lang="en-US" sz="3600" dirty="0" smtClean="0"/>
              <a:t>Delegates</a:t>
            </a:r>
          </a:p>
          <a:p>
            <a:pPr marL="465138" indent="-465138"/>
            <a:r>
              <a:rPr lang="en-US" sz="3600" dirty="0" smtClean="0"/>
              <a:t>Local Senates Handbook</a:t>
            </a:r>
          </a:p>
          <a:p>
            <a:pPr marL="465138" indent="-465138"/>
            <a:r>
              <a:rPr lang="en-US" sz="3600" dirty="0" smtClean="0"/>
              <a:t>ASCCC </a:t>
            </a:r>
            <a:r>
              <a:rPr lang="en-US" sz="3600" dirty="0" smtClean="0"/>
              <a:t>Website</a:t>
            </a:r>
          </a:p>
          <a:p>
            <a:pPr marL="739458" lvl="1" indent="-465138"/>
            <a:r>
              <a:rPr lang="en-US" sz="3200" dirty="0" smtClean="0"/>
              <a:t>Local Senate Visits </a:t>
            </a:r>
          </a:p>
          <a:p>
            <a:pPr marL="739458" lvl="1" indent="-465138"/>
            <a:r>
              <a:rPr lang="en-US" sz="3200" dirty="0" smtClean="0"/>
              <a:t>Events </a:t>
            </a:r>
            <a:endParaRPr lang="en-US" sz="3200" dirty="0" smtClean="0"/>
          </a:p>
          <a:p>
            <a:pPr marL="465138" indent="-465138"/>
            <a:r>
              <a:rPr lang="en-US" sz="3600" dirty="0" smtClean="0"/>
              <a:t>Relations with Local Senates </a:t>
            </a:r>
            <a:br>
              <a:rPr lang="en-US" sz="3600" dirty="0" smtClean="0"/>
            </a:br>
            <a:r>
              <a:rPr lang="en-US" sz="3600" dirty="0" smtClean="0"/>
              <a:t>Committee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6F13D-F0A3-46C2-B698-AB3A8038C3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578" name="AutoShape 2" descr="http://www.aaii.com/objects/thumbnail/460?size=splash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0" name="Picture 2" descr="http://www.educatordominion.com/resourc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425" y="1841383"/>
            <a:ext cx="4752975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9600" y="4826675"/>
            <a:ext cx="7010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22960" lvl="3" indent="0">
              <a:buNone/>
            </a:pPr>
            <a:r>
              <a:rPr lang="en-US" dirty="0"/>
              <a:t>18-19 Committee</a:t>
            </a:r>
          </a:p>
          <a:p>
            <a:pPr marL="822960" lvl="3" indent="0">
              <a:buNone/>
            </a:pPr>
            <a:r>
              <a:rPr lang="en-US" dirty="0"/>
              <a:t>LaTonya Parker - </a:t>
            </a:r>
            <a:r>
              <a:rPr lang="en-US" dirty="0" err="1"/>
              <a:t>latonya.parker@mvc.edu</a:t>
            </a:r>
            <a:endParaRPr lang="en-US" dirty="0"/>
          </a:p>
          <a:p>
            <a:pPr marL="822960" lvl="3" indent="0">
              <a:buNone/>
            </a:pPr>
            <a:r>
              <a:rPr lang="en-US" dirty="0"/>
              <a:t>Carrie Roberson - </a:t>
            </a:r>
            <a:r>
              <a:rPr lang="en-US" dirty="0" err="1"/>
              <a:t>robersonca@butte.edu</a:t>
            </a:r>
            <a:endParaRPr lang="en-US" dirty="0"/>
          </a:p>
          <a:p>
            <a:pPr marL="822960" lvl="3" indent="0">
              <a:buNone/>
            </a:pPr>
            <a:r>
              <a:rPr lang="en-US" dirty="0"/>
              <a:t>Peggy Campo - </a:t>
            </a:r>
            <a:r>
              <a:rPr lang="en-US" dirty="0" err="1"/>
              <a:t>Peggy.Campo@norcocollege.edu</a:t>
            </a:r>
            <a:endParaRPr lang="en-US" dirty="0"/>
          </a:p>
          <a:p>
            <a:pPr marL="822960" lvl="3" indent="0">
              <a:buNone/>
            </a:pPr>
            <a:r>
              <a:rPr lang="en-US" dirty="0"/>
              <a:t>Robert Stewart - </a:t>
            </a:r>
            <a:r>
              <a:rPr lang="en-US" dirty="0" err="1"/>
              <a:t>stewarrl@lasc.edu</a:t>
            </a:r>
            <a:endParaRPr lang="en-US" dirty="0"/>
          </a:p>
          <a:p>
            <a:pPr marL="822960" lvl="3" indent="0">
              <a:buNone/>
            </a:pPr>
            <a:r>
              <a:rPr lang="en-US" dirty="0"/>
              <a:t>Gayle Pitman - </a:t>
            </a:r>
            <a:r>
              <a:rPr lang="en-US" dirty="0" err="1"/>
              <a:t>pitmang@scc.losrios.edu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63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Important Senate Resources for Delegates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5607" y="1653097"/>
            <a:ext cx="11294853" cy="4680683"/>
          </a:xfrm>
        </p:spPr>
        <p:txBody>
          <a:bodyPr>
            <a:noAutofit/>
          </a:bodyPr>
          <a:lstStyle/>
          <a:p>
            <a:pPr marL="344488" indent="-344488">
              <a:spcAft>
                <a:spcPts val="900"/>
              </a:spcAft>
            </a:pPr>
            <a:r>
              <a:rPr lang="en-US" dirty="0">
                <a:solidFill>
                  <a:srgbClr val="000000"/>
                </a:solidFill>
              </a:rPr>
              <a:t>About the Academic Senate - </a:t>
            </a:r>
            <a:r>
              <a:rPr lang="en-US" sz="2000" dirty="0">
                <a:solidFill>
                  <a:srgbClr val="000000"/>
                </a:solidFill>
                <a:hlinkClick r:id="rId3"/>
              </a:rPr>
              <a:t>http://www.asccc.org/about</a:t>
            </a:r>
            <a:endParaRPr lang="en-US" sz="2000" dirty="0">
              <a:solidFill>
                <a:srgbClr val="000000"/>
              </a:solidFill>
            </a:endParaRPr>
          </a:p>
          <a:p>
            <a:pPr marL="344488" indent="-344488">
              <a:spcAft>
                <a:spcPts val="900"/>
              </a:spcAft>
            </a:pPr>
            <a:r>
              <a:rPr lang="en-US" dirty="0">
                <a:solidFill>
                  <a:srgbClr val="000000"/>
                </a:solidFill>
              </a:rPr>
              <a:t>“Roles and Responsibilities for Delegates</a:t>
            </a:r>
            <a:r>
              <a:rPr lang="en-US" dirty="0" smtClean="0">
                <a:solidFill>
                  <a:srgbClr val="000000"/>
                </a:solidFill>
              </a:rPr>
              <a:t>”: </a:t>
            </a:r>
            <a:r>
              <a:rPr lang="en-US" sz="2000" dirty="0" smtClean="0">
                <a:solidFill>
                  <a:srgbClr val="000000"/>
                </a:solidFill>
                <a:hlinkClick r:id="rId4" invalidUrl="http://www.asccc.org/sites/default/files/Senate Delegates Roles &amp; Responsibilities_0.pdf"/>
              </a:rPr>
              <a:t>http://www.asccc.org/sites/default/files/Senate%20Delegates%20Roles%20%26%20Responsibilities_0.pdf</a:t>
            </a:r>
            <a:endParaRPr lang="en-US" sz="2000" b="1" dirty="0" smtClean="0">
              <a:solidFill>
                <a:srgbClr val="000000"/>
              </a:solidFill>
            </a:endParaRPr>
          </a:p>
          <a:p>
            <a:pPr marL="344488" indent="-344488">
              <a:spcAft>
                <a:spcPts val="900"/>
              </a:spcAft>
            </a:pPr>
            <a:r>
              <a:rPr lang="en-US" dirty="0" smtClean="0">
                <a:solidFill>
                  <a:srgbClr val="000000"/>
                </a:solidFill>
              </a:rPr>
              <a:t>Resolutions </a:t>
            </a:r>
            <a:r>
              <a:rPr lang="en-US" dirty="0">
                <a:solidFill>
                  <a:srgbClr val="000000"/>
                </a:solidFill>
              </a:rPr>
              <a:t>Handbook:  </a:t>
            </a:r>
            <a:r>
              <a:rPr lang="en-US" sz="2000" dirty="0">
                <a:solidFill>
                  <a:srgbClr val="000000"/>
                </a:solidFill>
                <a:hlinkClick r:id="rId5"/>
              </a:rPr>
              <a:t>http://www.asccc.org/papers/resolution-handbook</a:t>
            </a:r>
            <a:endParaRPr lang="en-US" sz="2000" dirty="0">
              <a:solidFill>
                <a:srgbClr val="000000"/>
              </a:solidFill>
            </a:endParaRPr>
          </a:p>
          <a:p>
            <a:pPr marL="344488" indent="-344488">
              <a:spcAft>
                <a:spcPts val="900"/>
              </a:spcAft>
            </a:pPr>
            <a:r>
              <a:rPr lang="en-US" dirty="0">
                <a:solidFill>
                  <a:srgbClr val="000000"/>
                </a:solidFill>
              </a:rPr>
              <a:t>Senate resolutions web page (searchable</a:t>
            </a:r>
            <a:r>
              <a:rPr lang="en-US" dirty="0" smtClean="0">
                <a:solidFill>
                  <a:srgbClr val="000000"/>
                </a:solidFill>
              </a:rPr>
              <a:t>): </a:t>
            </a:r>
            <a:r>
              <a:rPr lang="fr-FR" sz="2000" dirty="0" smtClean="0">
                <a:solidFill>
                  <a:srgbClr val="000000"/>
                </a:solidFill>
                <a:hlinkClick r:id="rId6"/>
              </a:rPr>
              <a:t>http</a:t>
            </a:r>
            <a:r>
              <a:rPr lang="fr-FR" sz="2000" dirty="0">
                <a:solidFill>
                  <a:srgbClr val="000000"/>
                </a:solidFill>
                <a:hlinkClick r:id="rId6"/>
              </a:rPr>
              <a:t>://asccc.org/resources/resolutions</a:t>
            </a:r>
            <a:endParaRPr lang="fr-FR" sz="2000" dirty="0">
              <a:solidFill>
                <a:srgbClr val="000000"/>
              </a:solidFill>
            </a:endParaRPr>
          </a:p>
          <a:p>
            <a:pPr marL="344488" indent="-344488">
              <a:spcAft>
                <a:spcPts val="900"/>
              </a:spcAft>
            </a:pPr>
            <a:r>
              <a:rPr lang="en-US" dirty="0">
                <a:solidFill>
                  <a:srgbClr val="000000"/>
                </a:solidFill>
              </a:rPr>
              <a:t>Session Resources (</a:t>
            </a:r>
            <a:r>
              <a:rPr lang="en-US" dirty="0" smtClean="0">
                <a:solidFill>
                  <a:srgbClr val="000000"/>
                </a:solidFill>
              </a:rPr>
              <a:t>Includes discipline lists &amp; Foundation </a:t>
            </a:r>
            <a:r>
              <a:rPr lang="en-US" dirty="0">
                <a:solidFill>
                  <a:srgbClr val="000000"/>
                </a:solidFill>
              </a:rPr>
              <a:t>election information…click the “Resources’ tab): </a:t>
            </a:r>
            <a:r>
              <a:rPr lang="en-US" sz="2000" dirty="0">
                <a:solidFill>
                  <a:srgbClr val="000000"/>
                </a:solidFill>
                <a:hlinkClick r:id="rId7"/>
              </a:rPr>
              <a:t>http://</a:t>
            </a:r>
            <a:r>
              <a:rPr lang="en-US" sz="2000" dirty="0" smtClean="0">
                <a:solidFill>
                  <a:srgbClr val="000000"/>
                </a:solidFill>
                <a:hlinkClick r:id="rId7"/>
              </a:rPr>
              <a:t>asccc.org/events/2017-11-02-150000-2017-11-04-230000/2017-fall-plenary-session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endParaRPr lang="en-US" sz="1800" dirty="0">
              <a:solidFill>
                <a:srgbClr val="000000"/>
              </a:solidFill>
            </a:endParaRPr>
          </a:p>
          <a:p>
            <a:pPr marL="344488" indent="-344488">
              <a:spcAft>
                <a:spcPts val="900"/>
              </a:spcAft>
            </a:pPr>
            <a:r>
              <a:rPr lang="en-US" dirty="0">
                <a:solidFill>
                  <a:srgbClr val="000000"/>
                </a:solidFill>
              </a:rPr>
              <a:t>ASCCC Bylaws: </a:t>
            </a:r>
            <a:r>
              <a:rPr lang="en-US" sz="2000" dirty="0">
                <a:solidFill>
                  <a:srgbClr val="000000"/>
                </a:solidFill>
                <a:hlinkClick r:id="rId8"/>
              </a:rPr>
              <a:t>http://asccc.org/about/bylaws</a:t>
            </a:r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6F13D-F0A3-46C2-B698-AB3A8038C3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63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1_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22100"/>
      </a:accent1>
      <a:accent2>
        <a:srgbClr val="ED7D31"/>
      </a:accent2>
      <a:accent3>
        <a:srgbClr val="C28446"/>
      </a:accent3>
      <a:accent4>
        <a:srgbClr val="FFC000"/>
      </a:accent4>
      <a:accent5>
        <a:srgbClr val="9F9F9F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C6C0C59A-314C-476A-9EA5-9BC28D9283A5}" vid="{6A25FF00-F3F4-435C-AC82-54739F77B3A6}"/>
    </a:ext>
  </a:extLst>
</a:theme>
</file>

<file path=ppt/theme/theme2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22100"/>
      </a:accent1>
      <a:accent2>
        <a:srgbClr val="ED7D31"/>
      </a:accent2>
      <a:accent3>
        <a:srgbClr val="C28446"/>
      </a:accent3>
      <a:accent4>
        <a:srgbClr val="FFC000"/>
      </a:accent4>
      <a:accent5>
        <a:srgbClr val="9F9F9F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E08B9877-1A5F-4C8C-AE8B-A393F1B2205C}" vid="{6C1C3204-970A-4D19-960B-0C81057B61D5}"/>
    </a:ext>
  </a:extLst>
</a:theme>
</file>

<file path=ppt/theme/theme3.xml><?xml version="1.0" encoding="utf-8"?>
<a:theme xmlns:a="http://schemas.openxmlformats.org/drawingml/2006/main" name="Theme1">
  <a:themeElements>
    <a:clrScheme name="Custom 4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141AD2"/>
      </a:hlink>
      <a:folHlink>
        <a:srgbClr val="D89243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4471</TotalTime>
  <Words>901</Words>
  <Application>Microsoft Macintosh PowerPoint</Application>
  <PresentationFormat>Widescreen</PresentationFormat>
  <Paragraphs>163</Paragraphs>
  <Slides>17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Calibri</vt:lpstr>
      <vt:lpstr>Corbel</vt:lpstr>
      <vt:lpstr>Georgia</vt:lpstr>
      <vt:lpstr>Wingdings</vt:lpstr>
      <vt:lpstr>Arial</vt:lpstr>
      <vt:lpstr>1_Office Theme</vt:lpstr>
      <vt:lpstr>Office Theme</vt:lpstr>
      <vt:lpstr>Theme1</vt:lpstr>
      <vt:lpstr>  Actions and Strategies for Navigating Through  ASCCC Plenary &amp; Resources </vt:lpstr>
      <vt:lpstr> Overview of this Session</vt:lpstr>
      <vt:lpstr> Making Connections </vt:lpstr>
      <vt:lpstr>Mission of ASCCC</vt:lpstr>
      <vt:lpstr>Purpose of Plenary</vt:lpstr>
      <vt:lpstr>I’m a new delegate…what do I do at Plenary?</vt:lpstr>
      <vt:lpstr>Saturday is Voting Day - Resolutions</vt:lpstr>
      <vt:lpstr>Resources for Local Senates and Delegates</vt:lpstr>
      <vt:lpstr>Important Senate Resources for Delegates</vt:lpstr>
      <vt:lpstr>Local Senates Handbook</vt:lpstr>
      <vt:lpstr>The ASCCC Web Site   http://www.asccc.org/ </vt:lpstr>
      <vt:lpstr>Application to Serve  https://asccc.org/content/faculty-application-statewide-service </vt:lpstr>
      <vt:lpstr>Institutes and Meetings</vt:lpstr>
      <vt:lpstr>Local Senate Visits &amp; Technical Assistance</vt:lpstr>
      <vt:lpstr>Common Acronyms</vt:lpstr>
      <vt:lpstr>ASCCC Awards</vt:lpstr>
      <vt:lpstr>PowerPoint Presentation</vt:lpstr>
    </vt:vector>
  </TitlesOfParts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Call to Action</dc:title>
  <dc:creator>Grant</dc:creator>
  <cp:lastModifiedBy>Krystinne Mica</cp:lastModifiedBy>
  <cp:revision>180</cp:revision>
  <dcterms:created xsi:type="dcterms:W3CDTF">2015-05-02T02:46:00Z</dcterms:created>
  <dcterms:modified xsi:type="dcterms:W3CDTF">2018-10-30T21:32:03Z</dcterms:modified>
</cp:coreProperties>
</file>