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375" r:id="rId2"/>
    <p:sldId id="323" r:id="rId3"/>
    <p:sldId id="376" r:id="rId4"/>
    <p:sldId id="377" r:id="rId5"/>
    <p:sldId id="381" r:id="rId6"/>
    <p:sldId id="360" r:id="rId7"/>
    <p:sldId id="370" r:id="rId8"/>
    <p:sldId id="361" r:id="rId9"/>
    <p:sldId id="354" r:id="rId10"/>
    <p:sldId id="362" r:id="rId11"/>
    <p:sldId id="363" r:id="rId12"/>
    <p:sldId id="372" r:id="rId13"/>
    <p:sldId id="369" r:id="rId14"/>
    <p:sldId id="365" r:id="rId15"/>
    <p:sldId id="368" r:id="rId16"/>
    <p:sldId id="366" r:id="rId17"/>
    <p:sldId id="383" r:id="rId18"/>
    <p:sldId id="382" r:id="rId19"/>
    <p:sldId id="380" r:id="rId20"/>
    <p:sldId id="373" r:id="rId21"/>
    <p:sldId id="379" r:id="rId22"/>
    <p:sldId id="367" r:id="rId23"/>
    <p:sldId id="384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95" autoAdjust="0"/>
  </p:normalViewPr>
  <p:slideViewPr>
    <p:cSldViewPr snapToGrid="0">
      <p:cViewPr>
        <p:scale>
          <a:sx n="90" d="100"/>
          <a:sy n="90" d="100"/>
        </p:scale>
        <p:origin x="-141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FDD49-7A93-48FA-BF7F-281323599BC6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5F6BB2-D75E-421A-A6CC-7F48361C7CB9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English N60: Basics of Effective Writing</a:t>
          </a:r>
          <a:endParaRPr lang="en-US" dirty="0">
            <a:solidFill>
              <a:schemeClr val="bg2"/>
            </a:solidFill>
          </a:endParaRPr>
        </a:p>
      </dgm:t>
    </dgm:pt>
    <dgm:pt modelId="{92E64A63-4227-415C-828B-20FBA8C7149E}" type="parTrans" cxnId="{676D15DA-F3DE-4B99-88BE-06492519EF29}">
      <dgm:prSet/>
      <dgm:spPr/>
      <dgm:t>
        <a:bodyPr/>
        <a:lstStyle/>
        <a:p>
          <a:endParaRPr lang="en-US"/>
        </a:p>
      </dgm:t>
    </dgm:pt>
    <dgm:pt modelId="{4D006326-B99E-4314-BE19-441E4C5A2684}" type="sibTrans" cxnId="{676D15DA-F3DE-4B99-88BE-06492519EF29}">
      <dgm:prSet/>
      <dgm:spPr/>
      <dgm:t>
        <a:bodyPr/>
        <a:lstStyle/>
        <a:p>
          <a:endParaRPr lang="en-US"/>
        </a:p>
      </dgm:t>
    </dgm:pt>
    <dgm:pt modelId="{86D383E7-A31D-4027-ABB9-8CB2A5BE7C92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English 061: Intro to Composition</a:t>
          </a:r>
          <a:endParaRPr lang="en-US" dirty="0">
            <a:solidFill>
              <a:schemeClr val="bg2"/>
            </a:solidFill>
          </a:endParaRPr>
        </a:p>
      </dgm:t>
    </dgm:pt>
    <dgm:pt modelId="{FA0936F4-5919-4D9A-882D-68AFE945A696}" type="parTrans" cxnId="{5DC88DAF-A247-4A4E-B7DC-F51970793B4C}">
      <dgm:prSet/>
      <dgm:spPr/>
      <dgm:t>
        <a:bodyPr/>
        <a:lstStyle/>
        <a:p>
          <a:endParaRPr lang="en-US"/>
        </a:p>
      </dgm:t>
    </dgm:pt>
    <dgm:pt modelId="{D7CBCEA2-1273-4160-8949-E2587102978C}" type="sibTrans" cxnId="{5DC88DAF-A247-4A4E-B7DC-F51970793B4C}">
      <dgm:prSet/>
      <dgm:spPr/>
      <dgm:t>
        <a:bodyPr/>
        <a:lstStyle/>
        <a:p>
          <a:endParaRPr lang="en-US"/>
        </a:p>
      </dgm:t>
    </dgm:pt>
    <dgm:pt modelId="{C9DEC5D7-2421-44DD-9813-564BE9A0F378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English N50: Intro to Written Communication</a:t>
          </a:r>
          <a:endParaRPr lang="en-US" dirty="0">
            <a:solidFill>
              <a:schemeClr val="bg2"/>
            </a:solidFill>
          </a:endParaRPr>
        </a:p>
      </dgm:t>
    </dgm:pt>
    <dgm:pt modelId="{008CFE51-9A28-42EB-AB75-5F7504E364DD}" type="parTrans" cxnId="{7EE140D9-88AC-4F5F-AF2E-7D2D32FD9142}">
      <dgm:prSet/>
      <dgm:spPr/>
      <dgm:t>
        <a:bodyPr/>
        <a:lstStyle/>
        <a:p>
          <a:endParaRPr lang="en-US"/>
        </a:p>
      </dgm:t>
    </dgm:pt>
    <dgm:pt modelId="{09C8CA1D-F6DC-4E7F-A1DA-24A727B8D6B8}" type="sibTrans" cxnId="{7EE140D9-88AC-4F5F-AF2E-7D2D32FD9142}">
      <dgm:prSet/>
      <dgm:spPr/>
      <dgm:t>
        <a:bodyPr/>
        <a:lstStyle/>
        <a:p>
          <a:endParaRPr lang="en-US"/>
        </a:p>
      </dgm:t>
    </dgm:pt>
    <dgm:pt modelId="{1DA40551-AC5D-416E-931D-41B74FD0697A}" type="pres">
      <dgm:prSet presAssocID="{603FDD49-7A93-48FA-BF7F-281323599B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CFD2A-B3EE-457C-93B3-09531157D9F1}" type="pres">
      <dgm:prSet presAssocID="{995F6BB2-D75E-421A-A6CC-7F48361C7C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F52D5-B158-459D-9659-237E7E3FAAA2}" type="pres">
      <dgm:prSet presAssocID="{995F6BB2-D75E-421A-A6CC-7F48361C7CB9}" presName="spNode" presStyleCnt="0"/>
      <dgm:spPr/>
    </dgm:pt>
    <dgm:pt modelId="{05EB0C93-EBB3-49E9-9152-CFF07FC51115}" type="pres">
      <dgm:prSet presAssocID="{4D006326-B99E-4314-BE19-441E4C5A2684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90E25A5-4CE5-4EED-B2FC-43986953B239}" type="pres">
      <dgm:prSet presAssocID="{86D383E7-A31D-4027-ABB9-8CB2A5BE7C92}" presName="node" presStyleLbl="node1" presStyleIdx="1" presStyleCnt="3" custRadScaleRad="90051" custRadScaleInc="-74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CBD9F-FA14-4277-967E-89D908B094BC}" type="pres">
      <dgm:prSet presAssocID="{86D383E7-A31D-4027-ABB9-8CB2A5BE7C92}" presName="spNode" presStyleCnt="0"/>
      <dgm:spPr/>
    </dgm:pt>
    <dgm:pt modelId="{B56EBA47-2A72-48C0-AECC-CDBCEF293E58}" type="pres">
      <dgm:prSet presAssocID="{D7CBCEA2-1273-4160-8949-E2587102978C}" presName="sibTrans" presStyleLbl="sibTrans1D1" presStyleIdx="1" presStyleCnt="3"/>
      <dgm:spPr/>
      <dgm:t>
        <a:bodyPr/>
        <a:lstStyle/>
        <a:p>
          <a:endParaRPr lang="en-US"/>
        </a:p>
      </dgm:t>
    </dgm:pt>
    <dgm:pt modelId="{D0E898AF-7C82-4B66-9897-86B3673B9FE9}" type="pres">
      <dgm:prSet presAssocID="{C9DEC5D7-2421-44DD-9813-564BE9A0F378}" presName="node" presStyleLbl="node1" presStyleIdx="2" presStyleCnt="3" custRadScaleRad="111429" custRadScaleInc="65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F3566-7B14-4BAD-9DF7-259EE6AAD5C9}" type="pres">
      <dgm:prSet presAssocID="{C9DEC5D7-2421-44DD-9813-564BE9A0F378}" presName="spNode" presStyleCnt="0"/>
      <dgm:spPr/>
    </dgm:pt>
    <dgm:pt modelId="{B9ACC1D9-FBA1-44A0-9ED2-C6328B4647A6}" type="pres">
      <dgm:prSet presAssocID="{09C8CA1D-F6DC-4E7F-A1DA-24A727B8D6B8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7FEE1267-83D5-4763-83FA-9198FA4A8211}" type="presOf" srcId="{D7CBCEA2-1273-4160-8949-E2587102978C}" destId="{B56EBA47-2A72-48C0-AECC-CDBCEF293E58}" srcOrd="0" destOrd="0" presId="urn:microsoft.com/office/officeart/2005/8/layout/cycle5"/>
    <dgm:cxn modelId="{EFD6FF3A-46C3-4EC1-A64D-EE3792EF9AB4}" type="presOf" srcId="{86D383E7-A31D-4027-ABB9-8CB2A5BE7C92}" destId="{290E25A5-4CE5-4EED-B2FC-43986953B239}" srcOrd="0" destOrd="0" presId="urn:microsoft.com/office/officeart/2005/8/layout/cycle5"/>
    <dgm:cxn modelId="{2FC86F1C-2174-4987-9EB1-2487D5184ECB}" type="presOf" srcId="{4D006326-B99E-4314-BE19-441E4C5A2684}" destId="{05EB0C93-EBB3-49E9-9152-CFF07FC51115}" srcOrd="0" destOrd="0" presId="urn:microsoft.com/office/officeart/2005/8/layout/cycle5"/>
    <dgm:cxn modelId="{9C6FDAA6-D0B2-4EC3-A8C8-73F4D8DD1EDF}" type="presOf" srcId="{603FDD49-7A93-48FA-BF7F-281323599BC6}" destId="{1DA40551-AC5D-416E-931D-41B74FD0697A}" srcOrd="0" destOrd="0" presId="urn:microsoft.com/office/officeart/2005/8/layout/cycle5"/>
    <dgm:cxn modelId="{80F3313A-C966-4F12-AF67-2C8D33BD27CC}" type="presOf" srcId="{C9DEC5D7-2421-44DD-9813-564BE9A0F378}" destId="{D0E898AF-7C82-4B66-9897-86B3673B9FE9}" srcOrd="0" destOrd="0" presId="urn:microsoft.com/office/officeart/2005/8/layout/cycle5"/>
    <dgm:cxn modelId="{07F0208B-A4F6-420E-9158-05566165C2AA}" type="presOf" srcId="{09C8CA1D-F6DC-4E7F-A1DA-24A727B8D6B8}" destId="{B9ACC1D9-FBA1-44A0-9ED2-C6328B4647A6}" srcOrd="0" destOrd="0" presId="urn:microsoft.com/office/officeart/2005/8/layout/cycle5"/>
    <dgm:cxn modelId="{5DC88DAF-A247-4A4E-B7DC-F51970793B4C}" srcId="{603FDD49-7A93-48FA-BF7F-281323599BC6}" destId="{86D383E7-A31D-4027-ABB9-8CB2A5BE7C92}" srcOrd="1" destOrd="0" parTransId="{FA0936F4-5919-4D9A-882D-68AFE945A696}" sibTransId="{D7CBCEA2-1273-4160-8949-E2587102978C}"/>
    <dgm:cxn modelId="{22F57AA1-E1D1-443D-A32A-121236679647}" type="presOf" srcId="{995F6BB2-D75E-421A-A6CC-7F48361C7CB9}" destId="{E08CFD2A-B3EE-457C-93B3-09531157D9F1}" srcOrd="0" destOrd="0" presId="urn:microsoft.com/office/officeart/2005/8/layout/cycle5"/>
    <dgm:cxn modelId="{7EE140D9-88AC-4F5F-AF2E-7D2D32FD9142}" srcId="{603FDD49-7A93-48FA-BF7F-281323599BC6}" destId="{C9DEC5D7-2421-44DD-9813-564BE9A0F378}" srcOrd="2" destOrd="0" parTransId="{008CFE51-9A28-42EB-AB75-5F7504E364DD}" sibTransId="{09C8CA1D-F6DC-4E7F-A1DA-24A727B8D6B8}"/>
    <dgm:cxn modelId="{676D15DA-F3DE-4B99-88BE-06492519EF29}" srcId="{603FDD49-7A93-48FA-BF7F-281323599BC6}" destId="{995F6BB2-D75E-421A-A6CC-7F48361C7CB9}" srcOrd="0" destOrd="0" parTransId="{92E64A63-4227-415C-828B-20FBA8C7149E}" sibTransId="{4D006326-B99E-4314-BE19-441E4C5A2684}"/>
    <dgm:cxn modelId="{D925E4CC-D9AC-4081-BEA0-203863D1DAB9}" type="presParOf" srcId="{1DA40551-AC5D-416E-931D-41B74FD0697A}" destId="{E08CFD2A-B3EE-457C-93B3-09531157D9F1}" srcOrd="0" destOrd="0" presId="urn:microsoft.com/office/officeart/2005/8/layout/cycle5"/>
    <dgm:cxn modelId="{0215FBFE-4A50-47EF-87DB-CA58A55AD58B}" type="presParOf" srcId="{1DA40551-AC5D-416E-931D-41B74FD0697A}" destId="{8E9F52D5-B158-459D-9659-237E7E3FAAA2}" srcOrd="1" destOrd="0" presId="urn:microsoft.com/office/officeart/2005/8/layout/cycle5"/>
    <dgm:cxn modelId="{4FF6BB7E-6C65-428C-AD2D-6EC4650B3B79}" type="presParOf" srcId="{1DA40551-AC5D-416E-931D-41B74FD0697A}" destId="{05EB0C93-EBB3-49E9-9152-CFF07FC51115}" srcOrd="2" destOrd="0" presId="urn:microsoft.com/office/officeart/2005/8/layout/cycle5"/>
    <dgm:cxn modelId="{D4DE2B03-91EF-45AF-B144-65ED4D6C14F3}" type="presParOf" srcId="{1DA40551-AC5D-416E-931D-41B74FD0697A}" destId="{290E25A5-4CE5-4EED-B2FC-43986953B239}" srcOrd="3" destOrd="0" presId="urn:microsoft.com/office/officeart/2005/8/layout/cycle5"/>
    <dgm:cxn modelId="{D8E3366A-8E33-4A07-A494-CC2E4F85CE1C}" type="presParOf" srcId="{1DA40551-AC5D-416E-931D-41B74FD0697A}" destId="{EB7CBD9F-FA14-4277-967E-89D908B094BC}" srcOrd="4" destOrd="0" presId="urn:microsoft.com/office/officeart/2005/8/layout/cycle5"/>
    <dgm:cxn modelId="{D7CEE55B-EE30-44D3-B6E8-82BF6C712BD1}" type="presParOf" srcId="{1DA40551-AC5D-416E-931D-41B74FD0697A}" destId="{B56EBA47-2A72-48C0-AECC-CDBCEF293E58}" srcOrd="5" destOrd="0" presId="urn:microsoft.com/office/officeart/2005/8/layout/cycle5"/>
    <dgm:cxn modelId="{F9A43A5B-65BB-44C2-80F7-E55FDFA4A937}" type="presParOf" srcId="{1DA40551-AC5D-416E-931D-41B74FD0697A}" destId="{D0E898AF-7C82-4B66-9897-86B3673B9FE9}" srcOrd="6" destOrd="0" presId="urn:microsoft.com/office/officeart/2005/8/layout/cycle5"/>
    <dgm:cxn modelId="{3C08C08A-5FC8-4779-9271-0C42DB78BCEE}" type="presParOf" srcId="{1DA40551-AC5D-416E-931D-41B74FD0697A}" destId="{0CBF3566-7B14-4BAD-9DF7-259EE6AAD5C9}" srcOrd="7" destOrd="0" presId="urn:microsoft.com/office/officeart/2005/8/layout/cycle5"/>
    <dgm:cxn modelId="{71AACCA7-F780-40AD-90C0-9954962858D8}" type="presParOf" srcId="{1DA40551-AC5D-416E-931D-41B74FD0697A}" destId="{B9ACC1D9-FBA1-44A0-9ED2-C6328B4647A6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475DE-361E-4481-A576-3FC09B1931D1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3156717-C824-4842-836A-1C006E984D44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2"/>
              </a:solidFill>
            </a:rPr>
            <a:t>Math 060: Elementary Algebra</a:t>
          </a:r>
          <a:endParaRPr lang="en-US" sz="1200" b="1" dirty="0">
            <a:solidFill>
              <a:schemeClr val="bg2"/>
            </a:solidFill>
          </a:endParaRPr>
        </a:p>
      </dgm:t>
    </dgm:pt>
    <dgm:pt modelId="{2E85FD91-FA93-4F26-8714-DAA988E742A5}" type="parTrans" cxnId="{2AC1FB58-FAF5-41DB-9F7A-F23C54F60AAB}">
      <dgm:prSet/>
      <dgm:spPr/>
      <dgm:t>
        <a:bodyPr/>
        <a:lstStyle/>
        <a:p>
          <a:endParaRPr lang="en-US"/>
        </a:p>
      </dgm:t>
    </dgm:pt>
    <dgm:pt modelId="{1519991C-55DA-4EEB-91B8-62429F7A4AD3}" type="sibTrans" cxnId="{2AC1FB58-FAF5-41DB-9F7A-F23C54F60AAB}">
      <dgm:prSet/>
      <dgm:spPr/>
      <dgm:t>
        <a:bodyPr/>
        <a:lstStyle/>
        <a:p>
          <a:endParaRPr lang="en-US"/>
        </a:p>
      </dgm:t>
    </dgm:pt>
    <dgm:pt modelId="{5620CF2C-9D52-4042-98AD-AF89C665AB6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2"/>
              </a:solidFill>
            </a:rPr>
            <a:t>Math 080: Intermediate Algebra</a:t>
          </a:r>
          <a:endParaRPr lang="en-US" sz="1400" b="1" dirty="0">
            <a:solidFill>
              <a:schemeClr val="bg2"/>
            </a:solidFill>
          </a:endParaRPr>
        </a:p>
      </dgm:t>
    </dgm:pt>
    <dgm:pt modelId="{AA82C36F-F3F6-4274-ADA4-C58431A15EB6}" type="parTrans" cxnId="{DD6DFED3-2675-4348-8C72-4E44F8594007}">
      <dgm:prSet/>
      <dgm:spPr/>
      <dgm:t>
        <a:bodyPr/>
        <a:lstStyle/>
        <a:p>
          <a:endParaRPr lang="en-US"/>
        </a:p>
      </dgm:t>
    </dgm:pt>
    <dgm:pt modelId="{74FA66A8-28B1-4BD8-8100-B52B5213F43D}" type="sibTrans" cxnId="{DD6DFED3-2675-4348-8C72-4E44F8594007}">
      <dgm:prSet/>
      <dgm:spPr/>
      <dgm:t>
        <a:bodyPr/>
        <a:lstStyle/>
        <a:p>
          <a:endParaRPr lang="en-US"/>
        </a:p>
      </dgm:t>
    </dgm:pt>
    <dgm:pt modelId="{DE28F618-CA24-485C-A18D-53382F4BA7E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2"/>
              </a:solidFill>
            </a:rPr>
            <a:t>Math 06: Basic Math</a:t>
          </a:r>
          <a:endParaRPr lang="en-US" sz="1400" b="1" dirty="0">
            <a:solidFill>
              <a:schemeClr val="bg2"/>
            </a:solidFill>
          </a:endParaRPr>
        </a:p>
      </dgm:t>
    </dgm:pt>
    <dgm:pt modelId="{904D2D89-682C-4725-9008-F521894B1003}" type="parTrans" cxnId="{8DCC015D-5ABC-4106-BA1D-3633A5321227}">
      <dgm:prSet/>
      <dgm:spPr/>
      <dgm:t>
        <a:bodyPr/>
        <a:lstStyle/>
        <a:p>
          <a:endParaRPr lang="en-US"/>
        </a:p>
      </dgm:t>
    </dgm:pt>
    <dgm:pt modelId="{9ED7BAAC-D0C1-405B-91D6-EC3C0365EF60}" type="sibTrans" cxnId="{8DCC015D-5ABC-4106-BA1D-3633A5321227}">
      <dgm:prSet/>
      <dgm:spPr/>
      <dgm:t>
        <a:bodyPr/>
        <a:lstStyle/>
        <a:p>
          <a:endParaRPr lang="en-US"/>
        </a:p>
      </dgm:t>
    </dgm:pt>
    <dgm:pt modelId="{92346911-2D24-4B03-BEA6-07E6DBEB878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2"/>
              </a:solidFill>
            </a:rPr>
            <a:t>Math N48: Pre-Algebra</a:t>
          </a:r>
          <a:endParaRPr lang="en-US" sz="1400" b="1" dirty="0">
            <a:solidFill>
              <a:schemeClr val="bg2"/>
            </a:solidFill>
          </a:endParaRPr>
        </a:p>
      </dgm:t>
    </dgm:pt>
    <dgm:pt modelId="{D4894B5D-E3BB-4211-A994-9D152952C9F9}" type="parTrans" cxnId="{9D5423E4-64B0-42F3-9FBC-EF33C5B86710}">
      <dgm:prSet/>
      <dgm:spPr/>
      <dgm:t>
        <a:bodyPr/>
        <a:lstStyle/>
        <a:p>
          <a:endParaRPr lang="en-US"/>
        </a:p>
      </dgm:t>
    </dgm:pt>
    <dgm:pt modelId="{6012D192-9501-40B8-9BB9-538DD1235CDB}" type="sibTrans" cxnId="{9D5423E4-64B0-42F3-9FBC-EF33C5B86710}">
      <dgm:prSet/>
      <dgm:spPr/>
      <dgm:t>
        <a:bodyPr/>
        <a:lstStyle/>
        <a:p>
          <a:endParaRPr lang="en-US"/>
        </a:p>
      </dgm:t>
    </dgm:pt>
    <dgm:pt modelId="{9A20B8BE-256B-4D66-917D-761C7A9FBB92}" type="pres">
      <dgm:prSet presAssocID="{2E3475DE-361E-4481-A576-3FC09B1931D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1CCBCB-315C-4A0D-8505-6D354D81F943}" type="pres">
      <dgm:prSet presAssocID="{13156717-C824-4842-836A-1C006E984D44}" presName="node" presStyleLbl="node1" presStyleIdx="0" presStyleCnt="4" custScaleX="108517" custScaleY="124929" custRadScaleRad="77213" custRadScaleInc="-12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B2FC0-FBC2-446D-A0C9-BD59B33710B6}" type="pres">
      <dgm:prSet presAssocID="{13156717-C824-4842-836A-1C006E984D44}" presName="spNode" presStyleCnt="0"/>
      <dgm:spPr/>
    </dgm:pt>
    <dgm:pt modelId="{A75DA386-B069-4617-8524-F3EA3701E5C6}" type="pres">
      <dgm:prSet presAssocID="{1519991C-55DA-4EEB-91B8-62429F7A4AD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B0A66BC-D7B7-42BF-9D1A-92CAD56A0DDF}" type="pres">
      <dgm:prSet presAssocID="{5620CF2C-9D52-4042-98AD-AF89C665AB64}" presName="node" presStyleLbl="node1" presStyleIdx="1" presStyleCnt="4" custScaleX="168573" custScaleY="110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9E2E7-1825-433A-8A27-BF26CB6E5D01}" type="pres">
      <dgm:prSet presAssocID="{5620CF2C-9D52-4042-98AD-AF89C665AB64}" presName="spNode" presStyleCnt="0"/>
      <dgm:spPr/>
    </dgm:pt>
    <dgm:pt modelId="{1EFFEDF2-FC94-49A8-A889-0B6496BC6987}" type="pres">
      <dgm:prSet presAssocID="{74FA66A8-28B1-4BD8-8100-B52B5213F43D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67CF852-76E5-49E7-A7F1-2F9B6A2C9CCD}" type="pres">
      <dgm:prSet presAssocID="{DE28F618-CA24-485C-A18D-53382F4BA7EC}" presName="node" presStyleLbl="node1" presStyleIdx="2" presStyleCnt="4" custScaleX="138260" custScaleY="173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6EBF1-C7D2-4391-8C33-954CEF9789E6}" type="pres">
      <dgm:prSet presAssocID="{DE28F618-CA24-485C-A18D-53382F4BA7EC}" presName="spNode" presStyleCnt="0"/>
      <dgm:spPr/>
    </dgm:pt>
    <dgm:pt modelId="{B47FD7AE-972A-4CDE-8366-885E73E357FC}" type="pres">
      <dgm:prSet presAssocID="{9ED7BAAC-D0C1-405B-91D6-EC3C0365EF6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40F13CA-FB39-46F7-8A56-839DCA12526B}" type="pres">
      <dgm:prSet presAssocID="{92346911-2D24-4B03-BEA6-07E6DBEB8789}" presName="node" presStyleLbl="node1" presStyleIdx="3" presStyleCnt="4" custScaleX="144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18D96-0FF1-45EC-B1F7-22FBE671E647}" type="pres">
      <dgm:prSet presAssocID="{92346911-2D24-4B03-BEA6-07E6DBEB8789}" presName="spNode" presStyleCnt="0"/>
      <dgm:spPr/>
    </dgm:pt>
    <dgm:pt modelId="{71CD2BB5-54A7-499B-BA56-A9AD169B9955}" type="pres">
      <dgm:prSet presAssocID="{6012D192-9501-40B8-9BB9-538DD1235CD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8E71E81-412B-45CE-B740-0E4A5BB4255D}" type="presOf" srcId="{6012D192-9501-40B8-9BB9-538DD1235CDB}" destId="{71CD2BB5-54A7-499B-BA56-A9AD169B9955}" srcOrd="0" destOrd="0" presId="urn:microsoft.com/office/officeart/2005/8/layout/cycle5"/>
    <dgm:cxn modelId="{1E68AFEF-2947-48CA-BD09-40DDDE6D4728}" type="presOf" srcId="{92346911-2D24-4B03-BEA6-07E6DBEB8789}" destId="{440F13CA-FB39-46F7-8A56-839DCA12526B}" srcOrd="0" destOrd="0" presId="urn:microsoft.com/office/officeart/2005/8/layout/cycle5"/>
    <dgm:cxn modelId="{9CD89E70-B1BA-4B32-83DE-67F2EDAC5C31}" type="presOf" srcId="{DE28F618-CA24-485C-A18D-53382F4BA7EC}" destId="{C67CF852-76E5-49E7-A7F1-2F9B6A2C9CCD}" srcOrd="0" destOrd="0" presId="urn:microsoft.com/office/officeart/2005/8/layout/cycle5"/>
    <dgm:cxn modelId="{B21B60D6-9D07-45A0-BDAD-23EFC8281616}" type="presOf" srcId="{1519991C-55DA-4EEB-91B8-62429F7A4AD3}" destId="{A75DA386-B069-4617-8524-F3EA3701E5C6}" srcOrd="0" destOrd="0" presId="urn:microsoft.com/office/officeart/2005/8/layout/cycle5"/>
    <dgm:cxn modelId="{DD6DFED3-2675-4348-8C72-4E44F8594007}" srcId="{2E3475DE-361E-4481-A576-3FC09B1931D1}" destId="{5620CF2C-9D52-4042-98AD-AF89C665AB64}" srcOrd="1" destOrd="0" parTransId="{AA82C36F-F3F6-4274-ADA4-C58431A15EB6}" sibTransId="{74FA66A8-28B1-4BD8-8100-B52B5213F43D}"/>
    <dgm:cxn modelId="{2AC1FB58-FAF5-41DB-9F7A-F23C54F60AAB}" srcId="{2E3475DE-361E-4481-A576-3FC09B1931D1}" destId="{13156717-C824-4842-836A-1C006E984D44}" srcOrd="0" destOrd="0" parTransId="{2E85FD91-FA93-4F26-8714-DAA988E742A5}" sibTransId="{1519991C-55DA-4EEB-91B8-62429F7A4AD3}"/>
    <dgm:cxn modelId="{197F6E48-C637-43C5-8C8A-46D2FDD61F02}" type="presOf" srcId="{5620CF2C-9D52-4042-98AD-AF89C665AB64}" destId="{1B0A66BC-D7B7-42BF-9D1A-92CAD56A0DDF}" srcOrd="0" destOrd="0" presId="urn:microsoft.com/office/officeart/2005/8/layout/cycle5"/>
    <dgm:cxn modelId="{8DCC015D-5ABC-4106-BA1D-3633A5321227}" srcId="{2E3475DE-361E-4481-A576-3FC09B1931D1}" destId="{DE28F618-CA24-485C-A18D-53382F4BA7EC}" srcOrd="2" destOrd="0" parTransId="{904D2D89-682C-4725-9008-F521894B1003}" sibTransId="{9ED7BAAC-D0C1-405B-91D6-EC3C0365EF60}"/>
    <dgm:cxn modelId="{406DC4A6-000D-4930-8CA8-7CDB62425290}" type="presOf" srcId="{74FA66A8-28B1-4BD8-8100-B52B5213F43D}" destId="{1EFFEDF2-FC94-49A8-A889-0B6496BC6987}" srcOrd="0" destOrd="0" presId="urn:microsoft.com/office/officeart/2005/8/layout/cycle5"/>
    <dgm:cxn modelId="{A78A3D53-B199-497D-ADA6-22403004D15F}" type="presOf" srcId="{2E3475DE-361E-4481-A576-3FC09B1931D1}" destId="{9A20B8BE-256B-4D66-917D-761C7A9FBB92}" srcOrd="0" destOrd="0" presId="urn:microsoft.com/office/officeart/2005/8/layout/cycle5"/>
    <dgm:cxn modelId="{9D5423E4-64B0-42F3-9FBC-EF33C5B86710}" srcId="{2E3475DE-361E-4481-A576-3FC09B1931D1}" destId="{92346911-2D24-4B03-BEA6-07E6DBEB8789}" srcOrd="3" destOrd="0" parTransId="{D4894B5D-E3BB-4211-A994-9D152952C9F9}" sibTransId="{6012D192-9501-40B8-9BB9-538DD1235CDB}"/>
    <dgm:cxn modelId="{5D2D8DDA-CA88-46C4-8C8F-37701DBB3E19}" type="presOf" srcId="{13156717-C824-4842-836A-1C006E984D44}" destId="{C91CCBCB-315C-4A0D-8505-6D354D81F943}" srcOrd="0" destOrd="0" presId="urn:microsoft.com/office/officeart/2005/8/layout/cycle5"/>
    <dgm:cxn modelId="{37E04AB4-ECB1-45D5-B5D3-5E795EDBFD93}" type="presOf" srcId="{9ED7BAAC-D0C1-405B-91D6-EC3C0365EF60}" destId="{B47FD7AE-972A-4CDE-8366-885E73E357FC}" srcOrd="0" destOrd="0" presId="urn:microsoft.com/office/officeart/2005/8/layout/cycle5"/>
    <dgm:cxn modelId="{E46470FB-9C8E-43BB-8D8F-EE1B5D42D0BB}" type="presParOf" srcId="{9A20B8BE-256B-4D66-917D-761C7A9FBB92}" destId="{C91CCBCB-315C-4A0D-8505-6D354D81F943}" srcOrd="0" destOrd="0" presId="urn:microsoft.com/office/officeart/2005/8/layout/cycle5"/>
    <dgm:cxn modelId="{61776771-D62E-4A1D-A761-DDFF5AC2326C}" type="presParOf" srcId="{9A20B8BE-256B-4D66-917D-761C7A9FBB92}" destId="{2B8B2FC0-FBC2-446D-A0C9-BD59B33710B6}" srcOrd="1" destOrd="0" presId="urn:microsoft.com/office/officeart/2005/8/layout/cycle5"/>
    <dgm:cxn modelId="{9542B20C-D6AB-4B98-B378-C3DF92DF1909}" type="presParOf" srcId="{9A20B8BE-256B-4D66-917D-761C7A9FBB92}" destId="{A75DA386-B069-4617-8524-F3EA3701E5C6}" srcOrd="2" destOrd="0" presId="urn:microsoft.com/office/officeart/2005/8/layout/cycle5"/>
    <dgm:cxn modelId="{9310D3C5-CF0D-457D-8D14-DF7F61608EA6}" type="presParOf" srcId="{9A20B8BE-256B-4D66-917D-761C7A9FBB92}" destId="{1B0A66BC-D7B7-42BF-9D1A-92CAD56A0DDF}" srcOrd="3" destOrd="0" presId="urn:microsoft.com/office/officeart/2005/8/layout/cycle5"/>
    <dgm:cxn modelId="{099F0497-6F8C-4786-BC41-0D72E2C8B18A}" type="presParOf" srcId="{9A20B8BE-256B-4D66-917D-761C7A9FBB92}" destId="{B4A9E2E7-1825-433A-8A27-BF26CB6E5D01}" srcOrd="4" destOrd="0" presId="urn:microsoft.com/office/officeart/2005/8/layout/cycle5"/>
    <dgm:cxn modelId="{81419AE4-7426-4B9C-9CC6-2288E50986DF}" type="presParOf" srcId="{9A20B8BE-256B-4D66-917D-761C7A9FBB92}" destId="{1EFFEDF2-FC94-49A8-A889-0B6496BC6987}" srcOrd="5" destOrd="0" presId="urn:microsoft.com/office/officeart/2005/8/layout/cycle5"/>
    <dgm:cxn modelId="{AD8373A2-4060-499A-AA39-2EDF1681B1C1}" type="presParOf" srcId="{9A20B8BE-256B-4D66-917D-761C7A9FBB92}" destId="{C67CF852-76E5-49E7-A7F1-2F9B6A2C9CCD}" srcOrd="6" destOrd="0" presId="urn:microsoft.com/office/officeart/2005/8/layout/cycle5"/>
    <dgm:cxn modelId="{83F475AB-6657-4334-9A39-CB8D19E6E4A1}" type="presParOf" srcId="{9A20B8BE-256B-4D66-917D-761C7A9FBB92}" destId="{8556EBF1-C7D2-4391-8C33-954CEF9789E6}" srcOrd="7" destOrd="0" presId="urn:microsoft.com/office/officeart/2005/8/layout/cycle5"/>
    <dgm:cxn modelId="{464504BC-2725-4FC9-9D31-BD0369934325}" type="presParOf" srcId="{9A20B8BE-256B-4D66-917D-761C7A9FBB92}" destId="{B47FD7AE-972A-4CDE-8366-885E73E357FC}" srcOrd="8" destOrd="0" presId="urn:microsoft.com/office/officeart/2005/8/layout/cycle5"/>
    <dgm:cxn modelId="{4335ABE4-0437-4F5D-A814-6D66E913880C}" type="presParOf" srcId="{9A20B8BE-256B-4D66-917D-761C7A9FBB92}" destId="{440F13CA-FB39-46F7-8A56-839DCA12526B}" srcOrd="9" destOrd="0" presId="urn:microsoft.com/office/officeart/2005/8/layout/cycle5"/>
    <dgm:cxn modelId="{7C0966E3-AAD3-44B6-98C9-01E81FDC4BD1}" type="presParOf" srcId="{9A20B8BE-256B-4D66-917D-761C7A9FBB92}" destId="{76818D96-0FF1-45EC-B1F7-22FBE671E647}" srcOrd="10" destOrd="0" presId="urn:microsoft.com/office/officeart/2005/8/layout/cycle5"/>
    <dgm:cxn modelId="{644ADF4C-ED37-403A-939F-DDB6CF8FEE87}" type="presParOf" srcId="{9A20B8BE-256B-4D66-917D-761C7A9FBB92}" destId="{71CD2BB5-54A7-499B-BA56-A9AD169B995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8CFD2A-B3EE-457C-93B3-09531157D9F1}">
      <dsp:nvSpPr>
        <dsp:cNvPr id="0" name=""/>
        <dsp:cNvSpPr/>
      </dsp:nvSpPr>
      <dsp:spPr>
        <a:xfrm>
          <a:off x="1026337" y="798"/>
          <a:ext cx="1223925" cy="7955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2"/>
              </a:solidFill>
            </a:rPr>
            <a:t>English N60: Basics of Effective Writing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1026337" y="798"/>
        <a:ext cx="1223925" cy="795551"/>
      </dsp:txXfrm>
    </dsp:sp>
    <dsp:sp modelId="{05EB0C93-EBB3-49E9-9152-CFF07FC51115}">
      <dsp:nvSpPr>
        <dsp:cNvPr id="0" name=""/>
        <dsp:cNvSpPr/>
      </dsp:nvSpPr>
      <dsp:spPr>
        <a:xfrm>
          <a:off x="419171" y="260892"/>
          <a:ext cx="2120756" cy="2120756"/>
        </a:xfrm>
        <a:custGeom>
          <a:avLst/>
          <a:gdLst/>
          <a:ahLst/>
          <a:cxnLst/>
          <a:rect l="0" t="0" r="0" b="0"/>
          <a:pathLst>
            <a:path>
              <a:moveTo>
                <a:pt x="1901125" y="414200"/>
              </a:moveTo>
              <a:arcTo wR="1060378" hR="1060378" stAng="19347299" swAng="106955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E25A5-4CE5-4EED-B2FC-43986953B239}">
      <dsp:nvSpPr>
        <dsp:cNvPr id="0" name=""/>
        <dsp:cNvSpPr/>
      </dsp:nvSpPr>
      <dsp:spPr>
        <a:xfrm>
          <a:off x="1981201" y="1066802"/>
          <a:ext cx="1223925" cy="7955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2"/>
              </a:solidFill>
            </a:rPr>
            <a:t>English 061: Intro to Composition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1981201" y="1066802"/>
        <a:ext cx="1223925" cy="795551"/>
      </dsp:txXfrm>
    </dsp:sp>
    <dsp:sp modelId="{B56EBA47-2A72-48C0-AECC-CDBCEF293E58}">
      <dsp:nvSpPr>
        <dsp:cNvPr id="0" name=""/>
        <dsp:cNvSpPr/>
      </dsp:nvSpPr>
      <dsp:spPr>
        <a:xfrm>
          <a:off x="530368" y="262752"/>
          <a:ext cx="2120756" cy="2120756"/>
        </a:xfrm>
        <a:custGeom>
          <a:avLst/>
          <a:gdLst/>
          <a:ahLst/>
          <a:cxnLst/>
          <a:rect l="0" t="0" r="0" b="0"/>
          <a:pathLst>
            <a:path>
              <a:moveTo>
                <a:pt x="1745067" y="1870070"/>
              </a:moveTo>
              <a:arcTo wR="1060378" hR="1060378" stAng="2986896" swAng="45315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898AF-7C82-4B66-9897-86B3673B9FE9}">
      <dsp:nvSpPr>
        <dsp:cNvPr id="0" name=""/>
        <dsp:cNvSpPr/>
      </dsp:nvSpPr>
      <dsp:spPr>
        <a:xfrm>
          <a:off x="0" y="1142997"/>
          <a:ext cx="1223925" cy="7955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2"/>
              </a:solidFill>
            </a:rPr>
            <a:t>English N50: Intro to Written Communication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0" y="1142997"/>
        <a:ext cx="1223925" cy="795551"/>
      </dsp:txXfrm>
    </dsp:sp>
    <dsp:sp modelId="{B9ACC1D9-FBA1-44A0-9ED2-C6328B4647A6}">
      <dsp:nvSpPr>
        <dsp:cNvPr id="0" name=""/>
        <dsp:cNvSpPr/>
      </dsp:nvSpPr>
      <dsp:spPr>
        <a:xfrm>
          <a:off x="619320" y="367781"/>
          <a:ext cx="2120756" cy="2120756"/>
        </a:xfrm>
        <a:custGeom>
          <a:avLst/>
          <a:gdLst/>
          <a:ahLst/>
          <a:cxnLst/>
          <a:rect l="0" t="0" r="0" b="0"/>
          <a:pathLst>
            <a:path>
              <a:moveTo>
                <a:pt x="82507" y="650291"/>
              </a:moveTo>
              <a:arcTo wR="1060378" hR="1060378" stAng="12165093" swAng="132366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1CCBCB-315C-4A0D-8505-6D354D81F943}">
      <dsp:nvSpPr>
        <dsp:cNvPr id="0" name=""/>
        <dsp:cNvSpPr/>
      </dsp:nvSpPr>
      <dsp:spPr>
        <a:xfrm>
          <a:off x="1600199" y="76196"/>
          <a:ext cx="944736" cy="706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2"/>
              </a:solidFill>
            </a:rPr>
            <a:t>Math 060: Elementary Algebra</a:t>
          </a:r>
          <a:endParaRPr lang="en-US" sz="1200" b="1" kern="1200" dirty="0">
            <a:solidFill>
              <a:schemeClr val="bg2"/>
            </a:solidFill>
          </a:endParaRPr>
        </a:p>
      </dsp:txBody>
      <dsp:txXfrm>
        <a:off x="1600199" y="76196"/>
        <a:ext cx="944736" cy="706951"/>
      </dsp:txXfrm>
    </dsp:sp>
    <dsp:sp modelId="{A75DA386-B069-4617-8524-F3EA3701E5C6}">
      <dsp:nvSpPr>
        <dsp:cNvPr id="0" name=""/>
        <dsp:cNvSpPr/>
      </dsp:nvSpPr>
      <dsp:spPr>
        <a:xfrm>
          <a:off x="1379140" y="538718"/>
          <a:ext cx="1869695" cy="1869695"/>
        </a:xfrm>
        <a:custGeom>
          <a:avLst/>
          <a:gdLst/>
          <a:ahLst/>
          <a:cxnLst/>
          <a:rect l="0" t="0" r="0" b="0"/>
          <a:pathLst>
            <a:path>
              <a:moveTo>
                <a:pt x="1266651" y="60864"/>
              </a:moveTo>
              <a:arcTo wR="934847" hR="934847" stAng="17447341" swAng="11945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A66BC-D7B7-42BF-9D1A-92CAD56A0DDF}">
      <dsp:nvSpPr>
        <dsp:cNvPr id="0" name=""/>
        <dsp:cNvSpPr/>
      </dsp:nvSpPr>
      <dsp:spPr>
        <a:xfrm>
          <a:off x="2319489" y="838199"/>
          <a:ext cx="1467577" cy="6236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</a:rPr>
            <a:t>Math 080: Intermediate Algebra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2319489" y="838199"/>
        <a:ext cx="1467577" cy="623676"/>
      </dsp:txXfrm>
    </dsp:sp>
    <dsp:sp modelId="{1EFFEDF2-FC94-49A8-A889-0B6496BC6987}">
      <dsp:nvSpPr>
        <dsp:cNvPr id="0" name=""/>
        <dsp:cNvSpPr/>
      </dsp:nvSpPr>
      <dsp:spPr>
        <a:xfrm>
          <a:off x="1183583" y="215189"/>
          <a:ext cx="1869695" cy="1869695"/>
        </a:xfrm>
        <a:custGeom>
          <a:avLst/>
          <a:gdLst/>
          <a:ahLst/>
          <a:cxnLst/>
          <a:rect l="0" t="0" r="0" b="0"/>
          <a:pathLst>
            <a:path>
              <a:moveTo>
                <a:pt x="1778611" y="1337344"/>
              </a:moveTo>
              <a:arcTo wR="934847" hR="934847" stAng="1530138" swAng="110439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CF852-76E5-49E7-A7F1-2F9B6A2C9CCD}">
      <dsp:nvSpPr>
        <dsp:cNvPr id="0" name=""/>
        <dsp:cNvSpPr/>
      </dsp:nvSpPr>
      <dsp:spPr>
        <a:xfrm>
          <a:off x="1516592" y="1593085"/>
          <a:ext cx="1203675" cy="983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</a:rPr>
            <a:t>Math 06: Basic Math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1516592" y="1593085"/>
        <a:ext cx="1203675" cy="983600"/>
      </dsp:txXfrm>
    </dsp:sp>
    <dsp:sp modelId="{B47FD7AE-972A-4CDE-8366-885E73E357FC}">
      <dsp:nvSpPr>
        <dsp:cNvPr id="0" name=""/>
        <dsp:cNvSpPr/>
      </dsp:nvSpPr>
      <dsp:spPr>
        <a:xfrm>
          <a:off x="1183583" y="215189"/>
          <a:ext cx="1869695" cy="1869695"/>
        </a:xfrm>
        <a:custGeom>
          <a:avLst/>
          <a:gdLst/>
          <a:ahLst/>
          <a:cxnLst/>
          <a:rect l="0" t="0" r="0" b="0"/>
          <a:pathLst>
            <a:path>
              <a:moveTo>
                <a:pt x="257286" y="1578937"/>
              </a:moveTo>
              <a:arcTo wR="934847" hR="934847" stAng="8187046" swAng="117332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F13CA-FB39-46F7-8A56-839DCA12526B}">
      <dsp:nvSpPr>
        <dsp:cNvPr id="0" name=""/>
        <dsp:cNvSpPr/>
      </dsp:nvSpPr>
      <dsp:spPr>
        <a:xfrm>
          <a:off x="556332" y="867096"/>
          <a:ext cx="1254500" cy="5658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2"/>
              </a:solidFill>
            </a:rPr>
            <a:t>Math N48: Pre-Algebra</a:t>
          </a:r>
          <a:endParaRPr lang="en-US" sz="1400" b="1" kern="1200" dirty="0">
            <a:solidFill>
              <a:schemeClr val="bg2"/>
            </a:solidFill>
          </a:endParaRPr>
        </a:p>
      </dsp:txBody>
      <dsp:txXfrm>
        <a:off x="556332" y="867096"/>
        <a:ext cx="1254500" cy="565882"/>
      </dsp:txXfrm>
    </dsp:sp>
    <dsp:sp modelId="{71CD2BB5-54A7-499B-BA56-A9AD169B9955}">
      <dsp:nvSpPr>
        <dsp:cNvPr id="0" name=""/>
        <dsp:cNvSpPr/>
      </dsp:nvSpPr>
      <dsp:spPr>
        <a:xfrm>
          <a:off x="940468" y="606178"/>
          <a:ext cx="1869695" cy="1869695"/>
        </a:xfrm>
        <a:custGeom>
          <a:avLst/>
          <a:gdLst/>
          <a:ahLst/>
          <a:cxnLst/>
          <a:rect l="0" t="0" r="0" b="0"/>
          <a:pathLst>
            <a:path>
              <a:moveTo>
                <a:pt x="352016" y="203924"/>
              </a:moveTo>
              <a:arcTo wR="934847" hR="934847" stAng="13885888" swAng="96904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2A0C7344-8E81-4EEC-82BE-55EEC8D54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C77459-C1A9-41D7-B6B6-AB2463FE4E5B}" type="datetimeFigureOut">
              <a:rPr lang="en-US"/>
              <a:pPr>
                <a:defRPr/>
              </a:pPr>
              <a:t>3/13/2015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256822-3EF6-4EBA-A601-667B24314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256822-3EF6-4EBA-A601-667B243147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99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AC6D7-CBED-4285-8D4D-9BEDF2BD2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74E7-E337-4456-AC7F-E334EC2D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6E6B3-2494-43DE-A085-2166A7DC3E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A2B3-F5A5-446C-9A8D-843B0F03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5D431-9ECC-4EC4-A4FE-F2561DD99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7107E-3FC6-49F4-9D4A-3FC0C57BA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32B4-32E3-443C-BE25-AA3ECC5EF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063C-8E5C-4663-AA87-C5CD35E4B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EAC3-45A6-4D5A-BEF9-220B0E1BE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E53E0-AD5D-4BE9-86BF-21D4CC96C7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5428F-1263-4616-AFCD-ECACAFF25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DD755-B317-40BE-A4E1-00DF143B0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C5EA-6C39-4726-8367-83005DA5B0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89C0-EBFF-496D-AC18-A6B42D38E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D085-3AF0-467F-808A-ED14D75C0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681E7-572E-4FB0-9570-A41AC53D4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A33A-E904-4D7D-8673-6B7ABFBD7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8D4291B2-4A77-4909-AD53-0E9C73F506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9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9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9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9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89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</p:sldLayoutIdLst>
  <p:transition spd="med">
    <p:plus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oe_maureen@sccollege.ed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e_maureen\AppData\Local\Microsoft\Windows\Temporary Internet Files\Content.IE5\SJEK16ED\Building_Bridges_Logo_by_emrahesk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54" y="-42530"/>
            <a:ext cx="8835656" cy="69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4" y="402229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Closing the Remedial Gap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5181" y="1796901"/>
            <a:ext cx="8612371" cy="4784651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chemeClr val="bg2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Maureen Roe</a:t>
            </a:r>
          </a:p>
          <a:p>
            <a:pPr lvl="2" algn="r"/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BSI Coordinator</a:t>
            </a:r>
          </a:p>
          <a:p>
            <a:pPr lvl="2" algn="r"/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Writing Center Coordination</a:t>
            </a:r>
          </a:p>
          <a:p>
            <a:pPr lvl="2" algn="r"/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English Department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56" y="5890437"/>
            <a:ext cx="804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Santiago Canyon College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0"/>
            <a:ext cx="8793126" cy="1143000"/>
          </a:xfrm>
        </p:spPr>
        <p:txBody>
          <a:bodyPr/>
          <a:lstStyle/>
          <a:p>
            <a:r>
              <a:rPr lang="en-US" dirty="0" smtClean="0"/>
              <a:t>Which students are served by  </a:t>
            </a:r>
            <a:r>
              <a:rPr lang="en-US" dirty="0" err="1" smtClean="0"/>
              <a:t>CROSSroads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591" y="1169581"/>
            <a:ext cx="6018028" cy="4510016"/>
          </a:xfrm>
        </p:spPr>
        <p:txBody>
          <a:bodyPr/>
          <a:lstStyle/>
          <a:p>
            <a:r>
              <a:rPr lang="en-US" dirty="0" smtClean="0"/>
              <a:t>High school seniors, coming to us in fall after graduation</a:t>
            </a:r>
          </a:p>
          <a:p>
            <a:r>
              <a:rPr lang="en-US" dirty="0" smtClean="0"/>
              <a:t>They will have to take a placement test in math or English</a:t>
            </a:r>
          </a:p>
          <a:p>
            <a:r>
              <a:rPr lang="en-US" dirty="0" smtClean="0"/>
              <a:t>They did not pass an AP test in English or math</a:t>
            </a:r>
          </a:p>
          <a:p>
            <a:r>
              <a:rPr lang="en-US" dirty="0" smtClean="0"/>
              <a:t>They were identified as “Not Prepared” or “No Status” on the STAR/EAP test</a:t>
            </a:r>
          </a:p>
          <a:p>
            <a:r>
              <a:rPr lang="en-US" dirty="0" smtClean="0"/>
              <a:t>They did not take math their senior year (but have completed at least Algebra 2)</a:t>
            </a:r>
          </a:p>
        </p:txBody>
      </p:sp>
      <p:pic>
        <p:nvPicPr>
          <p:cNvPr id="7170" name="Picture 2" descr="http://media.moddb.com/images/articles/1/107/106308/auto/Uncle-Sam-Wants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4514" y="1658681"/>
            <a:ext cx="3001895" cy="3710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roe_maureen\AppData\Local\Microsoft\Windows\Temporary Internet Files\Content.IE5\PTYIPLW0\road_png_stock_by_doloresdevelde-d55c9n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9223" y="31720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Taking the English Road Means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224" y="978195"/>
            <a:ext cx="43487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Students attend four workshops in our campus Writing Center to brush up on composition skills.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Then they are tested with a writing sample read by two English professors to determine if they are ready for 101. 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They will be placed into Freshman Composition (101) or can retake the school’s placement test in March or April to get another chance to avoid extra remedial classes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65675" y="3184452"/>
            <a:ext cx="4508204" cy="35394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</a:rPr>
              <a:t>CROSSroads English Workshops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1: UNITY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2: SUPPORT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SESSION 3: COHERENCE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SESSION 4: SENTENCE SKILLS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Placement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254642"/>
            <a:ext cx="8506047" cy="4871521"/>
          </a:xfrm>
        </p:spPr>
        <p:txBody>
          <a:bodyPr/>
          <a:lstStyle/>
          <a:p>
            <a:r>
              <a:rPr lang="en-US" dirty="0" smtClean="0"/>
              <a:t>1 hour essay</a:t>
            </a:r>
          </a:p>
          <a:p>
            <a:r>
              <a:rPr lang="en-US" dirty="0" smtClean="0"/>
              <a:t>Two essay selections</a:t>
            </a:r>
          </a:p>
          <a:p>
            <a:pPr lvl="1"/>
            <a:r>
              <a:rPr lang="en-US" dirty="0" smtClean="0"/>
              <a:t>Saving the Penny</a:t>
            </a:r>
          </a:p>
          <a:p>
            <a:pPr lvl="1"/>
            <a:r>
              <a:rPr lang="en-US" dirty="0" smtClean="0"/>
              <a:t>Banning Toddler Beauty Pageants</a:t>
            </a:r>
          </a:p>
          <a:p>
            <a:r>
              <a:rPr lang="en-US" dirty="0" smtClean="0"/>
              <a:t>Presenting an argument</a:t>
            </a:r>
          </a:p>
          <a:p>
            <a:r>
              <a:rPr lang="en-US" dirty="0" smtClean="0"/>
              <a:t>Integrating evidence from the essay—quoting experts and referencing/paraphrasing facts/studies</a:t>
            </a:r>
            <a:endParaRPr lang="en-US" dirty="0"/>
          </a:p>
        </p:txBody>
      </p:sp>
      <p:pic>
        <p:nvPicPr>
          <p:cNvPr id="1026" name="Picture 2" descr="C:\Users\roe_maureen\AppData\Local\Microsoft\Windows\Temporary Internet Files\Content.IE5\56YW7D9R\1711170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9746">
            <a:off x="6237840" y="1573170"/>
            <a:ext cx="2231654" cy="2004480"/>
          </a:xfrm>
          <a:prstGeom prst="rect">
            <a:avLst/>
          </a:prstGeom>
          <a:noFill/>
        </p:spPr>
      </p:pic>
      <p:pic>
        <p:nvPicPr>
          <p:cNvPr id="1028" name="Picture 4" descr="C:\Users\roe_maureen\AppData\Local\Microsoft\Windows\Temporary Internet Files\Content.IE5\VOMYN91J\penny-stoc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326" y="4731488"/>
            <a:ext cx="1756946" cy="17547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157679"/>
            <a:ext cx="8229600" cy="777985"/>
          </a:xfrm>
        </p:spPr>
        <p:txBody>
          <a:bodyPr/>
          <a:lstStyle/>
          <a:p>
            <a:r>
              <a:rPr lang="en-US" dirty="0" smtClean="0"/>
              <a:t>English </a:t>
            </a:r>
            <a:r>
              <a:rPr lang="en-US" dirty="0" err="1" smtClean="0"/>
              <a:t>CROSSroads</a:t>
            </a:r>
            <a:r>
              <a:rPr lang="en-US" dirty="0" smtClean="0"/>
              <a:t> : Evolution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2015" y="1095152"/>
          <a:ext cx="8782496" cy="5246945"/>
        </p:xfrm>
        <a:graphic>
          <a:graphicData uri="http://schemas.openxmlformats.org/drawingml/2006/table">
            <a:tbl>
              <a:tblPr/>
              <a:tblGrid>
                <a:gridCol w="4497576"/>
                <a:gridCol w="1424762"/>
                <a:gridCol w="1562986"/>
                <a:gridCol w="1297172"/>
              </a:tblGrid>
              <a:tr h="710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First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Year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Second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Year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en-US" sz="20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Third Year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  <a:endParaRPr lang="en-US" sz="20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Number of Students who Registered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CROSSroads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88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Number of Students who attended at least 3 workshops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&amp; were eligible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for the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CROSSroads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placement test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41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Number of Students who Completed Writing Sample Placement Test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41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Number of Students Recommended for English 101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Number of Students Recommended for English 061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Number of Students Recommended for English N60 or N50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6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Success Rate*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74%</a:t>
                      </a:r>
                      <a:endParaRPr lang="en-US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84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85.4%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69" marR="51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e_maureen\AppData\Local\Microsoft\Windows\Temporary Internet Files\Content.IE5\PTYIPLW0\road_png_stock_by_doloresdevelde-d55c9n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7450" y="189614"/>
            <a:ext cx="7223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Taking the Math Road Means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3284" y="1073887"/>
            <a:ext cx="42530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b="1" dirty="0" smtClean="0"/>
              <a:t>Students attend a mandatory orientation to take a pre-test, register for our online program, and get instructions regarding the </a:t>
            </a:r>
            <a:r>
              <a:rPr lang="en-US" sz="2000" b="1" dirty="0" err="1" smtClean="0"/>
              <a:t>CROSSroads</a:t>
            </a:r>
            <a:r>
              <a:rPr lang="en-US" sz="2000" b="1" dirty="0" smtClean="0"/>
              <a:t> curriculum.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b="1" dirty="0" smtClean="0"/>
              <a:t>Students work through a series of online modules that will help them brush up on key concepts for college-level math.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b="1" dirty="0" smtClean="0"/>
              <a:t>Once they complete 70% the modules, they will be eligible to take a placement test. </a:t>
            </a:r>
          </a:p>
          <a:p>
            <a:pPr algn="l">
              <a:buFont typeface="Wingdings" pitchFamily="2" charset="2"/>
              <a:buChar char="q"/>
            </a:pPr>
            <a:r>
              <a:rPr lang="en-US" sz="2000" b="1" dirty="0" smtClean="0"/>
              <a:t>If students do not place into college-level math, then they can also take the school’s placement test to avoid remediation.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40102" y="903767"/>
            <a:ext cx="4603898" cy="612475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Program is called </a:t>
            </a:r>
            <a:r>
              <a:rPr lang="en-US" sz="2800" b="1" dirty="0" err="1" smtClean="0">
                <a:solidFill>
                  <a:schemeClr val="bg2"/>
                </a:solidFill>
              </a:rPr>
              <a:t>MyOpenMath</a:t>
            </a:r>
            <a:r>
              <a:rPr lang="en-US" sz="2800" b="1" dirty="0" smtClean="0"/>
              <a:t> (FREE!)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/>
                </a:solidFill>
              </a:rPr>
              <a:t>Modules are selected by the instructor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/>
                </a:solidFill>
              </a:rPr>
              <a:t>Students can pose questions about missed answers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/>
                </a:solidFill>
              </a:rPr>
              <a:t>Students can have online conversations with one another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2"/>
                </a:solidFill>
              </a:rPr>
              <a:t>Includes Instructional videos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</a:t>
            </a:r>
            <a:r>
              <a:rPr lang="en-US" dirty="0" err="1" smtClean="0"/>
              <a:t>CROSSroads</a:t>
            </a:r>
            <a:r>
              <a:rPr lang="en-US" dirty="0" smtClean="0"/>
              <a:t> 2014 </a:t>
            </a:r>
            <a:endParaRPr lang="en-US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7079" y="1347037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62 students showed up for the mandatory orientation and took the diagnostic test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36 attempted modules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 took the </a:t>
            </a:r>
            <a:r>
              <a:rPr lang="en-US" sz="28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CROSSroads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placement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exam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 successfully placed into a college level math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61507" y="3625701"/>
          <a:ext cx="3859619" cy="2881424"/>
        </p:xfrm>
        <a:graphic>
          <a:graphicData uri="http://schemas.openxmlformats.org/drawingml/2006/table">
            <a:tbl>
              <a:tblPr/>
              <a:tblGrid>
                <a:gridCol w="2165152"/>
                <a:gridCol w="1694467"/>
              </a:tblGrid>
              <a:tr h="720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Class Placement</a:t>
                      </a:r>
                      <a:endParaRPr 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Percentage</a:t>
                      </a:r>
                      <a:endParaRPr 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Placed into 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56%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Placed into 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Times New Roman"/>
                          <a:cs typeface="Times New Roman"/>
                        </a:rPr>
                        <a:t>38%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Placed into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316819" y="3646966"/>
          <a:ext cx="4688958" cy="2987750"/>
        </p:xfrm>
        <a:graphic>
          <a:graphicData uri="http://schemas.openxmlformats.org/drawingml/2006/table">
            <a:tbl>
              <a:tblPr/>
              <a:tblGrid>
                <a:gridCol w="3154390"/>
                <a:gridCol w="1534568"/>
              </a:tblGrid>
              <a:tr h="5975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Placement due to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CROSSroads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Percentage</a:t>
                      </a: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Placed at least 2 classes higher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12.5%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Placed one class higher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No difference in placement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37.5%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Placed lower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3" name="Picture 15" descr="C:\Users\roe_maureen\AppData\Local\Microsoft\Windows\Temporary Internet Files\Content.IE5\B8B2WVZE\MC90018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4545" y="1871384"/>
            <a:ext cx="1352398" cy="17967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Math </a:t>
            </a:r>
            <a:r>
              <a:rPr lang="en-US" dirty="0" err="1" smtClean="0">
                <a:solidFill>
                  <a:srgbClr val="FFC000"/>
                </a:solidFill>
              </a:rPr>
              <a:t>CROSSroads</a:t>
            </a:r>
            <a:r>
              <a:rPr lang="en-US" dirty="0" smtClean="0">
                <a:solidFill>
                  <a:srgbClr val="FFC000"/>
                </a:solidFill>
              </a:rPr>
              <a:t> 2015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0" y="1424763"/>
            <a:ext cx="5964867" cy="3795823"/>
          </a:xfrm>
        </p:spPr>
        <p:txBody>
          <a:bodyPr/>
          <a:lstStyle/>
          <a:p>
            <a:pPr lvl="1">
              <a:buNone/>
            </a:pPr>
            <a:r>
              <a:rPr lang="en-US" b="1" dirty="0" smtClean="0">
                <a:solidFill>
                  <a:srgbClr val="FFC000"/>
                </a:solidFill>
              </a:rPr>
              <a:t>From a </a:t>
            </a:r>
            <a:r>
              <a:rPr lang="en-US" b="1" dirty="0" err="1" smtClean="0">
                <a:solidFill>
                  <a:srgbClr val="FFC000"/>
                </a:solidFill>
              </a:rPr>
              <a:t>CROSSroads</a:t>
            </a:r>
            <a:r>
              <a:rPr lang="en-US" b="1" dirty="0" smtClean="0">
                <a:solidFill>
                  <a:srgbClr val="FFC000"/>
                </a:solidFill>
              </a:rPr>
              <a:t> participant:</a:t>
            </a:r>
          </a:p>
          <a:p>
            <a:pPr lvl="1">
              <a:buNone/>
            </a:pPr>
            <a:r>
              <a:rPr lang="en-US" sz="3200" dirty="0" smtClean="0"/>
              <a:t>“I have forgotten a lot during my senior year, so it was helpful to get a review of some basic concepts. I never would have placed into college math without a brush-up course. It wasn’t easy, but I’m glad I did it!”</a:t>
            </a:r>
          </a:p>
          <a:p>
            <a:pPr lvl="1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457200" y="6028661"/>
            <a:ext cx="8123274" cy="21265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 descr="C:\Users\roe_maureen\Desktop\isaiah senior 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565" y="1573618"/>
            <a:ext cx="2888435" cy="39499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 4: </a:t>
            </a:r>
            <a:r>
              <a:rPr lang="en-US" dirty="0" err="1" smtClean="0"/>
              <a:t>ReTest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4772" cy="4525963"/>
          </a:xfrm>
        </p:spPr>
        <p:txBody>
          <a:bodyPr/>
          <a:lstStyle/>
          <a:p>
            <a:r>
              <a:rPr lang="en-US" dirty="0" smtClean="0"/>
              <a:t>If students do not place into college-level math and or English with </a:t>
            </a:r>
            <a:r>
              <a:rPr lang="en-US" dirty="0" err="1" smtClean="0"/>
              <a:t>CROSSroads</a:t>
            </a:r>
            <a:r>
              <a:rPr lang="en-US" dirty="0" smtClean="0"/>
              <a:t>, they can take the college placement tests.</a:t>
            </a:r>
          </a:p>
          <a:p>
            <a:r>
              <a:rPr lang="en-US" dirty="0" smtClean="0"/>
              <a:t>Higher score is counted.</a:t>
            </a:r>
            <a:endParaRPr lang="en-US" dirty="0"/>
          </a:p>
        </p:txBody>
      </p:sp>
      <p:pic>
        <p:nvPicPr>
          <p:cNvPr id="11266" name="Picture 2" descr="C:\Users\roe_maureen\AppData\Local\Microsoft\Windows\Temporary Internet Files\Content.IE5\2T9YRK5M\the-road-ahea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336" y="1297283"/>
            <a:ext cx="3732629" cy="479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roe_maureen\AppData\Local\Microsoft\Windows\Temporary Internet Files\Content.IE5\PTYIPLW0\road_png_stock_by_doloresdevelde-d55c9nc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274638"/>
            <a:ext cx="8452884" cy="1143000"/>
          </a:xfrm>
        </p:spPr>
        <p:txBody>
          <a:bodyPr/>
          <a:lstStyle/>
          <a:p>
            <a:r>
              <a:rPr lang="en-US" dirty="0" smtClean="0"/>
              <a:t>PLANK 5: Mandatory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come for placement test results</a:t>
            </a:r>
          </a:p>
          <a:p>
            <a:r>
              <a:rPr lang="en-US" dirty="0" smtClean="0"/>
              <a:t>Meet with counselors</a:t>
            </a:r>
          </a:p>
          <a:p>
            <a:r>
              <a:rPr lang="en-US" dirty="0" smtClean="0"/>
              <a:t>Register for their fall courses</a:t>
            </a:r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PLANK 6: SOAR (still free)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839972"/>
            <a:ext cx="8910084" cy="528619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trategies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lgebra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eadiness</a:t>
            </a:r>
          </a:p>
          <a:p>
            <a:r>
              <a:rPr lang="en-US" dirty="0" smtClean="0"/>
              <a:t>For students who place into Math 080 (most do)</a:t>
            </a:r>
          </a:p>
          <a:p>
            <a:r>
              <a:rPr lang="en-US" dirty="0" smtClean="0"/>
              <a:t>Taught by math instructor (summer course)</a:t>
            </a:r>
          </a:p>
          <a:p>
            <a:r>
              <a:rPr lang="en-US" dirty="0" smtClean="0"/>
              <a:t>August 3-14, Monday-Friday, 8AM-Noon</a:t>
            </a:r>
          </a:p>
          <a:p>
            <a:r>
              <a:rPr lang="en-US" dirty="0" smtClean="0"/>
              <a:t>Provides math study skills, success strategies</a:t>
            </a:r>
          </a:p>
          <a:p>
            <a:r>
              <a:rPr lang="en-US" dirty="0" smtClean="0"/>
              <a:t>Optimizes success with ONE attempt</a:t>
            </a:r>
          </a:p>
          <a:p>
            <a:r>
              <a:rPr lang="en-US" dirty="0" smtClean="0"/>
              <a:t>Prepares for college-level math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Incentives</a:t>
            </a:r>
            <a:r>
              <a:rPr lang="en-US" dirty="0" smtClean="0"/>
              <a:t>: guaranteed text book (rental) for next math class; priority registration for next class in sequence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684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Who are the bridge builders?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219" y="1552353"/>
            <a:ext cx="747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713" y="1233378"/>
            <a:ext cx="85166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The Basic Skills Task Force at SCC is a group that has been working for over seven years to implement programs to increase student success in basic skills (Academic Foundations) courses</a:t>
            </a:r>
          </a:p>
          <a:p>
            <a:pPr algn="l"/>
            <a:r>
              <a:rPr lang="en-US" sz="2400" b="1" u="sng" dirty="0" smtClean="0"/>
              <a:t>Some of our goals</a:t>
            </a:r>
            <a:r>
              <a:rPr lang="en-US" sz="2400" dirty="0" smtClean="0"/>
              <a:t>: </a:t>
            </a:r>
            <a:r>
              <a:rPr lang="en-US" sz="3200" i="1" dirty="0" smtClean="0"/>
              <a:t>to ease the transition between high school and college; to prepare high school students for college-ready courses; to help bridge the gap between high school and college</a:t>
            </a:r>
          </a:p>
          <a:p>
            <a:pPr algn="l"/>
            <a:endParaRPr lang="en-US" sz="2400" dirty="0"/>
          </a:p>
        </p:txBody>
      </p:sp>
      <p:pic>
        <p:nvPicPr>
          <p:cNvPr id="3074" name="Picture 2" descr="C:\Users\roe_maureen\AppData\Local\Microsoft\Windows\Temporary Internet Files\Content.IE5\2T9YRK5M\bridge-building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572" y="4210493"/>
            <a:ext cx="5080000" cy="251637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1956391" y="4221126"/>
            <a:ext cx="5050465" cy="33855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Snapshot of SCC Bridge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You’ll see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Our campus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Our Family Night gathering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Our </a:t>
            </a:r>
            <a:r>
              <a:rPr lang="en-US" dirty="0" err="1" smtClean="0"/>
              <a:t>CROSSroads</a:t>
            </a:r>
            <a:r>
              <a:rPr lang="en-US" dirty="0" smtClean="0"/>
              <a:t> students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Our fantastic faculty and BSI reps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968" y="244549"/>
            <a:ext cx="29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Fully-Planked Bridge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767" y="340242"/>
            <a:ext cx="136096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Attend FAMILY NIGHT</a:t>
            </a:r>
          </a:p>
          <a:p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0604" y="1275905"/>
            <a:ext cx="157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Apply Online EARLY WELCOME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1870" y="2371061"/>
            <a:ext cx="145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Complete </a:t>
            </a:r>
            <a:r>
              <a:rPr lang="en-US" sz="1800" b="1" dirty="0" err="1" smtClean="0"/>
              <a:t>CROSSroads</a:t>
            </a:r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4157" y="3253563"/>
            <a:ext cx="23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/>
              <a:t>ReTest</a:t>
            </a:r>
            <a:r>
              <a:rPr lang="en-US" sz="1800" b="1" dirty="0" smtClean="0"/>
              <a:t>  (if needed)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5545" y="3721393"/>
            <a:ext cx="1871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Attend ORIENTATION &amp; ENROLL IN CLASSES</a:t>
            </a:r>
            <a:endParaRPr 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8196" y="4976038"/>
            <a:ext cx="136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SOAR        (if needed)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9972" y="5669976"/>
            <a:ext cx="170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Become a Hawk  START SCC</a:t>
            </a:r>
            <a:endParaRPr lang="en-US" sz="18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3083442" y="478465"/>
            <a:ext cx="2052084" cy="499731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086986" y="1449573"/>
            <a:ext cx="2052084" cy="499731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101164" y="2356884"/>
            <a:ext cx="2052084" cy="499731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94074" y="3221665"/>
            <a:ext cx="2052084" cy="499731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40149" y="4182140"/>
            <a:ext cx="2052084" cy="499731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54325" y="5036288"/>
            <a:ext cx="2052084" cy="499731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189767" y="5922335"/>
            <a:ext cx="2052084" cy="499731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5135526" y="287079"/>
            <a:ext cx="74427" cy="624131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086986" y="290623"/>
            <a:ext cx="74427" cy="6241312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157870" y="531628"/>
            <a:ext cx="19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November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140149" y="1460205"/>
            <a:ext cx="19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December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40149" y="2395870"/>
            <a:ext cx="19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Jan.-Feb.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150782" y="3235842"/>
            <a:ext cx="19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March-April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140149" y="4192772"/>
            <a:ext cx="19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April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172047" y="5054009"/>
            <a:ext cx="19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Early August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182679" y="5947144"/>
            <a:ext cx="199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Late August</a:t>
            </a:r>
            <a:endParaRPr lang="en-US" sz="2400" b="1" dirty="0"/>
          </a:p>
        </p:txBody>
      </p:sp>
      <p:sp>
        <p:nvSpPr>
          <p:cNvPr id="39" name="Left Arrow 38"/>
          <p:cNvSpPr/>
          <p:nvPr/>
        </p:nvSpPr>
        <p:spPr bwMode="auto">
          <a:xfrm>
            <a:off x="5656521" y="5784112"/>
            <a:ext cx="3168503" cy="595423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9414" y="5911702"/>
            <a:ext cx="2179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PLANK 7 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52400"/>
            <a:ext cx="6156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Any questions?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5814" y="1360968"/>
            <a:ext cx="52524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sz="3200" dirty="0"/>
          </a:p>
          <a:p>
            <a:endParaRPr lang="en-US" sz="2400" dirty="0" smtClean="0"/>
          </a:p>
        </p:txBody>
      </p:sp>
      <p:pic>
        <p:nvPicPr>
          <p:cNvPr id="3078" name="Picture 6" descr="C:\Users\Maureen\AppData\Local\Microsoft\Windows\Temporary Internet Files\Content.IE5\F4KOAW9T\MP9004490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886" y="728331"/>
            <a:ext cx="3839179" cy="541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723321" y="233030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Readiness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403498"/>
            <a:ext cx="34768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Contact Maureen Roe</a:t>
            </a:r>
          </a:p>
          <a:p>
            <a:r>
              <a:rPr lang="en-US" sz="4000" dirty="0" smtClean="0">
                <a:hlinkClick r:id="rId3"/>
              </a:rPr>
              <a:t>Roe_maureen@sccollege.edu</a:t>
            </a:r>
            <a:endParaRPr lang="en-US" sz="4000" dirty="0" smtClean="0"/>
          </a:p>
          <a:p>
            <a:r>
              <a:rPr lang="en-US" sz="4000" dirty="0" smtClean="0"/>
              <a:t>714-628-4746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e_maureen\AppData\Local\Microsoft\Windows\Temporary Internet Files\Content.IE5\6G8DMV22\bridge_clip_ar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82" y="370698"/>
            <a:ext cx="9455667" cy="61787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 1: SCC Family Night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856" y="1190846"/>
            <a:ext cx="49335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Schedule in November, once annually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Invite all local high school seniors and their families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Work in conjunction with our HS Outreach office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Offer campus tours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Provide a Meet and Greet time with representatives from our clubs, ASG, Forensics team, MUN, STEM, Art, Music, Athletics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Present information about  campus programs and services as well as WHY a Community College? And WHY SCC?</a:t>
            </a: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Specifically address  the special services we have to ease students into college-level courses</a:t>
            </a:r>
            <a:endParaRPr lang="en-US" sz="2000" dirty="0"/>
          </a:p>
        </p:txBody>
      </p:sp>
      <p:pic>
        <p:nvPicPr>
          <p:cNvPr id="4098" name="Picture 2" descr="C:\Users\roe_maureen\Desktop\CROSSroads photos\Family Nigh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28" y="1945759"/>
            <a:ext cx="4419572" cy="368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Evolution: Building Progress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1505" y="1371601"/>
          <a:ext cx="8506048" cy="412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512"/>
                <a:gridCol w="2126512"/>
                <a:gridCol w="2126512"/>
                <a:gridCol w="2126512"/>
              </a:tblGrid>
              <a:tr h="58124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Year 1 </a:t>
                      </a:r>
                    </a:p>
                    <a:p>
                      <a:pPr algn="ctr"/>
                      <a:r>
                        <a:rPr lang="en-US" sz="2800" dirty="0" smtClean="0"/>
                        <a:t>2012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Year 2 </a:t>
                      </a:r>
                    </a:p>
                    <a:p>
                      <a:pPr algn="ctr"/>
                      <a:r>
                        <a:rPr lang="en-US" sz="2800" dirty="0" smtClean="0"/>
                        <a:t>2013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Year 3</a:t>
                      </a:r>
                    </a:p>
                    <a:p>
                      <a:pPr algn="ctr"/>
                      <a:r>
                        <a:rPr lang="en-US" sz="2800" dirty="0" smtClean="0"/>
                        <a:t> 2014</a:t>
                      </a:r>
                      <a:endParaRPr lang="en-US" sz="2800" dirty="0"/>
                    </a:p>
                  </a:txBody>
                  <a:tcPr/>
                </a:tc>
              </a:tr>
              <a:tr h="10599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Total Attendance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170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298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340</a:t>
                      </a:r>
                      <a:endParaRPr lang="en-US" sz="2800" b="1" dirty="0"/>
                    </a:p>
                  </a:txBody>
                  <a:tcPr/>
                </a:tc>
              </a:tr>
              <a:tr h="10599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Students</a:t>
                      </a:r>
                      <a:r>
                        <a:rPr lang="en-US" sz="2800" b="1" baseline="0" dirty="0" smtClean="0"/>
                        <a:t> Attending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75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108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143</a:t>
                      </a:r>
                      <a:endParaRPr lang="en-US" sz="2800" b="1" dirty="0"/>
                    </a:p>
                  </a:txBody>
                  <a:tcPr/>
                </a:tc>
              </a:tr>
              <a:tr h="105991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# of schools</a:t>
                      </a:r>
                      <a:r>
                        <a:rPr lang="en-US" sz="2800" b="1" baseline="0" dirty="0" smtClean="0"/>
                        <a:t> represented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16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21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PLANK 2: The EW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Early Welcome</a:t>
            </a:r>
          </a:p>
          <a:p>
            <a:r>
              <a:rPr lang="en-US" dirty="0" smtClean="0"/>
              <a:t>Register in December</a:t>
            </a:r>
          </a:p>
          <a:p>
            <a:r>
              <a:rPr lang="en-US" dirty="0" smtClean="0"/>
              <a:t>Attend mandatory orientation in April</a:t>
            </a:r>
          </a:p>
          <a:p>
            <a:r>
              <a:rPr lang="en-US" dirty="0" smtClean="0"/>
              <a:t>Get priority registration for fall AND spring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  <p:pic>
        <p:nvPicPr>
          <p:cNvPr id="13314" name="Picture 2" descr="C:\Users\roe_maureen\AppData\Local\Microsoft\Windows\Temporary Internet Files\Content.IE5\QGFUPNMS\welcome-y1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3144" y="1371600"/>
            <a:ext cx="4550735" cy="4912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btcrushingdad.com/wp-content/uploads/2012/05/cross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24" y="202018"/>
            <a:ext cx="8867554" cy="64220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7" y="859430"/>
            <a:ext cx="8229600" cy="1143000"/>
          </a:xfrm>
        </p:spPr>
        <p:txBody>
          <a:bodyPr/>
          <a:lstStyle/>
          <a:p>
            <a:r>
              <a:rPr lang="en-US" sz="6000" dirty="0" smtClean="0"/>
              <a:t>PLANK 3: </a:t>
            </a:r>
            <a:r>
              <a:rPr lang="en-US" sz="6000" dirty="0" err="1" smtClean="0"/>
              <a:t>CROSSroads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4988436" y="5566988"/>
            <a:ext cx="316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Santiago Canyon College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0"/>
            <a:ext cx="8229600" cy="1143000"/>
          </a:xfrm>
        </p:spPr>
        <p:txBody>
          <a:bodyPr/>
          <a:lstStyle/>
          <a:p>
            <a:r>
              <a:rPr lang="en-US" dirty="0" smtClean="0"/>
              <a:t>Origins of </a:t>
            </a:r>
            <a:r>
              <a:rPr lang="en-US" dirty="0" err="1" smtClean="0"/>
              <a:t>CROSSroads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489" y="925033"/>
            <a:ext cx="4274288" cy="5433237"/>
          </a:xfrm>
        </p:spPr>
        <p:txBody>
          <a:bodyPr/>
          <a:lstStyle/>
          <a:p>
            <a:r>
              <a:rPr lang="en-US" sz="2400" dirty="0" smtClean="0"/>
              <a:t>Conceived after the State Chancellor’s 2-day EAP/Common Core Conference in Sacramento (May 2012)</a:t>
            </a:r>
          </a:p>
          <a:p>
            <a:r>
              <a:rPr lang="en-US" sz="2400" dirty="0" smtClean="0"/>
              <a:t>Needed an acronym</a:t>
            </a:r>
          </a:p>
          <a:p>
            <a:r>
              <a:rPr lang="en-US" sz="2400" dirty="0" smtClean="0"/>
              <a:t>Program’s Objective: “</a:t>
            </a:r>
            <a:r>
              <a:rPr lang="en-US" sz="2400" b="1" dirty="0" smtClean="0">
                <a:solidFill>
                  <a:srgbClr val="FF0000"/>
                </a:solidFill>
              </a:rPr>
              <a:t>College Readiness</a:t>
            </a:r>
            <a:r>
              <a:rPr lang="en-US" sz="2400" dirty="0" smtClean="0"/>
              <a:t>” for “</a:t>
            </a:r>
            <a:r>
              <a:rPr lang="en-US" sz="2400" b="1" dirty="0" smtClean="0">
                <a:solidFill>
                  <a:srgbClr val="FF0000"/>
                </a:solidFill>
              </a:rPr>
              <a:t>students</a:t>
            </a:r>
            <a:r>
              <a:rPr lang="en-US" sz="2400" dirty="0" smtClean="0"/>
              <a:t>” because it will </a:t>
            </a:r>
            <a:r>
              <a:rPr lang="en-US" sz="2400" b="1" dirty="0" smtClean="0">
                <a:solidFill>
                  <a:srgbClr val="FF0000"/>
                </a:solidFill>
              </a:rPr>
              <a:t>“optimize” </a:t>
            </a:r>
            <a:r>
              <a:rPr lang="en-US" sz="2400" dirty="0" smtClean="0"/>
              <a:t>their chance for “</a:t>
            </a:r>
            <a:r>
              <a:rPr lang="en-US" sz="2400" b="1" dirty="0" smtClean="0">
                <a:solidFill>
                  <a:srgbClr val="FF0000"/>
                </a:solidFill>
              </a:rPr>
              <a:t>success</a:t>
            </a:r>
            <a:r>
              <a:rPr lang="en-US" sz="2400" dirty="0" smtClean="0"/>
              <a:t>”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ollege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/>
              <a:t>eadiness 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/>
              <a:t>ptimizes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tudent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uccess</a:t>
            </a:r>
          </a:p>
          <a:p>
            <a:r>
              <a:rPr lang="en-US" sz="2400" dirty="0" smtClean="0"/>
              <a:t>Launched at our 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November 14, 2012 Family Night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You may think there's a whole lot of nothing on I-5 between Sac and Bakerfield -- and you'd be right, to an extent. But there are a few stop-worthy places and you also can get an appreciation of  the state' agriculture nexu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9263" y="1331726"/>
            <a:ext cx="4734737" cy="521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466" y="0"/>
            <a:ext cx="1007966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627321" y="-680485"/>
            <a:ext cx="6593958" cy="7751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-691116"/>
            <a:ext cx="3733800" cy="1376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86655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CROSSroads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Program (Free) 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76177"/>
            <a:ext cx="5791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Fact:</a:t>
            </a:r>
          </a:p>
          <a:p>
            <a:r>
              <a:rPr lang="en-US" sz="2600" dirty="0" smtClean="0"/>
              <a:t>Between 70-90% of students entering California community colleges each year require remediation in math, English, or both</a:t>
            </a:r>
          </a:p>
          <a:p>
            <a:r>
              <a:rPr lang="en-US" sz="2600" dirty="0" smtClean="0"/>
              <a:t>At SCC, 66% test into pre-college math; 33% test into pre-college English</a:t>
            </a:r>
          </a:p>
          <a:p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Goal:</a:t>
            </a:r>
          </a:p>
          <a:p>
            <a:r>
              <a:rPr lang="en-US" sz="2600" dirty="0" smtClean="0"/>
              <a:t>To make incoming SCC students college-ready—providing them with fundamental math and English skills that will optimize their chances of placing into transfer-level courses.</a:t>
            </a:r>
            <a:endParaRPr lang="en-US" sz="26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52800"/>
            <a:ext cx="2133600" cy="4001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High School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895600"/>
            <a:ext cx="3048000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SCC</a:t>
            </a:r>
          </a:p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English 101</a:t>
            </a:r>
          </a:p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Math 105, 140, 150, 219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2819400"/>
            <a:ext cx="19812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Graduation with AA or Certificate</a:t>
            </a:r>
            <a:endParaRPr lang="en-US" sz="2400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0600" y="3962400"/>
            <a:ext cx="2273595" cy="140704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19200" y="1905000"/>
            <a:ext cx="1447800" cy="1219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33600" y="3581400"/>
            <a:ext cx="1447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43600" y="3581400"/>
            <a:ext cx="914400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1000" y="1676400"/>
            <a:ext cx="1524000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Don’t do well on English placement test</a:t>
            </a:r>
            <a:endParaRPr lang="en-US" b="1" dirty="0">
              <a:solidFill>
                <a:schemeClr val="bg2"/>
              </a:solidFill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2743200" y="152400"/>
          <a:ext cx="3276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581400" y="2286000"/>
            <a:ext cx="1524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9" name="Straight Arrow Connector 28"/>
          <p:cNvCxnSpPr>
            <a:endCxn id="5" idx="0"/>
          </p:cNvCxnSpPr>
          <p:nvPr/>
        </p:nvCxnSpPr>
        <p:spPr>
          <a:xfrm flipH="1">
            <a:off x="4724400" y="20574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Diagram 29"/>
          <p:cNvGraphicFramePr/>
          <p:nvPr/>
        </p:nvGraphicFramePr>
        <p:xfrm>
          <a:off x="2744972" y="4284921"/>
          <a:ext cx="4343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43" name="Straight Arrow Connector 42"/>
          <p:cNvCxnSpPr/>
          <p:nvPr/>
        </p:nvCxnSpPr>
        <p:spPr>
          <a:xfrm flipH="1" flipV="1">
            <a:off x="5777024" y="4249479"/>
            <a:ext cx="4572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57200" y="4648200"/>
            <a:ext cx="1524000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Don’t do well on math placement test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16233" y="1065027"/>
            <a:ext cx="2057400" cy="120032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Stay on the straight path to success</a:t>
            </a:r>
            <a:endParaRPr lang="en-US" sz="24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Maureen\AppData\Local\Microsoft\Windows\Temporary Internet Files\Content.IE5\2TXUPXC1\MP900314164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4191000"/>
            <a:ext cx="1615109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0E898AF-7C82-4B66-9897-86B3673B9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>
                                            <p:graphicEl>
                                              <a:dgm id="{D0E898AF-7C82-4B66-9897-86B3673B9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56EBA47-2A72-48C0-AECC-CDBCEF293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">
                                            <p:graphicEl>
                                              <a:dgm id="{B56EBA47-2A72-48C0-AECC-CDBCEF293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90E25A5-4CE5-4EED-B2FC-43986953B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graphicEl>
                                              <a:dgm id="{290E25A5-4CE5-4EED-B2FC-43986953B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5EB0C93-EBB3-49E9-9152-CFF07FC51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graphicEl>
                                              <a:dgm id="{05EB0C93-EBB3-49E9-9152-CFF07FC51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08CFD2A-B3EE-457C-93B3-09531157D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>
                                            <p:graphicEl>
                                              <a:dgm id="{E08CFD2A-B3EE-457C-93B3-09531157D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B9ACC1D9-FBA1-44A0-9ED2-C6328B464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>
                                            <p:graphicEl>
                                              <a:dgm id="{B9ACC1D9-FBA1-44A0-9ED2-C6328B464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40F13CA-FB39-46F7-8A56-839DCA125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>
                                            <p:graphicEl>
                                              <a:dgm id="{440F13CA-FB39-46F7-8A56-839DCA125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47FD7AE-972A-4CDE-8366-885E73E3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>
                                            <p:graphicEl>
                                              <a:dgm id="{B47FD7AE-972A-4CDE-8366-885E73E35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C67CF852-76E5-49E7-A7F1-2F9B6A2C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>
                                            <p:graphicEl>
                                              <a:dgm id="{C67CF852-76E5-49E7-A7F1-2F9B6A2C9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EFFEDF2-FC94-49A8-A889-0B6496BC6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>
                                            <p:graphicEl>
                                              <a:dgm id="{1EFFEDF2-FC94-49A8-A889-0B6496BC6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B0A66BC-D7B7-42BF-9D1A-92CAD56A0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0">
                                            <p:graphicEl>
                                              <a:dgm id="{1B0A66BC-D7B7-42BF-9D1A-92CAD56A0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75DA386-B069-4617-8524-F3EA3701E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>
                                            <p:graphicEl>
                                              <a:dgm id="{A75DA386-B069-4617-8524-F3EA3701E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C91CCBCB-315C-4A0D-8505-6D354D81F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">
                                            <p:graphicEl>
                                              <a:dgm id="{C91CCBCB-315C-4A0D-8505-6D354D81F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71CD2BB5-54A7-499B-BA56-A9AD169B9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>
                                            <p:graphicEl>
                                              <a:dgm id="{71CD2BB5-54A7-499B-BA56-A9AD169B9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23" grpId="0" animBg="1"/>
      <p:bldGraphic spid="24" grpId="0">
        <p:bldSub>
          <a:bldDgm bld="one" rev="1"/>
        </p:bldSub>
      </p:bldGraphic>
      <p:bldGraphic spid="30" grpId="0">
        <p:bldSub>
          <a:bldDgm bld="one" rev="1"/>
        </p:bldSub>
      </p:bldGraphic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2939</TotalTime>
  <Words>1204</Words>
  <Application>Microsoft Office PowerPoint</Application>
  <PresentationFormat>On-screen Show (4:3)</PresentationFormat>
  <Paragraphs>215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Stream</vt:lpstr>
      <vt:lpstr>Closing the Remedial Gap </vt:lpstr>
      <vt:lpstr>Who are the bridge builders?</vt:lpstr>
      <vt:lpstr>PLANK 1: SCC Family Night</vt:lpstr>
      <vt:lpstr>The Evolution: Building Progress</vt:lpstr>
      <vt:lpstr>PLANK 2: The EW Program</vt:lpstr>
      <vt:lpstr>PLANK 3: CROSSroads  </vt:lpstr>
      <vt:lpstr>Origins of CROSSroads</vt:lpstr>
      <vt:lpstr>Slide 8</vt:lpstr>
      <vt:lpstr>Slide 9</vt:lpstr>
      <vt:lpstr>Which students are served by  CROSSroads?</vt:lpstr>
      <vt:lpstr>Slide 11</vt:lpstr>
      <vt:lpstr>The Placement Test</vt:lpstr>
      <vt:lpstr>English CROSSroads : Evolution</vt:lpstr>
      <vt:lpstr>Slide 14</vt:lpstr>
      <vt:lpstr>Math CROSSroads 2014 </vt:lpstr>
      <vt:lpstr>Math CROSSroads 2015 </vt:lpstr>
      <vt:lpstr>PLANK 4: ReTest </vt:lpstr>
      <vt:lpstr>PLANK 5: Mandatory Orientation</vt:lpstr>
      <vt:lpstr>PLANK 6: SOAR (still free)</vt:lpstr>
      <vt:lpstr>A Snapshot of SCC Bridge Efforts</vt:lpstr>
      <vt:lpstr>Slide 21</vt:lpstr>
      <vt:lpstr>Slide 22</vt:lpstr>
      <vt:lpstr>Slide 23</vt:lpstr>
    </vt:vector>
  </TitlesOfParts>
  <Company>RSCCD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Santiago Canyon College</dc:title>
  <dc:creator>Administrator</dc:creator>
  <cp:lastModifiedBy>Windows User</cp:lastModifiedBy>
  <cp:revision>315</cp:revision>
  <dcterms:created xsi:type="dcterms:W3CDTF">2009-06-30T22:32:43Z</dcterms:created>
  <dcterms:modified xsi:type="dcterms:W3CDTF">2015-03-14T04:31:11Z</dcterms:modified>
</cp:coreProperties>
</file>