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56" r:id="rId2"/>
    <p:sldId id="258" r:id="rId3"/>
    <p:sldId id="277" r:id="rId4"/>
    <p:sldId id="259" r:id="rId5"/>
    <p:sldId id="260" r:id="rId6"/>
    <p:sldId id="281" r:id="rId7"/>
    <p:sldId id="278" r:id="rId8"/>
    <p:sldId id="261" r:id="rId9"/>
    <p:sldId id="262" r:id="rId10"/>
    <p:sldId id="263" r:id="rId11"/>
    <p:sldId id="264" r:id="rId12"/>
    <p:sldId id="279" r:id="rId13"/>
    <p:sldId id="265" r:id="rId14"/>
    <p:sldId id="266" r:id="rId15"/>
    <p:sldId id="267" r:id="rId16"/>
    <p:sldId id="268" r:id="rId17"/>
    <p:sldId id="269" r:id="rId18"/>
    <p:sldId id="273" r:id="rId19"/>
    <p:sldId id="280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28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3F81D-ADB7-4722-8F37-E79E985259B1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41410-E872-4CAA-BAA8-A56A41A26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Debbie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D0A1-B687-436D-8FEE-220A858BE6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6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26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Repeatability issue: No state aid or apportionment may be claimed on account of the attendance of students in noncredit classes in dancing or recreational physical education.” (California Code of Regulations, Title 5, § 58130). While the courses may still be approved and offered under the current noncredit course approval policies; they may not be included in attendance data for apportionment purposes. </a:t>
            </a:r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6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5BBD3-D90D-8547-A75A-D56A441DA8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5BBD3-D90D-8547-A75A-D56A441DA8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0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0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older adults can offer PE and Dance if it is clear that the</a:t>
            </a:r>
            <a:r>
              <a:rPr lang="en-US" baseline="0" dirty="0" smtClean="0"/>
              <a:t> audience is older adult.  However many colleges do not take the risk.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3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5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CB22;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classifications of noncredit courses are eligible for state apportionment in accordance with Education Code sections 84757(a) and 84760.5, and Title 5, section 58160.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CDCP, aka Enhanced Funding categories are ESL, Elem/Sec Basic Skills, Short-Term Vocational and Workforce Preparation.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CDCP Certificates approval requirements as presented to SACC by LeBaron: Certificate of Completion for improved employability for job opportunities should correspond to programs in Short Term Vocation or Workforce Preparation.  A Certificate of Competency is a recognized field transitioning to credit, a degree, or baccalaureate institution and should correspond to programs in ESL, or elementary or secondary education (basic skills) Competency should be limited to HS subjects.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15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8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4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744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03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7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8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8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FA24-9A1B-4376-8ADC-F2DA27D8F6F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9125D8-17CD-4F70-A23D-AFF8DEF7F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papers/noncredit-instruction-opportunity-and-challenge" TargetMode="External"/><Relationship Id="rId4" Type="http://schemas.openxmlformats.org/officeDocument/2006/relationships/hyperlink" Target="http://asccc.org/directory/noncredit-committee" TargetMode="External"/><Relationship Id="rId5" Type="http://schemas.openxmlformats.org/officeDocument/2006/relationships/hyperlink" Target="http://asccc.org/content/ab-86-brief-history-and-current-state-affairs-noncredit-task-force-0" TargetMode="External"/><Relationship Id="rId6" Type="http://schemas.openxmlformats.org/officeDocument/2006/relationships/hyperlink" Target="http://asccc.org/sites/default/files/Noncredit%20at%20a%20glance_0.pdf" TargetMode="External"/><Relationship Id="rId7" Type="http://schemas.openxmlformats.org/officeDocument/2006/relationships/hyperlink" Target="http://www.lao.ca.gov/reports/2012/edu/adult-education/restructuring-adult-education-120412.aspx" TargetMode="External"/><Relationship Id="rId8" Type="http://schemas.openxmlformats.org/officeDocument/2006/relationships/hyperlink" Target="http://www.asccc.org/content/trojan-horse-or-tremendous-godsend-retooling-adult-education-new-er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sites/default/files/Noncredit_2006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Building a Fitness Foundation: Noncredit Curriculum Development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Cheryl </a:t>
            </a:r>
            <a:r>
              <a:rPr lang="en-US" dirty="0" err="1"/>
              <a:t>Aschenbach</a:t>
            </a:r>
            <a:r>
              <a:rPr lang="en-US" dirty="0"/>
              <a:t> (facilitator), ASCCC Representative –at-large, Lassen College </a:t>
            </a:r>
          </a:p>
          <a:p>
            <a:r>
              <a:rPr lang="en-US" dirty="0"/>
              <a:t>Candace Lynch-Thompson, North Orange </a:t>
            </a:r>
            <a:r>
              <a:rPr lang="en-US" dirty="0" smtClean="0"/>
              <a:t>County CCD </a:t>
            </a:r>
            <a:r>
              <a:rPr lang="en-US" dirty="0"/>
              <a:t>School of Continuing Education</a:t>
            </a:r>
          </a:p>
          <a:p>
            <a:r>
              <a:rPr lang="en-US" dirty="0"/>
              <a:t>Jarek Janio, Santa Ana College</a:t>
            </a:r>
          </a:p>
        </p:txBody>
      </p:sp>
    </p:spTree>
    <p:extLst>
      <p:ext uri="{BB962C8B-B14F-4D97-AF65-F5344CB8AC3E}">
        <p14:creationId xmlns:p14="http://schemas.microsoft.com/office/powerpoint/2010/main" val="295913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36" y="649954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E9BF35"/>
                </a:solidFill>
              </a:rPr>
              <a:t>The Noncredit COR </a:t>
            </a:r>
            <a:r>
              <a:rPr lang="en-US" sz="3600" b="1" dirty="0" smtClean="0">
                <a:solidFill>
                  <a:srgbClr val="E9BF35"/>
                </a:solidFill>
              </a:rPr>
              <a:t>–</a:t>
            </a:r>
            <a:br>
              <a:rPr lang="en-US" sz="3600" b="1" dirty="0" smtClean="0">
                <a:solidFill>
                  <a:srgbClr val="E9BF35"/>
                </a:solidFill>
              </a:rPr>
            </a:br>
            <a:r>
              <a:rPr lang="en-US" sz="3600" b="1" dirty="0" smtClean="0">
                <a:solidFill>
                  <a:srgbClr val="E9BF35"/>
                </a:solidFill>
              </a:rPr>
              <a:t>Methods </a:t>
            </a:r>
            <a:r>
              <a:rPr lang="en-US" sz="3600" b="1" dirty="0">
                <a:solidFill>
                  <a:srgbClr val="E9BF35"/>
                </a:solidFill>
              </a:rPr>
              <a:t>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latin typeface="Cambria"/>
                <a:cs typeface="Cambria"/>
              </a:rPr>
              <a:t>The “Pass/No Pass” </a:t>
            </a:r>
            <a:r>
              <a:rPr lang="en-US" sz="2800" b="1" dirty="0" smtClean="0">
                <a:latin typeface="Cambria"/>
                <a:cs typeface="Cambria"/>
              </a:rPr>
              <a:t>challenge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smtClean="0">
                <a:latin typeface="Cambria"/>
                <a:cs typeface="Cambria"/>
              </a:rPr>
              <a:t>(SP)</a:t>
            </a:r>
          </a:p>
          <a:p>
            <a:pPr>
              <a:buNone/>
            </a:pPr>
            <a:endParaRPr lang="en-US" sz="2800" b="1" dirty="0" smtClean="0">
              <a:latin typeface="Cambria"/>
              <a:cs typeface="Cambria"/>
            </a:endParaRPr>
          </a:p>
          <a:p>
            <a:r>
              <a:rPr lang="en-US" sz="2800" b="1" dirty="0" smtClean="0">
                <a:latin typeface="Cambria"/>
                <a:cs typeface="Cambria"/>
              </a:rPr>
              <a:t> It is permissible to provide a grade or grading element to show satisfactory completion of the learning experience in noncredit courses.</a:t>
            </a:r>
          </a:p>
          <a:p>
            <a:pPr>
              <a:buNone/>
            </a:pPr>
            <a:endParaRPr lang="en-US" sz="2800" b="1" dirty="0" smtClean="0">
              <a:latin typeface="Cambria"/>
              <a:cs typeface="Cambria"/>
            </a:endParaRPr>
          </a:p>
          <a:p>
            <a:r>
              <a:rPr lang="en-US" sz="2800" b="1" dirty="0" smtClean="0">
                <a:latin typeface="Cambria"/>
                <a:cs typeface="Cambria"/>
              </a:rPr>
              <a:t>While </a:t>
            </a:r>
            <a:r>
              <a:rPr lang="en-US" sz="2800" b="1" dirty="0">
                <a:latin typeface="Cambria"/>
                <a:cs typeface="Cambria"/>
              </a:rPr>
              <a:t>noncredit courses do not </a:t>
            </a:r>
            <a:r>
              <a:rPr lang="en-US" sz="2800" b="1" dirty="0" smtClean="0">
                <a:latin typeface="Cambria"/>
                <a:cs typeface="Cambria"/>
              </a:rPr>
              <a:t>generate </a:t>
            </a:r>
            <a:r>
              <a:rPr lang="en-US" sz="2800" b="1" dirty="0">
                <a:latin typeface="Cambria"/>
                <a:cs typeface="Cambria"/>
              </a:rPr>
              <a:t>grades that would be “credited” into a </a:t>
            </a:r>
            <a:r>
              <a:rPr lang="en-US" sz="2800" b="1" dirty="0" smtClean="0">
                <a:latin typeface="Cambria"/>
                <a:cs typeface="Cambria"/>
              </a:rPr>
              <a:t>student </a:t>
            </a:r>
            <a:r>
              <a:rPr lang="en-US" sz="2800" b="1" dirty="0">
                <a:latin typeface="Cambria"/>
                <a:cs typeface="Cambria"/>
              </a:rPr>
              <a:t>record, this in no way obviates the critical need for the course design to comprehensively include student evaluation and feedback</a:t>
            </a:r>
            <a:r>
              <a:rPr lang="en-US" sz="2800" b="1" dirty="0" smtClean="0">
                <a:latin typeface="Cambria"/>
                <a:cs typeface="Cambria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352139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071" y="741489"/>
            <a:ext cx="10410484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Course Approval Process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224" y="1988606"/>
            <a:ext cx="9784387" cy="40241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/>
                <a:cs typeface="Cambria"/>
              </a:rPr>
              <a:t>All noncredit courses must be approved by the Chancellor’s Office (CB22 code).</a:t>
            </a:r>
          </a:p>
          <a:p>
            <a:pPr>
              <a:buNone/>
            </a:pPr>
            <a:endParaRPr lang="en-US" sz="2000" b="1" dirty="0" smtClean="0">
              <a:latin typeface="Cambria"/>
              <a:cs typeface="Cambria"/>
            </a:endParaRPr>
          </a:p>
          <a:p>
            <a:r>
              <a:rPr lang="en-US" sz="2000" b="1" dirty="0" smtClean="0">
                <a:latin typeface="Cambria"/>
                <a:cs typeface="Cambria"/>
              </a:rPr>
              <a:t>CDCP Enhanced Funding courses must first be approved by the Chancellor’s Office before a proposal for a new CDCP certificate is submitted.</a:t>
            </a:r>
          </a:p>
          <a:p>
            <a:pPr lvl="1"/>
            <a:r>
              <a:rPr lang="en-US" sz="2000" b="1" dirty="0" smtClean="0">
                <a:latin typeface="Cambria"/>
                <a:cs typeface="Cambria"/>
              </a:rPr>
              <a:t>Noncredit Certificate of Completion (career development)</a:t>
            </a:r>
          </a:p>
          <a:p>
            <a:pPr lvl="1"/>
            <a:r>
              <a:rPr lang="en-US" sz="2000" b="1" dirty="0" smtClean="0">
                <a:latin typeface="Cambria"/>
                <a:cs typeface="Cambria"/>
              </a:rPr>
              <a:t>Noncredit Certificate of Competency (college preparation)</a:t>
            </a:r>
          </a:p>
          <a:p>
            <a:pPr lvl="1">
              <a:buNone/>
            </a:pPr>
            <a:endParaRPr lang="en-US" sz="2000" b="1" dirty="0" smtClean="0">
              <a:latin typeface="Cambria"/>
              <a:cs typeface="Cambria"/>
            </a:endParaRPr>
          </a:p>
          <a:p>
            <a:r>
              <a:rPr lang="en-US" sz="2000" b="1" dirty="0" smtClean="0">
                <a:latin typeface="Cambria"/>
                <a:cs typeface="Cambria"/>
              </a:rPr>
              <a:t>Other categories of noncredit  and course programs may be offered (</a:t>
            </a:r>
            <a:r>
              <a:rPr lang="en-US" sz="2000" b="1" dirty="0">
                <a:latin typeface="Cambria"/>
                <a:cs typeface="Cambria"/>
              </a:rPr>
              <a:t>no enhanced funding)</a:t>
            </a:r>
            <a:r>
              <a:rPr lang="en-US" sz="2000" b="1" dirty="0" smtClean="0">
                <a:latin typeface="Cambria"/>
                <a:cs typeface="Cambria"/>
              </a:rPr>
              <a:t>.</a:t>
            </a:r>
            <a:endParaRPr lang="en-US" sz="2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88339809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FTES Calculation – Noncredit vs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8821"/>
            <a:ext cx="8596668" cy="424254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Noncredit– 525 hours of Instruction (Positive Attendance ) equals 1 FTES</a:t>
            </a:r>
          </a:p>
          <a:p>
            <a:r>
              <a:rPr lang="en-US" sz="2800" dirty="0"/>
              <a:t>Credit – generally started out as 3 </a:t>
            </a:r>
            <a:r>
              <a:rPr lang="en-US" sz="2800" dirty="0" err="1"/>
              <a:t>hrs</a:t>
            </a:r>
            <a:r>
              <a:rPr lang="en-US" sz="2800" dirty="0"/>
              <a:t>/day X 5 days/week X 35 weeks/year = 525 hours. Dividing by 525 hours yields 1 FTES</a:t>
            </a:r>
          </a:p>
          <a:p>
            <a:r>
              <a:rPr lang="en-US" sz="2800" dirty="0"/>
              <a:t>changed to number of students enrolled at census X number of hours class meets/week X number of weeks in term all divided by 525 hours = the FTES </a:t>
            </a:r>
          </a:p>
          <a:p>
            <a:r>
              <a:rPr lang="en-US" sz="2800" dirty="0"/>
              <a:t>§ 58007. Noncredit Courses. § 58003.1. Full-time Equivalent Student; Computation.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75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83" y="730047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Noncredit: Benefits to Students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Affordable (free!)</a:t>
            </a:r>
          </a:p>
          <a:p>
            <a:r>
              <a:rPr lang="en-US" b="1" dirty="0" smtClean="0"/>
              <a:t>Focus on skill attainment, not grades or units</a:t>
            </a:r>
          </a:p>
          <a:p>
            <a:r>
              <a:rPr lang="en-US" b="1" dirty="0" smtClean="0"/>
              <a:t>Repeatable and not affected by 30-unit basic skills limitation</a:t>
            </a:r>
          </a:p>
          <a:p>
            <a:r>
              <a:rPr lang="en-US" b="1" dirty="0" smtClean="0"/>
              <a:t>Open Entry/Exit</a:t>
            </a:r>
          </a:p>
          <a:p>
            <a:r>
              <a:rPr lang="en-US" b="1" dirty="0" smtClean="0"/>
              <a:t>Accessible to nearly all students</a:t>
            </a:r>
          </a:p>
          <a:p>
            <a:r>
              <a:rPr lang="en-US" b="1" dirty="0" smtClean="0"/>
              <a:t>Elementary level skills to pre-collegiate</a:t>
            </a:r>
          </a:p>
          <a:p>
            <a:r>
              <a:rPr lang="en-US" b="1" dirty="0" smtClean="0"/>
              <a:t>Bridge to other educational/career pathways</a:t>
            </a:r>
          </a:p>
          <a:p>
            <a:r>
              <a:rPr lang="en-US" b="1" dirty="0" smtClean="0"/>
              <a:t>CTE: Preparation, Practice and Certification</a:t>
            </a:r>
          </a:p>
          <a:p>
            <a:pPr lvl="1"/>
            <a:r>
              <a:rPr lang="en-US" b="1" dirty="0" smtClean="0"/>
              <a:t>Entry level training leading to career pathways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80037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718" y="718606"/>
            <a:ext cx="8610600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Opportunities for Students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70" y="1954899"/>
            <a:ext cx="9782203" cy="4715740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2400" b="1" dirty="0"/>
              <a:t>Multiple pathways for transfer and non-transfer </a:t>
            </a:r>
            <a:r>
              <a:rPr lang="en-US" sz="2400" b="1" dirty="0" smtClean="0"/>
              <a:t>students.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Students </a:t>
            </a:r>
            <a:r>
              <a:rPr lang="en-US" sz="2400" b="1" dirty="0"/>
              <a:t>have many options if they are not eligible for financial aid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lvl="1">
              <a:buFont typeface="Arial"/>
              <a:buChar char="•"/>
            </a:pPr>
            <a:r>
              <a:rPr lang="en-US" sz="2400" b="1" dirty="0" smtClean="0"/>
              <a:t>More </a:t>
            </a:r>
            <a:r>
              <a:rPr lang="en-US" sz="2400" b="1" dirty="0"/>
              <a:t>flexible </a:t>
            </a:r>
            <a:r>
              <a:rPr lang="en-US" sz="2400" b="1" dirty="0" smtClean="0"/>
              <a:t>scheduling.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Students </a:t>
            </a:r>
            <a:r>
              <a:rPr lang="en-US" sz="2400" b="1" dirty="0"/>
              <a:t>can prepare and get ready for credit programs</a:t>
            </a:r>
            <a:r>
              <a:rPr lang="en-US" sz="2400" b="1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Access to information about new academic and/or career opportunities and pathways.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Provides access to counseling and matriculation services.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Provides students access to book vouchers, child care, etc.</a:t>
            </a:r>
          </a:p>
          <a:p>
            <a:pPr lvl="1">
              <a:buFont typeface="Arial"/>
              <a:buChar char="•"/>
            </a:pPr>
            <a:r>
              <a:rPr lang="en-US" sz="2400" b="1" dirty="0" smtClean="0"/>
              <a:t>Students don’t use up basic skills units.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063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306" y="775815"/>
            <a:ext cx="8610600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Opportunities for Faculty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058" y="2194560"/>
            <a:ext cx="8924115" cy="4024125"/>
          </a:xfrm>
        </p:spPr>
        <p:txBody>
          <a:bodyPr>
            <a:normAutofit lnSpcReduction="10000"/>
          </a:bodyPr>
          <a:lstStyle/>
          <a:p>
            <a:pPr lvl="1">
              <a:buFont typeface="Arial"/>
              <a:buChar char="•"/>
            </a:pPr>
            <a:r>
              <a:rPr lang="en-US" sz="2400" b="1" dirty="0"/>
              <a:t>Create and innovate new courses to meet student </a:t>
            </a:r>
            <a:r>
              <a:rPr lang="en-US" sz="2400" b="1" dirty="0" smtClean="0"/>
              <a:t>needs.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1">
              <a:buFont typeface="Arial"/>
              <a:buChar char="•"/>
            </a:pPr>
            <a:r>
              <a:rPr lang="en-US" sz="2400" b="1" dirty="0" smtClean="0"/>
              <a:t>Different </a:t>
            </a:r>
            <a:r>
              <a:rPr lang="en-US" sz="2400" b="1" dirty="0"/>
              <a:t>delivery </a:t>
            </a:r>
            <a:r>
              <a:rPr lang="en-US" sz="2400" b="1" dirty="0" smtClean="0"/>
              <a:t>methods.</a:t>
            </a:r>
            <a:endParaRPr lang="en-US" sz="2400" b="1" dirty="0"/>
          </a:p>
          <a:p>
            <a:pPr lvl="1">
              <a:buFont typeface="Arial"/>
              <a:buChar char="•"/>
            </a:pPr>
            <a:endParaRPr lang="en-US" sz="2400" b="1" dirty="0"/>
          </a:p>
          <a:p>
            <a:pPr lvl="1">
              <a:buFont typeface="Arial"/>
              <a:buChar char="•"/>
            </a:pPr>
            <a:r>
              <a:rPr lang="en-US" sz="2400" b="1" dirty="0" smtClean="0"/>
              <a:t>Courses </a:t>
            </a:r>
            <a:r>
              <a:rPr lang="en-US" sz="2400" b="1" dirty="0"/>
              <a:t>have immediate positive impact on students’ lives and communities.</a:t>
            </a:r>
          </a:p>
          <a:p>
            <a:pPr lvl="1">
              <a:buFont typeface="Arial"/>
              <a:buChar char="•"/>
            </a:pPr>
            <a:endParaRPr lang="en-US" sz="2400" b="1" dirty="0"/>
          </a:p>
          <a:p>
            <a:pPr lvl="1">
              <a:buFont typeface="Arial"/>
              <a:buChar char="•"/>
            </a:pPr>
            <a:r>
              <a:rPr lang="en-US" sz="2400" b="1" dirty="0" smtClean="0"/>
              <a:t>More </a:t>
            </a:r>
            <a:r>
              <a:rPr lang="en-US" sz="2400" b="1" dirty="0"/>
              <a:t>freedom to tailor course </a:t>
            </a:r>
            <a:r>
              <a:rPr lang="en-US" sz="2400" b="1" dirty="0" smtClean="0"/>
              <a:t>curriculum.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42556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30" y="718606"/>
            <a:ext cx="8610600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Opportunities for Curriculum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206" y="2194560"/>
            <a:ext cx="9827967" cy="4024125"/>
          </a:xfrm>
        </p:spPr>
        <p:txBody>
          <a:bodyPr>
            <a:normAutofit fontScale="40000" lnSpcReduction="20000"/>
          </a:bodyPr>
          <a:lstStyle/>
          <a:p>
            <a:pPr lvl="1">
              <a:buFont typeface="Wingdings" charset="2"/>
              <a:buChar char="§"/>
            </a:pPr>
            <a:r>
              <a:rPr lang="en-US" sz="5000" b="1" dirty="0"/>
              <a:t>No repeatability </a:t>
            </a:r>
            <a:r>
              <a:rPr lang="en-US" sz="5000" b="1" dirty="0" smtClean="0"/>
              <a:t>limits!</a:t>
            </a:r>
            <a:endParaRPr lang="en-US" sz="5000" b="1" dirty="0"/>
          </a:p>
          <a:p>
            <a:pPr marL="457200" lvl="1" indent="0">
              <a:buNone/>
            </a:pPr>
            <a:endParaRPr lang="en-US" sz="5000" b="1" dirty="0"/>
          </a:p>
          <a:p>
            <a:pPr lvl="1">
              <a:buFont typeface="Wingdings" charset="2"/>
              <a:buChar char="§"/>
            </a:pPr>
            <a:r>
              <a:rPr lang="en-US" sz="5000" b="1" dirty="0" smtClean="0"/>
              <a:t>More </a:t>
            </a:r>
            <a:r>
              <a:rPr lang="en-US" sz="5000" b="1" dirty="0"/>
              <a:t>options for students who are struggling with passing credit </a:t>
            </a:r>
            <a:r>
              <a:rPr lang="en-US" sz="5000" b="1" dirty="0" smtClean="0"/>
              <a:t>courses.</a:t>
            </a:r>
            <a:endParaRPr lang="en-US" sz="5000" b="1" dirty="0"/>
          </a:p>
          <a:p>
            <a:pPr lvl="1">
              <a:buFont typeface="Wingdings" charset="2"/>
              <a:buChar char="§"/>
            </a:pPr>
            <a:endParaRPr lang="en-US" sz="5000" b="1" dirty="0"/>
          </a:p>
          <a:p>
            <a:pPr lvl="1">
              <a:buFont typeface="Wingdings" charset="2"/>
              <a:buChar char="§"/>
            </a:pPr>
            <a:r>
              <a:rPr lang="en-US" sz="5000" b="1" dirty="0" smtClean="0"/>
              <a:t>Students </a:t>
            </a:r>
            <a:r>
              <a:rPr lang="en-US" sz="5000" b="1" dirty="0"/>
              <a:t>can develop the requisite skills to be successful in credit courses.</a:t>
            </a:r>
          </a:p>
          <a:p>
            <a:pPr marL="457200" lvl="1" indent="0">
              <a:buNone/>
            </a:pPr>
            <a:endParaRPr lang="en-US" sz="5000" b="1" dirty="0"/>
          </a:p>
          <a:p>
            <a:pPr lvl="1">
              <a:buFont typeface="Wingdings" charset="2"/>
              <a:buChar char="§"/>
            </a:pPr>
            <a:r>
              <a:rPr lang="en-US" sz="5000" b="1" dirty="0" smtClean="0"/>
              <a:t>Successful </a:t>
            </a:r>
            <a:r>
              <a:rPr lang="en-US" sz="5000" b="1" dirty="0"/>
              <a:t>completion of noncredit courses can be part of  multiple measures assessments.</a:t>
            </a:r>
          </a:p>
          <a:p>
            <a:pPr marL="457200" lvl="1" indent="0">
              <a:buNone/>
            </a:pPr>
            <a:endParaRPr lang="en-US" sz="5000" b="1" dirty="0"/>
          </a:p>
          <a:p>
            <a:pPr lvl="1">
              <a:buFont typeface="Wingdings" charset="2"/>
              <a:buChar char="§"/>
            </a:pPr>
            <a:r>
              <a:rPr lang="en-US" sz="5000" b="1" dirty="0" smtClean="0"/>
              <a:t>Incentivize </a:t>
            </a:r>
            <a:r>
              <a:rPr lang="en-US" sz="5000" b="1" dirty="0"/>
              <a:t>students to move into credit </a:t>
            </a:r>
            <a:r>
              <a:rPr lang="en-US" sz="5000" b="1" dirty="0" smtClean="0"/>
              <a:t>programs.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pPr lvl="1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70664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748" y="787257"/>
            <a:ext cx="8610600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The Noncredit Faculty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229" y="2040611"/>
            <a:ext cx="8495095" cy="41847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Teaching faculty do not count in FON; counseling faculty do.</a:t>
            </a:r>
          </a:p>
          <a:p>
            <a:r>
              <a:rPr lang="en-US" sz="2400" b="1" dirty="0" smtClean="0"/>
              <a:t>Minimum qualifications established in Title 5 Section 53412</a:t>
            </a:r>
          </a:p>
          <a:p>
            <a:r>
              <a:rPr lang="en-US" sz="2400" b="1" dirty="0" smtClean="0"/>
              <a:t>Mostly part time </a:t>
            </a:r>
          </a:p>
          <a:p>
            <a:r>
              <a:rPr lang="en-US" sz="2400" b="1" dirty="0" smtClean="0"/>
              <a:t>Pay differential, especially in part time</a:t>
            </a:r>
          </a:p>
          <a:p>
            <a:r>
              <a:rPr lang="en-US" sz="2400" b="1" dirty="0" smtClean="0"/>
              <a:t>Full time workload tends to be higher than credit counterparts</a:t>
            </a:r>
          </a:p>
          <a:p>
            <a:pPr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78884553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1432"/>
            <a:ext cx="10972800" cy="8267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3"/>
                </a:solidFill>
              </a:rPr>
              <a:t>Engaging Faculty</a:t>
            </a:r>
            <a:endParaRPr lang="en-US" sz="3600" dirty="0" smtClean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382" y="1737742"/>
            <a:ext cx="9713556" cy="438368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²"/>
            </a:pPr>
            <a:r>
              <a:rPr lang="en-US" sz="2800" b="1" dirty="0" smtClean="0"/>
              <a:t>Faculty should lead in the creation of a </a:t>
            </a:r>
            <a:r>
              <a:rPr lang="en-US" sz="2800" b="1" i="1" dirty="0"/>
              <a:t>shared vision </a:t>
            </a:r>
            <a:r>
              <a:rPr lang="en-US" sz="2800" b="1" dirty="0" smtClean="0"/>
              <a:t>for curriculum development.</a:t>
            </a:r>
          </a:p>
          <a:p>
            <a:pPr lvl="1">
              <a:buFont typeface="Wingdings" charset="2"/>
              <a:buChar char="²"/>
            </a:pPr>
            <a:endParaRPr lang="en-US" sz="2800" b="1" dirty="0" smtClean="0"/>
          </a:p>
          <a:p>
            <a:pPr lvl="1">
              <a:buFont typeface="Wingdings" charset="2"/>
              <a:buChar char="²"/>
            </a:pPr>
            <a:r>
              <a:rPr lang="en-US" sz="2800" b="1" dirty="0" smtClean="0"/>
              <a:t>Identify funding sources to support faculty in taking leading roles in curriculum changes and full participation at the local level</a:t>
            </a:r>
          </a:p>
          <a:p>
            <a:pPr lvl="1">
              <a:buNone/>
            </a:pPr>
            <a:endParaRPr lang="en-US" sz="2800" b="1" dirty="0" smtClean="0"/>
          </a:p>
          <a:p>
            <a:pPr lvl="1">
              <a:buFont typeface="Wingdings" charset="2"/>
              <a:buChar char="²"/>
            </a:pPr>
            <a:r>
              <a:rPr lang="en-US" sz="2800" b="1" dirty="0" smtClean="0"/>
              <a:t>Ensure faculty oversight of all new curriculum collaborations</a:t>
            </a:r>
          </a:p>
          <a:p>
            <a:pPr lvl="1">
              <a:buNone/>
            </a:pPr>
            <a:endParaRPr lang="en-US" sz="2800" b="1" dirty="0" smtClean="0"/>
          </a:p>
          <a:p>
            <a:pPr lvl="1">
              <a:buFont typeface="Wingdings" charset="2"/>
              <a:buChar char="²"/>
            </a:pPr>
            <a:r>
              <a:rPr lang="en-US" sz="2800" b="1" dirty="0" smtClean="0"/>
              <a:t>Ensure curriculum and program changes drive funding conversations</a:t>
            </a:r>
          </a:p>
          <a:p>
            <a:pPr lvl="1">
              <a:buFont typeface="Wingdings" charset="2"/>
              <a:buChar char="²"/>
            </a:pPr>
            <a:endParaRPr lang="en-US" b="1" dirty="0" smtClean="0"/>
          </a:p>
          <a:p>
            <a:pPr lvl="1">
              <a:buFont typeface="Wingdings" charset="2"/>
              <a:buChar char="²"/>
            </a:pPr>
            <a:endParaRPr lang="en-US" b="1" dirty="0" smtClean="0"/>
          </a:p>
          <a:p>
            <a:pPr lvl="1">
              <a:buFont typeface="Wingdings" charset="2"/>
              <a:buChar char="²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68447252"/>
      </p:ext>
    </p:extLst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Equalized Funding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Overuse of part time faculty</a:t>
            </a:r>
          </a:p>
          <a:p>
            <a:r>
              <a:rPr lang="en-US" sz="2400" dirty="0" smtClean="0"/>
              <a:t>FON</a:t>
            </a:r>
          </a:p>
          <a:p>
            <a:r>
              <a:rPr lang="en-US" sz="2400" dirty="0" smtClean="0"/>
              <a:t>Stigma</a:t>
            </a:r>
          </a:p>
          <a:p>
            <a:pPr lvl="1"/>
            <a:r>
              <a:rPr lang="en-US" sz="2400" dirty="0" smtClean="0"/>
              <a:t>of noncredit course/program value</a:t>
            </a:r>
          </a:p>
          <a:p>
            <a:pPr lvl="1"/>
            <a:r>
              <a:rPr lang="en-US" sz="2400" dirty="0" smtClean="0"/>
              <a:t>of faculty – lower minimum </a:t>
            </a:r>
            <a:r>
              <a:rPr lang="en-US" sz="2400" dirty="0" err="1" smtClean="0"/>
              <a:t>quals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of teaching “low” levels</a:t>
            </a:r>
          </a:p>
          <a:p>
            <a:r>
              <a:rPr lang="en-US" sz="2400" dirty="0" smtClean="0"/>
              <a:t>“Non CDCP” regular noncredit courses – less monetary value</a:t>
            </a:r>
          </a:p>
          <a:p>
            <a:r>
              <a:rPr lang="en-US" sz="2400" dirty="0" smtClean="0"/>
              <a:t>Overlap with credit (ESL, Basic Skills, CTE)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113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63" y="2046181"/>
            <a:ext cx="5143500" cy="3714750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590" y="5865667"/>
            <a:ext cx="5197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Poverty Rates in the US and California in 2012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648967" y="2027651"/>
            <a:ext cx="48132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/>
              <a:t> </a:t>
            </a:r>
            <a:r>
              <a:rPr lang="en-US" sz="2000" b="1" dirty="0" smtClean="0"/>
              <a:t>Nearly 25% of CA’s 38 million people live in poverty: 8.9 million people</a:t>
            </a:r>
          </a:p>
          <a:p>
            <a:pPr>
              <a:buFont typeface="Arial"/>
              <a:buChar char="•"/>
            </a:pPr>
            <a:endParaRPr lang="en-US" sz="2000" b="1" dirty="0" smtClean="0"/>
          </a:p>
          <a:p>
            <a:pPr>
              <a:buFont typeface="Arial"/>
              <a:buChar char="•"/>
            </a:pPr>
            <a:r>
              <a:rPr lang="en-US" sz="2000" b="1" dirty="0" smtClean="0"/>
              <a:t> CA: highest level of poverty in US according to 2014 US Census report that takes into account broad measures of income and cost of living</a:t>
            </a:r>
          </a:p>
          <a:p>
            <a:pPr>
              <a:buFont typeface="Arial"/>
              <a:buChar char="•"/>
            </a:pPr>
            <a:endParaRPr lang="en-US" sz="2000" b="1" dirty="0" smtClean="0"/>
          </a:p>
          <a:p>
            <a:pPr>
              <a:buFont typeface="Arial"/>
              <a:buChar char="•"/>
            </a:pPr>
            <a:r>
              <a:rPr lang="en-US" sz="2000" b="1" dirty="0" smtClean="0"/>
              <a:t> Highest rates: Los Angeles (27%), Napa (26%), San Francisco Bay Area and coastal communities (22%)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1662" y="682999"/>
            <a:ext cx="8473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E801A"/>
                </a:solidFill>
              </a:rPr>
              <a:t>Noncredit Serves the Most Underserved Members of Our Communities</a:t>
            </a:r>
            <a:endParaRPr lang="en-US" sz="2800" b="1" dirty="0">
              <a:solidFill>
                <a:srgbClr val="FE80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97915"/>
      </p:ext>
    </p:extLst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8256" y="679812"/>
            <a:ext cx="8431569" cy="130838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</a:rPr>
            </a:br>
            <a:r>
              <a:rPr lang="en-US" sz="3600" b="1" dirty="0" smtClean="0">
                <a:solidFill>
                  <a:schemeClr val="accent3"/>
                </a:solidFill>
              </a:rPr>
              <a:t>Adult Education &amp; Noncredit:</a:t>
            </a:r>
            <a:br>
              <a:rPr lang="en-US" sz="3600" b="1" dirty="0" smtClean="0">
                <a:solidFill>
                  <a:schemeClr val="accent3"/>
                </a:solidFill>
              </a:rPr>
            </a:br>
            <a:r>
              <a:rPr lang="en-US" sz="3600" b="1" dirty="0" smtClean="0">
                <a:solidFill>
                  <a:schemeClr val="accent3"/>
                </a:solidFill>
              </a:rPr>
              <a:t>the heart of our access mission</a:t>
            </a: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4473" y="2241088"/>
            <a:ext cx="9468011" cy="4151351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endParaRPr lang="en-US" sz="2400" b="1" dirty="0" smtClean="0"/>
          </a:p>
          <a:p>
            <a:pPr marL="342900" indent="-342900">
              <a:buFont typeface="Wingdings" charset="2"/>
              <a:buChar char="u"/>
            </a:pPr>
            <a:r>
              <a:rPr lang="en-US" sz="2400" b="1" i="1" dirty="0"/>
              <a:t> Open access </a:t>
            </a:r>
            <a:r>
              <a:rPr lang="en-US" sz="2400" b="1" dirty="0" smtClean="0"/>
              <a:t>for students with diverse backgrounds and those seeking ways to improve their earning power, literacy skills and access to higher education</a:t>
            </a:r>
          </a:p>
          <a:p>
            <a:pPr marL="342900" indent="-342900">
              <a:buFont typeface="Wingdings" charset="2"/>
              <a:buChar char="u"/>
            </a:pPr>
            <a:endParaRPr lang="en-US" sz="2400" b="1" dirty="0" smtClean="0"/>
          </a:p>
          <a:p>
            <a:pPr marL="342900" indent="-342900">
              <a:buFont typeface="Wingdings" charset="2"/>
              <a:buChar char="u"/>
            </a:pPr>
            <a:r>
              <a:rPr lang="en-US" sz="2400" b="1" dirty="0" smtClean="0"/>
              <a:t> First point of entry into college for immigrants, economically disadvantaged and low-skilled adults</a:t>
            </a:r>
          </a:p>
          <a:p>
            <a:pPr marL="342900" indent="-342900">
              <a:buNone/>
            </a:pPr>
            <a:endParaRPr lang="en-US" sz="2400" b="1" dirty="0" smtClean="0"/>
          </a:p>
          <a:p>
            <a:pPr marL="342900" indent="-342900">
              <a:buFont typeface="Wingdings" charset="2"/>
              <a:buChar char="u"/>
            </a:pPr>
            <a:r>
              <a:rPr lang="en-US" sz="2400" b="1" dirty="0" smtClean="0"/>
              <a:t> “educational gateway,” “portal to the future”</a:t>
            </a:r>
          </a:p>
          <a:p>
            <a:pPr marL="342900" indent="-342900">
              <a:buFont typeface="Wingdings" charset="2"/>
              <a:buChar char="u"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adult education 150big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304800"/>
            <a:ext cx="2438400" cy="1976120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26339021"/>
      </p:ext>
    </p:extLst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84" y="281579"/>
            <a:ext cx="10972800" cy="8042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</a:rPr>
              <a:t>Resources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72" y="1029302"/>
            <a:ext cx="10972800" cy="582869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Academic Senate for California Community Colleges. (2006). </a:t>
            </a:r>
            <a:r>
              <a:rPr lang="en-US" sz="4500" b="1" dirty="0" smtClean="0">
                <a:latin typeface="Cambria"/>
                <a:cs typeface="Cambria"/>
                <a:hlinkClick r:id="rId2"/>
              </a:rPr>
              <a:t>The Role of Noncredit in the California Community Colleges</a:t>
            </a:r>
            <a:r>
              <a:rPr lang="en-US" sz="4500" b="1" dirty="0" smtClean="0">
                <a:latin typeface="Cambria"/>
                <a:cs typeface="Cambria"/>
              </a:rPr>
              <a:t>. Sacramento, CA.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Academic Senate for California Community Colleges, Noncredit Ad Hoc Committee. (2009). </a:t>
            </a:r>
            <a:r>
              <a:rPr lang="en-US" sz="4500" b="1" dirty="0" smtClean="0">
                <a:latin typeface="Cambria"/>
                <a:cs typeface="Cambria"/>
                <a:hlinkClick r:id="rId3"/>
              </a:rPr>
              <a:t>Noncredit Instruction: Opportunity and Challenge</a:t>
            </a:r>
            <a:r>
              <a:rPr lang="en-US" sz="4500" b="1" dirty="0" smtClean="0">
                <a:latin typeface="Cambria"/>
                <a:cs typeface="Cambria"/>
              </a:rPr>
              <a:t>. Sacramento, CA.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Academic Senate for California Community Colleges. Noncredit Committee webpage. </a:t>
            </a:r>
            <a:r>
              <a:rPr lang="en-US" sz="4500" b="1" dirty="0" smtClean="0">
                <a:latin typeface="Cambria"/>
                <a:cs typeface="Cambria"/>
                <a:hlinkClick r:id="rId4"/>
              </a:rPr>
              <a:t>www. asccc.org/directory/noncredit-committee</a:t>
            </a:r>
            <a:r>
              <a:rPr lang="en-US" sz="4500" b="1" dirty="0" smtClean="0">
                <a:latin typeface="Cambria"/>
                <a:cs typeface="Cambria"/>
              </a:rPr>
              <a:t>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Academic Senate for California Community Colleges, Noncredit Task Force. (2014). </a:t>
            </a:r>
            <a:r>
              <a:rPr lang="en-US" sz="4500" b="1" dirty="0" smtClean="0">
                <a:latin typeface="Cambria"/>
                <a:cs typeface="Cambria"/>
                <a:hlinkClick r:id="rId5"/>
              </a:rPr>
              <a:t>AB 86: A Brief History and Current State of Affairs from the Noncredit Task Force</a:t>
            </a:r>
            <a:r>
              <a:rPr lang="en-US" sz="4500" b="1" dirty="0" smtClean="0">
                <a:latin typeface="Cambria"/>
                <a:cs typeface="Cambria"/>
              </a:rPr>
              <a:t>. </a:t>
            </a:r>
            <a:r>
              <a:rPr lang="en-US" sz="4500" b="1" i="1" dirty="0" smtClean="0">
                <a:latin typeface="Cambria"/>
                <a:cs typeface="Cambria"/>
              </a:rPr>
              <a:t>Rostrum </a:t>
            </a:r>
            <a:r>
              <a:rPr lang="en-US" sz="4500" b="1" dirty="0" smtClean="0">
                <a:latin typeface="Cambria"/>
                <a:cs typeface="Cambria"/>
              </a:rPr>
              <a:t>(March 2014). Sacramento, CA.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California Community Colleges Chancellor’s Office. (2006). </a:t>
            </a:r>
            <a:r>
              <a:rPr lang="en-US" sz="4500" b="1" dirty="0" smtClean="0">
                <a:latin typeface="Cambria"/>
                <a:cs typeface="Cambria"/>
                <a:hlinkClick r:id="rId6"/>
              </a:rPr>
              <a:t>Noncredit At a Glance</a:t>
            </a:r>
            <a:r>
              <a:rPr lang="en-US" sz="4500" b="1" dirty="0" smtClean="0">
                <a:latin typeface="Cambria"/>
                <a:cs typeface="Cambria"/>
              </a:rPr>
              <a:t>. Sacramento, CA.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Legislative Analyst’s Office. (2012). </a:t>
            </a:r>
            <a:r>
              <a:rPr lang="en-US" sz="4500" b="1" dirty="0" smtClean="0">
                <a:latin typeface="Cambria"/>
                <a:cs typeface="Cambria"/>
                <a:hlinkClick r:id="rId7"/>
              </a:rPr>
              <a:t>Restructuring California’s Adult Education System</a:t>
            </a:r>
            <a:r>
              <a:rPr lang="en-US" sz="4500" b="1" dirty="0" smtClean="0">
                <a:latin typeface="Cambria"/>
                <a:cs typeface="Cambria"/>
              </a:rPr>
              <a:t>. Sacramento, CA.</a:t>
            </a:r>
          </a:p>
          <a:p>
            <a:pPr>
              <a:buNone/>
            </a:pPr>
            <a:endParaRPr lang="en-US" sz="4500" b="1" dirty="0" smtClean="0">
              <a:latin typeface="Cambria"/>
              <a:cs typeface="Cambria"/>
            </a:endParaRPr>
          </a:p>
          <a:p>
            <a:pPr>
              <a:buNone/>
            </a:pPr>
            <a:r>
              <a:rPr lang="en-US" sz="4500" b="1" dirty="0" smtClean="0">
                <a:latin typeface="Cambria"/>
                <a:cs typeface="Cambria"/>
              </a:rPr>
              <a:t>Shaw, Leigh Anne and Candace Lynch-Thompson. (2014). </a:t>
            </a:r>
            <a:r>
              <a:rPr lang="en-US" sz="4500" b="1" dirty="0" smtClean="0">
                <a:latin typeface="Cambria"/>
                <a:cs typeface="Cambria"/>
                <a:hlinkClick r:id="rId8"/>
              </a:rPr>
              <a:t>Trojan Horse or Tremendous Godsend? Retooling Adult Education in a New Era</a:t>
            </a:r>
            <a:r>
              <a:rPr lang="en-US" sz="4500" b="1" dirty="0" smtClean="0">
                <a:latin typeface="Cambria"/>
                <a:cs typeface="Cambria"/>
              </a:rPr>
              <a:t>. </a:t>
            </a:r>
            <a:r>
              <a:rPr lang="en-US" sz="4500" b="1" i="1" dirty="0" smtClean="0">
                <a:latin typeface="Cambria"/>
                <a:cs typeface="Cambria"/>
              </a:rPr>
              <a:t>Rostrum </a:t>
            </a:r>
            <a:r>
              <a:rPr lang="en-US" sz="4500" b="1" dirty="0" smtClean="0">
                <a:latin typeface="Cambria"/>
                <a:cs typeface="Cambria"/>
              </a:rPr>
              <a:t>(October 2014). Sacramento, CA.</a:t>
            </a:r>
          </a:p>
          <a:p>
            <a:pPr>
              <a:buNone/>
            </a:pPr>
            <a:endParaRPr lang="en-US" sz="2323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20834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ABC’s of Noncredit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144"/>
            <a:ext cx="8596668" cy="5066675"/>
          </a:xfrm>
        </p:spPr>
        <p:txBody>
          <a:bodyPr/>
          <a:lstStyle/>
          <a:p>
            <a:r>
              <a:rPr lang="en-US" u="sng" dirty="0" smtClean="0"/>
              <a:t>CDCP – Career Development College Preparation</a:t>
            </a:r>
            <a:r>
              <a:rPr lang="en-US" dirty="0" smtClean="0"/>
              <a:t>, also known as Enhanced Funding (SB361 – 2007), Equalized Funding (SB860 – 2014)</a:t>
            </a:r>
          </a:p>
          <a:p>
            <a:pPr lvl="1"/>
            <a:r>
              <a:rPr lang="en-US" dirty="0" smtClean="0"/>
              <a:t>Noncredit Certificates of Competency and Completion</a:t>
            </a:r>
          </a:p>
          <a:p>
            <a:pPr lvl="2"/>
            <a:r>
              <a:rPr lang="en-US" dirty="0" smtClean="0"/>
              <a:t>Sequences of courses</a:t>
            </a:r>
          </a:p>
          <a:p>
            <a:pPr lvl="1"/>
            <a:r>
              <a:rPr lang="en-US" dirty="0" smtClean="0"/>
              <a:t>“Non CDCP” courses</a:t>
            </a:r>
          </a:p>
          <a:p>
            <a:pPr lvl="2"/>
            <a:r>
              <a:rPr lang="en-US" dirty="0" smtClean="0"/>
              <a:t>Stand alone courses</a:t>
            </a:r>
          </a:p>
          <a:p>
            <a:r>
              <a:rPr lang="en-US" u="sng" dirty="0" smtClean="0"/>
              <a:t>CB21</a:t>
            </a:r>
            <a:r>
              <a:rPr lang="en-US" dirty="0" smtClean="0"/>
              <a:t> – Established levels below transfer for noncredit Reading, Writing, Mathematics and ESL courses</a:t>
            </a:r>
          </a:p>
          <a:p>
            <a:r>
              <a:rPr lang="en-US" u="sng" dirty="0" smtClean="0"/>
              <a:t>Progress Indicators </a:t>
            </a:r>
            <a:r>
              <a:rPr lang="en-US" dirty="0" smtClean="0"/>
              <a:t>– Established “grades” for noncredit</a:t>
            </a:r>
          </a:p>
          <a:p>
            <a:pPr lvl="1"/>
            <a:r>
              <a:rPr lang="en-US" dirty="0" smtClean="0"/>
              <a:t>SP – “Satisfactory Progress” to indicate that a student had made sufficient progress in the noncredit course even if all objectives had not yet been met</a:t>
            </a:r>
          </a:p>
          <a:p>
            <a:r>
              <a:rPr lang="en-US" u="sng" dirty="0" smtClean="0"/>
              <a:t>Open-entry/Open-exit vs. Managed Enrollment</a:t>
            </a:r>
          </a:p>
          <a:p>
            <a:r>
              <a:rPr lang="en-US" u="sng" dirty="0" smtClean="0"/>
              <a:t>FTES Generation</a:t>
            </a:r>
            <a:r>
              <a:rPr lang="en-US" dirty="0" smtClean="0"/>
              <a:t> – “positive attendance” versus census date</a:t>
            </a:r>
          </a:p>
          <a:p>
            <a:r>
              <a:rPr lang="en-US" u="sng" dirty="0" smtClean="0"/>
              <a:t>AB86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5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152400"/>
            <a:ext cx="10255625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Credit vs. Noncredit</a:t>
            </a:r>
            <a:endParaRPr lang="en-US" sz="3600" b="1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1" y="1219200"/>
            <a:ext cx="10255625" cy="5497206"/>
          </a:xfrm>
        </p:spPr>
        <p:txBody>
          <a:bodyPr>
            <a:normAutofit fontScale="25000" lnSpcReduction="20000"/>
          </a:bodyPr>
          <a:lstStyle/>
          <a:p>
            <a:r>
              <a:rPr lang="en-US" sz="7385" b="1" dirty="0">
                <a:latin typeface="Cambria"/>
                <a:cs typeface="Cambria"/>
              </a:rPr>
              <a:t>Credit – degrees and certificates of achievement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Generates apportionment; student fees apply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Degree applicable and non-degree applicable (developmental/basic skills)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Unit bearing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Not </a:t>
            </a:r>
            <a:r>
              <a:rPr lang="en-US" sz="7385" b="1" dirty="0" smtClean="0">
                <a:latin typeface="Cambria"/>
                <a:cs typeface="Cambria"/>
              </a:rPr>
              <a:t>repeatable</a:t>
            </a:r>
          </a:p>
          <a:p>
            <a:pPr lvl="1"/>
            <a:r>
              <a:rPr lang="en-US" sz="7385" b="1" dirty="0">
                <a:solidFill>
                  <a:srgbClr val="FF6600"/>
                </a:solidFill>
                <a:latin typeface="Cambria"/>
                <a:cs typeface="Cambria"/>
              </a:rPr>
              <a:t>Approval: Curriculum Committee, Board, Chancellor’s </a:t>
            </a:r>
            <a:r>
              <a:rPr lang="en-US" sz="7385" b="1" dirty="0" smtClean="0">
                <a:solidFill>
                  <a:srgbClr val="FF6600"/>
                </a:solidFill>
                <a:latin typeface="Cambria"/>
                <a:cs typeface="Cambria"/>
              </a:rPr>
              <a:t>Office</a:t>
            </a:r>
          </a:p>
          <a:p>
            <a:pPr lvl="1"/>
            <a:endParaRPr lang="en-US" sz="7385" b="1" dirty="0" smtClean="0">
              <a:latin typeface="Cambria"/>
              <a:cs typeface="Cambria"/>
            </a:endParaRPr>
          </a:p>
          <a:p>
            <a:r>
              <a:rPr lang="en-US" sz="7385" b="1" dirty="0">
                <a:latin typeface="Cambria"/>
                <a:cs typeface="Cambria"/>
              </a:rPr>
              <a:t>Noncredit – certificates of completion and competency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Generates </a:t>
            </a:r>
            <a:r>
              <a:rPr lang="en-US" sz="7385" b="1" dirty="0" smtClean="0">
                <a:latin typeface="Cambria"/>
                <a:cs typeface="Cambria"/>
              </a:rPr>
              <a:t>apportionment: </a:t>
            </a:r>
            <a:r>
              <a:rPr lang="en-US" sz="7385" b="1" dirty="0">
                <a:latin typeface="Cambria"/>
                <a:cs typeface="Cambria"/>
              </a:rPr>
              <a:t>two levels (noncredit and enhanced noncredit); no student fees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Enhanced </a:t>
            </a:r>
            <a:r>
              <a:rPr lang="en-US" sz="7385" b="1" dirty="0" smtClean="0">
                <a:latin typeface="Cambria"/>
                <a:cs typeface="Cambria"/>
              </a:rPr>
              <a:t>noncredit: College </a:t>
            </a:r>
            <a:r>
              <a:rPr lang="en-US" sz="7385" b="1" dirty="0">
                <a:latin typeface="Cambria"/>
                <a:cs typeface="Cambria"/>
              </a:rPr>
              <a:t>Preparation and Career Development (CDCP)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No units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Repeatable</a:t>
            </a:r>
          </a:p>
          <a:p>
            <a:pPr lvl="1"/>
            <a:r>
              <a:rPr lang="en-US" sz="7385" b="1" dirty="0">
                <a:latin typeface="Cambria"/>
                <a:cs typeface="Cambria"/>
              </a:rPr>
              <a:t>Limited to 10 different categories</a:t>
            </a:r>
          </a:p>
          <a:p>
            <a:pPr lvl="1"/>
            <a:r>
              <a:rPr lang="en-US" sz="7385" b="1" dirty="0">
                <a:solidFill>
                  <a:srgbClr val="FF6600"/>
                </a:solidFill>
                <a:latin typeface="Cambria"/>
                <a:cs typeface="Cambria"/>
              </a:rPr>
              <a:t>Approval: Curriculum Committee, Board, Chancellor’s Office</a:t>
            </a:r>
          </a:p>
          <a:p>
            <a:pPr lvl="1"/>
            <a:endParaRPr lang="en-US" sz="3400" b="1" dirty="0"/>
          </a:p>
          <a:p>
            <a:pPr marL="82296" indent="0">
              <a:buNone/>
            </a:pPr>
            <a:endParaRPr lang="en-US" sz="3400" b="1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9820"/>
      </p:ext>
    </p:extLst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89" y="360747"/>
            <a:ext cx="10255625" cy="904221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E9BF35"/>
                </a:solidFill>
              </a:rPr>
              <a:t>Noncredit Courses </a:t>
            </a:r>
            <a:endParaRPr lang="en-US" sz="3600" dirty="0">
              <a:solidFill>
                <a:srgbClr val="E9BF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1588"/>
            <a:ext cx="10972800" cy="5496412"/>
          </a:xfrm>
        </p:spPr>
        <p:txBody>
          <a:bodyPr>
            <a:normAutofit fontScale="85000" lnSpcReduction="10000"/>
          </a:bodyPr>
          <a:lstStyle/>
          <a:p>
            <a:r>
              <a:rPr lang="en-US" sz="2595" b="1" dirty="0" smtClean="0">
                <a:latin typeface="Cambria"/>
                <a:cs typeface="Cambria"/>
              </a:rPr>
              <a:t>10 categories of noncredit courses are eligible for state funding (§58160, CB22) (p. 96 and 190 of PCAH, Program Course Approval Handbook, 5</a:t>
            </a:r>
            <a:r>
              <a:rPr lang="en-US" sz="2595" b="1" baseline="30000" dirty="0" smtClean="0">
                <a:latin typeface="Cambria"/>
                <a:cs typeface="Cambria"/>
              </a:rPr>
              <a:t>th</a:t>
            </a:r>
            <a:r>
              <a:rPr lang="en-US" sz="2595" b="1" dirty="0" smtClean="0">
                <a:latin typeface="Cambria"/>
                <a:cs typeface="Cambria"/>
              </a:rPr>
              <a:t> Edition)</a:t>
            </a:r>
          </a:p>
          <a:p>
            <a:pPr lvl="1"/>
            <a:r>
              <a:rPr lang="en-US" sz="2600" b="1" dirty="0">
                <a:solidFill>
                  <a:srgbClr val="0070C0"/>
                </a:solidFill>
                <a:latin typeface="Cambria"/>
                <a:cs typeface="Cambria"/>
              </a:rPr>
              <a:t>English as a Second Language</a:t>
            </a:r>
          </a:p>
          <a:p>
            <a:pPr lvl="1"/>
            <a:r>
              <a:rPr lang="en-US" sz="2600" b="1" dirty="0">
                <a:solidFill>
                  <a:srgbClr val="0070C0"/>
                </a:solidFill>
                <a:latin typeface="Cambria"/>
                <a:cs typeface="Cambria"/>
              </a:rPr>
              <a:t>Immigrant Education (including citizenship)</a:t>
            </a:r>
          </a:p>
          <a:p>
            <a:pPr lvl="1"/>
            <a:r>
              <a:rPr lang="en-US" sz="2600" b="1" dirty="0">
                <a:solidFill>
                  <a:srgbClr val="0070C0"/>
                </a:solidFill>
                <a:latin typeface="Cambria"/>
                <a:cs typeface="Cambria"/>
              </a:rPr>
              <a:t>Elementary and Secondary Basic Skills (incl. supervised tutoring)</a:t>
            </a:r>
          </a:p>
          <a:p>
            <a:pPr lvl="1"/>
            <a:r>
              <a:rPr lang="en-US" sz="2600" b="1" dirty="0">
                <a:latin typeface="Cambria"/>
                <a:cs typeface="Cambria"/>
              </a:rPr>
              <a:t>Health and Safety</a:t>
            </a:r>
          </a:p>
          <a:p>
            <a:pPr lvl="1"/>
            <a:r>
              <a:rPr lang="en-US" sz="2600" b="1" dirty="0">
                <a:solidFill>
                  <a:srgbClr val="0070C0"/>
                </a:solidFill>
                <a:latin typeface="Cambria"/>
                <a:cs typeface="Cambria"/>
              </a:rPr>
              <a:t>Courses for Adults with Substantial Disabilities</a:t>
            </a:r>
          </a:p>
          <a:p>
            <a:pPr lvl="1"/>
            <a:r>
              <a:rPr lang="en-US" sz="2600" b="1" dirty="0">
                <a:latin typeface="Cambria"/>
                <a:cs typeface="Cambria"/>
              </a:rPr>
              <a:t>Parenting</a:t>
            </a:r>
          </a:p>
          <a:p>
            <a:pPr lvl="1"/>
            <a:r>
              <a:rPr lang="en-US" sz="2600" b="1" dirty="0">
                <a:latin typeface="Cambria"/>
                <a:cs typeface="Cambria"/>
              </a:rPr>
              <a:t>Home Economics</a:t>
            </a:r>
          </a:p>
          <a:p>
            <a:pPr lvl="1"/>
            <a:r>
              <a:rPr lang="en-US" sz="2600" b="1" dirty="0">
                <a:solidFill>
                  <a:schemeClr val="accent4"/>
                </a:solidFill>
                <a:latin typeface="Cambria"/>
                <a:cs typeface="Cambria"/>
              </a:rPr>
              <a:t>Courses for Older </a:t>
            </a:r>
            <a:r>
              <a:rPr lang="en-US" sz="2600" b="1" dirty="0" smtClean="0">
                <a:solidFill>
                  <a:schemeClr val="accent4"/>
                </a:solidFill>
                <a:latin typeface="Cambria"/>
                <a:cs typeface="Cambria"/>
              </a:rPr>
              <a:t>Adults </a:t>
            </a:r>
          </a:p>
          <a:p>
            <a:pPr lvl="1"/>
            <a:r>
              <a:rPr lang="en-US" sz="2600" b="1" dirty="0" smtClean="0">
                <a:solidFill>
                  <a:srgbClr val="0070C0"/>
                </a:solidFill>
                <a:latin typeface="Cambria"/>
                <a:cs typeface="Cambria"/>
              </a:rPr>
              <a:t>Short</a:t>
            </a:r>
            <a:r>
              <a:rPr lang="en-US" sz="2600" b="1" dirty="0">
                <a:solidFill>
                  <a:srgbClr val="0070C0"/>
                </a:solidFill>
                <a:latin typeface="Cambria"/>
                <a:cs typeface="Cambria"/>
              </a:rPr>
              <a:t>-Term Vocational (incl. apprenticeship)</a:t>
            </a:r>
          </a:p>
          <a:p>
            <a:pPr lvl="1"/>
            <a:r>
              <a:rPr lang="en-US" sz="2595" b="1" dirty="0" smtClean="0">
                <a:latin typeface="Cambria"/>
                <a:cs typeface="Cambria"/>
              </a:rPr>
              <a:t>Workforce Preparation</a:t>
            </a:r>
          </a:p>
          <a:p>
            <a:pPr marL="457200" lvl="1" indent="0">
              <a:buNone/>
            </a:pPr>
            <a:r>
              <a:rPr lang="en-US" sz="2595" b="1" dirty="0" smtClean="0">
                <a:solidFill>
                  <a:srgbClr val="0070C0"/>
                </a:solidFill>
                <a:latin typeface="Cambria"/>
                <a:cs typeface="Cambria"/>
              </a:rPr>
              <a:t>The blue font indicates AB86 funded categories.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62206"/>
      </p:ext>
    </p:extLst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6618"/>
                </a:solidFill>
              </a:rPr>
              <a:t>Courses for Older Adults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err="1" smtClean="0"/>
              <a:t>add’l</a:t>
            </a:r>
            <a:r>
              <a:rPr lang="en-US" dirty="0" smtClean="0"/>
              <a:t> subcategories for AB86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Programs </a:t>
            </a:r>
            <a:r>
              <a:rPr lang="en-US" sz="2400" dirty="0"/>
              <a:t>for adults, including older adults, that are primarily related to entry or reentry into the workforce</a:t>
            </a:r>
          </a:p>
          <a:p>
            <a:r>
              <a:rPr lang="en-US" sz="2400" dirty="0" smtClean="0"/>
              <a:t>Programs </a:t>
            </a:r>
            <a:r>
              <a:rPr lang="en-US" sz="2400" dirty="0"/>
              <a:t>for adults, including older adults, that are primarily designed to develop knowledge and skills to assist elementary and secondary school children to succeed academically in school.</a:t>
            </a:r>
          </a:p>
        </p:txBody>
      </p:sp>
    </p:spTree>
    <p:extLst>
      <p:ext uri="{BB962C8B-B14F-4D97-AF65-F5344CB8AC3E}">
        <p14:creationId xmlns:p14="http://schemas.microsoft.com/office/powerpoint/2010/main" val="122546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295" y="1830805"/>
            <a:ext cx="8596668" cy="3880773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²"/>
            </a:pPr>
            <a:r>
              <a:rPr lang="en-US" sz="2400" b="1" dirty="0"/>
              <a:t>CDCP courses must be sequenced and lead to certificates</a:t>
            </a:r>
          </a:p>
          <a:p>
            <a:pPr>
              <a:buNone/>
            </a:pPr>
            <a:endParaRPr lang="en-US" sz="2400" b="1" dirty="0"/>
          </a:p>
          <a:p>
            <a:pPr>
              <a:buFont typeface="Wingdings" charset="2"/>
              <a:buChar char="²"/>
            </a:pPr>
            <a:r>
              <a:rPr lang="en-US" sz="2400" b="1" dirty="0"/>
              <a:t> CDCP Enhanced Funding Categories:</a:t>
            </a:r>
          </a:p>
          <a:p>
            <a:pPr lvl="1"/>
            <a:r>
              <a:rPr lang="en-US" sz="2400" b="1" dirty="0"/>
              <a:t>ESL</a:t>
            </a:r>
          </a:p>
          <a:p>
            <a:pPr lvl="1"/>
            <a:r>
              <a:rPr lang="en-US" sz="2400" b="1" dirty="0"/>
              <a:t>Math and English Basic Skills</a:t>
            </a:r>
          </a:p>
          <a:p>
            <a:pPr lvl="1"/>
            <a:r>
              <a:rPr lang="en-US" sz="2400" b="1" dirty="0"/>
              <a:t>Short-term Vocational</a:t>
            </a:r>
          </a:p>
          <a:p>
            <a:pPr lvl="1"/>
            <a:r>
              <a:rPr lang="en-US" sz="2400" b="1" dirty="0"/>
              <a:t>Workforce Preparation </a:t>
            </a:r>
            <a:r>
              <a:rPr lang="en-US" sz="2400" dirty="0"/>
              <a:t>(</a:t>
            </a:r>
            <a:r>
              <a:rPr lang="en-US" sz="2000" dirty="0"/>
              <a:t>speaking, listening, reading, writing, mathematics, decision-making, and problem solving skills that are necessary to participate in job-specific technical training)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2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83" y="581302"/>
            <a:ext cx="8610600" cy="129302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3"/>
                </a:solidFill>
              </a:rPr>
              <a:t>Noncredit Courses 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264" y="2011490"/>
            <a:ext cx="9404644" cy="402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“Restriction Summary for Noncredit Courses” in the PCAH (p. 98 in 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Ed.)</a:t>
            </a:r>
          </a:p>
          <a:p>
            <a:pPr marL="0" indent="0"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No state apportionment for students attending noncredit courses in PE and dance</a:t>
            </a:r>
          </a:p>
          <a:p>
            <a:pPr lvl="1"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The CORs for courses intended for special populations must clearly demonstrate that the course meets the needs of those populations (Immigrant Education, Parenting, Persons with Substantial Disabilities, Older Adults)</a:t>
            </a:r>
          </a:p>
        </p:txBody>
      </p:sp>
    </p:spTree>
    <p:extLst>
      <p:ext uri="{BB962C8B-B14F-4D97-AF65-F5344CB8AC3E}">
        <p14:creationId xmlns:p14="http://schemas.microsoft.com/office/powerpoint/2010/main" val="151078991"/>
      </p:ext>
    </p:extLst>
  </p:cSld>
  <p:clrMapOvr>
    <a:masterClrMapping/>
  </p:clrMapOvr>
  <p:transition xmlns:p14="http://schemas.microsoft.com/office/powerpoint/2010/main"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748" y="752931"/>
            <a:ext cx="8610600" cy="12930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E9BF35"/>
                </a:solidFill>
              </a:rPr>
              <a:t>Course Outline of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853" y="1931395"/>
            <a:ext cx="9267350" cy="4430312"/>
          </a:xfrm>
        </p:spPr>
        <p:txBody>
          <a:bodyPr>
            <a:normAutofit/>
          </a:bodyPr>
          <a:lstStyle/>
          <a:p>
            <a:r>
              <a:rPr lang="en-US" sz="2000" b="1" dirty="0"/>
              <a:t>For Credit and Noncredit </a:t>
            </a:r>
            <a:r>
              <a:rPr lang="en-US" sz="2000" b="1" dirty="0" smtClean="0"/>
              <a:t>Courses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/>
              <a:t>The course outline of record (COR) is a legal document that must contain certain required elements that are outlined in §55002 of Title 5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/>
              <a:t>The COR serves as a legal contract between the faculty, student, and the college.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/>
              <a:t>All CORs must be approved by the local academic senate (curriculum committee) and the local governing </a:t>
            </a:r>
            <a:r>
              <a:rPr lang="en-US" sz="2000" b="1" dirty="0" smtClean="0"/>
              <a:t>board, Chancellor’s Office. 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08987"/>
      </p:ext>
    </p:extLst>
  </p:cSld>
  <p:clrMapOvr>
    <a:masterClrMapping/>
  </p:clrMapOvr>
  <p:transition xmlns:p14="http://schemas.microsoft.com/office/powerpoint/2010/main" spd="slow">
    <p:cover dir="r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1813</Words>
  <Application>Microsoft Macintosh PowerPoint</Application>
  <PresentationFormat>Custom</PresentationFormat>
  <Paragraphs>200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Facet</vt:lpstr>
      <vt:lpstr> Building a Fitness Foundation: Noncredit Curriculum Development </vt:lpstr>
      <vt:lpstr>PowerPoint Presentation</vt:lpstr>
      <vt:lpstr>ABC’s of Noncredit</vt:lpstr>
      <vt:lpstr>Credit vs. Noncredit</vt:lpstr>
      <vt:lpstr>Noncredit Courses </vt:lpstr>
      <vt:lpstr>Courses for Older Adults –  add’l subcategories for AB86 funding</vt:lpstr>
      <vt:lpstr>CDCP</vt:lpstr>
      <vt:lpstr>Noncredit Courses </vt:lpstr>
      <vt:lpstr>Course Outline of Record</vt:lpstr>
      <vt:lpstr>The Noncredit COR – Methods of Evaluation</vt:lpstr>
      <vt:lpstr>Course Approval Process</vt:lpstr>
      <vt:lpstr>FTES Calculation – Noncredit vs Credit</vt:lpstr>
      <vt:lpstr>Noncredit: Benefits to Students</vt:lpstr>
      <vt:lpstr>Opportunities for Students</vt:lpstr>
      <vt:lpstr>Opportunities for Faculty</vt:lpstr>
      <vt:lpstr>Opportunities for Curriculum</vt:lpstr>
      <vt:lpstr>The Noncredit Faculty</vt:lpstr>
      <vt:lpstr>Engaging Faculty</vt:lpstr>
      <vt:lpstr>Equalized Funding Issues</vt:lpstr>
      <vt:lpstr> Adult Education &amp; Noncredit: the heart of our access mission </vt:lpstr>
      <vt:lpstr>Resources</vt:lpstr>
    </vt:vector>
  </TitlesOfParts>
  <Company>RSCCD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Fitness Foundation: Noncredit Curriculum Development</dc:title>
  <dc:creator>Janio, Jarek</dc:creator>
  <cp:lastModifiedBy>Cheryl Aschenbach</cp:lastModifiedBy>
  <cp:revision>12</cp:revision>
  <dcterms:created xsi:type="dcterms:W3CDTF">2015-07-01T19:50:49Z</dcterms:created>
  <dcterms:modified xsi:type="dcterms:W3CDTF">2015-07-09T22:43:21Z</dcterms:modified>
</cp:coreProperties>
</file>