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0.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1.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2.xml" ContentType="application/vnd.openxmlformats-officedocument.presentationml.notesSlide+xml"/>
  <Override PartName="/ppt/charts/chart10.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8"/>
  </p:notesMasterIdLst>
  <p:sldIdLst>
    <p:sldId id="279" r:id="rId2"/>
    <p:sldId id="312"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8" r:id="rId25"/>
    <p:sldId id="309" r:id="rId26"/>
    <p:sldId id="31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78188" autoAdjust="0"/>
  </p:normalViewPr>
  <p:slideViewPr>
    <p:cSldViewPr snapToGrid="0" snapToObjects="1">
      <p:cViewPr varScale="1">
        <p:scale>
          <a:sx n="58" d="100"/>
          <a:sy n="58" d="100"/>
        </p:scale>
        <p:origin x="1596"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80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chayward\Downloads\EXP%20389%20vs.%20WR%20301%20equity%20implication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oleObject" Target="file:///X:\CAP\CAPRegressions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X:\CAP\CAPRegressions3.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chayward\Dropbox\CAP\Final%20report\OR%20breakouts%20for%20English%20and%20math%20acceleration%20pathway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chayward\Documents\RP%20Group\CAP\2014.09\Math%20-%20throughput%20by%20accelerated%20by%20Ethnicity%20layered%20by%20Starting%20Place.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chayward\Documents\RP%20Group\CAP\2014.09\Math%20-%20throughput%20by%20accelerated%20by%20Ethnicity%20layered%20by%20Starting%20Place.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Acceleration Odds Ratio (Effect Size) for English CAP Colleges</a:t>
            </a:r>
          </a:p>
        </c:rich>
      </c:tx>
      <c:layout>
        <c:manualLayout>
          <c:xMode val="edge"/>
          <c:yMode val="edge"/>
          <c:x val="0.14260407553222501"/>
          <c:y val="2.77777777777778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Overall</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English CAP pathways</c:v>
                </c:pt>
                <c:pt idx="1">
                  <c:v>Low-acceleration  English pathways</c:v>
                </c:pt>
                <c:pt idx="2">
                  <c:v>High-acceleration English pathways</c:v>
                </c:pt>
                <c:pt idx="3">
                  <c:v>All Math CAP pathways</c:v>
                </c:pt>
              </c:strCache>
            </c:strRef>
          </c:cat>
          <c:val>
            <c:numRef>
              <c:f>Sheet1!$B$2:$B$5</c:f>
              <c:numCache>
                <c:formatCode>General</c:formatCode>
                <c:ptCount val="4"/>
                <c:pt idx="0">
                  <c:v>1.5</c:v>
                </c:pt>
                <c:pt idx="1">
                  <c:v>1.2</c:v>
                </c:pt>
                <c:pt idx="2">
                  <c:v>2.2999999999999998</c:v>
                </c:pt>
                <c:pt idx="3">
                  <c:v>4.5</c:v>
                </c:pt>
              </c:numCache>
            </c:numRef>
          </c:val>
        </c:ser>
        <c:dLbls>
          <c:showLegendKey val="0"/>
          <c:showVal val="0"/>
          <c:showCatName val="0"/>
          <c:showSerName val="0"/>
          <c:showPercent val="0"/>
          <c:showBubbleSize val="0"/>
        </c:dLbls>
        <c:gapWidth val="219"/>
        <c:overlap val="-27"/>
        <c:axId val="306513120"/>
        <c:axId val="306513680"/>
      </c:barChart>
      <c:catAx>
        <c:axId val="30651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6513680"/>
        <c:crosses val="autoZero"/>
        <c:auto val="1"/>
        <c:lblAlgn val="ctr"/>
        <c:lblOffset val="100"/>
        <c:noMultiLvlLbl val="0"/>
      </c:catAx>
      <c:valAx>
        <c:axId val="3065136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651312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Throughput in traditional English sequence vs. accelerated: IVC fall 2012 -</a:t>
            </a:r>
            <a:r>
              <a:rPr lang="en-US" sz="1800" baseline="0"/>
              <a:t> fall 2014</a:t>
            </a:r>
            <a:endParaRPr 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Sheet1!$L$11</c:f>
              <c:strCache>
                <c:ptCount val="1"/>
                <c:pt idx="0">
                  <c:v>Overall rate</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Sheet1!$M$10:$N$10</c:f>
              <c:strCache>
                <c:ptCount val="2"/>
                <c:pt idx="0">
                  <c:v>WR 201 &amp; 301</c:v>
                </c:pt>
                <c:pt idx="1">
                  <c:v>EXP 389</c:v>
                </c:pt>
              </c:strCache>
            </c:strRef>
          </c:cat>
          <c:val>
            <c:numRef>
              <c:f>Sheet1!$M$11:$N$11</c:f>
              <c:numCache>
                <c:formatCode>0.00%</c:formatCode>
                <c:ptCount val="2"/>
                <c:pt idx="0" formatCode="0.0%">
                  <c:v>0.47846153846153844</c:v>
                </c:pt>
                <c:pt idx="1">
                  <c:v>0.69399999999999995</c:v>
                </c:pt>
              </c:numCache>
            </c:numRef>
          </c:val>
        </c:ser>
        <c:ser>
          <c:idx val="1"/>
          <c:order val="1"/>
          <c:tx>
            <c:strRef>
              <c:f>Sheet1!$L$12</c:f>
              <c:strCache>
                <c:ptCount val="1"/>
                <c:pt idx="0">
                  <c:v>Asian Americans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Sheet1!$M$10:$N$10</c:f>
              <c:strCache>
                <c:ptCount val="2"/>
                <c:pt idx="0">
                  <c:v>WR 201 &amp; 301</c:v>
                </c:pt>
                <c:pt idx="1">
                  <c:v>EXP 389</c:v>
                </c:pt>
              </c:strCache>
            </c:strRef>
          </c:cat>
          <c:val>
            <c:numRef>
              <c:f>Sheet1!$M$12:$N$12</c:f>
              <c:numCache>
                <c:formatCode>0.00%</c:formatCode>
                <c:ptCount val="2"/>
                <c:pt idx="0" formatCode="0.0%">
                  <c:v>0.57894736842105265</c:v>
                </c:pt>
                <c:pt idx="1">
                  <c:v>0.7</c:v>
                </c:pt>
              </c:numCache>
            </c:numRef>
          </c:val>
        </c:ser>
        <c:ser>
          <c:idx val="2"/>
          <c:order val="2"/>
          <c:tx>
            <c:strRef>
              <c:f>Sheet1!$L$13</c:f>
              <c:strCache>
                <c:ptCount val="1"/>
                <c:pt idx="0">
                  <c:v>African Americans</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Sheet1!$M$10:$N$10</c:f>
              <c:strCache>
                <c:ptCount val="2"/>
                <c:pt idx="0">
                  <c:v>WR 201 &amp; 301</c:v>
                </c:pt>
                <c:pt idx="1">
                  <c:v>EXP 389</c:v>
                </c:pt>
              </c:strCache>
            </c:strRef>
          </c:cat>
          <c:val>
            <c:numRef>
              <c:f>Sheet1!$M$13:$N$13</c:f>
              <c:numCache>
                <c:formatCode>0%</c:formatCode>
                <c:ptCount val="2"/>
                <c:pt idx="0" formatCode="0.0%">
                  <c:v>0.23076923076923078</c:v>
                </c:pt>
                <c:pt idx="1">
                  <c:v>0.6</c:v>
                </c:pt>
              </c:numCache>
            </c:numRef>
          </c:val>
        </c:ser>
        <c:dLbls>
          <c:showLegendKey val="0"/>
          <c:showVal val="0"/>
          <c:showCatName val="0"/>
          <c:showSerName val="0"/>
          <c:showPercent val="0"/>
          <c:showBubbleSize val="0"/>
        </c:dLbls>
        <c:gapWidth val="219"/>
        <c:overlap val="-27"/>
        <c:axId val="308579952"/>
        <c:axId val="308580512"/>
      </c:barChart>
      <c:catAx>
        <c:axId val="30857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8580512"/>
        <c:crosses val="autoZero"/>
        <c:auto val="1"/>
        <c:lblAlgn val="ctr"/>
        <c:lblOffset val="100"/>
        <c:noMultiLvlLbl val="0"/>
      </c:catAx>
      <c:valAx>
        <c:axId val="30858051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8579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MMCharts1!$U$1</c:f>
              <c:strCache>
                <c:ptCount val="1"/>
                <c:pt idx="0">
                  <c:v>Comparison</c:v>
                </c:pt>
              </c:strCache>
            </c:strRef>
          </c:tx>
          <c:spPr>
            <a:solidFill>
              <a:srgbClr val="C2553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MMCharts1!$T$2:$T$5</c:f>
              <c:strCache>
                <c:ptCount val="4"/>
                <c:pt idx="0">
                  <c:v>Starting Place 4 or More Levels Below</c:v>
                </c:pt>
                <c:pt idx="1">
                  <c:v>Starting Place 3 Levels Below</c:v>
                </c:pt>
                <c:pt idx="2">
                  <c:v>Starting Place 2 Levels Below</c:v>
                </c:pt>
                <c:pt idx="3">
                  <c:v>Starting Place 1 Level Below</c:v>
                </c:pt>
              </c:strCache>
            </c:strRef>
          </c:cat>
          <c:val>
            <c:numRef>
              <c:f>MMCharts1!$U$2:$U$5</c:f>
              <c:numCache>
                <c:formatCode>0%</c:formatCode>
                <c:ptCount val="4"/>
                <c:pt idx="0">
                  <c:v>0.16579769999999999</c:v>
                </c:pt>
                <c:pt idx="1">
                  <c:v>0.20529130000000001</c:v>
                </c:pt>
                <c:pt idx="2">
                  <c:v>0.25053259999999999</c:v>
                </c:pt>
                <c:pt idx="3">
                  <c:v>0.30113839999999997</c:v>
                </c:pt>
              </c:numCache>
            </c:numRef>
          </c:val>
        </c:ser>
        <c:ser>
          <c:idx val="1"/>
          <c:order val="1"/>
          <c:tx>
            <c:strRef>
              <c:f>MMCharts1!$V$1</c:f>
              <c:strCache>
                <c:ptCount val="1"/>
                <c:pt idx="0">
                  <c:v>Accelerated</c:v>
                </c:pt>
              </c:strCache>
            </c:strRef>
          </c:tx>
          <c:spPr>
            <a:solidFill>
              <a:srgbClr val="ECA73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MMCharts1!$T$2:$T$5</c:f>
              <c:strCache>
                <c:ptCount val="4"/>
                <c:pt idx="0">
                  <c:v>Starting Place 4 or More Levels Below</c:v>
                </c:pt>
                <c:pt idx="1">
                  <c:v>Starting Place 3 Levels Below</c:v>
                </c:pt>
                <c:pt idx="2">
                  <c:v>Starting Place 2 Levels Below</c:v>
                </c:pt>
                <c:pt idx="3">
                  <c:v>Starting Place 1 Level Below</c:v>
                </c:pt>
              </c:strCache>
            </c:strRef>
          </c:cat>
          <c:val>
            <c:numRef>
              <c:f>MMCharts1!$V$2:$V$5</c:f>
              <c:numCache>
                <c:formatCode>0%</c:formatCode>
                <c:ptCount val="4"/>
                <c:pt idx="0">
                  <c:v>0.2234034</c:v>
                </c:pt>
                <c:pt idx="1">
                  <c:v>0.27094040000000003</c:v>
                </c:pt>
                <c:pt idx="2">
                  <c:v>0.32357720000000001</c:v>
                </c:pt>
                <c:pt idx="3">
                  <c:v>0.38042619999999999</c:v>
                </c:pt>
              </c:numCache>
            </c:numRef>
          </c:val>
        </c:ser>
        <c:dLbls>
          <c:dLblPos val="outEnd"/>
          <c:showLegendKey val="0"/>
          <c:showVal val="1"/>
          <c:showCatName val="0"/>
          <c:showSerName val="0"/>
          <c:showPercent val="0"/>
          <c:showBubbleSize val="0"/>
        </c:dLbls>
        <c:gapWidth val="219"/>
        <c:overlap val="-27"/>
        <c:axId val="379451440"/>
        <c:axId val="379452000"/>
      </c:barChart>
      <c:catAx>
        <c:axId val="379451440"/>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b="1" dirty="0"/>
                  <a:t>English </a:t>
                </a:r>
                <a:r>
                  <a:rPr lang="en-US" sz="2000" b="1" dirty="0" smtClean="0"/>
                  <a:t>Current Level</a:t>
                </a:r>
                <a:endParaRPr lang="en-US" sz="2000" b="1"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9452000"/>
        <c:crosses val="autoZero"/>
        <c:auto val="1"/>
        <c:lblAlgn val="ctr"/>
        <c:lblOffset val="100"/>
        <c:noMultiLvlLbl val="0"/>
      </c:catAx>
      <c:valAx>
        <c:axId val="379452000"/>
        <c:scaling>
          <c:orientation val="minMax"/>
          <c:max val="1"/>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dirty="0" smtClean="0"/>
                  <a:t>Estimated</a:t>
                </a:r>
                <a:r>
                  <a:rPr lang="en-US" sz="2000" baseline="0" dirty="0" smtClean="0"/>
                  <a:t> </a:t>
                </a:r>
                <a:r>
                  <a:rPr lang="en-US" sz="2000" dirty="0" smtClean="0"/>
                  <a:t>Percent </a:t>
                </a:r>
                <a:r>
                  <a:rPr lang="en-US" sz="2000" dirty="0"/>
                  <a:t>of Students Successfully </a:t>
                </a:r>
                <a:r>
                  <a:rPr lang="en-US" sz="2000" dirty="0" smtClean="0"/>
                  <a:t>Completing </a:t>
                </a:r>
                <a:r>
                  <a:rPr lang="en-US" sz="2000" dirty="0"/>
                  <a:t>Transfer-Level Course </a:t>
                </a:r>
                <a:endParaRPr lang="en-US" sz="2000" dirty="0" smtClean="0"/>
              </a:p>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000" dirty="0" smtClean="0"/>
                  <a:t>in</a:t>
                </a:r>
                <a:r>
                  <a:rPr lang="en-US" sz="2000" baseline="0" dirty="0" smtClean="0"/>
                  <a:t> </a:t>
                </a:r>
                <a:r>
                  <a:rPr lang="en-US" sz="2000" dirty="0" smtClean="0"/>
                  <a:t>Sequence</a:t>
                </a:r>
                <a:endParaRPr lang="en-US" sz="2000" dirty="0"/>
              </a:p>
            </c:rich>
          </c:tx>
          <c:layout/>
          <c:overlay val="0"/>
          <c:spPr>
            <a:noFill/>
            <a:ln>
              <a:noFill/>
            </a:ln>
            <a:effectLst/>
          </c:spPr>
        </c:title>
        <c:numFmt formatCode="0%"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9451440"/>
        <c:crosses val="autoZero"/>
        <c:crossBetween val="between"/>
        <c:majorUnit val="0.2"/>
      </c:valAx>
      <c:spPr>
        <a:noFill/>
        <a:ln>
          <a:noFill/>
        </a:ln>
        <a:effectLst/>
      </c:spPr>
    </c:plotArea>
    <c:legend>
      <c:legendPos val="t"/>
      <c:layout>
        <c:manualLayout>
          <c:xMode val="edge"/>
          <c:yMode val="edge"/>
          <c:x val="0.33731530847993102"/>
          <c:y val="5.7886710453936903E-2"/>
          <c:w val="0.41999303361312701"/>
          <c:h val="6.545348468161230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926677434551499"/>
          <c:y val="0.13272345250106601"/>
          <c:w val="0.76722895215021203"/>
          <c:h val="0.61440778456193601"/>
        </c:manualLayout>
      </c:layout>
      <c:barChart>
        <c:barDir val="col"/>
        <c:grouping val="clustered"/>
        <c:varyColors val="0"/>
        <c:ser>
          <c:idx val="0"/>
          <c:order val="0"/>
          <c:tx>
            <c:strRef>
              <c:f>MMCharts1!$U$1</c:f>
              <c:strCache>
                <c:ptCount val="1"/>
                <c:pt idx="0">
                  <c:v>Comparison</c:v>
                </c:pt>
              </c:strCache>
            </c:strRef>
          </c:tx>
          <c:spPr>
            <a:solidFill>
              <a:srgbClr val="C25534"/>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MMCharts1!$T$26:$T$29</c:f>
              <c:strCache>
                <c:ptCount val="4"/>
                <c:pt idx="0">
                  <c:v>Starting Place 4 or More Levels Below</c:v>
                </c:pt>
                <c:pt idx="1">
                  <c:v>Starting Place 3 Levels Below</c:v>
                </c:pt>
                <c:pt idx="2">
                  <c:v>Starting Place 2 Levels Below</c:v>
                </c:pt>
                <c:pt idx="3">
                  <c:v>Starting Place 1 Level Below</c:v>
                </c:pt>
              </c:strCache>
            </c:strRef>
          </c:cat>
          <c:val>
            <c:numRef>
              <c:f>MMCharts1!$U$26:$U$29</c:f>
              <c:numCache>
                <c:formatCode>0%</c:formatCode>
                <c:ptCount val="4"/>
                <c:pt idx="0">
                  <c:v>5.94523E-2</c:v>
                </c:pt>
                <c:pt idx="1">
                  <c:v>9.7022200000000003E-2</c:v>
                </c:pt>
                <c:pt idx="2">
                  <c:v>0.1529758</c:v>
                </c:pt>
                <c:pt idx="3">
                  <c:v>0.23062360000000001</c:v>
                </c:pt>
              </c:numCache>
            </c:numRef>
          </c:val>
        </c:ser>
        <c:ser>
          <c:idx val="1"/>
          <c:order val="1"/>
          <c:tx>
            <c:strRef>
              <c:f>MMCharts1!$V$1</c:f>
              <c:strCache>
                <c:ptCount val="1"/>
                <c:pt idx="0">
                  <c:v>Accelerated</c:v>
                </c:pt>
              </c:strCache>
            </c:strRef>
          </c:tx>
          <c:spPr>
            <a:solidFill>
              <a:srgbClr val="ECA73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MMCharts1!$T$26:$T$29</c:f>
              <c:strCache>
                <c:ptCount val="4"/>
                <c:pt idx="0">
                  <c:v>Starting Place 4 or More Levels Below</c:v>
                </c:pt>
                <c:pt idx="1">
                  <c:v>Starting Place 3 Levels Below</c:v>
                </c:pt>
                <c:pt idx="2">
                  <c:v>Starting Place 2 Levels Below</c:v>
                </c:pt>
                <c:pt idx="3">
                  <c:v>Starting Place 1 Level Below</c:v>
                </c:pt>
              </c:strCache>
            </c:strRef>
          </c:cat>
          <c:val>
            <c:numRef>
              <c:f>MMCharts1!$V$26:$V$29</c:f>
              <c:numCache>
                <c:formatCode>0%</c:formatCode>
                <c:ptCount val="4"/>
                <c:pt idx="0">
                  <c:v>0.20690629999999999</c:v>
                </c:pt>
                <c:pt idx="1">
                  <c:v>0.3002667</c:v>
                </c:pt>
                <c:pt idx="2">
                  <c:v>0.41123720000000002</c:v>
                </c:pt>
                <c:pt idx="3">
                  <c:v>0.5304738</c:v>
                </c:pt>
              </c:numCache>
            </c:numRef>
          </c:val>
        </c:ser>
        <c:dLbls>
          <c:dLblPos val="outEnd"/>
          <c:showLegendKey val="0"/>
          <c:showVal val="1"/>
          <c:showCatName val="0"/>
          <c:showSerName val="0"/>
          <c:showPercent val="0"/>
          <c:showBubbleSize val="0"/>
        </c:dLbls>
        <c:gapWidth val="219"/>
        <c:overlap val="-27"/>
        <c:axId val="379485712"/>
        <c:axId val="379486272"/>
      </c:barChart>
      <c:catAx>
        <c:axId val="379485712"/>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a:t>Math Starting Place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9486272"/>
        <c:crosses val="autoZero"/>
        <c:auto val="1"/>
        <c:lblAlgn val="ctr"/>
        <c:lblOffset val="100"/>
        <c:noMultiLvlLbl val="0"/>
      </c:catAx>
      <c:valAx>
        <c:axId val="379486272"/>
        <c:scaling>
          <c:orientation val="minMax"/>
          <c:max val="1"/>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smtClean="0"/>
                  <a:t>Estimated Percent </a:t>
                </a:r>
                <a:r>
                  <a:rPr lang="en-US" dirty="0"/>
                  <a:t>of Students Successfully Completing Transfer-Level Course </a:t>
                </a:r>
              </a:p>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in Sequence</a:t>
                </a:r>
              </a:p>
            </c:rich>
          </c:tx>
          <c:layout/>
          <c:overlay val="0"/>
          <c:spPr>
            <a:noFill/>
            <a:ln>
              <a:noFill/>
            </a:ln>
            <a:effectLst/>
          </c:spPr>
        </c:title>
        <c:numFmt formatCode="0%"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9485712"/>
        <c:crosses val="autoZero"/>
        <c:crossBetween val="between"/>
        <c:majorUnit val="0.2"/>
      </c:valAx>
      <c:spPr>
        <a:noFill/>
        <a:ln>
          <a:noFill/>
        </a:ln>
        <a:effectLst/>
      </c:spPr>
    </c:plotArea>
    <c:legend>
      <c:legendPos val="t"/>
      <c:layout>
        <c:manualLayout>
          <c:xMode val="edge"/>
          <c:yMode val="edge"/>
          <c:x val="0.33731530847993102"/>
          <c:y val="5.7886710453936903E-2"/>
          <c:w val="0.41999303361312701"/>
          <c:h val="6.545348468161230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800" b="1" dirty="0" smtClean="0">
                <a:effectLst/>
              </a:rPr>
              <a:t>Acceleration effect size (odds ratio) by college-specific English pathways (lighter bars with asterisks (*) are significant at </a:t>
            </a:r>
            <a:r>
              <a:rPr lang="en-US" sz="1800" b="1" i="1" dirty="0" smtClean="0">
                <a:effectLst/>
              </a:rPr>
              <a:t>p</a:t>
            </a:r>
            <a:r>
              <a:rPr lang="en-US" sz="1800" b="1" dirty="0" smtClean="0">
                <a:effectLst/>
              </a:rPr>
              <a:t> &lt; 0.01).</a:t>
            </a:r>
            <a:endParaRPr lang="en-US" sz="1800" dirty="0">
              <a:effectLst/>
            </a:endParaRPr>
          </a:p>
        </c:rich>
      </c:tx>
      <c:layout/>
      <c:overlay val="1"/>
    </c:title>
    <c:autoTitleDeleted val="0"/>
    <c:plotArea>
      <c:layout>
        <c:manualLayout>
          <c:layoutTarget val="inner"/>
          <c:xMode val="edge"/>
          <c:yMode val="edge"/>
          <c:x val="8.4793054714314559E-2"/>
          <c:y val="2.4025479632232744E-2"/>
          <c:w val="0.87033515041389053"/>
          <c:h val="0.87543690723966916"/>
        </c:manualLayout>
      </c:layout>
      <c:barChart>
        <c:barDir val="col"/>
        <c:grouping val="clustered"/>
        <c:varyColors val="0"/>
        <c:ser>
          <c:idx val="0"/>
          <c:order val="0"/>
          <c:tx>
            <c:strRef>
              <c:f>'OR by Pseudo'!$C$1</c:f>
              <c:strCache>
                <c:ptCount val="1"/>
                <c:pt idx="0">
                  <c:v>OR</c:v>
                </c:pt>
              </c:strCache>
            </c:strRef>
          </c:tx>
          <c:spPr>
            <a:solidFill>
              <a:schemeClr val="accent6">
                <a:lumMod val="75000"/>
              </a:schemeClr>
            </a:solidFill>
          </c:spPr>
          <c:invertIfNegative val="0"/>
          <c:dPt>
            <c:idx val="5"/>
            <c:invertIfNegative val="0"/>
            <c:bubble3D val="0"/>
            <c:spPr>
              <a:solidFill>
                <a:srgbClr val="FFC000"/>
              </a:solidFill>
            </c:spPr>
          </c:dPt>
          <c:dPt>
            <c:idx val="6"/>
            <c:invertIfNegative val="0"/>
            <c:bubble3D val="0"/>
            <c:spPr>
              <a:solidFill>
                <a:srgbClr val="FFC000"/>
              </a:solidFill>
            </c:spPr>
          </c:dPt>
          <c:dPt>
            <c:idx val="7"/>
            <c:invertIfNegative val="0"/>
            <c:bubble3D val="0"/>
            <c:spPr>
              <a:solidFill>
                <a:srgbClr val="FFC000"/>
              </a:solidFill>
            </c:spPr>
          </c:dPt>
          <c:dPt>
            <c:idx val="8"/>
            <c:invertIfNegative val="0"/>
            <c:bubble3D val="0"/>
            <c:spPr>
              <a:solidFill>
                <a:srgbClr val="FFC000"/>
              </a:solidFill>
            </c:spPr>
          </c:dPt>
          <c:dPt>
            <c:idx val="9"/>
            <c:invertIfNegative val="0"/>
            <c:bubble3D val="0"/>
            <c:spPr>
              <a:solidFill>
                <a:srgbClr val="FFC000"/>
              </a:solidFill>
            </c:spPr>
          </c:dPt>
          <c:dLbls>
            <c:dLbl>
              <c:idx val="0"/>
              <c:layout>
                <c:manualLayout>
                  <c:x val="-1.0023576570557001E-17"/>
                  <c:y val="1.977287441145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0471531411141E-17"/>
                  <c:y val="1.6477438590072599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'OR by Pseudo'!$B$2:$B$11</c:f>
              <c:strCache>
                <c:ptCount val="10"/>
                <c:pt idx="0">
                  <c:v>Alpha.1†      </c:v>
                </c:pt>
                <c:pt idx="1">
                  <c:v>Iota†      </c:v>
                </c:pt>
                <c:pt idx="2">
                  <c:v>Rho      </c:v>
                </c:pt>
                <c:pt idx="3">
                  <c:v>Pi‡      </c:v>
                </c:pt>
                <c:pt idx="4">
                  <c:v>Omega†      </c:v>
                </c:pt>
                <c:pt idx="5">
                  <c:v>Epsilon*      </c:v>
                </c:pt>
                <c:pt idx="6">
                  <c:v>Beta†*‡     </c:v>
                </c:pt>
                <c:pt idx="7">
                  <c:v>Alpha.2*      </c:v>
                </c:pt>
                <c:pt idx="8">
                  <c:v>Gamma*      </c:v>
                </c:pt>
                <c:pt idx="9">
                  <c:v>Zeta*      </c:v>
                </c:pt>
              </c:strCache>
            </c:strRef>
          </c:cat>
          <c:val>
            <c:numRef>
              <c:f>'OR by Pseudo'!$C$2:$C$11</c:f>
              <c:numCache>
                <c:formatCode>General</c:formatCode>
                <c:ptCount val="10"/>
                <c:pt idx="0">
                  <c:v>0.82399999999999995</c:v>
                </c:pt>
                <c:pt idx="1">
                  <c:v>0.89600000000000002</c:v>
                </c:pt>
                <c:pt idx="2">
                  <c:v>1.0389999999999999</c:v>
                </c:pt>
                <c:pt idx="3">
                  <c:v>1.1639999999999999</c:v>
                </c:pt>
                <c:pt idx="4">
                  <c:v>1.3520000000000001</c:v>
                </c:pt>
                <c:pt idx="5">
                  <c:v>2.1549999999999998</c:v>
                </c:pt>
                <c:pt idx="6">
                  <c:v>2.3370000000000002</c:v>
                </c:pt>
                <c:pt idx="7">
                  <c:v>2.532999999999999</c:v>
                </c:pt>
                <c:pt idx="8">
                  <c:v>2.8079999999999998</c:v>
                </c:pt>
                <c:pt idx="9">
                  <c:v>2.9630000000000001</c:v>
                </c:pt>
              </c:numCache>
            </c:numRef>
          </c:val>
        </c:ser>
        <c:dLbls>
          <c:showLegendKey val="0"/>
          <c:showVal val="0"/>
          <c:showCatName val="0"/>
          <c:showSerName val="0"/>
          <c:showPercent val="0"/>
          <c:showBubbleSize val="0"/>
        </c:dLbls>
        <c:gapWidth val="150"/>
        <c:axId val="379511680"/>
        <c:axId val="379512240"/>
      </c:barChart>
      <c:catAx>
        <c:axId val="379511680"/>
        <c:scaling>
          <c:orientation val="minMax"/>
        </c:scaling>
        <c:delete val="0"/>
        <c:axPos val="b"/>
        <c:title>
          <c:tx>
            <c:rich>
              <a:bodyPr/>
              <a:lstStyle/>
              <a:p>
                <a:pPr>
                  <a:defRPr/>
                </a:pPr>
                <a:r>
                  <a:rPr lang="en-US"/>
                  <a:t>College Pseudonym</a:t>
                </a:r>
              </a:p>
            </c:rich>
          </c:tx>
          <c:layout/>
          <c:overlay val="0"/>
        </c:title>
        <c:numFmt formatCode="General" sourceLinked="0"/>
        <c:majorTickMark val="out"/>
        <c:minorTickMark val="none"/>
        <c:tickLblPos val="nextTo"/>
        <c:txPr>
          <a:bodyPr rot="-5400000" vert="horz"/>
          <a:lstStyle/>
          <a:p>
            <a:pPr>
              <a:defRPr/>
            </a:pPr>
            <a:endParaRPr lang="en-US"/>
          </a:p>
        </c:txPr>
        <c:crossAx val="379512240"/>
        <c:crossesAt val="1"/>
        <c:auto val="1"/>
        <c:lblAlgn val="ctr"/>
        <c:lblOffset val="100"/>
        <c:noMultiLvlLbl val="0"/>
      </c:catAx>
      <c:valAx>
        <c:axId val="379512240"/>
        <c:scaling>
          <c:orientation val="minMax"/>
        </c:scaling>
        <c:delete val="0"/>
        <c:axPos val="l"/>
        <c:title>
          <c:tx>
            <c:rich>
              <a:bodyPr/>
              <a:lstStyle/>
              <a:p>
                <a:pPr>
                  <a:defRPr/>
                </a:pPr>
                <a:r>
                  <a:rPr lang="en-US"/>
                  <a:t>Acceleratoin Odds Ratio</a:t>
                </a:r>
              </a:p>
            </c:rich>
          </c:tx>
          <c:layout/>
          <c:overlay val="0"/>
        </c:title>
        <c:numFmt formatCode="General" sourceLinked="1"/>
        <c:majorTickMark val="out"/>
        <c:minorTickMark val="none"/>
        <c:tickLblPos val="nextTo"/>
        <c:crossAx val="379511680"/>
        <c:crossesAt val="1"/>
        <c:crossBetween val="between"/>
      </c:valAx>
    </c:plotArea>
    <c:plotVisOnly val="1"/>
    <c:dispBlanksAs val="gap"/>
    <c:showDLblsOverMax val="0"/>
  </c:chart>
  <c:txPr>
    <a:bodyPr/>
    <a:lstStyle/>
    <a:p>
      <a:pPr>
        <a:defRPr sz="16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920" b="1" i="0" u="none" strike="noStrike" baseline="0" dirty="0" smtClean="0">
                <a:effectLst/>
              </a:rPr>
              <a:t>Acceleration effect size (odds ratio) by college-specific math pathways (lighter bars with asterisks (*) are significant at </a:t>
            </a:r>
            <a:r>
              <a:rPr lang="en-US" sz="1920" b="1" i="1" u="none" strike="noStrike" baseline="0" dirty="0" smtClean="0">
                <a:effectLst/>
              </a:rPr>
              <a:t>p</a:t>
            </a:r>
            <a:r>
              <a:rPr lang="en-US" sz="1920" b="1" i="0" u="none" strike="noStrike" baseline="0" dirty="0" smtClean="0">
                <a:effectLst/>
              </a:rPr>
              <a:t> &lt; 0.01).</a:t>
            </a:r>
            <a:endParaRPr lang="en-US" dirty="0"/>
          </a:p>
        </c:rich>
      </c:tx>
      <c:layout/>
      <c:overlay val="1"/>
    </c:title>
    <c:autoTitleDeleted val="0"/>
    <c:plotArea>
      <c:layout/>
      <c:barChart>
        <c:barDir val="col"/>
        <c:grouping val="clustered"/>
        <c:varyColors val="0"/>
        <c:ser>
          <c:idx val="0"/>
          <c:order val="0"/>
          <c:tx>
            <c:strRef>
              <c:f>Sheet1!$B$1</c:f>
              <c:strCache>
                <c:ptCount val="1"/>
                <c:pt idx="0">
                  <c:v>Acceleration effect size (OR)</c:v>
                </c:pt>
              </c:strCache>
            </c:strRef>
          </c:tx>
          <c:spPr>
            <a:solidFill>
              <a:srgbClr val="FFC000"/>
            </a:solidFill>
            <a:ln>
              <a:noFill/>
            </a:ln>
            <a:effectLst/>
          </c:spPr>
          <c:invertIfNegative val="0"/>
          <c:dPt>
            <c:idx val="0"/>
            <c:invertIfNegative val="0"/>
            <c:bubble3D val="0"/>
            <c:spPr>
              <a:solidFill>
                <a:srgbClr val="DAA100"/>
              </a:solidFill>
              <a:ln>
                <a:noFill/>
              </a:ln>
              <a:effectLst/>
            </c:spPr>
          </c:dPt>
          <c:dLbls>
            <c:dLbl>
              <c:idx val="0"/>
              <c:layout>
                <c:manualLayout>
                  <c:x val="2.13675213675213E-3"/>
                  <c:y val="7.773027594247959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vert="horz"/>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Lambda</c:v>
                </c:pt>
                <c:pt idx="1">
                  <c:v>Nu*</c:v>
                </c:pt>
                <c:pt idx="2">
                  <c:v>Mu*</c:v>
                </c:pt>
                <c:pt idx="3">
                  <c:v>Delta*</c:v>
                </c:pt>
                <c:pt idx="4">
                  <c:v>Theta*</c:v>
                </c:pt>
                <c:pt idx="5">
                  <c:v>Beta*</c:v>
                </c:pt>
                <c:pt idx="6">
                  <c:v>Eta*</c:v>
                </c:pt>
                <c:pt idx="7">
                  <c:v>Kappa*</c:v>
                </c:pt>
              </c:strCache>
            </c:strRef>
          </c:cat>
          <c:val>
            <c:numRef>
              <c:f>Sheet1!$B$2:$B$9</c:f>
              <c:numCache>
                <c:formatCode>0.00</c:formatCode>
                <c:ptCount val="8"/>
                <c:pt idx="0">
                  <c:v>0.93899999999999995</c:v>
                </c:pt>
                <c:pt idx="1">
                  <c:v>2.77</c:v>
                </c:pt>
                <c:pt idx="2">
                  <c:v>3.0590000000000002</c:v>
                </c:pt>
                <c:pt idx="3">
                  <c:v>3.1230000000000002</c:v>
                </c:pt>
                <c:pt idx="4">
                  <c:v>5.03</c:v>
                </c:pt>
                <c:pt idx="5">
                  <c:v>5.1099999999999994</c:v>
                </c:pt>
                <c:pt idx="6">
                  <c:v>7.2480000000000002</c:v>
                </c:pt>
                <c:pt idx="7">
                  <c:v>17.754999999999999</c:v>
                </c:pt>
              </c:numCache>
            </c:numRef>
          </c:val>
        </c:ser>
        <c:dLbls>
          <c:showLegendKey val="0"/>
          <c:showVal val="0"/>
          <c:showCatName val="0"/>
          <c:showSerName val="0"/>
          <c:showPercent val="0"/>
          <c:showBubbleSize val="0"/>
        </c:dLbls>
        <c:gapWidth val="219"/>
        <c:overlap val="-27"/>
        <c:axId val="306482464"/>
        <c:axId val="306483024"/>
      </c:barChart>
      <c:catAx>
        <c:axId val="30648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06483024"/>
        <c:crossesAt val="1"/>
        <c:auto val="1"/>
        <c:lblAlgn val="ctr"/>
        <c:lblOffset val="100"/>
        <c:noMultiLvlLbl val="0"/>
      </c:catAx>
      <c:valAx>
        <c:axId val="306483024"/>
        <c:scaling>
          <c:orientation val="minMax"/>
        </c:scaling>
        <c:delete val="0"/>
        <c:axPos val="l"/>
        <c:numFmt formatCode="0" sourceLinked="0"/>
        <c:majorTickMark val="none"/>
        <c:minorTickMark val="none"/>
        <c:tickLblPos val="nextTo"/>
        <c:spPr>
          <a:noFill/>
          <a:ln>
            <a:noFill/>
          </a:ln>
          <a:effectLst/>
        </c:spPr>
        <c:txPr>
          <a:bodyPr rot="-60000000" vert="horz"/>
          <a:lstStyle/>
          <a:p>
            <a:pPr>
              <a:defRPr/>
            </a:pPr>
            <a:endParaRPr lang="en-US"/>
          </a:p>
        </c:txPr>
        <c:crossAx val="306482464"/>
        <c:crossesAt val="1"/>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chemeClr val="tx1"/>
                </a:solidFill>
              </a:defRPr>
            </a:pPr>
            <a:r>
              <a:rPr lang="en-US" dirty="0" smtClean="0">
                <a:solidFill>
                  <a:schemeClr val="tx1"/>
                </a:solidFill>
              </a:rPr>
              <a:t>Completion</a:t>
            </a:r>
            <a:r>
              <a:rPr lang="en-US" baseline="0" dirty="0" smtClean="0">
                <a:solidFill>
                  <a:schemeClr val="tx1"/>
                </a:solidFill>
              </a:rPr>
              <a:t> of Transfer-Level Math</a:t>
            </a:r>
            <a:r>
              <a:rPr lang="en-US" dirty="0" smtClean="0">
                <a:solidFill>
                  <a:schemeClr val="tx1"/>
                </a:solidFill>
              </a:rPr>
              <a:t> </a:t>
            </a:r>
            <a:r>
              <a:rPr lang="en-US" dirty="0">
                <a:solidFill>
                  <a:schemeClr val="tx1"/>
                </a:solidFill>
              </a:rPr>
              <a:t>for </a:t>
            </a:r>
            <a:r>
              <a:rPr lang="en-US" dirty="0" smtClean="0">
                <a:solidFill>
                  <a:schemeClr val="tx1"/>
                </a:solidFill>
              </a:rPr>
              <a:t>Remedial Students</a:t>
            </a:r>
            <a:endParaRPr lang="en-US" dirty="0">
              <a:solidFill>
                <a:schemeClr val="tx1"/>
              </a:solidFill>
            </a:endParaRPr>
          </a:p>
        </c:rich>
      </c:tx>
      <c:layout/>
      <c:overlay val="0"/>
      <c:spPr>
        <a:noFill/>
        <a:ln w="25400">
          <a:noFill/>
        </a:ln>
      </c:spPr>
    </c:title>
    <c:autoTitleDeleted val="0"/>
    <c:plotArea>
      <c:layout/>
      <c:barChart>
        <c:barDir val="col"/>
        <c:grouping val="clustered"/>
        <c:varyColors val="0"/>
        <c:ser>
          <c:idx val="0"/>
          <c:order val="0"/>
          <c:tx>
            <c:strRef>
              <c:f>'Equity charts - volume focus'!$I$1</c:f>
              <c:strCache>
                <c:ptCount val="1"/>
                <c:pt idx="0">
                  <c:v>Unadjusted Throughput Rate</c:v>
                </c:pt>
              </c:strCache>
            </c:strRef>
          </c:tx>
          <c:spPr>
            <a:solidFill>
              <a:srgbClr val="5B9BD5"/>
            </a:solidFill>
            <a:ln w="25400">
              <a:noFill/>
            </a:ln>
          </c:spPr>
          <c:invertIfNegative val="0"/>
          <c:dLbls>
            <c:numFmt formatCode="0.0%" sourceLinked="0"/>
            <c:spPr>
              <a:noFill/>
              <a:ln w="25400">
                <a:noFill/>
              </a:ln>
            </c:spPr>
            <c:txPr>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'Equity charts - volume focus'!$G$2:$H$9</c:f>
              <c:multiLvlStrCache>
                <c:ptCount val="8"/>
                <c:lvl>
                  <c:pt idx="0">
                    <c:v>Traditional</c:v>
                  </c:pt>
                  <c:pt idx="1">
                    <c:v>Accelerated</c:v>
                  </c:pt>
                  <c:pt idx="2">
                    <c:v>Traditional</c:v>
                  </c:pt>
                  <c:pt idx="3">
                    <c:v>Accelerated</c:v>
                  </c:pt>
                  <c:pt idx="4">
                    <c:v>Traditional</c:v>
                  </c:pt>
                  <c:pt idx="5">
                    <c:v>Accelerated</c:v>
                  </c:pt>
                  <c:pt idx="6">
                    <c:v>Traditional</c:v>
                  </c:pt>
                  <c:pt idx="7">
                    <c:v>Accelerated</c:v>
                  </c:pt>
                </c:lvl>
                <c:lvl>
                  <c:pt idx="0">
                    <c:v>Asian</c:v>
                  </c:pt>
                  <c:pt idx="2">
                    <c:v>Black</c:v>
                  </c:pt>
                  <c:pt idx="4">
                    <c:v>Hispanic</c:v>
                  </c:pt>
                  <c:pt idx="6">
                    <c:v>White</c:v>
                  </c:pt>
                </c:lvl>
              </c:multiLvlStrCache>
            </c:multiLvlStrRef>
          </c:cat>
          <c:val>
            <c:numRef>
              <c:f>'Equity charts - volume focus'!$I$2:$I$9</c:f>
              <c:numCache>
                <c:formatCode>0.00%</c:formatCode>
                <c:ptCount val="8"/>
                <c:pt idx="0" formatCode="0.0%">
                  <c:v>0.22600000000000001</c:v>
                </c:pt>
                <c:pt idx="1">
                  <c:v>0.39285714285714302</c:v>
                </c:pt>
                <c:pt idx="2" formatCode="0.0%">
                  <c:v>9.9000000000000005E-2</c:v>
                </c:pt>
                <c:pt idx="3">
                  <c:v>0.40909090909090901</c:v>
                </c:pt>
                <c:pt idx="4" formatCode="0.0%">
                  <c:v>0.14000000000000001</c:v>
                </c:pt>
                <c:pt idx="5">
                  <c:v>0.35199999999999998</c:v>
                </c:pt>
                <c:pt idx="6" formatCode="0.0%">
                  <c:v>0.17499999999999999</c:v>
                </c:pt>
                <c:pt idx="7">
                  <c:v>0.44255319148936201</c:v>
                </c:pt>
              </c:numCache>
            </c:numRef>
          </c:val>
        </c:ser>
        <c:dLbls>
          <c:showLegendKey val="0"/>
          <c:showVal val="0"/>
          <c:showCatName val="0"/>
          <c:showSerName val="0"/>
          <c:showPercent val="0"/>
          <c:showBubbleSize val="0"/>
        </c:dLbls>
        <c:gapWidth val="219"/>
        <c:overlap val="-27"/>
        <c:axId val="379514480"/>
        <c:axId val="379515040"/>
      </c:barChart>
      <c:catAx>
        <c:axId val="37951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vert="horz"/>
          <a:lstStyle/>
          <a:p>
            <a:pPr>
              <a:defRPr/>
            </a:pPr>
            <a:endParaRPr lang="en-US"/>
          </a:p>
        </c:txPr>
        <c:crossAx val="379515040"/>
        <c:crosses val="autoZero"/>
        <c:auto val="1"/>
        <c:lblAlgn val="ctr"/>
        <c:lblOffset val="100"/>
        <c:noMultiLvlLbl val="0"/>
      </c:catAx>
      <c:valAx>
        <c:axId val="379515040"/>
        <c:scaling>
          <c:orientation val="minMax"/>
        </c:scaling>
        <c:delete val="0"/>
        <c:axPos val="l"/>
        <c:numFmt formatCode="0%" sourceLinked="0"/>
        <c:majorTickMark val="none"/>
        <c:minorTickMark val="none"/>
        <c:tickLblPos val="nextTo"/>
        <c:spPr>
          <a:ln w="6350">
            <a:noFill/>
          </a:ln>
        </c:spPr>
        <c:txPr>
          <a:bodyPr rot="0" vert="horz"/>
          <a:lstStyle/>
          <a:p>
            <a:pPr>
              <a:defRPr/>
            </a:pPr>
            <a:endParaRPr lang="en-US"/>
          </a:p>
        </c:txPr>
        <c:crossAx val="379514480"/>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Percent </a:t>
            </a:r>
            <a:r>
              <a:rPr lang="en-US" dirty="0" smtClean="0"/>
              <a:t>3-4 </a:t>
            </a:r>
            <a:r>
              <a:rPr lang="en-US" dirty="0"/>
              <a:t>levels below in </a:t>
            </a:r>
            <a:r>
              <a:rPr lang="en-US" dirty="0" smtClean="0"/>
              <a:t>math by</a:t>
            </a:r>
            <a:r>
              <a:rPr lang="en-US" baseline="0" dirty="0" smtClean="0"/>
              <a:t> ethnicity</a:t>
            </a:r>
            <a:endParaRPr lang="en-US"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Percent 3-4 levels below in math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Asian</c:v>
                </c:pt>
                <c:pt idx="1">
                  <c:v>Black</c:v>
                </c:pt>
                <c:pt idx="2">
                  <c:v>Hispanic</c:v>
                </c:pt>
                <c:pt idx="3">
                  <c:v>White</c:v>
                </c:pt>
              </c:strCache>
            </c:strRef>
          </c:cat>
          <c:val>
            <c:numRef>
              <c:f>Sheet1!$B$2:$B$5</c:f>
              <c:numCache>
                <c:formatCode>0%</c:formatCode>
                <c:ptCount val="4"/>
                <c:pt idx="0">
                  <c:v>0.21</c:v>
                </c:pt>
                <c:pt idx="1">
                  <c:v>0.48</c:v>
                </c:pt>
                <c:pt idx="2">
                  <c:v>0.36</c:v>
                </c:pt>
                <c:pt idx="3">
                  <c:v>0.31</c:v>
                </c:pt>
              </c:numCache>
            </c:numRef>
          </c:val>
        </c:ser>
        <c:dLbls>
          <c:showLegendKey val="0"/>
          <c:showVal val="0"/>
          <c:showCatName val="0"/>
          <c:showSerName val="0"/>
          <c:showPercent val="0"/>
          <c:showBubbleSize val="0"/>
        </c:dLbls>
        <c:gapWidth val="219"/>
        <c:overlap val="-27"/>
        <c:axId val="306485264"/>
        <c:axId val="306485824"/>
      </c:barChart>
      <c:catAx>
        <c:axId val="30648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6485824"/>
        <c:crosses val="autoZero"/>
        <c:auto val="1"/>
        <c:lblAlgn val="ctr"/>
        <c:lblOffset val="100"/>
        <c:noMultiLvlLbl val="0"/>
      </c:catAx>
      <c:valAx>
        <c:axId val="306485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6485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Traditional</a:t>
            </a:r>
            <a:r>
              <a:rPr lang="en-US" baseline="0" dirty="0" smtClean="0"/>
              <a:t> and accelerated throughput rates (unadjusted)</a:t>
            </a:r>
            <a:endParaRPr lang="en-US"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Traditional throughput (unadjusted)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Asian</c:v>
                </c:pt>
                <c:pt idx="1">
                  <c:v>Black</c:v>
                </c:pt>
                <c:pt idx="2">
                  <c:v>Hispanic</c:v>
                </c:pt>
                <c:pt idx="3">
                  <c:v>White</c:v>
                </c:pt>
              </c:strCache>
            </c:strRef>
          </c:cat>
          <c:val>
            <c:numRef>
              <c:f>Sheet1!$B$2:$B$5</c:f>
              <c:numCache>
                <c:formatCode>0.0%</c:formatCode>
                <c:ptCount val="4"/>
                <c:pt idx="0">
                  <c:v>0.14099999999999999</c:v>
                </c:pt>
                <c:pt idx="1">
                  <c:v>7.3999999999999996E-2</c:v>
                </c:pt>
                <c:pt idx="2">
                  <c:v>7.2999999999999995E-2</c:v>
                </c:pt>
                <c:pt idx="3">
                  <c:v>0.10100000000000001</c:v>
                </c:pt>
              </c:numCache>
            </c:numRef>
          </c:val>
        </c:ser>
        <c:ser>
          <c:idx val="1"/>
          <c:order val="1"/>
          <c:tx>
            <c:strRef>
              <c:f>Sheet1!$C$1</c:f>
              <c:strCache>
                <c:ptCount val="1"/>
                <c:pt idx="0">
                  <c:v>Accelerated throughput (unadjusted)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Asian</c:v>
                </c:pt>
                <c:pt idx="1">
                  <c:v>Black</c:v>
                </c:pt>
                <c:pt idx="2">
                  <c:v>Hispanic</c:v>
                </c:pt>
                <c:pt idx="3">
                  <c:v>White</c:v>
                </c:pt>
              </c:strCache>
            </c:strRef>
          </c:cat>
          <c:val>
            <c:numRef>
              <c:f>Sheet1!$C$2:$C$5</c:f>
              <c:numCache>
                <c:formatCode>0.0%</c:formatCode>
                <c:ptCount val="4"/>
                <c:pt idx="0">
                  <c:v>0.375</c:v>
                </c:pt>
                <c:pt idx="1">
                  <c:v>0.48599999999999999</c:v>
                </c:pt>
                <c:pt idx="2">
                  <c:v>0.32300000000000001</c:v>
                </c:pt>
                <c:pt idx="3">
                  <c:v>0.42899999999999999</c:v>
                </c:pt>
              </c:numCache>
            </c:numRef>
          </c:val>
        </c:ser>
        <c:dLbls>
          <c:showLegendKey val="0"/>
          <c:showVal val="0"/>
          <c:showCatName val="0"/>
          <c:showSerName val="0"/>
          <c:showPercent val="0"/>
          <c:showBubbleSize val="0"/>
        </c:dLbls>
        <c:gapWidth val="219"/>
        <c:overlap val="-27"/>
        <c:axId val="309532384"/>
        <c:axId val="309532944"/>
      </c:barChart>
      <c:catAx>
        <c:axId val="30953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9532944"/>
        <c:crosses val="autoZero"/>
        <c:auto val="1"/>
        <c:lblAlgn val="ctr"/>
        <c:lblOffset val="100"/>
        <c:noMultiLvlLbl val="0"/>
      </c:catAx>
      <c:valAx>
        <c:axId val="309532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9532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Number of students completing math in current</a:t>
            </a:r>
            <a:r>
              <a:rPr lang="en-US" sz="1800" baseline="0" dirty="0"/>
              <a:t> vs. </a:t>
            </a:r>
            <a:r>
              <a:rPr lang="en-US" sz="1800" baseline="0" dirty="0" smtClean="0">
                <a:solidFill>
                  <a:schemeClr val="tx2"/>
                </a:solidFill>
              </a:rPr>
              <a:t>scaled</a:t>
            </a:r>
            <a:r>
              <a:rPr lang="en-US" sz="1800" baseline="0" dirty="0" smtClean="0">
                <a:solidFill>
                  <a:schemeClr val="tx1"/>
                </a:solidFill>
              </a:rPr>
              <a:t> </a:t>
            </a:r>
            <a:r>
              <a:rPr lang="en-US" sz="1800" baseline="0" dirty="0"/>
              <a:t>scenario</a:t>
            </a:r>
            <a:endParaRPr lang="en-US" sz="1800" dirty="0"/>
          </a:p>
        </c:rich>
      </c:tx>
      <c:layout/>
      <c:overlay val="0"/>
      <c:spPr>
        <a:noFill/>
        <a:ln>
          <a:noFill/>
        </a:ln>
        <a:effectLst/>
      </c:spPr>
    </c:title>
    <c:autoTitleDeleted val="0"/>
    <c:plotArea>
      <c:layout/>
      <c:barChart>
        <c:barDir val="col"/>
        <c:grouping val="stacked"/>
        <c:varyColors val="0"/>
        <c:ser>
          <c:idx val="0"/>
          <c:order val="0"/>
          <c:tx>
            <c:strRef>
              <c:f>'Equity charts - volume focus'!$C$51</c:f>
              <c:strCache>
                <c:ptCount val="1"/>
                <c:pt idx="0">
                  <c:v>Traditional</c:v>
                </c:pt>
              </c:strCache>
            </c:strRef>
          </c:tx>
          <c:spPr>
            <a:solidFill>
              <a:schemeClr val="accent1"/>
            </a:solidFill>
            <a:ln>
              <a:noFill/>
            </a:ln>
            <a:effectLst/>
          </c:spPr>
          <c:invertIfNegative val="0"/>
          <c:cat>
            <c:strRef>
              <c:f>'Equity charts - volume focus'!$B$52:$B$59</c:f>
              <c:strCache>
                <c:ptCount val="8"/>
                <c:pt idx="0">
                  <c:v>Asian (current)</c:v>
                </c:pt>
                <c:pt idx="1">
                  <c:v>Asian   (at scale)</c:v>
                </c:pt>
                <c:pt idx="2">
                  <c:v>Black (curent)</c:v>
                </c:pt>
                <c:pt idx="3">
                  <c:v>Black   (at scale)</c:v>
                </c:pt>
                <c:pt idx="4">
                  <c:v>Hispanic (current)</c:v>
                </c:pt>
                <c:pt idx="5">
                  <c:v>Hispanic   (at scale)</c:v>
                </c:pt>
                <c:pt idx="6">
                  <c:v>White (current)</c:v>
                </c:pt>
                <c:pt idx="7">
                  <c:v>White   (at scale)</c:v>
                </c:pt>
              </c:strCache>
            </c:strRef>
          </c:cat>
          <c:val>
            <c:numRef>
              <c:f>'Equity charts - volume focus'!$C$52:$C$59</c:f>
              <c:numCache>
                <c:formatCode>###0</c:formatCode>
                <c:ptCount val="8"/>
                <c:pt idx="0" formatCode="General">
                  <c:v>908</c:v>
                </c:pt>
                <c:pt idx="1">
                  <c:v>184</c:v>
                </c:pt>
                <c:pt idx="2" formatCode="General">
                  <c:v>451</c:v>
                </c:pt>
                <c:pt idx="3">
                  <c:v>93</c:v>
                </c:pt>
                <c:pt idx="4" formatCode="General">
                  <c:v>1284</c:v>
                </c:pt>
                <c:pt idx="5">
                  <c:v>263</c:v>
                </c:pt>
                <c:pt idx="6">
                  <c:v>1427</c:v>
                </c:pt>
                <c:pt idx="7">
                  <c:v>296</c:v>
                </c:pt>
              </c:numCache>
            </c:numRef>
          </c:val>
        </c:ser>
        <c:ser>
          <c:idx val="1"/>
          <c:order val="1"/>
          <c:tx>
            <c:strRef>
              <c:f>'Equity charts - volume focus'!$D$51</c:f>
              <c:strCache>
                <c:ptCount val="1"/>
                <c:pt idx="0">
                  <c:v>Accelerated</c:v>
                </c:pt>
              </c:strCache>
            </c:strRef>
          </c:tx>
          <c:spPr>
            <a:solidFill>
              <a:srgbClr val="FFA62C"/>
            </a:solidFill>
            <a:ln>
              <a:noFill/>
            </a:ln>
            <a:effectLst/>
          </c:spPr>
          <c:invertIfNegative val="0"/>
          <c:cat>
            <c:strRef>
              <c:f>'Equity charts - volume focus'!$B$52:$B$59</c:f>
              <c:strCache>
                <c:ptCount val="8"/>
                <c:pt idx="0">
                  <c:v>Asian (current)</c:v>
                </c:pt>
                <c:pt idx="1">
                  <c:v>Asian   (at scale)</c:v>
                </c:pt>
                <c:pt idx="2">
                  <c:v>Black (curent)</c:v>
                </c:pt>
                <c:pt idx="3">
                  <c:v>Black   (at scale)</c:v>
                </c:pt>
                <c:pt idx="4">
                  <c:v>Hispanic (current)</c:v>
                </c:pt>
                <c:pt idx="5">
                  <c:v>Hispanic   (at scale)</c:v>
                </c:pt>
                <c:pt idx="6">
                  <c:v>White (current)</c:v>
                </c:pt>
                <c:pt idx="7">
                  <c:v>White   (at scale)</c:v>
                </c:pt>
              </c:strCache>
            </c:strRef>
          </c:cat>
          <c:val>
            <c:numRef>
              <c:f>'Equity charts - volume focus'!$D$52:$D$59</c:f>
              <c:numCache>
                <c:formatCode>General</c:formatCode>
                <c:ptCount val="8"/>
                <c:pt idx="0">
                  <c:v>11</c:v>
                </c:pt>
                <c:pt idx="1">
                  <c:v>814</c:v>
                </c:pt>
                <c:pt idx="2">
                  <c:v>36</c:v>
                </c:pt>
                <c:pt idx="3">
                  <c:v>889</c:v>
                </c:pt>
                <c:pt idx="4">
                  <c:v>81</c:v>
                </c:pt>
                <c:pt idx="5">
                  <c:v>2559</c:v>
                </c:pt>
                <c:pt idx="6" formatCode="###0">
                  <c:v>235</c:v>
                </c:pt>
                <c:pt idx="7" formatCode="###0">
                  <c:v>2321</c:v>
                </c:pt>
              </c:numCache>
            </c:numRef>
          </c:val>
        </c:ser>
        <c:dLbls>
          <c:showLegendKey val="0"/>
          <c:showVal val="0"/>
          <c:showCatName val="0"/>
          <c:showSerName val="0"/>
          <c:showPercent val="0"/>
          <c:showBubbleSize val="0"/>
        </c:dLbls>
        <c:gapWidth val="150"/>
        <c:overlap val="100"/>
        <c:axId val="308567664"/>
        <c:axId val="308568224"/>
      </c:barChart>
      <c:catAx>
        <c:axId val="30856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8568224"/>
        <c:crosses val="autoZero"/>
        <c:auto val="1"/>
        <c:lblAlgn val="ctr"/>
        <c:lblOffset val="100"/>
        <c:noMultiLvlLbl val="0"/>
      </c:catAx>
      <c:valAx>
        <c:axId val="308568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8567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633DB-0713-7147-BB54-830F59A511F0}" type="datetimeFigureOut">
              <a:rPr lang="en-US" smtClean="0"/>
              <a:t>3/12/2015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5C834-2C2E-434D-94ED-4A0DD680A3E2}" type="slidenum">
              <a:rPr lang="en-US" smtClean="0"/>
              <a:t>‹#›</a:t>
            </a:fld>
            <a:endParaRPr lang="en-US"/>
          </a:p>
        </p:txBody>
      </p:sp>
    </p:spTree>
    <p:extLst>
      <p:ext uri="{BB962C8B-B14F-4D97-AF65-F5344CB8AC3E}">
        <p14:creationId xmlns:p14="http://schemas.microsoft.com/office/powerpoint/2010/main" val="8804262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a:t>
            </a:r>
            <a:r>
              <a:rPr lang="en-US" baseline="0" dirty="0" smtClean="0"/>
              <a:t> 4/5 of identified accelerated students in the CAP evaluation are in an accelerated English class.</a:t>
            </a:r>
            <a:endParaRPr lang="en-US" dirty="0"/>
          </a:p>
        </p:txBody>
      </p:sp>
      <p:sp>
        <p:nvSpPr>
          <p:cNvPr id="4" name="Slide Number Placeholder 3"/>
          <p:cNvSpPr>
            <a:spLocks noGrp="1"/>
          </p:cNvSpPr>
          <p:nvPr>
            <p:ph type="sldNum" sz="quarter" idx="10"/>
          </p:nvPr>
        </p:nvSpPr>
        <p:spPr/>
        <p:txBody>
          <a:bodyPr/>
          <a:lstStyle/>
          <a:p>
            <a:fld id="{58431214-8155-44B5-9912-78EBEC491325}"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1617621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Unadjusted</a:t>
            </a:r>
            <a:r>
              <a:rPr lang="en-US" baseline="0" dirty="0" smtClean="0"/>
              <a:t> throughput for students with Current Level of 3 or 4 (below transfer).</a:t>
            </a:r>
            <a:endParaRPr lang="en-US" dirty="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22</a:t>
            </a:fld>
            <a:endParaRPr lang="en-US" dirty="0">
              <a:solidFill>
                <a:prstClr val="black"/>
              </a:solidFill>
              <a:latin typeface="Calibri"/>
            </a:endParaRPr>
          </a:p>
        </p:txBody>
      </p:sp>
    </p:spTree>
    <p:extLst>
      <p:ext uri="{BB962C8B-B14F-4D97-AF65-F5344CB8AC3E}">
        <p14:creationId xmlns:p14="http://schemas.microsoft.com/office/powerpoint/2010/main" val="2582217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what you’ve seen here, does acceleration belong in equity planning?</a:t>
            </a:r>
          </a:p>
          <a:p>
            <a:r>
              <a:rPr lang="en-US" dirty="0"/>
              <a:t>Putting 80% in math acceleration based on a 2012 NCES study of STEM majors which found that 20% of CC students declare a STEM major (though only 31% of those go on to transfer or complete a STEM degree, the rest either drop out or change majors)</a:t>
            </a:r>
          </a:p>
        </p:txBody>
      </p:sp>
      <p:sp>
        <p:nvSpPr>
          <p:cNvPr id="4" name="Slide Number Placeholder 3"/>
          <p:cNvSpPr>
            <a:spLocks noGrp="1"/>
          </p:cNvSpPr>
          <p:nvPr>
            <p:ph type="sldNum" sz="quarter" idx="10"/>
          </p:nvPr>
        </p:nvSpPr>
        <p:spPr/>
        <p:txBody>
          <a:bodyPr/>
          <a:lstStyle/>
          <a:p>
            <a:fld id="{BC51E3A1-D15E-475E-88BB-2EEBB5439BCA}" type="slidenum">
              <a:rPr lang="en-US" smtClean="0">
                <a:solidFill>
                  <a:prstClr val="black"/>
                </a:solidFill>
                <a:latin typeface="Calibri"/>
              </a:rPr>
              <a:pPr/>
              <a:t>23</a:t>
            </a:fld>
            <a:endParaRPr lang="en-US">
              <a:solidFill>
                <a:prstClr val="black"/>
              </a:solidFill>
              <a:latin typeface="Calibri"/>
            </a:endParaRPr>
          </a:p>
        </p:txBody>
      </p:sp>
    </p:spTree>
    <p:extLst>
      <p:ext uri="{BB962C8B-B14F-4D97-AF65-F5344CB8AC3E}">
        <p14:creationId xmlns:p14="http://schemas.microsoft.com/office/powerpoint/2010/main" val="3434159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IVC Asian</a:t>
            </a:r>
            <a:r>
              <a:rPr lang="en-US" baseline="0" dirty="0" smtClean="0"/>
              <a:t> American students have the highest overall throughput rate while African American students had the lowest overall throughput rate. The cluster of bars on the right of the figure shows the dramatic disparity between these two groups in terms of throughput from the traditional WR 301 sequence. However, this disparity is greatly reduced in in the EXP 389 sections. While all students are doing better, the increase for African American students is relatively greater, almost enough to eliminate the achievement gap. </a:t>
            </a:r>
            <a:r>
              <a:rPr lang="en-US" baseline="0" smtClean="0"/>
              <a:t>Point differences: Overall, 21 points; Asian Americans, 12 points; African Americans, 37 points.</a:t>
            </a:r>
            <a:endParaRPr lang="en-US" dirty="0"/>
          </a:p>
        </p:txBody>
      </p:sp>
      <p:sp>
        <p:nvSpPr>
          <p:cNvPr id="4" name="Slide Number Placeholder 3"/>
          <p:cNvSpPr>
            <a:spLocks noGrp="1"/>
          </p:cNvSpPr>
          <p:nvPr>
            <p:ph type="sldNum" sz="quarter" idx="10"/>
          </p:nvPr>
        </p:nvSpPr>
        <p:spPr/>
        <p:txBody>
          <a:bodyPr/>
          <a:lstStyle/>
          <a:p>
            <a:fld id="{09D999A3-0DAF-4B79-9E6A-E53DA33501C3}" type="slidenum">
              <a:rPr lang="en-US" smtClean="0"/>
              <a:t>24</a:t>
            </a:fld>
            <a:endParaRPr lang="en-US"/>
          </a:p>
        </p:txBody>
      </p:sp>
    </p:spTree>
    <p:extLst>
      <p:ext uri="{BB962C8B-B14F-4D97-AF65-F5344CB8AC3E}">
        <p14:creationId xmlns:p14="http://schemas.microsoft.com/office/powerpoint/2010/main" val="3878221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Terrence </a:t>
            </a:r>
            <a:endParaRPr lang="en-US" dirty="0"/>
          </a:p>
        </p:txBody>
      </p:sp>
      <p:sp>
        <p:nvSpPr>
          <p:cNvPr id="4" name="Slide Number Placeholder 3"/>
          <p:cNvSpPr>
            <a:spLocks noGrp="1"/>
          </p:cNvSpPr>
          <p:nvPr>
            <p:ph type="sldNum" sz="quarter" idx="10"/>
          </p:nvPr>
        </p:nvSpPr>
        <p:spPr/>
        <p:txBody>
          <a:bodyPr/>
          <a:lstStyle/>
          <a:p>
            <a:fld id="{28C1D170-2D5A-4AFB-AC3A-C912B3D2AA78}" type="slidenum">
              <a:rPr lang="en-US" smtClean="0"/>
              <a:t>25</a:t>
            </a:fld>
            <a:endParaRPr lang="en-US"/>
          </a:p>
        </p:txBody>
      </p:sp>
    </p:spTree>
    <p:extLst>
      <p:ext uri="{BB962C8B-B14F-4D97-AF65-F5344CB8AC3E}">
        <p14:creationId xmlns:p14="http://schemas.microsoft.com/office/powerpoint/2010/main" val="2449869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31214-8155-44B5-9912-78EBEC491325}"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92185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cohorts 1 and 2 for math include 12,086 and 11,521 students, respectively, for a total of 23,607 students in the math comparison group. Comparison cohorts 1 and 2 for English include 11,830 and 10,524 students, respectively, for a total English comparison group of 22,354 students. </a:t>
            </a:r>
          </a:p>
          <a:p>
            <a:r>
              <a:rPr lang="en-US" dirty="0" smtClean="0"/>
              <a:t>Overall the CAP evaluation identified 2,875 </a:t>
            </a:r>
            <a:r>
              <a:rPr lang="en-US" baseline="0" dirty="0" smtClean="0"/>
              <a:t>accelerated English and math students at the participating colleges who had enrolled in an accelerated section long enough ago to allow for at least two terms of tracking. The majority (N=1,994) were enrolled in an accelerated English course and about a third (N=881) were enrolled in accelerated math.</a:t>
            </a:r>
            <a:endParaRPr lang="en-US" dirty="0" smtClean="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8</a:t>
            </a:fld>
            <a:endParaRPr lang="en-US" dirty="0">
              <a:solidFill>
                <a:prstClr val="black"/>
              </a:solidFill>
              <a:latin typeface="Calibri"/>
            </a:endParaRPr>
          </a:p>
        </p:txBody>
      </p:sp>
    </p:spTree>
    <p:extLst>
      <p:ext uri="{BB962C8B-B14F-4D97-AF65-F5344CB8AC3E}">
        <p14:creationId xmlns:p14="http://schemas.microsoft.com/office/powerpoint/2010/main" val="2592834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KH</a:t>
            </a:r>
            <a:r>
              <a:rPr lang="en-US" baseline="0" dirty="0" smtClean="0">
                <a:solidFill>
                  <a:srgbClr val="FF0000"/>
                </a:solidFill>
              </a:rPr>
              <a:t> NOTE: Need a more clear heading here to indicate these were survey responses – asked colleges what kinds of students were targeted for accelerated pathways</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11</a:t>
            </a:fld>
            <a:endParaRPr lang="en-US" dirty="0">
              <a:solidFill>
                <a:prstClr val="black"/>
              </a:solidFill>
              <a:latin typeface="Calibri"/>
            </a:endParaRPr>
          </a:p>
        </p:txBody>
      </p:sp>
    </p:spTree>
    <p:extLst>
      <p:ext uri="{BB962C8B-B14F-4D97-AF65-F5344CB8AC3E}">
        <p14:creationId xmlns:p14="http://schemas.microsoft.com/office/powerpoint/2010/main" val="141857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KH NOTE: Talking point</a:t>
            </a:r>
            <a:r>
              <a:rPr lang="en-US" baseline="0" dirty="0" smtClean="0"/>
              <a:t> – since “odds ratio” will be unfamiliar to many teachers, verbally explain this – “In high-acceleration models, students’ odds of completing a transfer-level course were 2.3 times higher”   Also, please explain here the difference between low acceleration and high acceleration, with connection back to your “implementation mattered” point</a:t>
            </a:r>
            <a:endParaRPr lang="en-US" dirty="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14</a:t>
            </a:fld>
            <a:endParaRPr lang="en-US" dirty="0">
              <a:solidFill>
                <a:prstClr val="black"/>
              </a:solidFill>
              <a:latin typeface="Calibri"/>
            </a:endParaRPr>
          </a:p>
        </p:txBody>
      </p:sp>
    </p:spTree>
    <p:extLst>
      <p:ext uri="{BB962C8B-B14F-4D97-AF65-F5344CB8AC3E}">
        <p14:creationId xmlns:p14="http://schemas.microsoft.com/office/powerpoint/2010/main" val="332089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15</a:t>
            </a:fld>
            <a:endParaRPr lang="en-US" dirty="0">
              <a:solidFill>
                <a:prstClr val="black"/>
              </a:solidFill>
              <a:latin typeface="Calibri"/>
            </a:endParaRPr>
          </a:p>
        </p:txBody>
      </p:sp>
    </p:spTree>
    <p:extLst>
      <p:ext uri="{BB962C8B-B14F-4D97-AF65-F5344CB8AC3E}">
        <p14:creationId xmlns:p14="http://schemas.microsoft.com/office/powerpoint/2010/main" val="2623569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eaLnBrk="0" fontAlgn="base" hangingPunct="0">
              <a:spcBef>
                <a:spcPct val="30000"/>
              </a:spcBef>
              <a:spcAft>
                <a:spcPct val="0"/>
              </a:spcAft>
              <a:defRPr/>
            </a:pPr>
            <a:r>
              <a:rPr lang="en-US" b="1" dirty="0"/>
              <a:t>High-acceleration colleges (marked with green “up” arrows) are more likely to have robust acceleration effects than low-acceleration colleges (marked with black “down” arrows).</a:t>
            </a:r>
          </a:p>
          <a:p>
            <a:pPr defTabSz="897301" eaLnBrk="0" fontAlgn="base" hangingPunct="0">
              <a:spcBef>
                <a:spcPct val="30000"/>
              </a:spcBef>
              <a:spcAft>
                <a:spcPct val="0"/>
              </a:spcAft>
              <a:defRPr/>
            </a:pPr>
            <a:endParaRPr lang="en-US" b="1" dirty="0"/>
          </a:p>
          <a:p>
            <a:pPr defTabSz="897301" eaLnBrk="0" fontAlgn="base" hangingPunct="0">
              <a:spcBef>
                <a:spcPct val="30000"/>
              </a:spcBef>
              <a:spcAft>
                <a:spcPct val="0"/>
              </a:spcAft>
              <a:defRPr/>
            </a:pPr>
            <a:r>
              <a:rPr lang="en-US" b="1" dirty="0"/>
              <a:t>Acceleration effect size (odds ratio) by college-specific English pathways (lighter bars with asterisks (*) are significant at </a:t>
            </a:r>
            <a:r>
              <a:rPr lang="en-US" b="1" i="1" dirty="0"/>
              <a:t>p</a:t>
            </a:r>
            <a:r>
              <a:rPr lang="en-US" b="1" dirty="0"/>
              <a:t> &lt; 0.01).   KH Note: Can we clarify which are “high” </a:t>
            </a:r>
            <a:r>
              <a:rPr lang="en-US" b="1" dirty="0" err="1"/>
              <a:t>vs</a:t>
            </a:r>
            <a:r>
              <a:rPr lang="en-US" b="1" dirty="0"/>
              <a:t> “low acceleration”? That’s the most important take-away from analyzing diff between colleges re: implementation in English, right?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17</a:t>
            </a:fld>
            <a:endParaRPr lang="en-US" dirty="0">
              <a:solidFill>
                <a:prstClr val="black"/>
              </a:solidFill>
              <a:latin typeface="Calibri"/>
            </a:endParaRPr>
          </a:p>
        </p:txBody>
      </p:sp>
    </p:spTree>
    <p:extLst>
      <p:ext uri="{BB962C8B-B14F-4D97-AF65-F5344CB8AC3E}">
        <p14:creationId xmlns:p14="http://schemas.microsoft.com/office/powerpoint/2010/main" val="2152938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a:t>
            </a:r>
            <a:r>
              <a:rPr lang="en-US" baseline="0" dirty="0" smtClean="0"/>
              <a:t> 3/4 of accelerated students in the CAP evaluation are in an accelerated English class.</a:t>
            </a:r>
          </a:p>
          <a:p>
            <a:r>
              <a:rPr lang="en-US" baseline="0" dirty="0" smtClean="0"/>
              <a:t>Greater disproportionate impact in placement; math is perceived (and rightly so) as the greatest barrier to completion and transfer.</a:t>
            </a:r>
            <a:endParaRPr lang="en-US" dirty="0"/>
          </a:p>
        </p:txBody>
      </p:sp>
      <p:sp>
        <p:nvSpPr>
          <p:cNvPr id="4" name="Slide Number Placeholder 3"/>
          <p:cNvSpPr>
            <a:spLocks noGrp="1"/>
          </p:cNvSpPr>
          <p:nvPr>
            <p:ph type="sldNum" sz="quarter" idx="10"/>
          </p:nvPr>
        </p:nvSpPr>
        <p:spPr/>
        <p:txBody>
          <a:bodyPr/>
          <a:lstStyle/>
          <a:p>
            <a:fld id="{58431214-8155-44B5-9912-78EBEC491325}" type="slidenum">
              <a:rPr lang="en-US" smtClean="0">
                <a:solidFill>
                  <a:prstClr val="black"/>
                </a:solidFill>
                <a:latin typeface="Calibri"/>
              </a:rPr>
              <a:pPr/>
              <a:t>19</a:t>
            </a:fld>
            <a:endParaRPr lang="en-US">
              <a:solidFill>
                <a:prstClr val="black"/>
              </a:solidFill>
              <a:latin typeface="Calibri"/>
            </a:endParaRPr>
          </a:p>
        </p:txBody>
      </p:sp>
    </p:spTree>
    <p:extLst>
      <p:ext uri="{BB962C8B-B14F-4D97-AF65-F5344CB8AC3E}">
        <p14:creationId xmlns:p14="http://schemas.microsoft.com/office/powerpoint/2010/main" val="1617621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1E3A1-D15E-475E-88BB-2EEBB5439BCA}" type="slidenum">
              <a:rPr lang="en-US" smtClean="0">
                <a:solidFill>
                  <a:prstClr val="black"/>
                </a:solidFill>
                <a:latin typeface="Calibri"/>
              </a:rPr>
              <a:pPr/>
              <a:t>20</a:t>
            </a:fld>
            <a:endParaRPr lang="en-US">
              <a:solidFill>
                <a:prstClr val="black"/>
              </a:solidFill>
              <a:latin typeface="Calibri"/>
            </a:endParaRPr>
          </a:p>
        </p:txBody>
      </p:sp>
    </p:spTree>
    <p:extLst>
      <p:ext uri="{BB962C8B-B14F-4D97-AF65-F5344CB8AC3E}">
        <p14:creationId xmlns:p14="http://schemas.microsoft.com/office/powerpoint/2010/main" val="4167935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Revised back</a:t>
            </a:r>
            <a:r>
              <a:rPr lang="en-US" baseline="0" dirty="0" smtClean="0"/>
              <a:t> to use Current Level (not actual placement).</a:t>
            </a:r>
            <a:endParaRPr lang="en-US" dirty="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solidFill>
                  <a:prstClr val="black"/>
                </a:solidFill>
                <a:latin typeface="Calibri"/>
              </a:rPr>
              <a:pPr>
                <a:defRPr/>
              </a:pPr>
              <a:t>21</a:t>
            </a:fld>
            <a:endParaRPr lang="en-US" dirty="0">
              <a:solidFill>
                <a:prstClr val="black"/>
              </a:solidFill>
              <a:latin typeface="Calibri"/>
            </a:endParaRPr>
          </a:p>
        </p:txBody>
      </p:sp>
    </p:spTree>
    <p:extLst>
      <p:ext uri="{BB962C8B-B14F-4D97-AF65-F5344CB8AC3E}">
        <p14:creationId xmlns:p14="http://schemas.microsoft.com/office/powerpoint/2010/main" val="339852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a:spLocks noChangeArrowheads="1"/>
          </p:cNvSpPr>
          <p:nvPr userDrawn="1"/>
        </p:nvSpPr>
        <p:spPr bwMode="white">
          <a:xfrm>
            <a:off x="0" y="0"/>
            <a:ext cx="9144000" cy="6858000"/>
          </a:xfrm>
          <a:prstGeom prst="rect">
            <a:avLst/>
          </a:prstGeom>
          <a:solidFill>
            <a:srgbClr val="F19D2A"/>
          </a:solidFill>
          <a:ln w="9525" cap="flat" cmpd="sng" algn="ctr">
            <a:noFill/>
            <a:prstDash val="solid"/>
            <a:miter lim="800000"/>
            <a:headEnd type="none" w="med" len="med"/>
            <a:tailEnd type="none" w="med" len="med"/>
          </a:ln>
          <a:effectLst/>
        </p:spPr>
        <p:txBody>
          <a:bodyPr wrap="none" anchor="ctr"/>
          <a:lstStyle/>
          <a:p>
            <a:pPr defTabSz="914400">
              <a:defRPr/>
            </a:pPr>
            <a:endParaRPr lang="en-US" dirty="0">
              <a:solidFill>
                <a:prstClr val="black"/>
              </a:solidFill>
              <a:latin typeface="Arial"/>
              <a:cs typeface="Arial" pitchFamily="34" charset="0"/>
            </a:endParaRPr>
          </a:p>
        </p:txBody>
      </p:sp>
      <p:sp>
        <p:nvSpPr>
          <p:cNvPr id="9" name="Subtitle 8"/>
          <p:cNvSpPr>
            <a:spLocks noGrp="1"/>
          </p:cNvSpPr>
          <p:nvPr>
            <p:ph type="subTitle" idx="1" hasCustomPrompt="1"/>
          </p:nvPr>
        </p:nvSpPr>
        <p:spPr>
          <a:xfrm>
            <a:off x="4267200" y="3276600"/>
            <a:ext cx="4038600" cy="2133600"/>
          </a:xfrm>
        </p:spPr>
        <p:txBody>
          <a:bodyPr lIns="0" tIns="0" rIns="0"/>
          <a:lstStyle>
            <a:lvl1pPr marL="0" indent="0" algn="l">
              <a:lnSpc>
                <a:spcPts val="3700"/>
              </a:lnSpc>
              <a:spcBef>
                <a:spcPts val="0"/>
              </a:spcBef>
              <a:buNone/>
              <a:defRPr sz="3000" b="0" i="0" cap="none" spc="0" baseline="0">
                <a:solidFill>
                  <a:schemeClr val="tx1">
                    <a:lumMod val="75000"/>
                    <a:lumOff val="25000"/>
                  </a:schemeClr>
                </a:solidFill>
                <a:latin typeface="Arial"/>
                <a:cs typeface="Aria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Subtitle Here, Which Can Be Up To Two Lines In Length</a:t>
            </a:r>
            <a:endParaRPr lang="en-US" dirty="0"/>
          </a:p>
        </p:txBody>
      </p:sp>
      <p:sp>
        <p:nvSpPr>
          <p:cNvPr id="8" name="Title 7"/>
          <p:cNvSpPr>
            <a:spLocks noGrp="1"/>
          </p:cNvSpPr>
          <p:nvPr>
            <p:ph type="ctrTitle" hasCustomPrompt="1"/>
          </p:nvPr>
        </p:nvSpPr>
        <p:spPr>
          <a:xfrm>
            <a:off x="1447800" y="990600"/>
            <a:ext cx="5867400" cy="2057400"/>
          </a:xfrm>
        </p:spPr>
        <p:txBody>
          <a:bodyPr lIns="0" tIns="0" rIns="0" bIns="0" anchor="b" anchorCtr="0"/>
          <a:lstStyle>
            <a:lvl1pPr algn="l">
              <a:lnSpc>
                <a:spcPts val="5800"/>
              </a:lnSpc>
              <a:defRPr sz="5000" kern="1200" spc="-150" baseline="0">
                <a:solidFill>
                  <a:schemeClr val="accent2"/>
                </a:solidFill>
                <a:latin typeface="Arial"/>
              </a:defRPr>
            </a:lvl1pPr>
          </a:lstStyle>
          <a:p>
            <a:r>
              <a:rPr lang="en-US" dirty="0" smtClean="0"/>
              <a:t>Title of Slideshow Here In This Box</a:t>
            </a:r>
            <a:endParaRPr lang="en-US" dirty="0"/>
          </a:p>
        </p:txBody>
      </p:sp>
      <p:pic>
        <p:nvPicPr>
          <p:cNvPr id="6" name="Picture 5" descr="RP Logo No Ta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1" y="6183086"/>
            <a:ext cx="3248700" cy="693056"/>
          </a:xfrm>
          <a:prstGeom prst="rect">
            <a:avLst/>
          </a:prstGeom>
        </p:spPr>
      </p:pic>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457200"/>
            <a:ext cx="7391400" cy="1295400"/>
          </a:xfrm>
        </p:spPr>
        <p:txBody>
          <a:bodyPr/>
          <a:lstStyle>
            <a:lvl1pPr>
              <a:defRPr baseline="0">
                <a:solidFill>
                  <a:schemeClr val="accent2"/>
                </a:solidFill>
              </a:defRPr>
            </a:lvl1pPr>
          </a:lstStyle>
          <a:p>
            <a:r>
              <a:rPr lang="en-US" dirty="0" smtClean="0"/>
              <a:t>Basic Slide Title Goes Here</a:t>
            </a:r>
            <a:endParaRPr lang="en-US" dirty="0"/>
          </a:p>
        </p:txBody>
      </p:sp>
      <p:sp>
        <p:nvSpPr>
          <p:cNvPr id="8" name="Content Placeholder 7"/>
          <p:cNvSpPr>
            <a:spLocks noGrp="1"/>
          </p:cNvSpPr>
          <p:nvPr>
            <p:ph sz="quarter" idx="1" hasCustomPrompt="1"/>
          </p:nvPr>
        </p:nvSpPr>
        <p:spPr>
          <a:xfrm>
            <a:off x="1295400" y="1901952"/>
            <a:ext cx="7391400" cy="4346448"/>
          </a:xfrm>
        </p:spPr>
        <p:txBody>
          <a:bodyPr/>
          <a:lstStyle>
            <a:lvl1pPr marL="0" indent="0">
              <a:buFontTx/>
              <a:buNone/>
              <a:defRPr baseline="0"/>
            </a:lvl1pPr>
            <a:lvl2pPr marL="547688" indent="-273050">
              <a:buClr>
                <a:schemeClr val="tx1">
                  <a:lumMod val="75000"/>
                  <a:lumOff val="25000"/>
                </a:schemeClr>
              </a:buClr>
              <a:buSzPct val="130000"/>
              <a:buFont typeface="Arial"/>
              <a:buChar char="•"/>
              <a:defRPr/>
            </a:lvl2pPr>
            <a:lvl3pPr marL="822325" indent="-228600">
              <a:buSzPct val="70000"/>
              <a:buFont typeface="Wingdings" charset="2"/>
              <a:buChar char=""/>
              <a:defRPr/>
            </a:lvl3pPr>
          </a:lstStyle>
          <a:p>
            <a:pPr lvl="0"/>
            <a:r>
              <a:rPr lang="en-US" dirty="0" smtClean="0"/>
              <a:t>First text line of slide goes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13"/>
          <p:cNvSpPr>
            <a:spLocks noGrp="1"/>
          </p:cNvSpPr>
          <p:nvPr>
            <p:ph type="sldNum" sz="quarter" idx="11"/>
          </p:nvPr>
        </p:nvSpPr>
        <p:spPr/>
        <p:txBody>
          <a:bodyPr/>
          <a:lstStyle/>
          <a:p>
            <a:fld id="{CA8C28C9-49BD-154E-81F1-36BC551BC087}" type="slidenum">
              <a:rPr lang="en-US" smtClean="0">
                <a:solidFill>
                  <a:prstClr val="black">
                    <a:tint val="75000"/>
                  </a:prstClr>
                </a:solidFill>
              </a:rPr>
              <a:pPr/>
              <a:t>‹#›</a:t>
            </a:fld>
            <a:endParaRPr lang="en-US" dirty="0">
              <a:solidFill>
                <a:prstClr val="black">
                  <a:tint val="75000"/>
                </a:prstClr>
              </a:solidFill>
            </a:endParaRPr>
          </a:p>
        </p:txBody>
      </p:sp>
      <p:sp>
        <p:nvSpPr>
          <p:cNvPr id="7" name="Footer Placeholder 4"/>
          <p:cNvSpPr>
            <a:spLocks noGrp="1"/>
          </p:cNvSpPr>
          <p:nvPr>
            <p:ph type="ftr" sz="quarter" idx="12"/>
          </p:nvPr>
        </p:nvSpPr>
        <p:spPr>
          <a:xfrm>
            <a:off x="1219200" y="6447116"/>
            <a:ext cx="5943600" cy="270165"/>
          </a:xfrm>
          <a:prstGeom prst="rect">
            <a:avLst/>
          </a:prstGeom>
        </p:spPr>
        <p:txBody>
          <a:bodyPr/>
          <a:lstStyle>
            <a:lvl1pPr algn="l">
              <a:defRPr sz="1200"/>
            </a:lvl1pPr>
          </a:lstStyle>
          <a:p>
            <a:pPr>
              <a:defRPr/>
            </a:pPr>
            <a:r>
              <a:rPr lang="en-US" dirty="0" smtClean="0">
                <a:solidFill>
                  <a:srgbClr val="696464"/>
                </a:solidFill>
              </a:rPr>
              <a:t>CAP Evaluation, SSSC October 2014</a:t>
            </a:r>
            <a:endParaRPr lang="en-US" dirty="0">
              <a:solidFill>
                <a:srgbClr val="696464"/>
              </a:solidFill>
            </a:endParaRP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maller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Enter Title Here Small Text</a:t>
            </a:r>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a:t>
            </a:fld>
            <a:endParaRPr lang="en-US" dirty="0">
              <a:solidFill>
                <a:prstClr val="black">
                  <a:tint val="75000"/>
                </a:prstClr>
              </a:solidFill>
            </a:endParaRPr>
          </a:p>
        </p:txBody>
      </p:sp>
      <p:sp>
        <p:nvSpPr>
          <p:cNvPr id="6" name="Text Placeholder 5"/>
          <p:cNvSpPr>
            <a:spLocks noGrp="1"/>
          </p:cNvSpPr>
          <p:nvPr>
            <p:ph type="body" sz="quarter" idx="12"/>
          </p:nvPr>
        </p:nvSpPr>
        <p:spPr>
          <a:xfrm>
            <a:off x="1295400" y="1905000"/>
            <a:ext cx="6858000" cy="4191000"/>
          </a:xfrm>
        </p:spPr>
        <p:txBody>
          <a:bodyPr/>
          <a:lstStyle>
            <a:lvl1pPr>
              <a:buSzPct val="100000"/>
              <a:defRPr sz="2000"/>
            </a:lvl1pPr>
            <a:lvl2pPr>
              <a:defRPr sz="1800"/>
            </a:lvl2pPr>
            <a:lvl3pPr>
              <a:defRPr sz="1600"/>
            </a:lvl3pPr>
            <a:lvl4pPr>
              <a:defRPr sz="1600"/>
            </a:lvl4pPr>
            <a:lvl5pPr>
              <a:defRPr sz="1400"/>
            </a:lvl5pPr>
          </a:lstStyle>
          <a:p>
            <a:pPr lvl="0"/>
            <a:r>
              <a:rPr lang="en-US" dirty="0" smtClean="0"/>
              <a:t>Click to edit Master text styles</a:t>
            </a:r>
          </a:p>
          <a:p>
            <a:pPr lvl="1"/>
            <a:r>
              <a:rPr lang="en-US" dirty="0" smtClean="0"/>
              <a:t>Second level</a:t>
            </a:r>
          </a:p>
        </p:txBody>
      </p:sp>
      <p:sp>
        <p:nvSpPr>
          <p:cNvPr id="7" name="Footer Placeholder 4"/>
          <p:cNvSpPr>
            <a:spLocks noGrp="1"/>
          </p:cNvSpPr>
          <p:nvPr>
            <p:ph type="ftr" sz="quarter" idx="13"/>
          </p:nvPr>
        </p:nvSpPr>
        <p:spPr>
          <a:xfrm>
            <a:off x="1219200" y="6447116"/>
            <a:ext cx="5943600" cy="270165"/>
          </a:xfrm>
          <a:prstGeom prst="rect">
            <a:avLst/>
          </a:prstGeom>
        </p:spPr>
        <p:txBody>
          <a:bodyPr/>
          <a:lstStyle>
            <a:lvl1pPr algn="l">
              <a:defRPr sz="1200"/>
            </a:lvl1pPr>
          </a:lstStyle>
          <a:p>
            <a:pPr>
              <a:defRPr/>
            </a:pPr>
            <a:r>
              <a:rPr lang="en-US" dirty="0" smtClean="0">
                <a:solidFill>
                  <a:srgbClr val="696464"/>
                </a:solidFill>
              </a:rPr>
              <a:t>CAP Evaluation, SSSC October 2014</a:t>
            </a:r>
            <a:endParaRPr lang="en-US" dirty="0">
              <a:solidFill>
                <a:srgbClr val="696464"/>
              </a:solidFill>
            </a:endParaRPr>
          </a:p>
        </p:txBody>
      </p:sp>
    </p:spTree>
    <p:extLst>
      <p:ext uri="{BB962C8B-B14F-4D97-AF65-F5344CB8AC3E}">
        <p14:creationId xmlns:p14="http://schemas.microsoft.com/office/powerpoint/2010/main" val="654612053"/>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324600"/>
          </a:xfrm>
          <a:prstGeom prst="rect">
            <a:avLst/>
          </a:prstGeom>
          <a:solidFill>
            <a:schemeClr val="bg1">
              <a:lumMod val="65000"/>
            </a:schemeClr>
          </a:solidFill>
          <a:ln w="9525" algn="ctr">
            <a:noFill/>
            <a:miter lim="800000"/>
            <a:headEnd/>
            <a:tailEnd/>
          </a:ln>
        </p:spPr>
        <p:txBody>
          <a:bodyPr wrap="none" anchor="ctr"/>
          <a:lstStyle/>
          <a:p>
            <a:pPr defTabSz="914400">
              <a:defRPr/>
            </a:pPr>
            <a:endParaRPr lang="en-US" dirty="0">
              <a:solidFill>
                <a:prstClr val="black"/>
              </a:solidFill>
              <a:latin typeface="Arial"/>
              <a:cs typeface="Arial" pitchFamily="34" charset="0"/>
            </a:endParaRPr>
          </a:p>
        </p:txBody>
      </p:sp>
      <p:sp>
        <p:nvSpPr>
          <p:cNvPr id="3" name="Text Placeholder 2"/>
          <p:cNvSpPr>
            <a:spLocks noGrp="1"/>
          </p:cNvSpPr>
          <p:nvPr>
            <p:ph type="body" idx="1" hasCustomPrompt="1"/>
          </p:nvPr>
        </p:nvSpPr>
        <p:spPr>
          <a:xfrm>
            <a:off x="1219199" y="1371600"/>
            <a:ext cx="7010401" cy="762000"/>
          </a:xfrm>
        </p:spPr>
        <p:txBody>
          <a:bodyPr anchor="b" anchorCtr="0"/>
          <a:lstStyle>
            <a:lvl1pPr marL="0" indent="0" algn="l">
              <a:buNone/>
              <a:defRPr sz="1600" b="1" cap="all" spc="25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Section break subtitle / tagline</a:t>
            </a:r>
          </a:p>
        </p:txBody>
      </p:sp>
      <p:sp>
        <p:nvSpPr>
          <p:cNvPr id="2" name="Title 1"/>
          <p:cNvSpPr>
            <a:spLocks noGrp="1"/>
          </p:cNvSpPr>
          <p:nvPr>
            <p:ph type="title" hasCustomPrompt="1"/>
          </p:nvPr>
        </p:nvSpPr>
        <p:spPr>
          <a:xfrm>
            <a:off x="1219200" y="2286000"/>
            <a:ext cx="7010400" cy="2286000"/>
          </a:xfrm>
        </p:spPr>
        <p:txBody>
          <a:bodyPr anchor="t" anchorCtr="0"/>
          <a:lstStyle>
            <a:lvl1pPr algn="l">
              <a:lnSpc>
                <a:spcPts val="4600"/>
              </a:lnSpc>
              <a:buNone/>
              <a:defRPr sz="4200" b="1" i="0" cap="none" baseline="0">
                <a:solidFill>
                  <a:schemeClr val="tx1"/>
                </a:solidFill>
              </a:defRPr>
            </a:lvl1pPr>
          </a:lstStyle>
          <a:p>
            <a:r>
              <a:rPr lang="en-US" dirty="0" smtClean="0"/>
              <a:t>Section Break Title Goes Here in up to 3 lines</a:t>
            </a:r>
            <a:endParaRPr lang="en-US" dirty="0"/>
          </a:p>
        </p:txBody>
      </p:sp>
      <p:sp>
        <p:nvSpPr>
          <p:cNvPr id="11" name="Slide Number Placeholder 10"/>
          <p:cNvSpPr>
            <a:spLocks noGrp="1"/>
          </p:cNvSpPr>
          <p:nvPr>
            <p:ph type="sldNum" sz="quarter" idx="11"/>
          </p:nvPr>
        </p:nvSpPr>
        <p:spPr/>
        <p:txBody>
          <a:bodyPr/>
          <a:lstStyle/>
          <a:p>
            <a:fld id="{CA8C28C9-49BD-154E-81F1-36BC551BC087}"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2"/>
          </p:nvPr>
        </p:nvSpPr>
        <p:spPr>
          <a:xfrm>
            <a:off x="1219200" y="6447116"/>
            <a:ext cx="5943600" cy="270165"/>
          </a:xfrm>
          <a:prstGeom prst="rect">
            <a:avLst/>
          </a:prstGeom>
        </p:spPr>
        <p:txBody>
          <a:bodyPr/>
          <a:lstStyle>
            <a:lvl1pPr algn="l">
              <a:defRPr sz="1200"/>
            </a:lvl1pPr>
          </a:lstStyle>
          <a:p>
            <a:pPr>
              <a:defRPr/>
            </a:pPr>
            <a:r>
              <a:rPr lang="en-US" dirty="0" smtClean="0">
                <a:solidFill>
                  <a:srgbClr val="696464"/>
                </a:solidFill>
              </a:rPr>
              <a:t>CAP Evaluation, SSSC October 2014</a:t>
            </a:r>
            <a:endParaRPr lang="en-US" dirty="0">
              <a:solidFill>
                <a:srgbClr val="696464"/>
              </a:solidFill>
            </a:endParaRP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Slide Number Placeholder 11"/>
          <p:cNvSpPr>
            <a:spLocks noGrp="1"/>
          </p:cNvSpPr>
          <p:nvPr>
            <p:ph type="sldNum" sz="quarter" idx="11"/>
          </p:nvPr>
        </p:nvSpPr>
        <p:spPr/>
        <p:txBody>
          <a:bodyPr/>
          <a:lstStyle/>
          <a:p>
            <a:fld id="{CA8C28C9-49BD-154E-81F1-36BC551BC087}"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2"/>
          </p:nvPr>
        </p:nvSpPr>
        <p:spPr>
          <a:xfrm>
            <a:off x="1219200" y="6447116"/>
            <a:ext cx="5943600" cy="270165"/>
          </a:xfrm>
        </p:spPr>
        <p:txBody>
          <a:bodyPr/>
          <a:lstStyle>
            <a:lvl1pPr algn="l">
              <a:defRPr sz="1200"/>
            </a:lvl1pPr>
          </a:lstStyle>
          <a:p>
            <a:pPr>
              <a:defRPr/>
            </a:pPr>
            <a:r>
              <a:rPr lang="en-US" dirty="0" smtClean="0">
                <a:solidFill>
                  <a:srgbClr val="696464"/>
                </a:solidFill>
              </a:rPr>
              <a:t>CAP Evaluation, SSSC October 2014</a:t>
            </a:r>
            <a:endParaRPr lang="en-US" dirty="0">
              <a:solidFill>
                <a:srgbClr val="696464"/>
              </a:solidFill>
            </a:endParaRPr>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9" name="Rectangle 8"/>
          <p:cNvSpPr>
            <a:spLocks noChangeArrowheads="1"/>
          </p:cNvSpPr>
          <p:nvPr userDrawn="1"/>
        </p:nvSpPr>
        <p:spPr bwMode="white">
          <a:xfrm>
            <a:off x="0" y="0"/>
            <a:ext cx="9144000" cy="6858000"/>
          </a:xfrm>
          <a:prstGeom prst="rect">
            <a:avLst/>
          </a:prstGeom>
          <a:solidFill>
            <a:schemeClr val="bg2">
              <a:lumMod val="75000"/>
            </a:schemeClr>
          </a:solidFill>
          <a:ln w="9525" cap="flat" cmpd="sng" algn="ctr">
            <a:noFill/>
            <a:prstDash val="solid"/>
            <a:miter lim="800000"/>
            <a:headEnd type="none" w="med" len="med"/>
            <a:tailEnd type="none" w="med" len="med"/>
          </a:ln>
          <a:effectLst/>
        </p:spPr>
        <p:txBody>
          <a:bodyPr wrap="none" anchor="ctr"/>
          <a:lstStyle/>
          <a:p>
            <a:pPr defTabSz="914400">
              <a:defRPr/>
            </a:pPr>
            <a:endParaRPr lang="en-US" dirty="0">
              <a:solidFill>
                <a:prstClr val="black"/>
              </a:solidFill>
              <a:latin typeface="Arial"/>
              <a:cs typeface="Arial" pitchFamily="34" charset="0"/>
            </a:endParaRPr>
          </a:p>
        </p:txBody>
      </p:sp>
      <p:sp>
        <p:nvSpPr>
          <p:cNvPr id="2" name="Title 1"/>
          <p:cNvSpPr>
            <a:spLocks noGrp="1"/>
          </p:cNvSpPr>
          <p:nvPr>
            <p:ph type="title" hasCustomPrompt="1"/>
          </p:nvPr>
        </p:nvSpPr>
        <p:spPr/>
        <p:txBody>
          <a:bodyPr/>
          <a:lstStyle>
            <a:lvl1pPr>
              <a:defRPr baseline="0">
                <a:solidFill>
                  <a:schemeClr val="bg1">
                    <a:lumMod val="50000"/>
                  </a:schemeClr>
                </a:solidFill>
              </a:defRPr>
            </a:lvl1pPr>
          </a:lstStyle>
          <a:p>
            <a:r>
              <a:rPr lang="en-US" dirty="0" smtClean="0"/>
              <a:t>Closing Slide Title Here</a:t>
            </a:r>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a:t>
            </a:fld>
            <a:endParaRPr lang="en-US" dirty="0">
              <a:solidFill>
                <a:prstClr val="black">
                  <a:tint val="75000"/>
                </a:prstClr>
              </a:solidFill>
            </a:endParaRPr>
          </a:p>
        </p:txBody>
      </p:sp>
      <p:sp>
        <p:nvSpPr>
          <p:cNvPr id="8" name="Text Placeholder 7"/>
          <p:cNvSpPr>
            <a:spLocks noGrp="1"/>
          </p:cNvSpPr>
          <p:nvPr>
            <p:ph type="body" sz="quarter" idx="12" hasCustomPrompt="1"/>
          </p:nvPr>
        </p:nvSpPr>
        <p:spPr>
          <a:xfrm>
            <a:off x="1295400" y="1981200"/>
            <a:ext cx="6858000" cy="3657600"/>
          </a:xfrm>
        </p:spPr>
        <p:txBody>
          <a:bodyPr/>
          <a:lstStyle>
            <a:lvl1pPr marL="0" indent="0">
              <a:spcBef>
                <a:spcPts val="34"/>
              </a:spcBef>
              <a:buFontTx/>
              <a:buNone/>
              <a:defRPr b="1" i="0">
                <a:latin typeface="Arial"/>
                <a:cs typeface="Arial"/>
              </a:defRPr>
            </a:lvl1pPr>
            <a:lvl2pPr marL="0" indent="0">
              <a:buClr>
                <a:schemeClr val="tx1">
                  <a:lumMod val="75000"/>
                  <a:lumOff val="25000"/>
                </a:schemeClr>
              </a:buClr>
              <a:buSzPct val="150000"/>
              <a:buFontTx/>
              <a:buNone/>
              <a:defRPr baseline="0">
                <a:solidFill>
                  <a:schemeClr val="accent2"/>
                </a:solidFill>
              </a:defRPr>
            </a:lvl2pPr>
            <a:lvl3pPr marL="593725" indent="0">
              <a:buFont typeface="Wingdings" charset="2"/>
              <a:buNone/>
              <a:defRPr/>
            </a:lvl3pPr>
          </a:lstStyle>
          <a:p>
            <a:pPr lvl="0"/>
            <a:r>
              <a:rPr lang="en-US" dirty="0" smtClean="0"/>
              <a:t>Contact information</a:t>
            </a:r>
          </a:p>
          <a:p>
            <a:pPr lvl="1"/>
            <a:r>
              <a:rPr lang="en-US" dirty="0" smtClean="0"/>
              <a:t>Second level, such as web address</a:t>
            </a:r>
          </a:p>
        </p:txBody>
      </p:sp>
      <p:pic>
        <p:nvPicPr>
          <p:cNvPr id="10" name="Picture 9" descr="RP Logo No Ta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1" y="6183086"/>
            <a:ext cx="3248700" cy="693056"/>
          </a:xfrm>
          <a:prstGeom prst="rect">
            <a:avLst/>
          </a:prstGeom>
        </p:spPr>
      </p:pic>
    </p:spTree>
    <p:extLst>
      <p:ext uri="{BB962C8B-B14F-4D97-AF65-F5344CB8AC3E}">
        <p14:creationId xmlns:p14="http://schemas.microsoft.com/office/powerpoint/2010/main" val="867763979"/>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pPr>
            <a:fld id="{F07522A1-C0B4-454C-B0D4-D61EEEF2E438}" type="datetimeFigureOut">
              <a:rPr lang="en-US" smtClean="0">
                <a:solidFill>
                  <a:prstClr val="black"/>
                </a:solidFill>
                <a:latin typeface="Arial" pitchFamily="34" charset="0"/>
                <a:cs typeface="Arial" pitchFamily="34" charset="0"/>
              </a:rPr>
              <a:pPr defTabSz="914400" fontAlgn="base">
                <a:spcBef>
                  <a:spcPct val="0"/>
                </a:spcBef>
                <a:spcAft>
                  <a:spcPct val="0"/>
                </a:spcAft>
              </a:pPr>
              <a:t>3/12/2015</a:t>
            </a:fld>
            <a:endParaRPr lang="en-US">
              <a:solidFill>
                <a:prstClr val="black"/>
              </a:solidFill>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dirty="0" smtClean="0">
                <a:solidFill>
                  <a:srgbClr val="696464"/>
                </a:solidFill>
              </a:rPr>
              <a:t>CAP Evaluation, SSSC October 2014</a:t>
            </a:r>
          </a:p>
          <a:p>
            <a:endParaRPr lang="en-US" dirty="0">
              <a:solidFill>
                <a:srgbClr val="696464"/>
              </a:solidFill>
            </a:endParaRPr>
          </a:p>
        </p:txBody>
      </p:sp>
      <p:sp>
        <p:nvSpPr>
          <p:cNvPr id="7" name="Slide Number Placeholder 6"/>
          <p:cNvSpPr>
            <a:spLocks noGrp="1"/>
          </p:cNvSpPr>
          <p:nvPr>
            <p:ph type="sldNum" sz="quarter" idx="12"/>
          </p:nvPr>
        </p:nvSpPr>
        <p:spPr/>
        <p:txBody>
          <a:bodyPr/>
          <a:lstStyle/>
          <a:p>
            <a:fld id="{ACA01F30-04B1-4B56-BF18-D0ECA82398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71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userDrawn="1"/>
        </p:nvSpPr>
        <p:spPr bwMode="auto">
          <a:xfrm>
            <a:off x="0" y="6324600"/>
            <a:ext cx="9144000" cy="533400"/>
          </a:xfrm>
          <a:prstGeom prst="rect">
            <a:avLst/>
          </a:prstGeom>
          <a:solidFill>
            <a:srgbClr val="F09D2A"/>
          </a:solidFill>
          <a:ln w="9525" algn="ctr">
            <a:noFill/>
            <a:miter lim="800000"/>
            <a:headEnd/>
            <a:tailEnd/>
          </a:ln>
        </p:spPr>
        <p:txBody>
          <a:bodyPr wrap="none" anchor="ctr"/>
          <a:lstStyle/>
          <a:p>
            <a:pPr defTabSz="914400">
              <a:defRPr/>
            </a:pPr>
            <a:endParaRPr lang="en-US" dirty="0">
              <a:solidFill>
                <a:prstClr val="black"/>
              </a:solidFill>
              <a:latin typeface="Arial"/>
              <a:cs typeface="Arial" pitchFamily="34" charset="0"/>
            </a:endParaRPr>
          </a:p>
        </p:txBody>
      </p:sp>
      <p:sp>
        <p:nvSpPr>
          <p:cNvPr id="2062" name="Title Placeholder 21"/>
          <p:cNvSpPr>
            <a:spLocks noGrp="1"/>
          </p:cNvSpPr>
          <p:nvPr>
            <p:ph type="title"/>
          </p:nvPr>
        </p:nvSpPr>
        <p:spPr bwMode="auto">
          <a:xfrm>
            <a:off x="1295400" y="457200"/>
            <a:ext cx="68580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 up to two lines</a:t>
            </a:r>
          </a:p>
        </p:txBody>
      </p:sp>
      <p:sp>
        <p:nvSpPr>
          <p:cNvPr id="2063" name="Text Placeholder 12"/>
          <p:cNvSpPr>
            <a:spLocks noGrp="1"/>
          </p:cNvSpPr>
          <p:nvPr>
            <p:ph type="body" idx="1"/>
          </p:nvPr>
        </p:nvSpPr>
        <p:spPr bwMode="auto">
          <a:xfrm>
            <a:off x="1295400" y="1905000"/>
            <a:ext cx="6858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Slide Number Placeholder 1"/>
          <p:cNvSpPr>
            <a:spLocks noGrp="1"/>
          </p:cNvSpPr>
          <p:nvPr>
            <p:ph type="sldNum" sz="quarter" idx="4"/>
          </p:nvPr>
        </p:nvSpPr>
        <p:spPr>
          <a:xfrm>
            <a:off x="8001000" y="638204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base">
              <a:spcBef>
                <a:spcPct val="0"/>
              </a:spcBef>
              <a:spcAft>
                <a:spcPct val="0"/>
              </a:spcAft>
            </a:pPr>
            <a:fld id="{CA8C28C9-49BD-154E-81F1-36BC551BC087}" type="slidenum">
              <a:rPr lang="en-US" smtClean="0">
                <a:solidFill>
                  <a:prstClr val="black">
                    <a:tint val="75000"/>
                  </a:prstClr>
                </a:solidFill>
                <a:latin typeface="Arial" pitchFamily="34" charset="0"/>
                <a:cs typeface="Arial" pitchFamily="34" charset="0"/>
              </a:rPr>
              <a:pPr defTabSz="914400" fontAlgn="base">
                <a:spcBef>
                  <a:spcPct val="0"/>
                </a:spcBef>
                <a:spcAft>
                  <a:spcPct val="0"/>
                </a:spcAft>
              </a:pPr>
              <a:t>‹#›</a:t>
            </a:fld>
            <a:endParaRPr lang="en-US" dirty="0">
              <a:solidFill>
                <a:prstClr val="black">
                  <a:tint val="75000"/>
                </a:prstClr>
              </a:solidFill>
              <a:latin typeface="Arial" pitchFamily="34" charset="0"/>
              <a:cs typeface="Arial" pitchFamily="34" charset="0"/>
            </a:endParaRPr>
          </a:p>
        </p:txBody>
      </p:sp>
      <p:pic>
        <p:nvPicPr>
          <p:cNvPr id="25" name="Picture 7" descr="RP_bug PC.jpg"/>
          <p:cNvPicPr>
            <a:picLocks/>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0" y="6324601"/>
            <a:ext cx="781812" cy="5409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ooter Placeholder 4"/>
          <p:cNvSpPr>
            <a:spLocks noGrp="1"/>
          </p:cNvSpPr>
          <p:nvPr>
            <p:ph type="ftr" sz="quarter" idx="3"/>
          </p:nvPr>
        </p:nvSpPr>
        <p:spPr>
          <a:xfrm>
            <a:off x="1219200" y="6447116"/>
            <a:ext cx="5943600" cy="270165"/>
          </a:xfrm>
          <a:prstGeom prst="rect">
            <a:avLst/>
          </a:prstGeom>
        </p:spPr>
        <p:txBody>
          <a:bodyPr/>
          <a:lstStyle>
            <a:lvl1pPr algn="l">
              <a:defRPr sz="1200">
                <a:solidFill>
                  <a:schemeClr val="tx2"/>
                </a:solidFill>
              </a:defRPr>
            </a:lvl1pPr>
          </a:lstStyle>
          <a:p>
            <a:pPr defTabSz="914400" fontAlgn="base">
              <a:spcBef>
                <a:spcPct val="0"/>
              </a:spcBef>
              <a:spcAft>
                <a:spcPct val="0"/>
              </a:spcAft>
              <a:defRPr/>
            </a:pPr>
            <a:r>
              <a:rPr lang="en-US" dirty="0" smtClean="0">
                <a:solidFill>
                  <a:srgbClr val="696464"/>
                </a:solidFill>
                <a:latin typeface="Arial" pitchFamily="34" charset="0"/>
                <a:cs typeface="Arial" pitchFamily="34" charset="0"/>
              </a:rPr>
              <a:t>CAP Evaluation, SSSC October 2014</a:t>
            </a:r>
            <a:endParaRPr lang="en-US" dirty="0">
              <a:solidFill>
                <a:srgbClr val="696464"/>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Lst>
  <p:transition>
    <p:dissolve/>
  </p:transition>
  <p:timing>
    <p:tnLst>
      <p:par>
        <p:cTn id="1" dur="indefinite" restart="never" nodeType="tmRoot"/>
      </p:par>
    </p:tnLst>
  </p:timing>
  <p:hf hdr="0" dt="0"/>
  <p:txStyles>
    <p:titleStyle>
      <a:lvl1pPr algn="l" rtl="0" eaLnBrk="0" fontAlgn="base" hangingPunct="0">
        <a:lnSpc>
          <a:spcPts val="4100"/>
        </a:lnSpc>
        <a:spcBef>
          <a:spcPct val="0"/>
        </a:spcBef>
        <a:spcAft>
          <a:spcPct val="0"/>
        </a:spcAft>
        <a:defRPr sz="4000" b="1" i="0" kern="1200" spc="-100" baseline="0">
          <a:solidFill>
            <a:schemeClr val="accent2"/>
          </a:solidFill>
          <a:latin typeface="+mj-lt"/>
          <a:ea typeface="+mj-ea"/>
          <a:cs typeface="+mj-cs"/>
        </a:defRPr>
      </a:lvl1pPr>
      <a:lvl2pPr algn="ctr" rtl="0" eaLnBrk="0" fontAlgn="base" hangingPunct="0">
        <a:spcBef>
          <a:spcPct val="0"/>
        </a:spcBef>
        <a:spcAft>
          <a:spcPct val="0"/>
        </a:spcAft>
        <a:defRPr sz="3300">
          <a:solidFill>
            <a:srgbClr val="AB2627"/>
          </a:solidFill>
          <a:latin typeface="Georgia" pitchFamily="18" charset="0"/>
        </a:defRPr>
      </a:lvl2pPr>
      <a:lvl3pPr algn="ctr" rtl="0" eaLnBrk="0" fontAlgn="base" hangingPunct="0">
        <a:spcBef>
          <a:spcPct val="0"/>
        </a:spcBef>
        <a:spcAft>
          <a:spcPct val="0"/>
        </a:spcAft>
        <a:defRPr sz="3300">
          <a:solidFill>
            <a:srgbClr val="AB2627"/>
          </a:solidFill>
          <a:latin typeface="Georgia" pitchFamily="18" charset="0"/>
        </a:defRPr>
      </a:lvl3pPr>
      <a:lvl4pPr algn="ctr" rtl="0" eaLnBrk="0" fontAlgn="base" hangingPunct="0">
        <a:spcBef>
          <a:spcPct val="0"/>
        </a:spcBef>
        <a:spcAft>
          <a:spcPct val="0"/>
        </a:spcAft>
        <a:defRPr sz="3300">
          <a:solidFill>
            <a:srgbClr val="AB2627"/>
          </a:solidFill>
          <a:latin typeface="Georgia" pitchFamily="18" charset="0"/>
        </a:defRPr>
      </a:lvl4pPr>
      <a:lvl5pPr algn="ctr" rtl="0" eaLnBrk="0" fontAlgn="base" hangingPunct="0">
        <a:spcBef>
          <a:spcPct val="0"/>
        </a:spcBef>
        <a:spcAft>
          <a:spcPct val="0"/>
        </a:spcAft>
        <a:defRPr sz="3300">
          <a:solidFill>
            <a:srgbClr val="AB2627"/>
          </a:solidFill>
          <a:latin typeface="Georgia" pitchFamily="18" charset="0"/>
        </a:defRPr>
      </a:lvl5pPr>
      <a:lvl6pPr marL="457200" algn="ctr" rtl="0" eaLnBrk="1" fontAlgn="base" hangingPunct="1">
        <a:spcBef>
          <a:spcPct val="0"/>
        </a:spcBef>
        <a:spcAft>
          <a:spcPct val="0"/>
        </a:spcAft>
        <a:defRPr sz="3300">
          <a:solidFill>
            <a:srgbClr val="AB2627"/>
          </a:solidFill>
          <a:latin typeface="Georgia" pitchFamily="18" charset="0"/>
        </a:defRPr>
      </a:lvl6pPr>
      <a:lvl7pPr marL="914400" algn="ctr" rtl="0" eaLnBrk="1" fontAlgn="base" hangingPunct="1">
        <a:spcBef>
          <a:spcPct val="0"/>
        </a:spcBef>
        <a:spcAft>
          <a:spcPct val="0"/>
        </a:spcAft>
        <a:defRPr sz="3300">
          <a:solidFill>
            <a:srgbClr val="AB2627"/>
          </a:solidFill>
          <a:latin typeface="Georgia" pitchFamily="18" charset="0"/>
        </a:defRPr>
      </a:lvl7pPr>
      <a:lvl8pPr marL="1371600" algn="ctr" rtl="0" eaLnBrk="1" fontAlgn="base" hangingPunct="1">
        <a:spcBef>
          <a:spcPct val="0"/>
        </a:spcBef>
        <a:spcAft>
          <a:spcPct val="0"/>
        </a:spcAft>
        <a:defRPr sz="3300">
          <a:solidFill>
            <a:srgbClr val="AB2627"/>
          </a:solidFill>
          <a:latin typeface="Georgia" pitchFamily="18" charset="0"/>
        </a:defRPr>
      </a:lvl8pPr>
      <a:lvl9pPr marL="1828800" algn="ctr" rtl="0" eaLnBrk="1" fontAlgn="base" hangingPunct="1">
        <a:spcBef>
          <a:spcPct val="0"/>
        </a:spcBef>
        <a:spcAft>
          <a:spcPct val="0"/>
        </a:spcAft>
        <a:defRPr sz="3300">
          <a:solidFill>
            <a:srgbClr val="AB2627"/>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C32D2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4AA33"/>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964305"/>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chayward@ivc.edu"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cap.3csn.org/" TargetMode="External"/><Relationship Id="rId5" Type="http://schemas.openxmlformats.org/officeDocument/2006/relationships/hyperlink" Target="http://www.rpgroup.org/projects/cap" TargetMode="External"/><Relationship Id="rId4" Type="http://schemas.openxmlformats.org/officeDocument/2006/relationships/hyperlink" Target="mailto:terrence@cabrillo.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25088"/>
            <a:ext cx="5867400" cy="2057400"/>
          </a:xfrm>
        </p:spPr>
        <p:txBody>
          <a:bodyPr/>
          <a:lstStyle/>
          <a:p>
            <a:r>
              <a:rPr lang="en-US" dirty="0" smtClean="0"/>
              <a:t>Evaluating the California Acceleration Project</a:t>
            </a:r>
            <a:endParaRPr lang="en-US" dirty="0"/>
          </a:p>
        </p:txBody>
      </p:sp>
      <p:sp>
        <p:nvSpPr>
          <p:cNvPr id="5" name="Subtitle 4"/>
          <p:cNvSpPr>
            <a:spLocks noGrp="1"/>
          </p:cNvSpPr>
          <p:nvPr>
            <p:ph type="subTitle" idx="1"/>
          </p:nvPr>
        </p:nvSpPr>
        <p:spPr>
          <a:xfrm>
            <a:off x="2603715" y="2600499"/>
            <a:ext cx="6006885" cy="1605366"/>
          </a:xfrm>
        </p:spPr>
        <p:txBody>
          <a:bodyPr/>
          <a:lstStyle/>
          <a:p>
            <a:r>
              <a:rPr lang="en-US" dirty="0" smtClean="0"/>
              <a:t>Equity implications of increasing throughput via curricular redesign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71739801"/>
              </p:ext>
            </p:extLst>
          </p:nvPr>
        </p:nvGraphicFramePr>
        <p:xfrm>
          <a:off x="685799" y="3789796"/>
          <a:ext cx="8192194" cy="2029460"/>
        </p:xfrm>
        <a:graphic>
          <a:graphicData uri="http://schemas.openxmlformats.org/drawingml/2006/table">
            <a:tbl>
              <a:tblPr firstRow="1" bandRow="1">
                <a:tableStyleId>{3B4B98B0-60AC-42C2-AFA5-B58CD77FA1E5}</a:tableStyleId>
              </a:tblPr>
              <a:tblGrid>
                <a:gridCol w="4102332"/>
                <a:gridCol w="4089862"/>
              </a:tblGrid>
              <a:tr h="2029460">
                <a:tc>
                  <a:txBody>
                    <a:bodyPr/>
                    <a:lstStyle/>
                    <a:p>
                      <a:pPr marL="114300" algn="l">
                        <a:defRPr/>
                      </a:pPr>
                      <a:r>
                        <a:rPr lang="en-US" sz="2000" dirty="0" smtClean="0">
                          <a:solidFill>
                            <a:schemeClr val="accent6"/>
                          </a:solidFill>
                          <a:latin typeface="+mj-lt"/>
                        </a:rPr>
                        <a:t>Craig Hayward</a:t>
                      </a:r>
                    </a:p>
                    <a:p>
                      <a:pPr marL="114300" algn="l">
                        <a:defRPr/>
                      </a:pPr>
                      <a:r>
                        <a:rPr lang="en-US" sz="2000" b="0" dirty="0" smtClean="0">
                          <a:solidFill>
                            <a:schemeClr val="tx1"/>
                          </a:solidFill>
                          <a:latin typeface="+mj-lt"/>
                        </a:rPr>
                        <a:t>Director of Research,</a:t>
                      </a:r>
                      <a:r>
                        <a:rPr lang="en-US" sz="2000" b="0" baseline="0" dirty="0" smtClean="0">
                          <a:solidFill>
                            <a:schemeClr val="tx1"/>
                          </a:solidFill>
                          <a:latin typeface="+mj-lt"/>
                        </a:rPr>
                        <a:t> Planning and Accreditation,</a:t>
                      </a:r>
                    </a:p>
                    <a:p>
                      <a:pPr marL="114300" algn="l">
                        <a:defRPr/>
                      </a:pPr>
                      <a:r>
                        <a:rPr lang="en-US" sz="2000" b="0" baseline="0" dirty="0" smtClean="0">
                          <a:solidFill>
                            <a:schemeClr val="tx1"/>
                          </a:solidFill>
                          <a:latin typeface="+mj-lt"/>
                        </a:rPr>
                        <a:t>Irvine Valley College &amp;</a:t>
                      </a:r>
                      <a:endParaRPr lang="en-US" sz="2000" b="0" dirty="0" smtClean="0">
                        <a:solidFill>
                          <a:schemeClr val="tx1"/>
                        </a:solidFill>
                        <a:latin typeface="+mj-lt"/>
                      </a:endParaRPr>
                    </a:p>
                    <a:p>
                      <a:pPr marL="114300" algn="l">
                        <a:defRPr/>
                      </a:pPr>
                      <a:r>
                        <a:rPr lang="en-US" sz="2000" b="0" dirty="0" smtClean="0">
                          <a:solidFill>
                            <a:schemeClr val="tx1"/>
                          </a:solidFill>
                        </a:rPr>
                        <a:t>Senior Researcher, </a:t>
                      </a:r>
                      <a:r>
                        <a:rPr lang="en-US" sz="2000" b="0" baseline="0" dirty="0" smtClean="0">
                          <a:solidFill>
                            <a:schemeClr val="tx1"/>
                          </a:solidFill>
                        </a:rPr>
                        <a:t>RP Group</a:t>
                      </a:r>
                      <a:endParaRPr lang="en-US" sz="2000" b="0" dirty="0" smtClean="0">
                        <a:solidFill>
                          <a:schemeClr val="tx1"/>
                        </a:solidFill>
                      </a:endParaRPr>
                    </a:p>
                  </a:txBody>
                  <a:tcPr/>
                </a:tc>
                <a:tc>
                  <a:txBody>
                    <a:bodyPr/>
                    <a:lstStyle/>
                    <a:p>
                      <a:pPr algn="l"/>
                      <a:r>
                        <a:rPr lang="en-US" sz="2000" b="1" dirty="0" smtClean="0">
                          <a:solidFill>
                            <a:schemeClr val="accent6"/>
                          </a:solidFill>
                        </a:rPr>
                        <a:t>Terrence Willett</a:t>
                      </a:r>
                    </a:p>
                    <a:p>
                      <a:pPr algn="l"/>
                      <a:r>
                        <a:rPr lang="en-US" sz="2000" b="0" dirty="0" smtClean="0"/>
                        <a:t>Director of Research, Planning, and Knowledge Systems, </a:t>
                      </a:r>
                    </a:p>
                    <a:p>
                      <a:pPr algn="l"/>
                      <a:r>
                        <a:rPr lang="en-US" sz="2000" b="0" dirty="0" smtClean="0"/>
                        <a:t>Cabrillo College &amp; </a:t>
                      </a:r>
                    </a:p>
                    <a:p>
                      <a:pPr algn="l"/>
                      <a:r>
                        <a:rPr lang="en-US" sz="2000" b="0" dirty="0" smtClean="0"/>
                        <a:t>Senior Researcher, RP Group</a:t>
                      </a:r>
                      <a:endParaRPr lang="en-US" sz="2000" b="0" dirty="0"/>
                    </a:p>
                  </a:txBody>
                  <a:tcPr/>
                </a:tc>
              </a:tr>
            </a:tbl>
          </a:graphicData>
        </a:graphic>
      </p:graphicFrame>
    </p:spTree>
    <p:extLst>
      <p:ext uri="{BB962C8B-B14F-4D97-AF65-F5344CB8AC3E}">
        <p14:creationId xmlns:p14="http://schemas.microsoft.com/office/powerpoint/2010/main" val="2711469087"/>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91400" cy="882219"/>
          </a:xfrm>
        </p:spPr>
        <p:txBody>
          <a:bodyPr/>
          <a:lstStyle/>
          <a:p>
            <a:r>
              <a:rPr lang="en-US" dirty="0" smtClean="0"/>
              <a:t>Math students</a:t>
            </a:r>
            <a:endParaRPr lang="en-US" dirty="0"/>
          </a:p>
        </p:txBody>
      </p:sp>
      <p:sp>
        <p:nvSpPr>
          <p:cNvPr id="3" name="Content Placeholder 2"/>
          <p:cNvSpPr>
            <a:spLocks noGrp="1"/>
          </p:cNvSpPr>
          <p:nvPr>
            <p:ph sz="quarter" idx="1"/>
          </p:nvPr>
        </p:nvSpPr>
        <p:spPr>
          <a:xfrm>
            <a:off x="914400" y="1484471"/>
            <a:ext cx="7924800" cy="4346448"/>
          </a:xfrm>
        </p:spPr>
        <p:txBody>
          <a:bodyPr/>
          <a:lstStyle/>
          <a:p>
            <a:r>
              <a:rPr lang="en-US" dirty="0" smtClean="0"/>
              <a:t>Compared to the math comparison group, accelerated math students were:</a:t>
            </a:r>
            <a:endParaRPr lang="en-US" dirty="0"/>
          </a:p>
          <a:p>
            <a:pPr marL="457200" indent="-457200">
              <a:buFont typeface="Arial" panose="020B0604020202020204" pitchFamily="34" charset="0"/>
              <a:buChar char="•"/>
            </a:pPr>
            <a:r>
              <a:rPr lang="en-US" dirty="0" smtClean="0"/>
              <a:t>more likely to have a lower current level;  </a:t>
            </a:r>
            <a:endParaRPr lang="en-US" dirty="0"/>
          </a:p>
          <a:p>
            <a:pPr marL="457200" indent="-457200">
              <a:buFont typeface="Arial" panose="020B0604020202020204" pitchFamily="34" charset="0"/>
              <a:buChar char="•"/>
            </a:pPr>
            <a:r>
              <a:rPr lang="en-US" dirty="0" smtClean="0"/>
              <a:t>more likely to be Black or White;  </a:t>
            </a:r>
            <a:endParaRPr lang="en-US" dirty="0"/>
          </a:p>
          <a:p>
            <a:pPr marL="457200" indent="-457200">
              <a:buFont typeface="Arial" panose="020B0604020202020204" pitchFamily="34" charset="0"/>
              <a:buChar char="•"/>
            </a:pPr>
            <a:r>
              <a:rPr lang="en-US" dirty="0" smtClean="0"/>
              <a:t>more likely to have received a Pell grant;  </a:t>
            </a:r>
            <a:endParaRPr lang="en-US" dirty="0"/>
          </a:p>
          <a:p>
            <a:pPr marL="457200" indent="-457200">
              <a:buFont typeface="Arial" panose="020B0604020202020204" pitchFamily="34" charset="0"/>
              <a:buChar char="•"/>
            </a:pPr>
            <a:r>
              <a:rPr lang="en-US" dirty="0" smtClean="0"/>
              <a:t>more likely to have been in EOPS;</a:t>
            </a:r>
          </a:p>
          <a:p>
            <a:pPr marL="457200" indent="-457200">
              <a:buFont typeface="Arial" panose="020B0604020202020204" pitchFamily="34" charset="0"/>
              <a:buChar char="•"/>
            </a:pPr>
            <a:r>
              <a:rPr lang="en-US" dirty="0"/>
              <a:t>more likely to be </a:t>
            </a:r>
            <a:r>
              <a:rPr lang="en-US" dirty="0" smtClean="0"/>
              <a:t>female</a:t>
            </a:r>
            <a:r>
              <a:rPr lang="en-US" dirty="0"/>
              <a:t>;</a:t>
            </a:r>
          </a:p>
          <a:p>
            <a:pPr marL="457200" indent="-457200">
              <a:buFont typeface="Arial" panose="020B0604020202020204" pitchFamily="34" charset="0"/>
              <a:buChar char="•"/>
            </a:pPr>
            <a:r>
              <a:rPr lang="en-US" dirty="0" smtClean="0"/>
              <a:t>slightly less likely not to have graduated HS</a:t>
            </a:r>
          </a:p>
          <a:p>
            <a:pPr marL="457200" indent="-457200">
              <a:buFont typeface="Arial" panose="020B0604020202020204" pitchFamily="34" charset="0"/>
              <a:buChar char="•"/>
            </a:pPr>
            <a:r>
              <a:rPr lang="en-US" dirty="0" smtClean="0"/>
              <a:t>and; more likely to have an identified disability</a:t>
            </a:r>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10</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264755251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11</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graphicFrame>
        <p:nvGraphicFramePr>
          <p:cNvPr id="7" name="Table 6"/>
          <p:cNvGraphicFramePr>
            <a:graphicFrameLocks noGrp="1"/>
          </p:cNvGraphicFramePr>
          <p:nvPr>
            <p:extLst>
              <p:ext uri="{D42A27DB-BD31-4B8C-83A1-F6EECF244321}">
                <p14:modId xmlns:p14="http://schemas.microsoft.com/office/powerpoint/2010/main" val="1854974545"/>
              </p:ext>
            </p:extLst>
          </p:nvPr>
        </p:nvGraphicFramePr>
        <p:xfrm>
          <a:off x="304801" y="1061599"/>
          <a:ext cx="8610598" cy="5029200"/>
        </p:xfrm>
        <a:graphic>
          <a:graphicData uri="http://schemas.openxmlformats.org/drawingml/2006/table">
            <a:tbl>
              <a:tblPr firstRow="1" firstCol="1" bandRow="1"/>
              <a:tblGrid>
                <a:gridCol w="5808594"/>
                <a:gridCol w="1401002"/>
                <a:gridCol w="1401002"/>
              </a:tblGrid>
              <a:tr h="502920">
                <a:tc>
                  <a:txBody>
                    <a:bodyPr/>
                    <a:lstStyle/>
                    <a:p>
                      <a:pPr marL="0" marR="0">
                        <a:lnSpc>
                          <a:spcPct val="115000"/>
                        </a:lnSpc>
                        <a:spcBef>
                          <a:spcPts val="0"/>
                        </a:spcBef>
                        <a:spcAft>
                          <a:spcPts val="0"/>
                        </a:spcAft>
                      </a:pPr>
                      <a:r>
                        <a:rPr lang="en-US" sz="2400" b="1" dirty="0">
                          <a:solidFill>
                            <a:srgbClr val="FFFFFF"/>
                          </a:solidFill>
                          <a:effectLst/>
                          <a:latin typeface="+mn-lt"/>
                          <a:ea typeface="Times New Roman" panose="02020603050405020304" pitchFamily="18" charset="0"/>
                          <a:cs typeface="Arial" panose="020B0604020202020204" pitchFamily="34" charset="0"/>
                        </a:rPr>
                        <a:t>Target Population</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25534"/>
                    </a:solidFill>
                  </a:tcPr>
                </a:tc>
                <a:tc>
                  <a:txBody>
                    <a:bodyPr/>
                    <a:lstStyle/>
                    <a:p>
                      <a:pPr marL="0" marR="0" algn="r">
                        <a:lnSpc>
                          <a:spcPct val="115000"/>
                        </a:lnSpc>
                        <a:spcBef>
                          <a:spcPts val="0"/>
                        </a:spcBef>
                        <a:spcAft>
                          <a:spcPts val="0"/>
                        </a:spcAft>
                      </a:pPr>
                      <a:r>
                        <a:rPr lang="en-US" sz="2400" b="1">
                          <a:solidFill>
                            <a:srgbClr val="FFFFFF"/>
                          </a:solidFill>
                          <a:effectLst/>
                          <a:latin typeface="+mn-lt"/>
                          <a:ea typeface="Times New Roman" panose="02020603050405020304" pitchFamily="18" charset="0"/>
                          <a:cs typeface="Arial" panose="020B0604020202020204" pitchFamily="34" charset="0"/>
                        </a:rPr>
                        <a:t>English</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25534"/>
                    </a:solidFill>
                  </a:tcPr>
                </a:tc>
                <a:tc>
                  <a:txBody>
                    <a:bodyPr/>
                    <a:lstStyle/>
                    <a:p>
                      <a:pPr marL="0" marR="0" algn="r">
                        <a:lnSpc>
                          <a:spcPct val="115000"/>
                        </a:lnSpc>
                        <a:spcBef>
                          <a:spcPts val="0"/>
                        </a:spcBef>
                        <a:spcAft>
                          <a:spcPts val="0"/>
                        </a:spcAft>
                      </a:pPr>
                      <a:r>
                        <a:rPr lang="en-US" sz="2400" b="1">
                          <a:solidFill>
                            <a:srgbClr val="FFFFFF"/>
                          </a:solidFill>
                          <a:effectLst/>
                          <a:latin typeface="+mn-lt"/>
                          <a:ea typeface="Times New Roman" panose="02020603050405020304" pitchFamily="18" charset="0"/>
                          <a:cs typeface="Arial" panose="020B0604020202020204" pitchFamily="34" charset="0"/>
                        </a:rPr>
                        <a:t>Math</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25534"/>
                    </a:solidFill>
                  </a:tcPr>
                </a:tc>
              </a:tr>
              <a:tr h="502920">
                <a:tc>
                  <a:txBody>
                    <a:bodyPr/>
                    <a:lstStyle/>
                    <a:p>
                      <a:pPr marL="0" marR="0">
                        <a:lnSpc>
                          <a:spcPct val="115000"/>
                        </a:lnSpc>
                        <a:spcBef>
                          <a:spcPts val="0"/>
                        </a:spcBef>
                        <a:spcAft>
                          <a:spcPts val="0"/>
                        </a:spcAft>
                      </a:pPr>
                      <a:r>
                        <a:rPr lang="en-US" sz="2200" dirty="0">
                          <a:effectLst/>
                          <a:latin typeface="+mn-lt"/>
                          <a:ea typeface="Arial,Times New Roman"/>
                          <a:cs typeface="Arial" panose="020B0604020202020204" pitchFamily="34" charset="0"/>
                        </a:rPr>
                        <a:t>At risk for academic failure</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43%</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100%</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r>
              <a:tr h="502920">
                <a:tc>
                  <a:txBody>
                    <a:bodyPr/>
                    <a:lstStyle/>
                    <a:p>
                      <a:pPr marL="0" marR="0">
                        <a:lnSpc>
                          <a:spcPct val="115000"/>
                        </a:lnSpc>
                        <a:spcBef>
                          <a:spcPts val="0"/>
                        </a:spcBef>
                        <a:spcAft>
                          <a:spcPts val="0"/>
                        </a:spcAft>
                      </a:pPr>
                      <a:r>
                        <a:rPr lang="en-US" sz="2200" dirty="0">
                          <a:effectLst/>
                          <a:latin typeface="+mn-lt"/>
                          <a:ea typeface="Arial,Times New Roman"/>
                          <a:cs typeface="Arial" panose="020B0604020202020204" pitchFamily="34" charset="0"/>
                        </a:rPr>
                        <a:t>Unsuccessful in traditional sequence</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43%</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88%</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Students with low confidence in their skills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29%</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75%</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Students of color</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29%</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50%</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First-time college students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43%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38%</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Honors students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13%</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Students with high confidence in their skills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a:effectLst/>
                          <a:latin typeface="+mn-lt"/>
                          <a:ea typeface="Calibri" panose="020F0502020204030204" pitchFamily="34" charset="0"/>
                          <a:cs typeface="Arial" panose="020B0604020202020204" pitchFamily="34" charset="0"/>
                        </a:rPr>
                        <a:t>13%</a:t>
                      </a:r>
                      <a:endParaRPr lang="en-US"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Learning community participants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29%</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13%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tcPr>
                </a:tc>
              </a:tr>
              <a:tr h="502920">
                <a:tc>
                  <a:txBody>
                    <a:bodyPr/>
                    <a:lstStyle/>
                    <a:p>
                      <a:pPr marL="0" marR="0">
                        <a:lnSpc>
                          <a:spcPct val="115000"/>
                        </a:lnSpc>
                        <a:spcBef>
                          <a:spcPts val="0"/>
                        </a:spcBef>
                        <a:spcAft>
                          <a:spcPts val="0"/>
                        </a:spcAft>
                      </a:pPr>
                      <a:r>
                        <a:rPr lang="en-US" sz="2200" dirty="0">
                          <a:effectLst/>
                          <a:latin typeface="+mn-lt"/>
                          <a:ea typeface="Times New Roman" panose="02020603050405020304" pitchFamily="18" charset="0"/>
                          <a:cs typeface="Arial" panose="020B0604020202020204" pitchFamily="34" charset="0"/>
                        </a:rPr>
                        <a:t>Count of Responses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7</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c>
                  <a:txBody>
                    <a:bodyPr/>
                    <a:lstStyle/>
                    <a:p>
                      <a:pPr marL="0" marR="0" algn="r">
                        <a:lnSpc>
                          <a:spcPct val="11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8</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C6633"/>
                      </a:solidFill>
                      <a:prstDash val="solid"/>
                      <a:round/>
                      <a:headEnd type="none" w="med" len="med"/>
                      <a:tailEnd type="none" w="med" len="med"/>
                    </a:lnL>
                    <a:lnR w="12700" cap="flat" cmpd="sng" algn="ctr">
                      <a:solidFill>
                        <a:srgbClr val="CC6633"/>
                      </a:solidFill>
                      <a:prstDash val="solid"/>
                      <a:round/>
                      <a:headEnd type="none" w="med" len="med"/>
                      <a:tailEnd type="none" w="med" len="med"/>
                    </a:lnR>
                    <a:lnT w="12700" cap="flat" cmpd="sng" algn="ctr">
                      <a:solidFill>
                        <a:srgbClr val="CC6633"/>
                      </a:solidFill>
                      <a:prstDash val="solid"/>
                      <a:round/>
                      <a:headEnd type="none" w="med" len="med"/>
                      <a:tailEnd type="none" w="med" len="med"/>
                    </a:lnT>
                    <a:lnB w="12700" cap="flat" cmpd="sng" algn="ctr">
                      <a:solidFill>
                        <a:srgbClr val="CC6633"/>
                      </a:solidFill>
                      <a:prstDash val="solid"/>
                      <a:round/>
                      <a:headEnd type="none" w="med" len="med"/>
                      <a:tailEnd type="none" w="med" len="med"/>
                    </a:lnB>
                    <a:solidFill>
                      <a:srgbClr val="EDCEB5"/>
                    </a:solidFill>
                  </a:tcPr>
                </a:tc>
              </a:tr>
            </a:tbl>
          </a:graphicData>
        </a:graphic>
      </p:graphicFrame>
      <p:sp>
        <p:nvSpPr>
          <p:cNvPr id="2" name="TextBox 1"/>
          <p:cNvSpPr txBox="1"/>
          <p:nvPr/>
        </p:nvSpPr>
        <p:spPr>
          <a:xfrm>
            <a:off x="304801" y="387427"/>
            <a:ext cx="8610598" cy="369332"/>
          </a:xfrm>
          <a:prstGeom prst="rect">
            <a:avLst/>
          </a:prstGeom>
          <a:noFill/>
        </p:spPr>
        <p:txBody>
          <a:bodyPr wrap="square" rtlCol="0">
            <a:spAutoFit/>
          </a:bodyPr>
          <a:lstStyle/>
          <a:p>
            <a:r>
              <a:rPr lang="en-US" dirty="0" smtClean="0"/>
              <a:t>Survey Data: Which Students Did Colleges Recruit for Accelerated Courses?</a:t>
            </a:r>
            <a:endParaRPr lang="en-US" dirty="0"/>
          </a:p>
        </p:txBody>
      </p:sp>
    </p:spTree>
    <p:extLst>
      <p:ext uri="{BB962C8B-B14F-4D97-AF65-F5344CB8AC3E}">
        <p14:creationId xmlns:p14="http://schemas.microsoft.com/office/powerpoint/2010/main" val="240189507"/>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br>
              <a:rPr lang="en-US" dirty="0" smtClean="0"/>
            </a:br>
            <a:r>
              <a:rPr lang="en-US" sz="2400" b="0" dirty="0" smtClean="0">
                <a:solidFill>
                  <a:schemeClr val="bg1"/>
                </a:solidFill>
              </a:rPr>
              <a:t>After controlling for differences </a:t>
            </a:r>
            <a:br>
              <a:rPr lang="en-US" sz="2400" b="0" dirty="0" smtClean="0">
                <a:solidFill>
                  <a:schemeClr val="bg1"/>
                </a:solidFill>
              </a:rPr>
            </a:br>
            <a:r>
              <a:rPr lang="en-US" sz="2400" b="0" dirty="0" smtClean="0">
                <a:solidFill>
                  <a:schemeClr val="bg1"/>
                </a:solidFill>
              </a:rPr>
              <a:t>in pre-existing student characteristics</a:t>
            </a:r>
            <a:endParaRPr lang="en-US" sz="2400" b="0" dirty="0">
              <a:solidFill>
                <a:schemeClr val="bg1"/>
              </a:solidFill>
            </a:endParaRPr>
          </a:p>
        </p:txBody>
      </p:sp>
      <p:sp>
        <p:nvSpPr>
          <p:cNvPr id="3" name="Text Placeholder 2"/>
          <p:cNvSpPr>
            <a:spLocks noGrp="1"/>
          </p:cNvSpPr>
          <p:nvPr>
            <p:ph type="body" idx="1"/>
          </p:nvPr>
        </p:nvSpPr>
        <p:spPr/>
        <p:txBody>
          <a:bodyPr/>
          <a:lstStyle/>
          <a:p>
            <a:endParaRPr lang="en-US"/>
          </a:p>
        </p:txBody>
      </p:sp>
      <p:sp>
        <p:nvSpPr>
          <p:cNvPr id="5" name="Footer Placeholder 4"/>
          <p:cNvSpPr>
            <a:spLocks noGrp="1"/>
          </p:cNvSpPr>
          <p:nvPr>
            <p:ph type="ftr" sz="quarter" idx="12"/>
          </p:nvPr>
        </p:nvSpPr>
        <p:spPr>
          <a:xfrm>
            <a:off x="1219200" y="6447116"/>
            <a:ext cx="5943600" cy="270165"/>
          </a:xfrm>
        </p:spPr>
        <p:txBody>
          <a:bodyPr/>
          <a:lstStyle>
            <a:lvl1pPr>
              <a:defRPr sz="1200"/>
            </a:lvl1p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3525377430"/>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Findings</a:t>
            </a:r>
            <a:endParaRPr lang="en-US" dirty="0"/>
          </a:p>
        </p:txBody>
      </p:sp>
      <p:sp>
        <p:nvSpPr>
          <p:cNvPr id="3" name="Content Placeholder 2"/>
          <p:cNvSpPr>
            <a:spLocks noGrp="1"/>
          </p:cNvSpPr>
          <p:nvPr>
            <p:ph sz="quarter" idx="1"/>
          </p:nvPr>
        </p:nvSpPr>
        <p:spPr/>
        <p:txBody>
          <a:bodyPr/>
          <a:lstStyle/>
          <a:p>
            <a:pPr marL="457200" indent="-457200">
              <a:buFont typeface="Arial" panose="020B0604020202020204" pitchFamily="34" charset="0"/>
              <a:buChar char="•"/>
            </a:pPr>
            <a:r>
              <a:rPr lang="en-US" dirty="0"/>
              <a:t>Acceleration effects were large and </a:t>
            </a:r>
            <a:r>
              <a:rPr lang="en-US" dirty="0" smtClean="0"/>
              <a:t>robust</a:t>
            </a:r>
            <a:endParaRPr lang="en-US" i="1" dirty="0"/>
          </a:p>
          <a:p>
            <a:pPr marL="457200" indent="-457200">
              <a:buFont typeface="Arial" panose="020B0604020202020204" pitchFamily="34" charset="0"/>
              <a:buChar char="•"/>
            </a:pPr>
            <a:r>
              <a:rPr lang="en-US" dirty="0" smtClean="0"/>
              <a:t>Acceleration </a:t>
            </a:r>
            <a:r>
              <a:rPr lang="en-US" dirty="0"/>
              <a:t>worked for students of all </a:t>
            </a:r>
            <a:r>
              <a:rPr lang="en-US" dirty="0" smtClean="0"/>
              <a:t>backgrounds</a:t>
            </a:r>
          </a:p>
          <a:p>
            <a:pPr marL="457200" indent="-457200">
              <a:buFont typeface="Arial" panose="020B0604020202020204" pitchFamily="34" charset="0"/>
              <a:buChar char="•"/>
            </a:pPr>
            <a:r>
              <a:rPr lang="en-US" dirty="0" smtClean="0"/>
              <a:t>Acceleration </a:t>
            </a:r>
            <a:r>
              <a:rPr lang="en-US" dirty="0"/>
              <a:t>worked for students at all placement </a:t>
            </a:r>
            <a:r>
              <a:rPr lang="en-US" dirty="0" smtClean="0"/>
              <a:t>levels</a:t>
            </a:r>
          </a:p>
          <a:p>
            <a:pPr marL="457200" indent="-457200">
              <a:buFont typeface="Arial" panose="020B0604020202020204" pitchFamily="34" charset="0"/>
              <a:buChar char="•"/>
            </a:pPr>
            <a:r>
              <a:rPr lang="en-US" dirty="0" smtClean="0"/>
              <a:t>Implementation Mattered™</a:t>
            </a:r>
            <a:endParaRPr lang="en-US" dirty="0"/>
          </a:p>
          <a:p>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13</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3660325040"/>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093" y="457200"/>
            <a:ext cx="7391400" cy="1295400"/>
          </a:xfrm>
        </p:spPr>
        <p:txBody>
          <a:bodyPr/>
          <a:lstStyle/>
          <a:p>
            <a:r>
              <a:rPr lang="en-US" dirty="0" smtClean="0"/>
              <a:t>CAP Acceleration increased odds of sequence completion</a:t>
            </a:r>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14</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090356425"/>
              </p:ext>
            </p:extLst>
          </p:nvPr>
        </p:nvGraphicFramePr>
        <p:xfrm>
          <a:off x="843093" y="1810549"/>
          <a:ext cx="7391400" cy="4346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6279843"/>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CA8C28C9-49BD-154E-81F1-36BC551BC087}" type="slidenum">
              <a:rPr lang="en-US" smtClean="0">
                <a:solidFill>
                  <a:prstClr val="black">
                    <a:tint val="75000"/>
                  </a:prstClr>
                </a:solidFill>
              </a:rPr>
              <a:pPr/>
              <a:t>15</a:t>
            </a:fld>
            <a:endParaRPr lang="en-US" dirty="0">
              <a:solidFill>
                <a:prstClr val="black">
                  <a:tint val="75000"/>
                </a:prstClr>
              </a:solidFill>
            </a:endParaRPr>
          </a:p>
        </p:txBody>
      </p:sp>
      <p:sp>
        <p:nvSpPr>
          <p:cNvPr id="3" name="Footer Placeholder 2"/>
          <p:cNvSpPr>
            <a:spLocks noGrp="1"/>
          </p:cNvSpPr>
          <p:nvPr>
            <p:ph type="ftr" sz="quarter" idx="12"/>
          </p:nvPr>
        </p:nvSpPr>
        <p:spPr/>
        <p:txBody>
          <a:bodyPr/>
          <a:lstStyle/>
          <a:p>
            <a:pPr>
              <a:defRPr/>
            </a:pPr>
            <a:r>
              <a:rPr lang="en-US" dirty="0">
                <a:solidFill>
                  <a:srgbClr val="696464"/>
                </a:solidFill>
              </a:rPr>
              <a:t>Evaluating CAP, Academic Academy, March 2015</a:t>
            </a:r>
          </a:p>
        </p:txBody>
      </p:sp>
      <p:graphicFrame>
        <p:nvGraphicFramePr>
          <p:cNvPr id="4" name="Chart 3"/>
          <p:cNvGraphicFramePr/>
          <p:nvPr>
            <p:extLst>
              <p:ext uri="{D42A27DB-BD31-4B8C-83A1-F6EECF244321}">
                <p14:modId xmlns:p14="http://schemas.microsoft.com/office/powerpoint/2010/main" val="2125838717"/>
              </p:ext>
            </p:extLst>
          </p:nvPr>
        </p:nvGraphicFramePr>
        <p:xfrm>
          <a:off x="381000" y="76127"/>
          <a:ext cx="81534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5797265"/>
            <a:ext cx="8763000" cy="584775"/>
          </a:xfrm>
          <a:prstGeom prst="rect">
            <a:avLst/>
          </a:prstGeom>
          <a:noFill/>
        </p:spPr>
        <p:txBody>
          <a:bodyPr wrap="square" rtlCol="0">
            <a:spAutoFit/>
          </a:bodyPr>
          <a:lstStyle/>
          <a:p>
            <a:pPr defTabSz="914400" fontAlgn="base">
              <a:spcBef>
                <a:spcPct val="0"/>
              </a:spcBef>
              <a:spcAft>
                <a:spcPct val="0"/>
              </a:spcAft>
            </a:pPr>
            <a:r>
              <a:rPr lang="en-US" sz="1600" dirty="0">
                <a:solidFill>
                  <a:prstClr val="black"/>
                </a:solidFill>
                <a:latin typeface="Arial" pitchFamily="34" charset="0"/>
                <a:cs typeface="Arial" pitchFamily="34" charset="0"/>
              </a:rPr>
              <a:t>Marginal means for the percentage of students completing transfer-level English for accelerated and comparison sequences by current level</a:t>
            </a:r>
            <a:r>
              <a:rPr lang="en-US" sz="1600" dirty="0" smtClean="0">
                <a:solidFill>
                  <a:prstClr val="black"/>
                </a:solidFill>
                <a:latin typeface="Arial" pitchFamily="34" charset="0"/>
                <a:cs typeface="Arial" pitchFamily="34" charset="0"/>
              </a:rPr>
              <a:t>. McFadden’s pseudo-R</a:t>
            </a:r>
            <a:r>
              <a:rPr lang="en-US" sz="1600" baseline="30000" dirty="0" smtClean="0">
                <a:solidFill>
                  <a:prstClr val="black"/>
                </a:solidFill>
                <a:latin typeface="Arial" pitchFamily="34" charset="0"/>
                <a:cs typeface="Arial" pitchFamily="34" charset="0"/>
              </a:rPr>
              <a:t>2</a:t>
            </a:r>
            <a:r>
              <a:rPr lang="en-US" sz="1600" dirty="0" smtClean="0">
                <a:solidFill>
                  <a:prstClr val="black"/>
                </a:solidFill>
                <a:latin typeface="Arial" pitchFamily="34" charset="0"/>
                <a:cs typeface="Arial" pitchFamily="34" charset="0"/>
              </a:rPr>
              <a:t> = 0.15 </a:t>
            </a:r>
            <a:endParaRPr lang="en-US" sz="1600" dirty="0">
              <a:solidFill>
                <a:prstClr val="black"/>
              </a:solidFill>
              <a:latin typeface="Arial" pitchFamily="34" charset="0"/>
              <a:cs typeface="Arial" pitchFamily="34" charset="0"/>
            </a:endParaRPr>
          </a:p>
        </p:txBody>
      </p:sp>
      <p:sp>
        <p:nvSpPr>
          <p:cNvPr id="6" name="TextBox 5"/>
          <p:cNvSpPr txBox="1"/>
          <p:nvPr/>
        </p:nvSpPr>
        <p:spPr>
          <a:xfrm>
            <a:off x="0" y="0"/>
            <a:ext cx="9144000" cy="369332"/>
          </a:xfrm>
          <a:prstGeom prst="rect">
            <a:avLst/>
          </a:prstGeom>
          <a:noFill/>
        </p:spPr>
        <p:txBody>
          <a:bodyPr wrap="square" rtlCol="0">
            <a:spAutoFit/>
          </a:bodyPr>
          <a:lstStyle/>
          <a:p>
            <a:pPr algn="ctr" defTabSz="914400" fontAlgn="base">
              <a:spcBef>
                <a:spcPct val="0"/>
              </a:spcBef>
              <a:spcAft>
                <a:spcPct val="0"/>
              </a:spcAft>
            </a:pPr>
            <a:r>
              <a:rPr lang="en-US" b="1" dirty="0" smtClean="0">
                <a:solidFill>
                  <a:srgbClr val="FF0000"/>
                </a:solidFill>
                <a:latin typeface="Arial" pitchFamily="34" charset="0"/>
                <a:cs typeface="Arial" pitchFamily="34" charset="0"/>
              </a:rPr>
              <a:t>Regression Estimated Effects – Not Raw Throughputs</a:t>
            </a:r>
            <a:endParaRPr lang="en-US"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0857418"/>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CA8C28C9-49BD-154E-81F1-36BC551BC087}" type="slidenum">
              <a:rPr lang="en-US" smtClean="0">
                <a:solidFill>
                  <a:prstClr val="black">
                    <a:tint val="75000"/>
                  </a:prstClr>
                </a:solidFill>
              </a:rPr>
              <a:pPr/>
              <a:t>16</a:t>
            </a:fld>
            <a:endParaRPr lang="en-US" dirty="0">
              <a:solidFill>
                <a:prstClr val="black">
                  <a:tint val="75000"/>
                </a:prstClr>
              </a:solidFill>
            </a:endParaRPr>
          </a:p>
        </p:txBody>
      </p:sp>
      <p:sp>
        <p:nvSpPr>
          <p:cNvPr id="3" name="Footer Placeholder 2"/>
          <p:cNvSpPr>
            <a:spLocks noGrp="1"/>
          </p:cNvSpPr>
          <p:nvPr>
            <p:ph type="ftr" sz="quarter" idx="12"/>
          </p:nvPr>
        </p:nvSpPr>
        <p:spPr/>
        <p:txBody>
          <a:bodyPr/>
          <a:lstStyle/>
          <a:p>
            <a:pPr>
              <a:defRPr/>
            </a:pPr>
            <a:r>
              <a:rPr lang="en-US" dirty="0">
                <a:solidFill>
                  <a:srgbClr val="696464"/>
                </a:solidFill>
              </a:rPr>
              <a:t>Evaluating CAP, Academic Academy, March 2015</a:t>
            </a:r>
          </a:p>
        </p:txBody>
      </p:sp>
      <p:graphicFrame>
        <p:nvGraphicFramePr>
          <p:cNvPr id="4" name="Chart 3"/>
          <p:cNvGraphicFramePr/>
          <p:nvPr>
            <p:extLst>
              <p:ext uri="{D42A27DB-BD31-4B8C-83A1-F6EECF244321}">
                <p14:modId xmlns:p14="http://schemas.microsoft.com/office/powerpoint/2010/main" val="3695175583"/>
              </p:ext>
            </p:extLst>
          </p:nvPr>
        </p:nvGraphicFramePr>
        <p:xfrm>
          <a:off x="381000" y="27709"/>
          <a:ext cx="83058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6927"/>
            <a:ext cx="9144000" cy="369332"/>
          </a:xfrm>
          <a:prstGeom prst="rect">
            <a:avLst/>
          </a:prstGeom>
        </p:spPr>
        <p:txBody>
          <a:bodyPr wrap="square">
            <a:spAutoFit/>
          </a:bodyPr>
          <a:lstStyle/>
          <a:p>
            <a:pPr algn="ctr" defTabSz="914400" fontAlgn="base">
              <a:spcBef>
                <a:spcPct val="0"/>
              </a:spcBef>
              <a:spcAft>
                <a:spcPct val="0"/>
              </a:spcAft>
            </a:pPr>
            <a:r>
              <a:rPr lang="en-US" b="1" dirty="0">
                <a:solidFill>
                  <a:srgbClr val="FF0000"/>
                </a:solidFill>
                <a:latin typeface="Arial" pitchFamily="34" charset="0"/>
                <a:cs typeface="Arial" pitchFamily="34" charset="0"/>
              </a:rPr>
              <a:t>Regression Estimated Effects – Not Raw Throughputs</a:t>
            </a:r>
            <a:endParaRPr lang="en-US" dirty="0">
              <a:solidFill>
                <a:prstClr val="black"/>
              </a:solidFill>
              <a:latin typeface="Arial" pitchFamily="34" charset="0"/>
              <a:cs typeface="Arial" pitchFamily="34" charset="0"/>
            </a:endParaRPr>
          </a:p>
        </p:txBody>
      </p:sp>
      <p:sp>
        <p:nvSpPr>
          <p:cNvPr id="7" name="TextBox 6"/>
          <p:cNvSpPr txBox="1"/>
          <p:nvPr/>
        </p:nvSpPr>
        <p:spPr>
          <a:xfrm>
            <a:off x="381000" y="5797265"/>
            <a:ext cx="8763000" cy="584775"/>
          </a:xfrm>
          <a:prstGeom prst="rect">
            <a:avLst/>
          </a:prstGeom>
          <a:noFill/>
        </p:spPr>
        <p:txBody>
          <a:bodyPr wrap="square" rtlCol="0">
            <a:spAutoFit/>
          </a:bodyPr>
          <a:lstStyle/>
          <a:p>
            <a:pPr defTabSz="914400" fontAlgn="base">
              <a:spcBef>
                <a:spcPct val="0"/>
              </a:spcBef>
              <a:spcAft>
                <a:spcPct val="0"/>
              </a:spcAft>
            </a:pPr>
            <a:r>
              <a:rPr lang="en-US" sz="1600" dirty="0">
                <a:solidFill>
                  <a:prstClr val="black"/>
                </a:solidFill>
                <a:latin typeface="Arial" pitchFamily="34" charset="0"/>
                <a:cs typeface="Arial" pitchFamily="34" charset="0"/>
              </a:rPr>
              <a:t>Marginal means for the percentage of students completing transfer-level </a:t>
            </a:r>
            <a:r>
              <a:rPr lang="en-US" sz="1600" dirty="0" smtClean="0">
                <a:solidFill>
                  <a:prstClr val="black"/>
                </a:solidFill>
                <a:latin typeface="Arial" pitchFamily="34" charset="0"/>
                <a:cs typeface="Arial" pitchFamily="34" charset="0"/>
              </a:rPr>
              <a:t>math for </a:t>
            </a:r>
            <a:r>
              <a:rPr lang="en-US" sz="1600" dirty="0">
                <a:solidFill>
                  <a:prstClr val="black"/>
                </a:solidFill>
                <a:latin typeface="Arial" pitchFamily="34" charset="0"/>
                <a:cs typeface="Arial" pitchFamily="34" charset="0"/>
              </a:rPr>
              <a:t>accelerated and comparison sequences by current level</a:t>
            </a:r>
            <a:r>
              <a:rPr lang="en-US" sz="1600" dirty="0" smtClean="0">
                <a:solidFill>
                  <a:prstClr val="black"/>
                </a:solidFill>
                <a:latin typeface="Arial" pitchFamily="34" charset="0"/>
                <a:cs typeface="Arial" pitchFamily="34" charset="0"/>
              </a:rPr>
              <a:t>. McFadden’s pseudo-R</a:t>
            </a:r>
            <a:r>
              <a:rPr lang="en-US" sz="1600" baseline="30000" dirty="0" smtClean="0">
                <a:solidFill>
                  <a:prstClr val="black"/>
                </a:solidFill>
                <a:latin typeface="Arial" pitchFamily="34" charset="0"/>
                <a:cs typeface="Arial" pitchFamily="34" charset="0"/>
              </a:rPr>
              <a:t>2</a:t>
            </a:r>
            <a:r>
              <a:rPr lang="en-US" sz="1600" dirty="0" smtClean="0">
                <a:solidFill>
                  <a:prstClr val="black"/>
                </a:solidFill>
                <a:latin typeface="Arial" pitchFamily="34" charset="0"/>
                <a:cs typeface="Arial" pitchFamily="34" charset="0"/>
              </a:rPr>
              <a:t> = 0.14 </a:t>
            </a:r>
            <a:endParaRPr lang="en-US"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87077473"/>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8300" y="479524"/>
            <a:ext cx="7620000" cy="838200"/>
          </a:xfrm>
        </p:spPr>
        <p:txBody>
          <a:bodyPr/>
          <a:lstStyle/>
          <a:p>
            <a:r>
              <a:rPr lang="en-US" sz="3600" dirty="0" smtClean="0"/>
              <a:t>Pathway-specific results: English</a:t>
            </a:r>
            <a:endParaRPr lang="en-US" sz="3600" dirty="0"/>
          </a:p>
        </p:txBody>
      </p:sp>
      <p:sp>
        <p:nvSpPr>
          <p:cNvPr id="2" name="Slide Number Placeholder 1"/>
          <p:cNvSpPr>
            <a:spLocks noGrp="1"/>
          </p:cNvSpPr>
          <p:nvPr>
            <p:ph type="sldNum" sz="quarter" idx="11"/>
          </p:nvPr>
        </p:nvSpPr>
        <p:spPr/>
        <p:txBody>
          <a:bodyPr/>
          <a:lstStyle/>
          <a:p>
            <a:fld id="{CA8C28C9-49BD-154E-81F1-36BC551BC087}" type="slidenum">
              <a:rPr lang="en-US" smtClean="0">
                <a:solidFill>
                  <a:prstClr val="black">
                    <a:tint val="75000"/>
                  </a:prstClr>
                </a:solidFill>
              </a:rPr>
              <a:pPr/>
              <a:t>17</a:t>
            </a:fld>
            <a:endParaRPr lang="en-US" dirty="0">
              <a:solidFill>
                <a:prstClr val="black">
                  <a:tint val="75000"/>
                </a:prstClr>
              </a:solidFill>
            </a:endParaRPr>
          </a:p>
        </p:txBody>
      </p:sp>
      <p:sp>
        <p:nvSpPr>
          <p:cNvPr id="3" name="Footer Placeholder 2"/>
          <p:cNvSpPr>
            <a:spLocks noGrp="1"/>
          </p:cNvSpPr>
          <p:nvPr>
            <p:ph type="ftr" sz="quarter" idx="12"/>
          </p:nvPr>
        </p:nvSpPr>
        <p:spPr/>
        <p:txBody>
          <a:bodyPr/>
          <a:lstStyle/>
          <a:p>
            <a:pPr>
              <a:defRPr/>
            </a:pPr>
            <a:r>
              <a:rPr lang="en-US" dirty="0">
                <a:solidFill>
                  <a:srgbClr val="696464"/>
                </a:solidFill>
              </a:rPr>
              <a:t>Evaluating CAP, Academic Academy, March 2015</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010642908"/>
              </p:ext>
            </p:extLst>
          </p:nvPr>
        </p:nvGraphicFramePr>
        <p:xfrm>
          <a:off x="503500" y="1415330"/>
          <a:ext cx="7924800" cy="4724401"/>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l="80407" t="7278" r="13694" b="80930"/>
          <a:stretch/>
        </p:blipFill>
        <p:spPr>
          <a:xfrm>
            <a:off x="2795198" y="4532811"/>
            <a:ext cx="226423" cy="226423"/>
          </a:xfrm>
          <a:prstGeom prst="rect">
            <a:avLst/>
          </a:prstGeom>
        </p:spPr>
      </p:pic>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l="80407" t="7278" r="13694" b="80930"/>
          <a:stretch/>
        </p:blipFill>
        <p:spPr>
          <a:xfrm>
            <a:off x="3492137" y="4532810"/>
            <a:ext cx="226423" cy="226423"/>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l="80407" t="7278" r="13694" b="80930"/>
          <a:stretch/>
        </p:blipFill>
        <p:spPr>
          <a:xfrm>
            <a:off x="4859383" y="3144942"/>
            <a:ext cx="226423" cy="226423"/>
          </a:xfrm>
          <a:prstGeom prst="rect">
            <a:avLst/>
          </a:prstGeom>
        </p:spPr>
      </p:pic>
      <p:pic>
        <p:nvPicPr>
          <p:cNvPr id="16" name="Picture 15"/>
          <p:cNvPicPr>
            <a:picLocks noChangeAspect="1"/>
          </p:cNvPicPr>
          <p:nvPr/>
        </p:nvPicPr>
        <p:blipFill rotWithShape="1">
          <a:blip r:embed="rId4">
            <a:extLst>
              <a:ext uri="{28A0092B-C50C-407E-A947-70E740481C1C}">
                <a14:useLocalDpi xmlns:a14="http://schemas.microsoft.com/office/drawing/2010/main" val="0"/>
              </a:ext>
            </a:extLst>
          </a:blip>
          <a:srcRect l="80407" t="7278" r="13694" b="80930"/>
          <a:stretch/>
        </p:blipFill>
        <p:spPr>
          <a:xfrm>
            <a:off x="6936377" y="2342940"/>
            <a:ext cx="226423" cy="226423"/>
          </a:xfrm>
          <a:prstGeom prst="rect">
            <a:avLst/>
          </a:prstGeom>
        </p:spPr>
      </p:pic>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l="80407" t="7278" r="13694" b="80930"/>
          <a:stretch/>
        </p:blipFill>
        <p:spPr>
          <a:xfrm>
            <a:off x="6261463" y="2698843"/>
            <a:ext cx="226423" cy="226423"/>
          </a:xfrm>
          <a:prstGeom prst="rect">
            <a:avLst/>
          </a:prstGeom>
        </p:spPr>
      </p:pic>
      <p:pic>
        <p:nvPicPr>
          <p:cNvPr id="19" name="Picture 18"/>
          <p:cNvPicPr>
            <a:picLocks noChangeAspect="1"/>
          </p:cNvPicPr>
          <p:nvPr/>
        </p:nvPicPr>
        <p:blipFill rotWithShape="1">
          <a:blip r:embed="rId4">
            <a:extLst>
              <a:ext uri="{28A0092B-C50C-407E-A947-70E740481C1C}">
                <a14:useLocalDpi xmlns:a14="http://schemas.microsoft.com/office/drawing/2010/main" val="0"/>
              </a:ext>
            </a:extLst>
          </a:blip>
          <a:srcRect l="80407" t="7278" r="13694" b="80930"/>
          <a:stretch/>
        </p:blipFill>
        <p:spPr>
          <a:xfrm>
            <a:off x="7637417" y="2118121"/>
            <a:ext cx="226423" cy="226423"/>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1446226" y="4172870"/>
            <a:ext cx="166066" cy="284685"/>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2150593" y="4172869"/>
            <a:ext cx="166066" cy="284685"/>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5599126" y="2318269"/>
            <a:ext cx="166066" cy="284685"/>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4221659" y="3422854"/>
            <a:ext cx="166066" cy="284685"/>
          </a:xfrm>
          <a:prstGeom prst="rect">
            <a:avLst/>
          </a:prstGeom>
        </p:spPr>
      </p:pic>
    </p:spTree>
    <p:extLst>
      <p:ext uri="{BB962C8B-B14F-4D97-AF65-F5344CB8AC3E}">
        <p14:creationId xmlns:p14="http://schemas.microsoft.com/office/powerpoint/2010/main" val="208916647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0489" y="457200"/>
            <a:ext cx="7391400" cy="969194"/>
          </a:xfrm>
        </p:spPr>
        <p:txBody>
          <a:bodyPr/>
          <a:lstStyle/>
          <a:p>
            <a:r>
              <a:rPr lang="en-US" dirty="0" smtClean="0"/>
              <a:t>Pathway-specific results: Math</a:t>
            </a:r>
            <a:endParaRPr lang="en-US" dirty="0"/>
          </a:p>
        </p:txBody>
      </p:sp>
      <p:sp>
        <p:nvSpPr>
          <p:cNvPr id="2" name="Slide Number Placeholder 1"/>
          <p:cNvSpPr>
            <a:spLocks noGrp="1"/>
          </p:cNvSpPr>
          <p:nvPr>
            <p:ph type="sldNum" sz="quarter" idx="11"/>
          </p:nvPr>
        </p:nvSpPr>
        <p:spPr/>
        <p:txBody>
          <a:bodyPr/>
          <a:lstStyle/>
          <a:p>
            <a:fld id="{CA8C28C9-49BD-154E-81F1-36BC551BC087}" type="slidenum">
              <a:rPr lang="en-US" smtClean="0">
                <a:solidFill>
                  <a:prstClr val="black">
                    <a:tint val="75000"/>
                  </a:prstClr>
                </a:solidFill>
              </a:rPr>
              <a:pPr/>
              <a:t>18</a:t>
            </a:fld>
            <a:endParaRPr lang="en-US" dirty="0">
              <a:solidFill>
                <a:prstClr val="black">
                  <a:tint val="75000"/>
                </a:prstClr>
              </a:solidFill>
            </a:endParaRPr>
          </a:p>
        </p:txBody>
      </p:sp>
      <p:sp>
        <p:nvSpPr>
          <p:cNvPr id="3" name="Footer Placeholder 2"/>
          <p:cNvSpPr>
            <a:spLocks noGrp="1"/>
          </p:cNvSpPr>
          <p:nvPr>
            <p:ph type="ftr" sz="quarter" idx="12"/>
          </p:nvPr>
        </p:nvSpPr>
        <p:spPr/>
        <p:txBody>
          <a:bodyPr/>
          <a:lstStyle/>
          <a:p>
            <a:pPr>
              <a:defRPr/>
            </a:pPr>
            <a:r>
              <a:rPr lang="en-US" dirty="0">
                <a:solidFill>
                  <a:srgbClr val="696464"/>
                </a:solidFill>
              </a:rPr>
              <a:t>Evaluating CAP, Academic Academy, March 2015</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984111535"/>
              </p:ext>
            </p:extLst>
          </p:nvPr>
        </p:nvGraphicFramePr>
        <p:xfrm>
          <a:off x="738714" y="1658295"/>
          <a:ext cx="7391400" cy="4346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9573308"/>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Descriptive Data</a:t>
            </a:r>
            <a:br>
              <a:rPr lang="en-US" dirty="0" smtClean="0"/>
            </a:br>
            <a:r>
              <a:rPr lang="en-US" sz="2800" dirty="0" smtClean="0">
                <a:solidFill>
                  <a:srgbClr val="FFFFFF"/>
                </a:solidFill>
              </a:rPr>
              <a:t>(Not adjusted for statistical controls)</a:t>
            </a:r>
            <a:endParaRPr lang="en-US" sz="2800" dirty="0">
              <a:solidFill>
                <a:srgbClr val="FFFFFF"/>
              </a:solidFill>
            </a:endParaRPr>
          </a:p>
        </p:txBody>
      </p:sp>
      <p:sp>
        <p:nvSpPr>
          <p:cNvPr id="3" name="Text Placeholder 2"/>
          <p:cNvSpPr>
            <a:spLocks noGrp="1"/>
          </p:cNvSpPr>
          <p:nvPr>
            <p:ph type="body" idx="1"/>
          </p:nvPr>
        </p:nvSpPr>
        <p:spPr/>
        <p:txBody>
          <a:bodyPr/>
          <a:lstStyle/>
          <a:p>
            <a:endParaRPr lang="en-US" dirty="0"/>
          </a:p>
        </p:txBody>
      </p:sp>
      <p:sp>
        <p:nvSpPr>
          <p:cNvPr id="5" name="Footer Placeholder 4"/>
          <p:cNvSpPr>
            <a:spLocks noGrp="1"/>
          </p:cNvSpPr>
          <p:nvPr>
            <p:ph type="ftr" sz="quarter" idx="12"/>
          </p:nvPr>
        </p:nvSpPr>
        <p:spPr>
          <a:xfrm>
            <a:off x="1219200" y="6447116"/>
            <a:ext cx="5943600" cy="270165"/>
          </a:xfrm>
        </p:spPr>
        <p:txBody>
          <a:bodyPr/>
          <a:lstStyle>
            <a:lvl1pPr>
              <a:defRPr sz="1200"/>
            </a:lvl1pPr>
          </a:lstStyle>
          <a:p>
            <a:pPr>
              <a:defRPr/>
            </a:pPr>
            <a:r>
              <a:rPr lang="en-US" dirty="0" smtClean="0">
                <a:solidFill>
                  <a:srgbClr val="696464"/>
                </a:solidFill>
              </a:rPr>
              <a:t>Evaluating CAP</a:t>
            </a:r>
            <a:r>
              <a:rPr lang="en-US" dirty="0">
                <a:solidFill>
                  <a:srgbClr val="696464"/>
                </a:solidFill>
              </a:rPr>
              <a:t>, </a:t>
            </a:r>
            <a:r>
              <a:rPr lang="en-US" dirty="0" smtClean="0">
                <a:solidFill>
                  <a:srgbClr val="696464"/>
                </a:solidFill>
              </a:rPr>
              <a:t>Academic Academy, March 2015</a:t>
            </a:r>
            <a:endParaRPr lang="en-US" dirty="0">
              <a:solidFill>
                <a:srgbClr val="696464"/>
              </a:solidFill>
            </a:endParaRPr>
          </a:p>
          <a:p>
            <a:pPr>
              <a:defRPr/>
            </a:pPr>
            <a:endParaRPr lang="en-US" dirty="0">
              <a:solidFill>
                <a:srgbClr val="696464"/>
              </a:solidFill>
            </a:endParaRPr>
          </a:p>
        </p:txBody>
      </p:sp>
    </p:spTree>
    <p:extLst>
      <p:ext uri="{BB962C8B-B14F-4D97-AF65-F5344CB8AC3E}">
        <p14:creationId xmlns:p14="http://schemas.microsoft.com/office/powerpoint/2010/main" val="2085830907"/>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8368145" cy="838200"/>
          </a:xfrm>
        </p:spPr>
        <p:txBody>
          <a:bodyPr/>
          <a:lstStyle/>
          <a:p>
            <a:r>
              <a:rPr lang="en-US" dirty="0"/>
              <a:t>The California Acceleration Project</a:t>
            </a:r>
            <a:endParaRPr lang="en-US" dirty="0"/>
          </a:p>
        </p:txBody>
      </p:sp>
      <p:sp>
        <p:nvSpPr>
          <p:cNvPr id="5" name="Content Placeholder 4"/>
          <p:cNvSpPr>
            <a:spLocks noGrp="1"/>
          </p:cNvSpPr>
          <p:nvPr>
            <p:ph sz="quarter" idx="1"/>
          </p:nvPr>
        </p:nvSpPr>
        <p:spPr>
          <a:xfrm>
            <a:off x="609600" y="1600200"/>
            <a:ext cx="7391400" cy="4648200"/>
          </a:xfrm>
        </p:spPr>
        <p:txBody>
          <a:bodyPr/>
          <a:lstStyle/>
          <a:p>
            <a:pPr marL="457200" indent="-457200">
              <a:buFont typeface="Arial" panose="020B0604020202020204" pitchFamily="34" charset="0"/>
              <a:buChar char="•"/>
            </a:pPr>
            <a:r>
              <a:rPr lang="en-US" sz="2000" dirty="0"/>
              <a:t>All 112 community colleges have participated in CAP workshops and broad outreach</a:t>
            </a:r>
          </a:p>
          <a:p>
            <a:pPr marL="457200" indent="-457200">
              <a:buFont typeface="Arial" panose="020B0604020202020204" pitchFamily="34" charset="0"/>
              <a:buChar char="•"/>
            </a:pPr>
            <a:r>
              <a:rPr lang="en-US" sz="2000" dirty="0"/>
              <a:t>As of fall 2014, there are 47 colleges offering English and Statistics pathways that: </a:t>
            </a:r>
            <a:endParaRPr lang="en-US" sz="2000" dirty="0" smtClean="0"/>
          </a:p>
          <a:p>
            <a:pPr marL="1004888" lvl="1" indent="-457200">
              <a:buFont typeface="Arial" panose="020B0604020202020204" pitchFamily="34" charset="0"/>
              <a:buChar char="•"/>
            </a:pPr>
            <a:r>
              <a:rPr lang="en-US" sz="2000" dirty="0" smtClean="0"/>
              <a:t>Reduce </a:t>
            </a:r>
            <a:r>
              <a:rPr lang="en-US" sz="2000" dirty="0"/>
              <a:t>students’ time in remediation by at least a </a:t>
            </a:r>
            <a:r>
              <a:rPr lang="en-US" sz="2000" dirty="0" smtClean="0"/>
              <a:t>semester</a:t>
            </a:r>
          </a:p>
          <a:p>
            <a:pPr marL="1004888" lvl="1" indent="-457200">
              <a:buFont typeface="Arial" panose="020B0604020202020204" pitchFamily="34" charset="0"/>
              <a:buChar char="•"/>
            </a:pPr>
            <a:r>
              <a:rPr lang="en-US" sz="2000" dirty="0" smtClean="0"/>
              <a:t>Align </a:t>
            </a:r>
            <a:r>
              <a:rPr lang="en-US" sz="2000" dirty="0"/>
              <a:t>remediation with college-level requirements </a:t>
            </a:r>
            <a:endParaRPr lang="en-US" sz="2000" dirty="0" smtClean="0"/>
          </a:p>
          <a:p>
            <a:pPr marL="1004888" lvl="1" indent="-457200">
              <a:buFont typeface="Arial" panose="020B0604020202020204" pitchFamily="34" charset="0"/>
              <a:buChar char="•"/>
            </a:pPr>
            <a:r>
              <a:rPr lang="en-US" sz="2000" dirty="0" smtClean="0"/>
              <a:t>Use </a:t>
            </a:r>
            <a:r>
              <a:rPr lang="en-US" sz="2000" dirty="0"/>
              <a:t>high-challenge, high-support </a:t>
            </a:r>
            <a:r>
              <a:rPr lang="en-US" sz="2000" dirty="0" smtClean="0"/>
              <a:t>pedagogy</a:t>
            </a:r>
          </a:p>
          <a:p>
            <a:pPr marL="1004888" lvl="1" indent="-457200">
              <a:buFont typeface="Arial" panose="020B0604020202020204" pitchFamily="34" charset="0"/>
              <a:buChar char="•"/>
            </a:pPr>
            <a:r>
              <a:rPr lang="en-US" sz="2000" dirty="0" smtClean="0"/>
              <a:t>Make </a:t>
            </a:r>
            <a:r>
              <a:rPr lang="en-US" sz="2000" dirty="0"/>
              <a:t>no changes </a:t>
            </a:r>
            <a:r>
              <a:rPr lang="en-US" sz="2000" dirty="0" smtClean="0"/>
              <a:t>to </a:t>
            </a:r>
            <a:r>
              <a:rPr lang="en-US" sz="2000" dirty="0"/>
              <a:t>transfer-level course (only remediation is changed)</a:t>
            </a:r>
          </a:p>
          <a:p>
            <a:pPr marL="457200" indent="-457200">
              <a:buFont typeface="Arial" panose="020B0604020202020204" pitchFamily="34" charset="0"/>
              <a:buChar char="•"/>
            </a:pPr>
            <a:r>
              <a:rPr lang="en-US" sz="2000" dirty="0"/>
              <a:t>Between 2011-12 and 2013-14, enrollment in CAP accelerated courses tripled, from 3,200 to 10,000 </a:t>
            </a:r>
            <a:r>
              <a:rPr lang="en-US" sz="2000" dirty="0" smtClean="0"/>
              <a:t>students</a:t>
            </a:r>
            <a:endParaRPr lang="en-US" sz="2000" dirty="0" smtClean="0"/>
          </a:p>
          <a:p>
            <a:endParaRPr lang="en-US" sz="2000" dirty="0"/>
          </a:p>
        </p:txBody>
      </p:sp>
      <p:sp>
        <p:nvSpPr>
          <p:cNvPr id="4" name="Slide Number Placeholder 3"/>
          <p:cNvSpPr>
            <a:spLocks noGrp="1"/>
          </p:cNvSpPr>
          <p:nvPr>
            <p:ph type="sldNum" sz="quarter" idx="11"/>
          </p:nvPr>
        </p:nvSpPr>
        <p:spPr/>
        <p:txBody>
          <a:bodyPr/>
          <a:lstStyle/>
          <a:p>
            <a:fld id="{ACA01F30-04B1-4B56-BF18-D0ECA823981E}" type="slidenum">
              <a:rPr lang="en-US" smtClean="0">
                <a:solidFill>
                  <a:prstClr val="black">
                    <a:tint val="75000"/>
                  </a:prstClr>
                </a:solidFill>
              </a:rPr>
              <a:pPr/>
              <a:t>2</a:t>
            </a:fld>
            <a:endParaRPr lang="en-US">
              <a:solidFill>
                <a:prstClr val="black">
                  <a:tint val="75000"/>
                </a:prstClr>
              </a:solidFill>
            </a:endParaRPr>
          </a:p>
        </p:txBody>
      </p:sp>
      <p:sp>
        <p:nvSpPr>
          <p:cNvPr id="3" name="Footer Placeholder 2"/>
          <p:cNvSpPr>
            <a:spLocks noGrp="1"/>
          </p:cNvSpPr>
          <p:nvPr>
            <p:ph type="ftr" sz="quarter" idx="12"/>
          </p:nvPr>
        </p:nvSpPr>
        <p:spPr/>
        <p:txBody>
          <a:bodyPr/>
          <a:lstStyle/>
          <a:p>
            <a:r>
              <a:rPr lang="en-US" dirty="0">
                <a:solidFill>
                  <a:srgbClr val="696464"/>
                </a:solidFill>
              </a:rPr>
              <a:t>Evaluating CAP, Academic Academy, March 2015</a:t>
            </a:r>
          </a:p>
        </p:txBody>
      </p:sp>
    </p:spTree>
    <p:extLst>
      <p:ext uri="{BB962C8B-B14F-4D97-AF65-F5344CB8AC3E}">
        <p14:creationId xmlns:p14="http://schemas.microsoft.com/office/powerpoint/2010/main" val="1752225330"/>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Unadjusted throughput rates for traditional and accelerated pathways by ethnicity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2228429"/>
              </p:ext>
            </p:extLst>
          </p:nvPr>
        </p:nvGraphicFramePr>
        <p:xfrm>
          <a:off x="628650" y="2226468"/>
          <a:ext cx="7886700" cy="37933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6189520"/>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282" y="457200"/>
            <a:ext cx="7391400" cy="1295400"/>
          </a:xfrm>
        </p:spPr>
        <p:txBody>
          <a:bodyPr/>
          <a:lstStyle/>
          <a:p>
            <a:r>
              <a:rPr lang="en-US" dirty="0" smtClean="0"/>
              <a:t>Percent at 3 or 4 levels below transfer in math</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484913469"/>
              </p:ext>
            </p:extLst>
          </p:nvPr>
        </p:nvGraphicFramePr>
        <p:xfrm>
          <a:off x="895282" y="1862734"/>
          <a:ext cx="7391400" cy="43465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21</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smtClean="0">
                <a:solidFill>
                  <a:srgbClr val="696464"/>
                </a:solidFill>
              </a:rPr>
              <a:t>CAP Evaluation, SSSC October 2014</a:t>
            </a:r>
            <a:endParaRPr lang="en-US" dirty="0">
              <a:solidFill>
                <a:srgbClr val="696464"/>
              </a:solidFill>
            </a:endParaRPr>
          </a:p>
        </p:txBody>
      </p:sp>
    </p:spTree>
    <p:extLst>
      <p:ext uri="{BB962C8B-B14F-4D97-AF65-F5344CB8AC3E}">
        <p14:creationId xmlns:p14="http://schemas.microsoft.com/office/powerpoint/2010/main" val="50499172"/>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904" y="457200"/>
            <a:ext cx="7391400" cy="1295400"/>
          </a:xfrm>
        </p:spPr>
        <p:txBody>
          <a:bodyPr/>
          <a:lstStyle/>
          <a:p>
            <a:r>
              <a:rPr lang="en-US" dirty="0" smtClean="0"/>
              <a:t>Large differences in outcomes for students in lowest 2 levels</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796315051"/>
              </p:ext>
            </p:extLst>
          </p:nvPr>
        </p:nvGraphicFramePr>
        <p:xfrm>
          <a:off x="609600" y="1862734"/>
          <a:ext cx="7391400" cy="43465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22</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smtClean="0">
                <a:solidFill>
                  <a:srgbClr val="696464"/>
                </a:solidFill>
              </a:rPr>
              <a:t>CAP Evaluation, SSSC October 2014</a:t>
            </a:r>
            <a:endParaRPr lang="en-US" dirty="0">
              <a:solidFill>
                <a:srgbClr val="696464"/>
              </a:solidFill>
            </a:endParaRPr>
          </a:p>
        </p:txBody>
      </p:sp>
    </p:spTree>
    <p:extLst>
      <p:ext uri="{BB962C8B-B14F-4D97-AF65-F5344CB8AC3E}">
        <p14:creationId xmlns:p14="http://schemas.microsoft.com/office/powerpoint/2010/main" val="739026607"/>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many more students would complete transferable math if acceleration were scaled?</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243851"/>
              </p:ext>
            </p:extLst>
          </p:nvPr>
        </p:nvGraphicFramePr>
        <p:xfrm>
          <a:off x="628650" y="2057400"/>
          <a:ext cx="7886700" cy="3962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1667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0" categoryIdx="0" bldStep="ptInCategory"/>
                                            </p:graphicEl>
                                          </p:spTgt>
                                        </p:tgtEl>
                                        <p:attrNameLst>
                                          <p:attrName>style.visibility</p:attrName>
                                        </p:attrNameLst>
                                      </p:cBhvr>
                                      <p:to>
                                        <p:strVal val="visible"/>
                                      </p:to>
                                    </p:set>
                                    <p:animEffect transition="in" filter="wipe(down)">
                                      <p:cBhvr>
                                        <p:cTn id="12" dur="500"/>
                                        <p:tgtEl>
                                          <p:spTgt spid="4">
                                            <p:graphicEl>
                                              <a:chart seriesIdx="0"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1" categoryIdx="0" bldStep="ptInCategory"/>
                                            </p:graphicEl>
                                          </p:spTgt>
                                        </p:tgtEl>
                                        <p:attrNameLst>
                                          <p:attrName>style.visibility</p:attrName>
                                        </p:attrNameLst>
                                      </p:cBhvr>
                                      <p:to>
                                        <p:strVal val="visible"/>
                                      </p:to>
                                    </p:set>
                                    <p:animEffect transition="in" filter="wipe(down)">
                                      <p:cBhvr>
                                        <p:cTn id="17" dur="500"/>
                                        <p:tgtEl>
                                          <p:spTgt spid="4">
                                            <p:graphicEl>
                                              <a:chart seriesIdx="1" categoryIdx="0" bldStep="ptIn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chart seriesIdx="0" categoryIdx="1" bldStep="ptInCategory"/>
                                            </p:graphicEl>
                                          </p:spTgt>
                                        </p:tgtEl>
                                        <p:attrNameLst>
                                          <p:attrName>style.visibility</p:attrName>
                                        </p:attrNameLst>
                                      </p:cBhvr>
                                      <p:to>
                                        <p:strVal val="visible"/>
                                      </p:to>
                                    </p:set>
                                    <p:animEffect transition="in" filter="wipe(down)">
                                      <p:cBhvr>
                                        <p:cTn id="22" dur="500"/>
                                        <p:tgtEl>
                                          <p:spTgt spid="4">
                                            <p:graphicEl>
                                              <a:chart seriesIdx="0" categoryIdx="1" bldStep="ptIn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chart seriesIdx="1" categoryIdx="1" bldStep="ptInCategory"/>
                                            </p:graphicEl>
                                          </p:spTgt>
                                        </p:tgtEl>
                                        <p:attrNameLst>
                                          <p:attrName>style.visibility</p:attrName>
                                        </p:attrNameLst>
                                      </p:cBhvr>
                                      <p:to>
                                        <p:strVal val="visible"/>
                                      </p:to>
                                    </p:set>
                                    <p:animEffect transition="in" filter="wipe(down)">
                                      <p:cBhvr>
                                        <p:cTn id="27" dur="500"/>
                                        <p:tgtEl>
                                          <p:spTgt spid="4">
                                            <p:graphicEl>
                                              <a:chart seriesIdx="1" categoryIdx="1" bldStep="ptIn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chart seriesIdx="0" categoryIdx="2" bldStep="ptInCategory"/>
                                            </p:graphicEl>
                                          </p:spTgt>
                                        </p:tgtEl>
                                        <p:attrNameLst>
                                          <p:attrName>style.visibility</p:attrName>
                                        </p:attrNameLst>
                                      </p:cBhvr>
                                      <p:to>
                                        <p:strVal val="visible"/>
                                      </p:to>
                                    </p:set>
                                    <p:animEffect transition="in" filter="wipe(down)">
                                      <p:cBhvr>
                                        <p:cTn id="32" dur="500"/>
                                        <p:tgtEl>
                                          <p:spTgt spid="4">
                                            <p:graphicEl>
                                              <a:chart seriesIdx="0" categoryIdx="2" bldStep="ptIn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graphicEl>
                                              <a:chart seriesIdx="1" categoryIdx="2" bldStep="ptInCategory"/>
                                            </p:graphicEl>
                                          </p:spTgt>
                                        </p:tgtEl>
                                        <p:attrNameLst>
                                          <p:attrName>style.visibility</p:attrName>
                                        </p:attrNameLst>
                                      </p:cBhvr>
                                      <p:to>
                                        <p:strVal val="visible"/>
                                      </p:to>
                                    </p:set>
                                    <p:animEffect transition="in" filter="wipe(down)">
                                      <p:cBhvr>
                                        <p:cTn id="37" dur="500"/>
                                        <p:tgtEl>
                                          <p:spTgt spid="4">
                                            <p:graphicEl>
                                              <a:chart seriesIdx="1" categoryIdx="2" bldStep="ptIn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graphicEl>
                                              <a:chart seriesIdx="0" categoryIdx="3" bldStep="ptInCategory"/>
                                            </p:graphicEl>
                                          </p:spTgt>
                                        </p:tgtEl>
                                        <p:attrNameLst>
                                          <p:attrName>style.visibility</p:attrName>
                                        </p:attrNameLst>
                                      </p:cBhvr>
                                      <p:to>
                                        <p:strVal val="visible"/>
                                      </p:to>
                                    </p:set>
                                    <p:animEffect transition="in" filter="wipe(down)">
                                      <p:cBhvr>
                                        <p:cTn id="42" dur="500"/>
                                        <p:tgtEl>
                                          <p:spTgt spid="4">
                                            <p:graphicEl>
                                              <a:chart seriesIdx="0" categoryIdx="3" bldStep="ptIn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graphicEl>
                                              <a:chart seriesIdx="1" categoryIdx="3" bldStep="ptInCategory"/>
                                            </p:graphicEl>
                                          </p:spTgt>
                                        </p:tgtEl>
                                        <p:attrNameLst>
                                          <p:attrName>style.visibility</p:attrName>
                                        </p:attrNameLst>
                                      </p:cBhvr>
                                      <p:to>
                                        <p:strVal val="visible"/>
                                      </p:to>
                                    </p:set>
                                    <p:animEffect transition="in" filter="wipe(down)">
                                      <p:cBhvr>
                                        <p:cTn id="47" dur="500"/>
                                        <p:tgtEl>
                                          <p:spTgt spid="4">
                                            <p:graphicEl>
                                              <a:chart seriesIdx="1" categoryIdx="3" bldStep="ptInCategory"/>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chart seriesIdx="0" categoryIdx="4" bldStep="ptInCategory"/>
                                            </p:graphicEl>
                                          </p:spTgt>
                                        </p:tgtEl>
                                        <p:attrNameLst>
                                          <p:attrName>style.visibility</p:attrName>
                                        </p:attrNameLst>
                                      </p:cBhvr>
                                      <p:to>
                                        <p:strVal val="visible"/>
                                      </p:to>
                                    </p:set>
                                    <p:animEffect transition="in" filter="wipe(down)">
                                      <p:cBhvr>
                                        <p:cTn id="52" dur="500"/>
                                        <p:tgtEl>
                                          <p:spTgt spid="4">
                                            <p:graphicEl>
                                              <a:chart seriesIdx="0" categoryIdx="4" bldStep="ptInCategory"/>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graphicEl>
                                              <a:chart seriesIdx="1" categoryIdx="4" bldStep="ptInCategory"/>
                                            </p:graphicEl>
                                          </p:spTgt>
                                        </p:tgtEl>
                                        <p:attrNameLst>
                                          <p:attrName>style.visibility</p:attrName>
                                        </p:attrNameLst>
                                      </p:cBhvr>
                                      <p:to>
                                        <p:strVal val="visible"/>
                                      </p:to>
                                    </p:set>
                                    <p:animEffect transition="in" filter="wipe(down)">
                                      <p:cBhvr>
                                        <p:cTn id="57" dur="500"/>
                                        <p:tgtEl>
                                          <p:spTgt spid="4">
                                            <p:graphicEl>
                                              <a:chart seriesIdx="1" categoryIdx="4" bldStep="ptInCategory"/>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graphicEl>
                                              <a:chart seriesIdx="0" categoryIdx="5" bldStep="ptInCategory"/>
                                            </p:graphicEl>
                                          </p:spTgt>
                                        </p:tgtEl>
                                        <p:attrNameLst>
                                          <p:attrName>style.visibility</p:attrName>
                                        </p:attrNameLst>
                                      </p:cBhvr>
                                      <p:to>
                                        <p:strVal val="visible"/>
                                      </p:to>
                                    </p:set>
                                    <p:animEffect transition="in" filter="wipe(down)">
                                      <p:cBhvr>
                                        <p:cTn id="62" dur="500"/>
                                        <p:tgtEl>
                                          <p:spTgt spid="4">
                                            <p:graphicEl>
                                              <a:chart seriesIdx="0" categoryIdx="5" bldStep="ptInCategory"/>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graphicEl>
                                              <a:chart seriesIdx="1" categoryIdx="5" bldStep="ptInCategory"/>
                                            </p:graphicEl>
                                          </p:spTgt>
                                        </p:tgtEl>
                                        <p:attrNameLst>
                                          <p:attrName>style.visibility</p:attrName>
                                        </p:attrNameLst>
                                      </p:cBhvr>
                                      <p:to>
                                        <p:strVal val="visible"/>
                                      </p:to>
                                    </p:set>
                                    <p:animEffect transition="in" filter="wipe(down)">
                                      <p:cBhvr>
                                        <p:cTn id="67" dur="500"/>
                                        <p:tgtEl>
                                          <p:spTgt spid="4">
                                            <p:graphicEl>
                                              <a:chart seriesIdx="1" categoryIdx="5" bldStep="ptInCategory"/>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
                                            <p:graphicEl>
                                              <a:chart seriesIdx="0" categoryIdx="6" bldStep="ptInCategory"/>
                                            </p:graphicEl>
                                          </p:spTgt>
                                        </p:tgtEl>
                                        <p:attrNameLst>
                                          <p:attrName>style.visibility</p:attrName>
                                        </p:attrNameLst>
                                      </p:cBhvr>
                                      <p:to>
                                        <p:strVal val="visible"/>
                                      </p:to>
                                    </p:set>
                                    <p:animEffect transition="in" filter="wipe(down)">
                                      <p:cBhvr>
                                        <p:cTn id="72" dur="500"/>
                                        <p:tgtEl>
                                          <p:spTgt spid="4">
                                            <p:graphicEl>
                                              <a:chart seriesIdx="0" categoryIdx="6" bldStep="ptInCategory"/>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
                                            <p:graphicEl>
                                              <a:chart seriesIdx="1" categoryIdx="6" bldStep="ptInCategory"/>
                                            </p:graphicEl>
                                          </p:spTgt>
                                        </p:tgtEl>
                                        <p:attrNameLst>
                                          <p:attrName>style.visibility</p:attrName>
                                        </p:attrNameLst>
                                      </p:cBhvr>
                                      <p:to>
                                        <p:strVal val="visible"/>
                                      </p:to>
                                    </p:set>
                                    <p:animEffect transition="in" filter="wipe(down)">
                                      <p:cBhvr>
                                        <p:cTn id="77" dur="500"/>
                                        <p:tgtEl>
                                          <p:spTgt spid="4">
                                            <p:graphicEl>
                                              <a:chart seriesIdx="1" categoryIdx="6" bldStep="ptInCategory"/>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
                                            <p:graphicEl>
                                              <a:chart seriesIdx="0" categoryIdx="7" bldStep="ptInCategory"/>
                                            </p:graphicEl>
                                          </p:spTgt>
                                        </p:tgtEl>
                                        <p:attrNameLst>
                                          <p:attrName>style.visibility</p:attrName>
                                        </p:attrNameLst>
                                      </p:cBhvr>
                                      <p:to>
                                        <p:strVal val="visible"/>
                                      </p:to>
                                    </p:set>
                                    <p:animEffect transition="in" filter="wipe(down)">
                                      <p:cBhvr>
                                        <p:cTn id="82" dur="500"/>
                                        <p:tgtEl>
                                          <p:spTgt spid="4">
                                            <p:graphicEl>
                                              <a:chart seriesIdx="0" categoryIdx="7" bldStep="ptInCategory"/>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
                                            <p:graphicEl>
                                              <a:chart seriesIdx="1" categoryIdx="7" bldStep="ptInCategory"/>
                                            </p:graphicEl>
                                          </p:spTgt>
                                        </p:tgtEl>
                                        <p:attrNameLst>
                                          <p:attrName>style.visibility</p:attrName>
                                        </p:attrNameLst>
                                      </p:cBhvr>
                                      <p:to>
                                        <p:strVal val="visible"/>
                                      </p:to>
                                    </p:set>
                                    <p:animEffect transition="in" filter="wipe(down)">
                                      <p:cBhvr>
                                        <p:cTn id="87" dur="500"/>
                                        <p:tgtEl>
                                          <p:spTgt spid="4">
                                            <p:graphicEl>
                                              <a:chart seriesIdx="1" categoryIdx="7"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El"/>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90234"/>
            <a:ext cx="7886700" cy="994172"/>
          </a:xfrm>
        </p:spPr>
        <p:txBody>
          <a:bodyPr/>
          <a:lstStyle/>
          <a:p>
            <a:r>
              <a:rPr lang="en-US" dirty="0" smtClean="0"/>
              <a:t>Equity implications at one ‘second wave’ college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540759893"/>
              </p:ext>
            </p:extLst>
          </p:nvPr>
        </p:nvGraphicFramePr>
        <p:xfrm>
          <a:off x="480447" y="1584406"/>
          <a:ext cx="8034903" cy="47234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6739322"/>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and Education Plan Implications</a:t>
            </a:r>
            <a:endParaRPr lang="en-US" dirty="0"/>
          </a:p>
        </p:txBody>
      </p:sp>
      <p:sp>
        <p:nvSpPr>
          <p:cNvPr id="3" name="Content Placeholder 2"/>
          <p:cNvSpPr>
            <a:spLocks noGrp="1"/>
          </p:cNvSpPr>
          <p:nvPr>
            <p:ph idx="1"/>
          </p:nvPr>
        </p:nvSpPr>
        <p:spPr/>
        <p:txBody>
          <a:bodyPr/>
          <a:lstStyle/>
          <a:p>
            <a:r>
              <a:rPr lang="en-US" dirty="0" smtClean="0"/>
              <a:t>Accelerated English</a:t>
            </a:r>
          </a:p>
          <a:p>
            <a:pPr lvl="1"/>
            <a:r>
              <a:rPr lang="en-US" dirty="0" smtClean="0"/>
              <a:t>Placement could be binary = transfer level or not</a:t>
            </a:r>
          </a:p>
          <a:p>
            <a:pPr lvl="1"/>
            <a:r>
              <a:rPr lang="en-US" dirty="0" smtClean="0"/>
              <a:t>Students may also be able to place beyond college composition with AP test, high school articulation, etc.</a:t>
            </a:r>
          </a:p>
          <a:p>
            <a:r>
              <a:rPr lang="en-US" dirty="0" smtClean="0"/>
              <a:t>Accelerated Math</a:t>
            </a:r>
          </a:p>
          <a:p>
            <a:pPr lvl="1"/>
            <a:r>
              <a:rPr lang="en-US" dirty="0" smtClean="0"/>
              <a:t>Placement potentially more complex with student </a:t>
            </a:r>
            <a:r>
              <a:rPr lang="en-US" dirty="0" err="1" smtClean="0"/>
              <a:t>ed</a:t>
            </a:r>
            <a:r>
              <a:rPr lang="en-US" dirty="0" smtClean="0"/>
              <a:t> plans having STEM or non-STEM pathways</a:t>
            </a:r>
          </a:p>
          <a:p>
            <a:pPr lvl="1"/>
            <a:r>
              <a:rPr lang="en-US" dirty="0" smtClean="0"/>
              <a:t>Placement into statistics binary = stats or pre-stats</a:t>
            </a:r>
          </a:p>
          <a:p>
            <a:pPr lvl="1"/>
            <a:r>
              <a:rPr lang="en-US" dirty="0" smtClean="0"/>
              <a:t>Placement into STEM pathways has more levels</a:t>
            </a:r>
          </a:p>
          <a:p>
            <a:pPr lvl="1"/>
            <a:r>
              <a:rPr lang="en-US" dirty="0" smtClean="0"/>
              <a:t>Non-STEM math can also have more pathways such as business prep, teacher prep, or general education</a:t>
            </a:r>
            <a:endParaRPr lang="en-US" dirty="0"/>
          </a:p>
        </p:txBody>
      </p:sp>
    </p:spTree>
    <p:extLst>
      <p:ext uri="{BB962C8B-B14F-4D97-AF65-F5344CB8AC3E}">
        <p14:creationId xmlns:p14="http://schemas.microsoft.com/office/powerpoint/2010/main" val="2663530968"/>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0"/>
            <a:ext cx="7010400" cy="3865418"/>
          </a:xfrm>
        </p:spPr>
        <p:txBody>
          <a:bodyPr/>
          <a:lstStyle/>
          <a:p>
            <a:r>
              <a:rPr lang="en-US" dirty="0" smtClean="0"/>
              <a:t>Thank You!</a:t>
            </a:r>
            <a:br>
              <a:rPr lang="en-US" dirty="0" smtClean="0"/>
            </a:br>
            <a:r>
              <a:rPr lang="en-US" sz="2000" dirty="0" smtClean="0"/>
              <a:t>Craig Hayward</a:t>
            </a:r>
            <a:r>
              <a:rPr lang="en-US" sz="2000" b="0" dirty="0" smtClean="0"/>
              <a:t>, </a:t>
            </a:r>
            <a:r>
              <a:rPr lang="en-US" sz="2000" b="0" dirty="0" smtClean="0">
                <a:hlinkClick r:id="rId3"/>
              </a:rPr>
              <a:t>chayward@ivc.edu</a:t>
            </a:r>
            <a:r>
              <a:rPr lang="en-US" sz="2000" b="0" dirty="0" smtClean="0"/>
              <a:t/>
            </a:r>
            <a:br>
              <a:rPr lang="en-US" sz="2000" b="0" dirty="0" smtClean="0"/>
            </a:br>
            <a:r>
              <a:rPr lang="en-US" sz="2000" dirty="0" smtClean="0"/>
              <a:t>Terrence Willett</a:t>
            </a:r>
            <a:r>
              <a:rPr lang="en-US" sz="2000" b="0" dirty="0" smtClean="0"/>
              <a:t>, </a:t>
            </a:r>
            <a:r>
              <a:rPr lang="en-US" sz="2000" b="0" dirty="0" smtClean="0">
                <a:hlinkClick r:id="rId4"/>
              </a:rPr>
              <a:t>terrence@cabrillo.edu</a:t>
            </a:r>
            <a:r>
              <a:rPr lang="en-US" sz="2000" b="0" dirty="0" smtClean="0"/>
              <a:t/>
            </a:r>
            <a:br>
              <a:rPr lang="en-US" sz="2000" b="0" dirty="0" smtClean="0"/>
            </a:br>
            <a:r>
              <a:rPr lang="en-US" sz="2000" dirty="0" smtClean="0"/>
              <a:t>RP </a:t>
            </a:r>
            <a:r>
              <a:rPr lang="en-US" sz="2000" dirty="0"/>
              <a:t>Group Evaluation Report</a:t>
            </a:r>
            <a:r>
              <a:rPr lang="en-US" sz="2000" b="0" dirty="0"/>
              <a:t>, </a:t>
            </a:r>
            <a:r>
              <a:rPr lang="en-US" sz="2000" b="0" dirty="0">
                <a:hlinkClick r:id="rId5"/>
              </a:rPr>
              <a:t>http://</a:t>
            </a:r>
            <a:r>
              <a:rPr lang="en-US" sz="2000" b="0" dirty="0" smtClean="0">
                <a:hlinkClick r:id="rId5"/>
              </a:rPr>
              <a:t>www.rpgroup.org/projects/cap</a:t>
            </a:r>
            <a:r>
              <a:rPr lang="en-US" sz="2000" b="0" dirty="0" smtClean="0"/>
              <a:t> </a:t>
            </a:r>
            <a:br>
              <a:rPr lang="en-US" sz="2000" b="0" dirty="0" smtClean="0"/>
            </a:br>
            <a:r>
              <a:rPr lang="en-US" sz="2000" dirty="0" smtClean="0"/>
              <a:t>CAP </a:t>
            </a:r>
            <a:r>
              <a:rPr lang="en-US" sz="2000" dirty="0"/>
              <a:t>Project</a:t>
            </a:r>
            <a:r>
              <a:rPr lang="en-US" sz="2000" b="0" dirty="0"/>
              <a:t>, </a:t>
            </a:r>
            <a:r>
              <a:rPr lang="en-US" sz="2000" b="0" dirty="0">
                <a:hlinkClick r:id="rId6"/>
              </a:rPr>
              <a:t>http://cap.3csn.org</a:t>
            </a:r>
            <a:r>
              <a:rPr lang="en-US" sz="2000" b="0" dirty="0" smtClean="0">
                <a:hlinkClick r:id="rId6"/>
              </a:rPr>
              <a:t>/</a:t>
            </a:r>
            <a:r>
              <a:rPr lang="en-US" sz="2000" b="0" dirty="0" smtClean="0"/>
              <a:t> </a:t>
            </a:r>
            <a:br>
              <a:rPr lang="en-US" sz="2000" b="0" dirty="0" smtClean="0"/>
            </a:br>
            <a:endParaRPr lang="en-US" sz="2000" b="0" dirty="0">
              <a:solidFill>
                <a:srgbClr val="FFFFFF"/>
              </a:solidFill>
            </a:endParaRPr>
          </a:p>
        </p:txBody>
      </p:sp>
      <p:sp>
        <p:nvSpPr>
          <p:cNvPr id="3" name="Text Placeholder 2"/>
          <p:cNvSpPr>
            <a:spLocks noGrp="1"/>
          </p:cNvSpPr>
          <p:nvPr>
            <p:ph type="body" idx="1"/>
          </p:nvPr>
        </p:nvSpPr>
        <p:spPr/>
        <p:txBody>
          <a:bodyPr/>
          <a:lstStyle/>
          <a:p>
            <a:endParaRPr lang="en-US" dirty="0"/>
          </a:p>
        </p:txBody>
      </p:sp>
      <p:sp>
        <p:nvSpPr>
          <p:cNvPr id="5" name="Footer Placeholder 4"/>
          <p:cNvSpPr>
            <a:spLocks noGrp="1"/>
          </p:cNvSpPr>
          <p:nvPr>
            <p:ph type="ftr" sz="quarter" idx="12"/>
          </p:nvPr>
        </p:nvSpPr>
        <p:spPr>
          <a:xfrm>
            <a:off x="1219200" y="6447116"/>
            <a:ext cx="5943600" cy="270165"/>
          </a:xfrm>
        </p:spPr>
        <p:txBody>
          <a:bodyPr/>
          <a:lstStyle>
            <a:lvl1pPr>
              <a:defRPr sz="1200"/>
            </a:lvl1pPr>
          </a:lstStyle>
          <a:p>
            <a:pPr>
              <a:defRPr/>
            </a:pPr>
            <a:r>
              <a:rPr lang="en-US" dirty="0" smtClean="0">
                <a:solidFill>
                  <a:srgbClr val="696464"/>
                </a:solidFill>
              </a:rPr>
              <a:t>Evaluating CAP</a:t>
            </a:r>
            <a:r>
              <a:rPr lang="en-US" dirty="0">
                <a:solidFill>
                  <a:srgbClr val="696464"/>
                </a:solidFill>
              </a:rPr>
              <a:t>, </a:t>
            </a:r>
            <a:r>
              <a:rPr lang="en-US" dirty="0" smtClean="0">
                <a:solidFill>
                  <a:srgbClr val="696464"/>
                </a:solidFill>
              </a:rPr>
              <a:t>Academic Academy, March 2015</a:t>
            </a:r>
            <a:endParaRPr lang="en-US" dirty="0">
              <a:solidFill>
                <a:srgbClr val="696464"/>
              </a:solidFill>
            </a:endParaRPr>
          </a:p>
          <a:p>
            <a:pPr>
              <a:defRPr/>
            </a:pPr>
            <a:endParaRPr lang="en-US" dirty="0">
              <a:solidFill>
                <a:srgbClr val="696464"/>
              </a:solidFill>
            </a:endParaRPr>
          </a:p>
        </p:txBody>
      </p:sp>
    </p:spTree>
    <p:extLst>
      <p:ext uri="{BB962C8B-B14F-4D97-AF65-F5344CB8AC3E}">
        <p14:creationId xmlns:p14="http://schemas.microsoft.com/office/powerpoint/2010/main" val="725454521"/>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391400" cy="838200"/>
          </a:xfrm>
        </p:spPr>
        <p:txBody>
          <a:bodyPr/>
          <a:lstStyle/>
          <a:p>
            <a:r>
              <a:rPr lang="en-US" dirty="0" smtClean="0"/>
              <a:t>Evaluation Framework</a:t>
            </a:r>
            <a:endParaRPr lang="en-US" dirty="0"/>
          </a:p>
        </p:txBody>
      </p:sp>
      <p:sp>
        <p:nvSpPr>
          <p:cNvPr id="5" name="Content Placeholder 4"/>
          <p:cNvSpPr>
            <a:spLocks noGrp="1"/>
          </p:cNvSpPr>
          <p:nvPr>
            <p:ph sz="quarter" idx="1"/>
          </p:nvPr>
        </p:nvSpPr>
        <p:spPr>
          <a:xfrm>
            <a:off x="609600" y="1600200"/>
            <a:ext cx="7391400" cy="4648200"/>
          </a:xfrm>
        </p:spPr>
        <p:txBody>
          <a:bodyPr/>
          <a:lstStyle/>
          <a:p>
            <a:pPr marL="457200" indent="-457200">
              <a:buFont typeface="Arial" panose="020B0604020202020204" pitchFamily="34" charset="0"/>
              <a:buChar char="•"/>
            </a:pPr>
            <a:r>
              <a:rPr lang="en-US" dirty="0" smtClean="0"/>
              <a:t>Problem</a:t>
            </a:r>
          </a:p>
          <a:p>
            <a:pPr marL="1004888" lvl="1" indent="-457200">
              <a:buFont typeface="Arial" panose="020B0604020202020204" pitchFamily="34" charset="0"/>
              <a:buChar char="•"/>
            </a:pPr>
            <a:r>
              <a:rPr lang="en-US" dirty="0" smtClean="0"/>
              <a:t>Low completion of transfer level English and math among basic skills students (“throughput”)</a:t>
            </a:r>
          </a:p>
          <a:p>
            <a:pPr marL="457200" indent="-457200">
              <a:buFont typeface="Arial" panose="020B0604020202020204" pitchFamily="34" charset="0"/>
              <a:buChar char="•"/>
            </a:pPr>
            <a:r>
              <a:rPr lang="en-US" dirty="0" smtClean="0"/>
              <a:t>Intervention</a:t>
            </a:r>
          </a:p>
          <a:p>
            <a:pPr marL="1004888" lvl="1" indent="-457200">
              <a:buFont typeface="Arial" panose="020B0604020202020204" pitchFamily="34" charset="0"/>
              <a:buChar char="•"/>
            </a:pPr>
            <a:r>
              <a:rPr lang="en-US" dirty="0" smtClean="0"/>
              <a:t>Shorten remedial sequence to “accelerate” progression to transfer level English and non-STEM math</a:t>
            </a:r>
          </a:p>
          <a:p>
            <a:pPr marL="457200" indent="-457200">
              <a:buFont typeface="Arial" panose="020B0604020202020204" pitchFamily="34" charset="0"/>
              <a:buChar char="•"/>
            </a:pPr>
            <a:r>
              <a:rPr lang="en-US" dirty="0" smtClean="0"/>
              <a:t>Hypothesis</a:t>
            </a:r>
          </a:p>
          <a:p>
            <a:pPr marL="1004888" lvl="1" indent="-457200">
              <a:buFont typeface="Arial" panose="020B0604020202020204" pitchFamily="34" charset="0"/>
              <a:buChar char="•"/>
            </a:pPr>
            <a:r>
              <a:rPr lang="en-US" dirty="0"/>
              <a:t>S</a:t>
            </a:r>
            <a:r>
              <a:rPr lang="en-US" dirty="0" smtClean="0"/>
              <a:t>tudents </a:t>
            </a:r>
            <a:r>
              <a:rPr lang="en-US" dirty="0"/>
              <a:t>in accelerated pathways complete the </a:t>
            </a:r>
            <a:r>
              <a:rPr lang="en-US" dirty="0" smtClean="0"/>
              <a:t>transfer-level </a:t>
            </a:r>
            <a:r>
              <a:rPr lang="en-US" dirty="0"/>
              <a:t>gatekeeper course at a rate higher than comparable students who participate in the traditional </a:t>
            </a:r>
            <a:r>
              <a:rPr lang="en-US" dirty="0" smtClean="0"/>
              <a:t>sequence</a:t>
            </a:r>
          </a:p>
          <a:p>
            <a:pPr marL="457200" indent="-457200">
              <a:buFont typeface="Arial" panose="020B0604020202020204" pitchFamily="34" charset="0"/>
              <a:buChar char="•"/>
            </a:pPr>
            <a:r>
              <a:rPr lang="en-US" dirty="0" smtClean="0"/>
              <a:t> </a:t>
            </a:r>
          </a:p>
          <a:p>
            <a:endParaRPr lang="en-US" dirty="0"/>
          </a:p>
        </p:txBody>
      </p:sp>
      <p:sp>
        <p:nvSpPr>
          <p:cNvPr id="4" name="Slide Number Placeholder 3"/>
          <p:cNvSpPr>
            <a:spLocks noGrp="1"/>
          </p:cNvSpPr>
          <p:nvPr>
            <p:ph type="sldNum" sz="quarter" idx="11"/>
          </p:nvPr>
        </p:nvSpPr>
        <p:spPr/>
        <p:txBody>
          <a:bodyPr/>
          <a:lstStyle/>
          <a:p>
            <a:fld id="{ACA01F30-04B1-4B56-BF18-D0ECA823981E}" type="slidenum">
              <a:rPr lang="en-US" smtClean="0">
                <a:solidFill>
                  <a:prstClr val="black">
                    <a:tint val="75000"/>
                  </a:prstClr>
                </a:solidFill>
              </a:rPr>
              <a:pPr/>
              <a:t>3</a:t>
            </a:fld>
            <a:endParaRPr lang="en-US">
              <a:solidFill>
                <a:prstClr val="black">
                  <a:tint val="75000"/>
                </a:prstClr>
              </a:solidFill>
            </a:endParaRPr>
          </a:p>
        </p:txBody>
      </p:sp>
      <p:sp>
        <p:nvSpPr>
          <p:cNvPr id="3" name="Footer Placeholder 2"/>
          <p:cNvSpPr>
            <a:spLocks noGrp="1"/>
          </p:cNvSpPr>
          <p:nvPr>
            <p:ph type="ftr" sz="quarter" idx="12"/>
          </p:nvPr>
        </p:nvSpPr>
        <p:spPr/>
        <p:txBody>
          <a:bodyPr/>
          <a:lstStyle/>
          <a:p>
            <a:r>
              <a:rPr lang="en-US" dirty="0">
                <a:solidFill>
                  <a:srgbClr val="696464"/>
                </a:solidFill>
              </a:rPr>
              <a:t>Evaluating CAP, Academic Academy, March 2015</a:t>
            </a:r>
          </a:p>
        </p:txBody>
      </p:sp>
    </p:spTree>
    <p:extLst>
      <p:ext uri="{BB962C8B-B14F-4D97-AF65-F5344CB8AC3E}">
        <p14:creationId xmlns:p14="http://schemas.microsoft.com/office/powerpoint/2010/main" val="532639847"/>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679" y="457200"/>
            <a:ext cx="7391400" cy="1295400"/>
          </a:xfrm>
        </p:spPr>
        <p:txBody>
          <a:bodyPr/>
          <a:lstStyle/>
          <a:p>
            <a:r>
              <a:rPr lang="en-US" dirty="0" smtClean="0"/>
              <a:t>Resources/Acknowledgements</a:t>
            </a:r>
            <a:endParaRPr lang="en-US" dirty="0"/>
          </a:p>
        </p:txBody>
      </p:sp>
      <p:sp>
        <p:nvSpPr>
          <p:cNvPr id="3" name="Content Placeholder 2"/>
          <p:cNvSpPr>
            <a:spLocks noGrp="1"/>
          </p:cNvSpPr>
          <p:nvPr>
            <p:ph sz="quarter" idx="1"/>
          </p:nvPr>
        </p:nvSpPr>
        <p:spPr>
          <a:xfrm>
            <a:off x="912679" y="1752600"/>
            <a:ext cx="7391400" cy="4346448"/>
          </a:xfrm>
        </p:spPr>
        <p:txBody>
          <a:bodyPr/>
          <a:lstStyle/>
          <a:p>
            <a:pPr marL="457200" indent="-457200">
              <a:buFont typeface="Arial" panose="020B0604020202020204" pitchFamily="34" charset="0"/>
              <a:buChar char="•"/>
            </a:pPr>
            <a:r>
              <a:rPr lang="en-US" dirty="0"/>
              <a:t>Funded by California Community College Success Network (3CSN) and the Walter S. Johnson Foundation </a:t>
            </a:r>
            <a:endParaRPr lang="en-US" dirty="0" smtClean="0"/>
          </a:p>
          <a:p>
            <a:pPr marL="457200" indent="-457200">
              <a:buFont typeface="Arial" panose="020B0604020202020204" pitchFamily="34" charset="0"/>
              <a:buChar char="•"/>
            </a:pPr>
            <a:r>
              <a:rPr lang="en-US" dirty="0" smtClean="0"/>
              <a:t>Technical</a:t>
            </a:r>
            <a:r>
              <a:rPr lang="en-US" dirty="0"/>
              <a:t> support from the California Community College Chancellor's Office (CCCCO</a:t>
            </a:r>
            <a:r>
              <a:rPr lang="en-US" dirty="0" smtClean="0"/>
              <a:t>)</a:t>
            </a:r>
          </a:p>
          <a:p>
            <a:pPr marL="457200" indent="-457200">
              <a:buFont typeface="Arial" panose="020B0604020202020204" pitchFamily="34" charset="0"/>
              <a:buChar char="•"/>
            </a:pPr>
            <a:r>
              <a:rPr lang="en-US" dirty="0" smtClean="0"/>
              <a:t>Participation by CAP pilot colleges</a:t>
            </a:r>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4</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2614155695"/>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5</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81000" y="685800"/>
            <a:ext cx="8589817" cy="3482730"/>
          </a:xfrm>
          <a:prstGeom prst="rect">
            <a:avLst/>
          </a:prstGeom>
        </p:spPr>
      </p:pic>
      <p:sp>
        <p:nvSpPr>
          <p:cNvPr id="7" name="TextBox 6"/>
          <p:cNvSpPr txBox="1"/>
          <p:nvPr/>
        </p:nvSpPr>
        <p:spPr>
          <a:xfrm>
            <a:off x="533400" y="4572000"/>
            <a:ext cx="8153400" cy="1384995"/>
          </a:xfrm>
          <a:prstGeom prst="rect">
            <a:avLst/>
          </a:prstGeom>
          <a:noFill/>
        </p:spPr>
        <p:txBody>
          <a:bodyPr wrap="square" rtlCol="0">
            <a:spAutoFit/>
          </a:bodyPr>
          <a:lstStyle/>
          <a:p>
            <a:pPr defTabSz="914400" fontAlgn="base">
              <a:spcBef>
                <a:spcPct val="0"/>
              </a:spcBef>
              <a:spcAft>
                <a:spcPct val="0"/>
              </a:spcAft>
            </a:pPr>
            <a:r>
              <a:rPr lang="en-US" sz="2800" dirty="0">
                <a:solidFill>
                  <a:prstClr val="black"/>
                </a:solidFill>
                <a:latin typeface="Arial" pitchFamily="34" charset="0"/>
                <a:cs typeface="Arial" pitchFamily="34" charset="0"/>
              </a:rPr>
              <a:t>Statewide progression of students from three levels below transfer to transfer-level math from fall 2010 through spring 2013.</a:t>
            </a:r>
          </a:p>
        </p:txBody>
      </p:sp>
    </p:spTree>
    <p:extLst>
      <p:ext uri="{BB962C8B-B14F-4D97-AF65-F5344CB8AC3E}">
        <p14:creationId xmlns:p14="http://schemas.microsoft.com/office/powerpoint/2010/main" val="3177037682"/>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Methods</a:t>
            </a:r>
            <a:endParaRPr lang="en-US" dirty="0"/>
          </a:p>
        </p:txBody>
      </p:sp>
      <p:sp>
        <p:nvSpPr>
          <p:cNvPr id="8" name="Content Placeholder 7"/>
          <p:cNvSpPr>
            <a:spLocks noGrp="1"/>
          </p:cNvSpPr>
          <p:nvPr>
            <p:ph sz="half" idx="1"/>
          </p:nvPr>
        </p:nvSpPr>
        <p:spPr>
          <a:xfrm>
            <a:off x="457200" y="1722716"/>
            <a:ext cx="7848600" cy="4724400"/>
          </a:xfrm>
        </p:spPr>
        <p:txBody>
          <a:bodyPr>
            <a:normAutofit/>
          </a:bodyPr>
          <a:lstStyle/>
          <a:p>
            <a:r>
              <a:rPr lang="en-US" dirty="0" smtClean="0"/>
              <a:t>Accelerated </a:t>
            </a:r>
            <a:r>
              <a:rPr lang="en-US" dirty="0"/>
              <a:t>students compared to traditional</a:t>
            </a:r>
          </a:p>
          <a:p>
            <a:r>
              <a:rPr lang="en-US" dirty="0" smtClean="0"/>
              <a:t>Equated on 13 variables including current level, non-subject GPA, ethnicity, EOPS, ESL, financial aid, disability, and prior successes</a:t>
            </a:r>
          </a:p>
          <a:p>
            <a:r>
              <a:rPr lang="en-US" dirty="0" smtClean="0"/>
              <a:t>Outcome is passing the relevant transfer-level gatekeeper course</a:t>
            </a:r>
          </a:p>
          <a:p>
            <a:r>
              <a:rPr lang="en-US" dirty="0" smtClean="0"/>
              <a:t>Multivariate logistic regression and marginal means analysis</a:t>
            </a:r>
          </a:p>
          <a:p>
            <a:r>
              <a:rPr lang="en-US" dirty="0"/>
              <a:t>Study included an implementation survey</a:t>
            </a:r>
          </a:p>
          <a:p>
            <a:endParaRPr lang="en-US" dirty="0" smtClean="0"/>
          </a:p>
          <a:p>
            <a:endParaRPr lang="en-US" dirty="0"/>
          </a:p>
        </p:txBody>
      </p:sp>
      <p:pic>
        <p:nvPicPr>
          <p:cNvPr id="1026" name="Picture 2" descr="C:\Users\crhaywar\AppData\Local\Microsoft\Windows\Temporary Internet Files\Content.IE5\UPNTQT9T\MC900435278[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33406"/>
            <a:ext cx="2209800" cy="153304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Footer Placeholder 4"/>
          <p:cNvSpPr>
            <a:spLocks noGrp="1"/>
          </p:cNvSpPr>
          <p:nvPr>
            <p:ph type="ftr" sz="quarter" idx="12"/>
          </p:nvPr>
        </p:nvSpPr>
        <p:spPr>
          <a:xfrm>
            <a:off x="1219200" y="6447116"/>
            <a:ext cx="5943600" cy="270165"/>
          </a:xfrm>
        </p:spPr>
        <p:txBody>
          <a:bodyPr/>
          <a:lstStyle>
            <a:lvl1pPr>
              <a:defRPr sz="1200"/>
            </a:lvl1pPr>
          </a:lstStyle>
          <a:p>
            <a:pPr algn="l">
              <a:defRPr/>
            </a:pPr>
            <a:r>
              <a:rPr lang="en-US" dirty="0">
                <a:solidFill>
                  <a:srgbClr val="696464"/>
                </a:solidFill>
              </a:rPr>
              <a:t>Evaluating CAP, Academic Academy, March 2015</a:t>
            </a:r>
            <a:endParaRPr lang="en-US" dirty="0">
              <a:solidFill>
                <a:prstClr val="black">
                  <a:tint val="75000"/>
                </a:prstClr>
              </a:solidFill>
            </a:endParaRPr>
          </a:p>
        </p:txBody>
      </p:sp>
    </p:spTree>
    <p:extLst>
      <p:ext uri="{BB962C8B-B14F-4D97-AF65-F5344CB8AC3E}">
        <p14:creationId xmlns:p14="http://schemas.microsoft.com/office/powerpoint/2010/main" val="4196768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Students</a:t>
            </a:r>
            <a:endParaRPr lang="en-US" dirty="0"/>
          </a:p>
        </p:txBody>
      </p:sp>
      <p:sp>
        <p:nvSpPr>
          <p:cNvPr id="3" name="Text Placeholder 2"/>
          <p:cNvSpPr>
            <a:spLocks noGrp="1"/>
          </p:cNvSpPr>
          <p:nvPr>
            <p:ph type="body" idx="1"/>
          </p:nvPr>
        </p:nvSpPr>
        <p:spPr/>
        <p:txBody>
          <a:bodyPr/>
          <a:lstStyle/>
          <a:p>
            <a:endParaRPr lang="en-US" dirty="0"/>
          </a:p>
        </p:txBody>
      </p:sp>
      <p:sp>
        <p:nvSpPr>
          <p:cNvPr id="5" name="Footer Placeholder 4"/>
          <p:cNvSpPr>
            <a:spLocks noGrp="1"/>
          </p:cNvSpPr>
          <p:nvPr>
            <p:ph type="ftr" sz="quarter" idx="12"/>
          </p:nvPr>
        </p:nvSpPr>
        <p:spPr>
          <a:xfrm>
            <a:off x="1219200" y="6447116"/>
            <a:ext cx="5943600" cy="270165"/>
          </a:xfrm>
        </p:spPr>
        <p:txBody>
          <a:bodyPr/>
          <a:lstStyle>
            <a:lvl1pPr>
              <a:defRPr sz="1200"/>
            </a:lvl1p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418622952"/>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075" y="457200"/>
            <a:ext cx="7391400" cy="1295400"/>
          </a:xfrm>
        </p:spPr>
        <p:txBody>
          <a:bodyPr/>
          <a:lstStyle/>
          <a:p>
            <a:r>
              <a:rPr lang="en-US" dirty="0" smtClean="0"/>
              <a:t>Sample</a:t>
            </a:r>
            <a:endParaRPr lang="en-US" dirty="0"/>
          </a:p>
        </p:txBody>
      </p:sp>
      <p:sp>
        <p:nvSpPr>
          <p:cNvPr id="3" name="Content Placeholder 2"/>
          <p:cNvSpPr>
            <a:spLocks noGrp="1"/>
          </p:cNvSpPr>
          <p:nvPr>
            <p:ph sz="quarter" idx="1"/>
          </p:nvPr>
        </p:nvSpPr>
        <p:spPr>
          <a:xfrm>
            <a:off x="930075" y="1810676"/>
            <a:ext cx="7391400" cy="4346448"/>
          </a:xfrm>
        </p:spPr>
        <p:txBody>
          <a:bodyPr/>
          <a:lstStyle/>
          <a:p>
            <a:pPr marL="457200" indent="-457200">
              <a:buFont typeface="Arial" panose="020B0604020202020204" pitchFamily="34" charset="0"/>
              <a:buChar char="•"/>
            </a:pPr>
            <a:r>
              <a:rPr lang="en-US" sz="2400" dirty="0"/>
              <a:t>Compare outcomes of accelerated students and similar students enrolled in traditional English and math basic skills sequences </a:t>
            </a:r>
            <a:endParaRPr lang="en-US" sz="2400" dirty="0" smtClean="0"/>
          </a:p>
          <a:p>
            <a:pPr marL="457200" indent="-457200">
              <a:buFont typeface="Arial" panose="020B0604020202020204" pitchFamily="34" charset="0"/>
              <a:buChar char="•"/>
            </a:pPr>
            <a:r>
              <a:rPr lang="en-US" sz="2400" dirty="0" smtClean="0"/>
              <a:t>18 accelerated pathways at 16 colleges</a:t>
            </a:r>
            <a:endParaRPr lang="en-US" sz="2400" dirty="0"/>
          </a:p>
          <a:p>
            <a:pPr marL="457200" indent="-457200">
              <a:buFont typeface="Arial" panose="020B0604020202020204" pitchFamily="34" charset="0"/>
              <a:buChar char="•"/>
            </a:pPr>
            <a:r>
              <a:rPr lang="en-US" sz="2400" dirty="0"/>
              <a:t>2011-2012 academic year - CAP’s </a:t>
            </a:r>
            <a:r>
              <a:rPr lang="en-US" sz="2400" dirty="0" smtClean="0"/>
              <a:t>first pilot year</a:t>
            </a:r>
            <a:endParaRPr lang="en-US" sz="2400" dirty="0"/>
          </a:p>
          <a:p>
            <a:pPr marL="457200" indent="-457200">
              <a:buFont typeface="Arial" panose="020B0604020202020204" pitchFamily="34" charset="0"/>
              <a:buChar char="•"/>
            </a:pPr>
            <a:r>
              <a:rPr lang="en-US" sz="2400" dirty="0"/>
              <a:t>Students were followed through spring </a:t>
            </a:r>
            <a:r>
              <a:rPr lang="en-US" sz="2400" dirty="0" smtClean="0"/>
              <a:t>2013</a:t>
            </a:r>
          </a:p>
          <a:p>
            <a:pPr marL="457200" indent="-457200">
              <a:buFont typeface="Arial" panose="020B0604020202020204" pitchFamily="34" charset="0"/>
              <a:buChar char="•"/>
            </a:pPr>
            <a:r>
              <a:rPr lang="en-US" sz="2400" dirty="0" smtClean="0"/>
              <a:t>1,836 accelerated English students &amp; 22,354 comparison students with complete data</a:t>
            </a:r>
          </a:p>
          <a:p>
            <a:pPr marL="457200" indent="-457200">
              <a:buFont typeface="Arial" panose="020B0604020202020204" pitchFamily="34" charset="0"/>
              <a:buChar char="•"/>
            </a:pPr>
            <a:r>
              <a:rPr lang="en-US" sz="2400" dirty="0" smtClean="0"/>
              <a:t>653 accelerated math students &amp; 23,607 comparison students with complete data</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endParaRPr lang="en-US" sz="2400" dirty="0" smtClean="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8</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3591611259"/>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91400" cy="882219"/>
          </a:xfrm>
        </p:spPr>
        <p:txBody>
          <a:bodyPr/>
          <a:lstStyle/>
          <a:p>
            <a:r>
              <a:rPr lang="en-US" dirty="0" smtClean="0"/>
              <a:t>English students </a:t>
            </a:r>
            <a:endParaRPr lang="en-US" dirty="0"/>
          </a:p>
        </p:txBody>
      </p:sp>
      <p:sp>
        <p:nvSpPr>
          <p:cNvPr id="3" name="Content Placeholder 2"/>
          <p:cNvSpPr>
            <a:spLocks noGrp="1"/>
          </p:cNvSpPr>
          <p:nvPr>
            <p:ph sz="quarter" idx="1"/>
          </p:nvPr>
        </p:nvSpPr>
        <p:spPr>
          <a:xfrm>
            <a:off x="914400" y="1467076"/>
            <a:ext cx="7772400" cy="4346448"/>
          </a:xfrm>
        </p:spPr>
        <p:txBody>
          <a:bodyPr/>
          <a:lstStyle/>
          <a:p>
            <a:r>
              <a:rPr lang="en-US" dirty="0" smtClean="0"/>
              <a:t>Compared to the English comparison group, accelerated English students</a:t>
            </a:r>
            <a:r>
              <a:rPr lang="en-US" dirty="0"/>
              <a:t> </a:t>
            </a:r>
            <a:r>
              <a:rPr lang="en-US" dirty="0" smtClean="0"/>
              <a:t>were:</a:t>
            </a:r>
            <a:endParaRPr lang="en-US" dirty="0"/>
          </a:p>
          <a:p>
            <a:pPr marL="457200" indent="-457200">
              <a:buFont typeface="Arial" panose="020B0604020202020204" pitchFamily="34" charset="0"/>
              <a:buChar char="•"/>
            </a:pPr>
            <a:r>
              <a:rPr lang="en-US" dirty="0" smtClean="0"/>
              <a:t>more likely to have a lower current level</a:t>
            </a:r>
            <a:r>
              <a:rPr lang="en-US" dirty="0"/>
              <a:t>;</a:t>
            </a:r>
          </a:p>
          <a:p>
            <a:pPr marL="457200" indent="-457200">
              <a:buFont typeface="Arial" panose="020B0604020202020204" pitchFamily="34" charset="0"/>
              <a:buChar char="•"/>
            </a:pPr>
            <a:r>
              <a:rPr lang="en-US" dirty="0" smtClean="0"/>
              <a:t>more likely to be Black or Hispanic</a:t>
            </a:r>
            <a:r>
              <a:rPr lang="en-US" dirty="0"/>
              <a:t>;</a:t>
            </a:r>
          </a:p>
          <a:p>
            <a:pPr marL="457200" indent="-457200">
              <a:buFont typeface="Arial" panose="020B0604020202020204" pitchFamily="34" charset="0"/>
              <a:buChar char="•"/>
            </a:pPr>
            <a:r>
              <a:rPr lang="en-US" dirty="0" smtClean="0"/>
              <a:t>more likely to have received a Pell grant</a:t>
            </a:r>
            <a:r>
              <a:rPr lang="en-US" dirty="0"/>
              <a:t>;</a:t>
            </a:r>
          </a:p>
          <a:p>
            <a:pPr marL="457200" indent="-457200">
              <a:buFont typeface="Arial" panose="020B0604020202020204" pitchFamily="34" charset="0"/>
              <a:buChar char="•"/>
            </a:pPr>
            <a:r>
              <a:rPr lang="en-US" dirty="0" smtClean="0"/>
              <a:t>equally likely to have been in EOPS</a:t>
            </a:r>
            <a:r>
              <a:rPr lang="en-US" dirty="0"/>
              <a:t>;</a:t>
            </a:r>
          </a:p>
          <a:p>
            <a:pPr marL="457200" indent="-457200">
              <a:buFont typeface="Arial" panose="020B0604020202020204" pitchFamily="34" charset="0"/>
              <a:buChar char="•"/>
            </a:pPr>
            <a:r>
              <a:rPr lang="en-US" dirty="0" smtClean="0"/>
              <a:t>equally </a:t>
            </a:r>
            <a:r>
              <a:rPr lang="en-US" dirty="0"/>
              <a:t>likely to be </a:t>
            </a:r>
            <a:r>
              <a:rPr lang="en-US" dirty="0" smtClean="0"/>
              <a:t>female;</a:t>
            </a:r>
          </a:p>
          <a:p>
            <a:pPr marL="457200" indent="-457200">
              <a:buFont typeface="Arial" panose="020B0604020202020204" pitchFamily="34" charset="0"/>
              <a:buChar char="•"/>
            </a:pPr>
            <a:r>
              <a:rPr lang="en-US" dirty="0" smtClean="0"/>
              <a:t>slightly more likely not to have graduated HS; </a:t>
            </a:r>
            <a:endParaRPr lang="en-US" dirty="0"/>
          </a:p>
          <a:p>
            <a:pPr marL="457200" indent="-457200">
              <a:buFont typeface="Arial" panose="020B0604020202020204" pitchFamily="34" charset="0"/>
              <a:buChar char="•"/>
            </a:pPr>
            <a:r>
              <a:rPr lang="en-US" dirty="0" smtClean="0"/>
              <a:t>and more likely to have an identified disability.</a:t>
            </a:r>
            <a:endParaRPr lang="en-US" dirty="0"/>
          </a:p>
        </p:txBody>
      </p:sp>
      <p:sp>
        <p:nvSpPr>
          <p:cNvPr id="4" name="Slide Number Placeholder 3"/>
          <p:cNvSpPr>
            <a:spLocks noGrp="1"/>
          </p:cNvSpPr>
          <p:nvPr>
            <p:ph type="sldNum" sz="quarter" idx="11"/>
          </p:nvPr>
        </p:nvSpPr>
        <p:spPr/>
        <p:txBody>
          <a:bodyPr/>
          <a:lstStyle/>
          <a:p>
            <a:fld id="{CA8C28C9-49BD-154E-81F1-36BC551BC087}" type="slidenum">
              <a:rPr lang="en-US" smtClean="0">
                <a:solidFill>
                  <a:prstClr val="black">
                    <a:tint val="75000"/>
                  </a:prstClr>
                </a:solidFill>
              </a:rPr>
              <a:pPr/>
              <a:t>9</a:t>
            </a:fld>
            <a:endParaRPr lang="en-US" dirty="0">
              <a:solidFill>
                <a:prstClr val="black">
                  <a:tint val="75000"/>
                </a:prstClr>
              </a:solidFill>
            </a:endParaRPr>
          </a:p>
        </p:txBody>
      </p:sp>
      <p:sp>
        <p:nvSpPr>
          <p:cNvPr id="5" name="Footer Placeholder 4"/>
          <p:cNvSpPr>
            <a:spLocks noGrp="1"/>
          </p:cNvSpPr>
          <p:nvPr>
            <p:ph type="ftr" sz="quarter" idx="12"/>
          </p:nvPr>
        </p:nvSpPr>
        <p:spPr/>
        <p:txBody>
          <a:bodyPr/>
          <a:lstStyle/>
          <a:p>
            <a:pPr>
              <a:defRPr/>
            </a:pPr>
            <a:r>
              <a:rPr lang="en-US" dirty="0">
                <a:solidFill>
                  <a:srgbClr val="696464"/>
                </a:solidFill>
              </a:rPr>
              <a:t>Evaluating CAP, Academic Academy, March 2015</a:t>
            </a:r>
          </a:p>
        </p:txBody>
      </p:sp>
    </p:spTree>
    <p:extLst>
      <p:ext uri="{BB962C8B-B14F-4D97-AF65-F5344CB8AC3E}">
        <p14:creationId xmlns:p14="http://schemas.microsoft.com/office/powerpoint/2010/main" val="3347940010"/>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solidFill>
          <a:schemeClr val="bg1"/>
        </a:solidFill>
        <a:ln>
          <a:noFill/>
        </a:ln>
        <a:effectLst/>
        <a:scene3d>
          <a:camera prst="orthographicFront" fov="0">
            <a:rot lat="0" lon="0" rev="0"/>
          </a:camera>
          <a:lightRig rig="threePt" dir="t">
            <a:rot lat="0" lon="0" rev="0"/>
          </a:lightRig>
        </a:scene3d>
        <a:sp3d prstMaterial="matte">
          <a:bevelT w="0" h="0"/>
          <a:contourClr>
            <a:schemeClr val="bg1"/>
          </a:contourClr>
        </a:sp3d>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5.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6.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7.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8.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9.xml><?xml version="1.0" encoding="utf-8"?>
<a:themeOverride xmlns:a="http://schemas.openxmlformats.org/drawingml/2006/main">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BA4D1D"/>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16232</TotalTime>
  <Words>1698</Words>
  <Application>Microsoft Office PowerPoint</Application>
  <PresentationFormat>On-screen Show (4:3)</PresentationFormat>
  <Paragraphs>210</Paragraphs>
  <Slides>26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Arial,Times New Roman</vt:lpstr>
      <vt:lpstr>Calibri</vt:lpstr>
      <vt:lpstr>Georgia</vt:lpstr>
      <vt:lpstr>Times New Roman</vt:lpstr>
      <vt:lpstr>Wingdings</vt:lpstr>
      <vt:lpstr>Wingdings 2</vt:lpstr>
      <vt:lpstr>Civic</vt:lpstr>
      <vt:lpstr>Evaluating the California Acceleration Project</vt:lpstr>
      <vt:lpstr>The California Acceleration Project</vt:lpstr>
      <vt:lpstr>Evaluation Framework</vt:lpstr>
      <vt:lpstr>Resources/Acknowledgements</vt:lpstr>
      <vt:lpstr>PowerPoint Presentation</vt:lpstr>
      <vt:lpstr>Methods</vt:lpstr>
      <vt:lpstr>The Students</vt:lpstr>
      <vt:lpstr>Sample</vt:lpstr>
      <vt:lpstr>English students </vt:lpstr>
      <vt:lpstr>Math students</vt:lpstr>
      <vt:lpstr>PowerPoint Presentation</vt:lpstr>
      <vt:lpstr>Outcomes After controlling for differences  in pre-existing student characteristics</vt:lpstr>
      <vt:lpstr>Main Findings</vt:lpstr>
      <vt:lpstr>CAP Acceleration increased odds of sequence completion</vt:lpstr>
      <vt:lpstr>PowerPoint Presentation</vt:lpstr>
      <vt:lpstr>PowerPoint Presentation</vt:lpstr>
      <vt:lpstr>Pathway-specific results: English</vt:lpstr>
      <vt:lpstr>Pathway-specific results: Math</vt:lpstr>
      <vt:lpstr>Raw Descriptive Data (Not adjusted for statistical controls)</vt:lpstr>
      <vt:lpstr>Unadjusted throughput rates for traditional and accelerated pathways by ethnicity</vt:lpstr>
      <vt:lpstr>Percent at 3 or 4 levels below transfer in math</vt:lpstr>
      <vt:lpstr>Large differences in outcomes for students in lowest 2 levels</vt:lpstr>
      <vt:lpstr>How many more students would complete transferable math if acceleration were scaled?</vt:lpstr>
      <vt:lpstr>Equity implications at one ‘second wave’ college</vt:lpstr>
      <vt:lpstr>Placement and Education Plan Implications</vt:lpstr>
      <vt:lpstr>Thank You! Craig Hayward, chayward@ivc.edu Terrence Willett, terrence@cabrillo.edu RP Group Evaluation Report, http://www.rpgroup.org/projects/cap  CAP Project, http://cap.3csn.org/  </vt:lpstr>
    </vt:vector>
  </TitlesOfParts>
  <Company>chabot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khern hern</dc:creator>
  <cp:lastModifiedBy>Terrence Willett</cp:lastModifiedBy>
  <cp:revision>67</cp:revision>
  <dcterms:created xsi:type="dcterms:W3CDTF">2014-06-04T16:33:47Z</dcterms:created>
  <dcterms:modified xsi:type="dcterms:W3CDTF">2015-03-14T07:03:42Z</dcterms:modified>
</cp:coreProperties>
</file>