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4"/>
  </p:notesMasterIdLst>
  <p:handoutMasterIdLst>
    <p:handoutMasterId r:id="rId25"/>
  </p:handoutMasterIdLst>
  <p:sldIdLst>
    <p:sldId id="258" r:id="rId2"/>
    <p:sldId id="259" r:id="rId3"/>
    <p:sldId id="284" r:id="rId4"/>
    <p:sldId id="261" r:id="rId5"/>
    <p:sldId id="263" r:id="rId6"/>
    <p:sldId id="262" r:id="rId7"/>
    <p:sldId id="275" r:id="rId8"/>
    <p:sldId id="264" r:id="rId9"/>
    <p:sldId id="286" r:id="rId10"/>
    <p:sldId id="285" r:id="rId11"/>
    <p:sldId id="276" r:id="rId12"/>
    <p:sldId id="267" r:id="rId13"/>
    <p:sldId id="270" r:id="rId14"/>
    <p:sldId id="272" r:id="rId15"/>
    <p:sldId id="277" r:id="rId16"/>
    <p:sldId id="278" r:id="rId17"/>
    <p:sldId id="279" r:id="rId18"/>
    <p:sldId id="280" r:id="rId19"/>
    <p:sldId id="281" r:id="rId20"/>
    <p:sldId id="283" r:id="rId21"/>
    <p:sldId id="282" r:id="rId22"/>
    <p:sldId id="273" r:id="rId2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659"/>
  </p:normalViewPr>
  <p:slideViewPr>
    <p:cSldViewPr snapToGrid="0" snapToObjects="1">
      <p:cViewPr>
        <p:scale>
          <a:sx n="108" d="100"/>
          <a:sy n="108" d="100"/>
        </p:scale>
        <p:origin x="1512" y="32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9C9EC-5296-D44A-A7E3-9D50F2CBDD28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E1346-2993-0F4D-AEB3-7C0F53CD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79D6-1503-7C47-8D3D-9B8B046E9A19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8C551-7708-9B49-90E3-D153F408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241B0-F583-4C42-8578-6895843EFFC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06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241B0-F583-4C42-8578-6895843EFFC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41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241B0-F583-4C42-8578-6895843EFFC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52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5BBD3-D90D-8547-A75A-D56A441DA86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17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November 17,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November 17,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November 17,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November 17,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November 17,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November 17,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November 17,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November 17,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November 17,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November 17,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November 17,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November 17,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ccc.org/papers/noncredit-instruction-opportunity-and-challenge" TargetMode="External"/><Relationship Id="rId4" Type="http://schemas.openxmlformats.org/officeDocument/2006/relationships/hyperlink" Target="http://asccc.org/directory/noncredit-committee" TargetMode="External"/><Relationship Id="rId5" Type="http://schemas.openxmlformats.org/officeDocument/2006/relationships/hyperlink" Target="http://asccc.org/content/ab-86-brief-history-and-current-state-affairs-noncredit-task-force-0" TargetMode="External"/><Relationship Id="rId6" Type="http://schemas.openxmlformats.org/officeDocument/2006/relationships/hyperlink" Target="http://www.lao.ca.gov/reports/2012/edu/adult-education/restructuring-adult-education-120412.aspx" TargetMode="External"/><Relationship Id="rId7" Type="http://schemas.openxmlformats.org/officeDocument/2006/relationships/hyperlink" Target="http://www.asccc.org/content/trojan-horse-or-tremendous-godsend-retooling-adult-education-new-era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sccc.org/sites/default/files/Noncredit_2006.pdf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caschenbach@lassencollege.edu" TargetMode="External"/><Relationship Id="rId3" Type="http://schemas.openxmlformats.org/officeDocument/2006/relationships/hyperlink" Target="mailto:ann.lowe@canyons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99"/>
            <a:ext cx="7772400" cy="180139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They Showed Us the Money, Now Give Them the (Non)Credit – Effectively Implementing CDCP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82142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Cheryl </a:t>
            </a:r>
            <a:r>
              <a:rPr lang="en-US" dirty="0" err="1" smtClean="0"/>
              <a:t>Aschenbach</a:t>
            </a:r>
            <a:r>
              <a:rPr lang="en-US" dirty="0" smtClean="0"/>
              <a:t>, Lassen College</a:t>
            </a:r>
          </a:p>
          <a:p>
            <a:r>
              <a:rPr lang="en-US" dirty="0" smtClean="0"/>
              <a:t>Ann Lowe, College of the Canyons</a:t>
            </a:r>
          </a:p>
          <a:p>
            <a:endParaRPr lang="en-US" dirty="0"/>
          </a:p>
          <a:p>
            <a:r>
              <a:rPr lang="en-US" dirty="0" smtClean="0"/>
              <a:t>ASCCC Fall 2015 Curriculum Regionals</a:t>
            </a:r>
          </a:p>
          <a:p>
            <a:r>
              <a:rPr lang="en-US" smtClean="0"/>
              <a:t>November 13 and 14</a:t>
            </a:r>
            <a:endParaRPr lang="en-US" dirty="0"/>
          </a:p>
        </p:txBody>
      </p:sp>
      <p:pic>
        <p:nvPicPr>
          <p:cNvPr id="4" name="Picture 3" descr="ASCCC_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25219" y="4364749"/>
            <a:ext cx="2861381" cy="710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3" descr="College_of_the_Canyons_Logo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8" t="-625"/>
          <a:stretch/>
        </p:blipFill>
        <p:spPr>
          <a:xfrm>
            <a:off x="7487832" y="3879469"/>
            <a:ext cx="1137502" cy="115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46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Certificate Approvals by CDCP Category, 2014-2015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1200" dirty="0" smtClean="0">
                <a:solidFill>
                  <a:srgbClr val="FF0000"/>
                </a:solidFill>
              </a:rPr>
              <a:t>Source: CCC Chancellor’s Office presentation to ACCE October 19, 2015 in Sacramento, CA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77" y="1314450"/>
            <a:ext cx="7517158" cy="3530600"/>
          </a:xfrm>
        </p:spPr>
      </p:pic>
    </p:spTree>
    <p:extLst>
      <p:ext uri="{BB962C8B-B14F-4D97-AF65-F5344CB8AC3E}">
        <p14:creationId xmlns:p14="http://schemas.microsoft.com/office/powerpoint/2010/main" val="136030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Selected Senate Positions on Noncredit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Resolution 9.07 F07 – Encourage dialog between credit and noncredit faculty</a:t>
            </a:r>
          </a:p>
          <a:p>
            <a:endParaRPr lang="en-US" dirty="0" smtClean="0"/>
          </a:p>
          <a:p>
            <a:r>
              <a:rPr lang="en-US" dirty="0" smtClean="0"/>
              <a:t>Resolution 9.02 F11 – Equalize CDCP apportionment with credit apportionment (less student fees)</a:t>
            </a:r>
          </a:p>
          <a:p>
            <a:endParaRPr lang="en-US" dirty="0" smtClean="0"/>
          </a:p>
          <a:p>
            <a:r>
              <a:rPr lang="en-US" dirty="0" smtClean="0"/>
              <a:t>Resolution 14.02 S14 – Urge local implementation of noncredit progress indicators</a:t>
            </a:r>
          </a:p>
          <a:p>
            <a:endParaRPr lang="en-US" dirty="0" smtClean="0"/>
          </a:p>
          <a:p>
            <a:r>
              <a:rPr lang="en-US" dirty="0" smtClean="0"/>
              <a:t>Resolution 7.01 F14 – Revise the FON calculation to include full-time noncredit faculty</a:t>
            </a:r>
          </a:p>
          <a:p>
            <a:endParaRPr lang="en-US" dirty="0" smtClean="0"/>
          </a:p>
          <a:p>
            <a:r>
              <a:rPr lang="en-US" dirty="0" smtClean="0"/>
              <a:t>Resolution 17.05 S15 – Urge that local senates establish noncredit liaison positions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7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46" y="260711"/>
            <a:ext cx="8643818" cy="969771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Why Have CDCP Noncredit Programs?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Some Benefits/Opportunities for Students Include</a:t>
            </a:r>
            <a:r>
              <a:rPr lang="is-IS" sz="2800" dirty="0" smtClean="0">
                <a:solidFill>
                  <a:srgbClr val="FF0000"/>
                </a:solidFill>
              </a:rPr>
              <a:t>…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146" y="1230269"/>
            <a:ext cx="8643818" cy="3536805"/>
          </a:xfrm>
        </p:spPr>
        <p:txBody>
          <a:bodyPr>
            <a:normAutofit fontScale="92500" lnSpcReduction="10000"/>
          </a:bodyPr>
          <a:lstStyle/>
          <a:p>
            <a:pPr lvl="1">
              <a:buFont typeface="Arial"/>
              <a:buChar char="•"/>
            </a:pPr>
            <a:r>
              <a:rPr lang="en-US" sz="1600" dirty="0"/>
              <a:t>Multiple pathways for transfer and non-transfer </a:t>
            </a:r>
            <a:r>
              <a:rPr lang="en-US" sz="1600" dirty="0" smtClean="0"/>
              <a:t>students</a:t>
            </a:r>
          </a:p>
          <a:p>
            <a:pPr lvl="1">
              <a:buFont typeface="Arial"/>
              <a:buChar char="•"/>
            </a:pPr>
            <a:endParaRPr lang="en-US" sz="1600" dirty="0" smtClean="0"/>
          </a:p>
          <a:p>
            <a:pPr lvl="1">
              <a:buFont typeface="Arial"/>
              <a:buChar char="•"/>
            </a:pPr>
            <a:r>
              <a:rPr lang="en-US" sz="1600" dirty="0" smtClean="0"/>
              <a:t>Students </a:t>
            </a:r>
            <a:r>
              <a:rPr lang="en-US" sz="1600" dirty="0"/>
              <a:t>have many options if they are not eligible for financial aid</a:t>
            </a:r>
            <a:r>
              <a:rPr lang="en-US" sz="1600" dirty="0" smtClean="0"/>
              <a:t>.</a:t>
            </a:r>
          </a:p>
          <a:p>
            <a:pPr lvl="1">
              <a:buFont typeface="Arial"/>
              <a:buChar char="•"/>
            </a:pPr>
            <a:endParaRPr lang="en-US" sz="1600" dirty="0"/>
          </a:p>
          <a:p>
            <a:pPr lvl="1">
              <a:buFont typeface="Arial"/>
              <a:buChar char="•"/>
            </a:pPr>
            <a:r>
              <a:rPr lang="en-US" sz="1600" dirty="0" smtClean="0"/>
              <a:t>More </a:t>
            </a:r>
            <a:r>
              <a:rPr lang="en-US" sz="1600" dirty="0"/>
              <a:t>flexible </a:t>
            </a:r>
            <a:r>
              <a:rPr lang="en-US" sz="1600" dirty="0" smtClean="0"/>
              <a:t>scheduling</a:t>
            </a:r>
            <a:endParaRPr lang="en-US" sz="1600" dirty="0"/>
          </a:p>
          <a:p>
            <a:pPr lvl="1">
              <a:buFont typeface="Arial"/>
              <a:buChar char="•"/>
            </a:pPr>
            <a:endParaRPr lang="en-US" sz="1600" dirty="0" smtClean="0"/>
          </a:p>
          <a:p>
            <a:pPr lvl="1">
              <a:buFont typeface="Arial"/>
              <a:buChar char="•"/>
            </a:pPr>
            <a:r>
              <a:rPr lang="en-US" sz="1600" dirty="0" smtClean="0"/>
              <a:t>More </a:t>
            </a:r>
            <a:r>
              <a:rPr lang="en-US" sz="1600" dirty="0"/>
              <a:t>options for students who are struggling with passing credit </a:t>
            </a:r>
            <a:r>
              <a:rPr lang="en-US" sz="1600" dirty="0" smtClean="0"/>
              <a:t>courses</a:t>
            </a:r>
          </a:p>
          <a:p>
            <a:pPr lvl="1">
              <a:buFont typeface="Arial"/>
              <a:buChar char="•"/>
            </a:pPr>
            <a:endParaRPr lang="en-US" sz="1600" dirty="0" smtClean="0"/>
          </a:p>
          <a:p>
            <a:pPr lvl="1">
              <a:buFont typeface="Arial"/>
              <a:buChar char="•"/>
            </a:pPr>
            <a:r>
              <a:rPr lang="en-US" sz="1600" dirty="0"/>
              <a:t>Students can develop the requisite skills to be successful in credit </a:t>
            </a:r>
            <a:r>
              <a:rPr lang="en-US" sz="1600" dirty="0" smtClean="0"/>
              <a:t>courses</a:t>
            </a:r>
          </a:p>
          <a:p>
            <a:pPr lvl="1">
              <a:buFont typeface="Arial"/>
              <a:buChar char="•"/>
            </a:pPr>
            <a:endParaRPr lang="en-US" sz="1600" dirty="0" smtClean="0"/>
          </a:p>
          <a:p>
            <a:pPr lvl="1">
              <a:buFont typeface="Arial"/>
              <a:buChar char="•"/>
            </a:pPr>
            <a:r>
              <a:rPr lang="en-US" sz="1600" dirty="0"/>
              <a:t>Successful completion of noncredit courses can be part of  multiple measures </a:t>
            </a:r>
            <a:r>
              <a:rPr lang="en-US" sz="1600" dirty="0" smtClean="0"/>
              <a:t>assessments</a:t>
            </a:r>
          </a:p>
          <a:p>
            <a:pPr lvl="1">
              <a:buFont typeface="Arial"/>
              <a:buChar char="•"/>
            </a:pPr>
            <a:endParaRPr lang="en-US" sz="1600" dirty="0" smtClean="0"/>
          </a:p>
          <a:p>
            <a:pPr lvl="1">
              <a:buFont typeface="Arial"/>
              <a:buChar char="•"/>
            </a:pPr>
            <a:r>
              <a:rPr lang="en-US" sz="1600" dirty="0" smtClean="0"/>
              <a:t>Students don’t use up basic skills units.</a:t>
            </a: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4292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9605"/>
            <a:ext cx="8229600" cy="746579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Engaging Faculty in CDCP Noncredit Conversations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1818"/>
            <a:ext cx="8229600" cy="3287764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Faculty should lead in the creation of a </a:t>
            </a:r>
            <a:r>
              <a:rPr lang="en-US" sz="2800" i="1" dirty="0"/>
              <a:t>shared vision </a:t>
            </a:r>
            <a:r>
              <a:rPr lang="en-US" sz="2800" dirty="0" smtClean="0"/>
              <a:t>for noncredit curriculum development.</a:t>
            </a:r>
          </a:p>
          <a:p>
            <a:endParaRPr lang="en-US" sz="2800" dirty="0"/>
          </a:p>
          <a:p>
            <a:r>
              <a:rPr lang="en-US" sz="2800" dirty="0" smtClean="0"/>
              <a:t>Identify funding sources to support faculty in taking leading roles in curriculum changes and full participation at the local level</a:t>
            </a:r>
          </a:p>
          <a:p>
            <a:endParaRPr lang="en-US" sz="2800" dirty="0" smtClean="0"/>
          </a:p>
          <a:p>
            <a:r>
              <a:rPr lang="en-US" sz="2800" dirty="0" smtClean="0"/>
              <a:t>Ensure faculty oversight of all new curriculum collaborations</a:t>
            </a:r>
          </a:p>
          <a:p>
            <a:endParaRPr lang="en-US" sz="2800" dirty="0" smtClean="0"/>
          </a:p>
          <a:p>
            <a:r>
              <a:rPr lang="en-US" sz="2800" dirty="0" smtClean="0"/>
              <a:t>Ensure curriculum and program changes drive funding conversations</a:t>
            </a:r>
          </a:p>
          <a:p>
            <a:pPr lvl="1">
              <a:buFont typeface="Wingdings" charset="2"/>
              <a:buChar char="²"/>
            </a:pPr>
            <a:endParaRPr lang="en-US" dirty="0" smtClean="0"/>
          </a:p>
          <a:p>
            <a:pPr lvl="1">
              <a:buFont typeface="Wingdings" charset="2"/>
              <a:buChar char="²"/>
            </a:pPr>
            <a:endParaRPr lang="en-US" dirty="0" smtClean="0"/>
          </a:p>
          <a:p>
            <a:pPr lvl="1">
              <a:buFont typeface="Wingdings" charset="2"/>
              <a:buChar char="²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477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Local Conversations on CDCP – Challenges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4" y="1101779"/>
            <a:ext cx="8178796" cy="3429245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FON – full-time noncredit faculty not included</a:t>
            </a:r>
          </a:p>
          <a:p>
            <a:pPr lvl="1"/>
            <a:r>
              <a:rPr lang="en-US" dirty="0"/>
              <a:t>Reliance part-time faculty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Stigma attached to noncredit, whether fair or not</a:t>
            </a:r>
          </a:p>
          <a:p>
            <a:pPr lvl="1"/>
            <a:r>
              <a:rPr lang="en-US" sz="2400" dirty="0" smtClean="0"/>
              <a:t>of noncredit course/program value</a:t>
            </a:r>
          </a:p>
          <a:p>
            <a:pPr lvl="1"/>
            <a:r>
              <a:rPr lang="en-US" sz="2400" dirty="0" smtClean="0"/>
              <a:t>of faculty – lower minimum qualifications</a:t>
            </a:r>
          </a:p>
          <a:p>
            <a:pPr lvl="1"/>
            <a:r>
              <a:rPr lang="en-US" sz="2400" dirty="0" smtClean="0"/>
              <a:t>of teaching “low” levels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Higher workloads and lower pay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Overlap with credit (ESL, Basic Skills, CTE)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324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Building and Expanding CDCP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College_of_the_Canyons_Logo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8" t="-625"/>
          <a:stretch/>
        </p:blipFill>
        <p:spPr>
          <a:xfrm>
            <a:off x="1284500" y="2225161"/>
            <a:ext cx="1841034" cy="1875336"/>
          </a:xfrm>
        </p:spPr>
      </p:pic>
      <p:sp>
        <p:nvSpPr>
          <p:cNvPr id="5" name="TextBox 4"/>
          <p:cNvSpPr txBox="1"/>
          <p:nvPr/>
        </p:nvSpPr>
        <p:spPr>
          <a:xfrm>
            <a:off x="3280217" y="2201860"/>
            <a:ext cx="540658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What </a:t>
            </a:r>
          </a:p>
          <a:p>
            <a:pPr algn="ctr"/>
            <a:r>
              <a:rPr lang="en-US" sz="3600" dirty="0"/>
              <a:t>College of the Canyons </a:t>
            </a:r>
          </a:p>
          <a:p>
            <a:pPr algn="ctr"/>
            <a:r>
              <a:rPr lang="en-US" sz="3600" dirty="0"/>
              <a:t>Is Doing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1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Motivation for Change at College of the Canyons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Daunting reality: Approximately 6% of COC arithmetic students complete college-level math 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Commitment to Evidence-based Student Success Models  </a:t>
            </a:r>
            <a:endParaRPr lang="en-US" dirty="0" smtClean="0"/>
          </a:p>
          <a:p>
            <a:pPr lvl="0"/>
            <a:endParaRPr lang="en-US" dirty="0"/>
          </a:p>
          <a:p>
            <a:r>
              <a:rPr lang="en-US" dirty="0"/>
              <a:t>Creation of statistics pathway – Intermediate Algebra for Statistics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Redesign </a:t>
            </a:r>
            <a:r>
              <a:rPr lang="en-US" dirty="0"/>
              <a:t>of Pre-Algebra to include necessary arithmetic </a:t>
            </a:r>
            <a:r>
              <a:rPr lang="en-US" dirty="0" smtClean="0"/>
              <a:t>topics</a:t>
            </a:r>
          </a:p>
          <a:p>
            <a:pPr lvl="0"/>
            <a:endParaRPr lang="en-US" dirty="0" smtClean="0"/>
          </a:p>
          <a:p>
            <a:r>
              <a:rPr lang="en-US" dirty="0"/>
              <a:t>Design of Basic Arithmetic Skills Certificate of Competency (Noncredit)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Repurposing sections of arithmetic to higher-level </a:t>
            </a:r>
            <a:r>
              <a:rPr lang="en-US" dirty="0" smtClean="0"/>
              <a:t>Math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Financial Aid and Registration purpose </a:t>
            </a:r>
            <a:r>
              <a:rPr lang="en-US" dirty="0" smtClean="0"/>
              <a:t>benefits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07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Statewide Initiatives in Place to Support Change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CDCP funding </a:t>
            </a:r>
            <a:r>
              <a:rPr lang="en-US" dirty="0" smtClean="0"/>
              <a:t>changes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3SP and Student </a:t>
            </a:r>
            <a:r>
              <a:rPr lang="en-US" dirty="0" smtClean="0"/>
              <a:t>Equity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AB 86/</a:t>
            </a:r>
            <a:r>
              <a:rPr lang="en-US" dirty="0" smtClean="0"/>
              <a:t>AEBG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College’s commitment to Career </a:t>
            </a:r>
            <a:r>
              <a:rPr lang="en-US" dirty="0" smtClean="0"/>
              <a:t>Pathways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0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Team Effort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92874"/>
          </a:xfrm>
        </p:spPr>
        <p:txBody>
          <a:bodyPr>
            <a:noAutofit/>
          </a:bodyPr>
          <a:lstStyle/>
          <a:p>
            <a:pPr lvl="0"/>
            <a:r>
              <a:rPr lang="en-US" sz="2200" dirty="0"/>
              <a:t>Dialogue and leadership from the Math </a:t>
            </a:r>
            <a:r>
              <a:rPr lang="en-US" sz="2200" dirty="0" smtClean="0"/>
              <a:t>Faculty</a:t>
            </a:r>
            <a:endParaRPr lang="en-US" sz="2200" dirty="0"/>
          </a:p>
          <a:p>
            <a:pPr lvl="0"/>
            <a:r>
              <a:rPr lang="en-US" sz="2200" dirty="0"/>
              <a:t>College wide FLEX sessions educating faculty about non-credit </a:t>
            </a:r>
            <a:r>
              <a:rPr lang="en-US" sz="2200" dirty="0" smtClean="0"/>
              <a:t>pathways</a:t>
            </a:r>
            <a:endParaRPr lang="en-US" sz="2200" dirty="0"/>
          </a:p>
          <a:p>
            <a:pPr lvl="0"/>
            <a:r>
              <a:rPr lang="en-US" sz="2200" dirty="0"/>
              <a:t>Support from the Chancellor, </a:t>
            </a:r>
            <a:r>
              <a:rPr lang="en-US" sz="2200" dirty="0" smtClean="0"/>
              <a:t>CIO, </a:t>
            </a:r>
            <a:r>
              <a:rPr lang="en-US" sz="2200" dirty="0"/>
              <a:t>Institutional Research, Student Services, </a:t>
            </a:r>
            <a:r>
              <a:rPr lang="en-US" sz="2200"/>
              <a:t>Student </a:t>
            </a:r>
            <a:r>
              <a:rPr lang="en-US" sz="2200" smtClean="0"/>
              <a:t>Equity </a:t>
            </a:r>
            <a:r>
              <a:rPr lang="en-US" sz="2200" dirty="0" smtClean="0"/>
              <a:t>and Basic Skills Coordinator</a:t>
            </a:r>
            <a:endParaRPr lang="en-US" sz="2200" dirty="0"/>
          </a:p>
          <a:p>
            <a:pPr lvl="0"/>
            <a:r>
              <a:rPr lang="en-US" sz="2200" dirty="0"/>
              <a:t>E</a:t>
            </a:r>
            <a:r>
              <a:rPr lang="en-US" sz="2200" dirty="0" smtClean="0"/>
              <a:t>xpedited </a:t>
            </a:r>
            <a:r>
              <a:rPr lang="en-US" sz="2200" dirty="0"/>
              <a:t>approval by the College’s Academic Senate and Curriculum Committee </a:t>
            </a:r>
          </a:p>
          <a:p>
            <a:pPr lvl="0"/>
            <a:r>
              <a:rPr lang="en-US" sz="2200" dirty="0"/>
              <a:t>Approval by the State Chancellor’s </a:t>
            </a:r>
            <a:r>
              <a:rPr lang="en-US" sz="2200" dirty="0" smtClean="0"/>
              <a:t>Office</a:t>
            </a:r>
            <a:endParaRPr lang="en-US" sz="2200" dirty="0"/>
          </a:p>
          <a:p>
            <a:pPr lvl="0"/>
            <a:r>
              <a:rPr lang="en-US" sz="2200" dirty="0"/>
              <a:t>ACCJC and Substantive Change Proposal </a:t>
            </a:r>
            <a:r>
              <a:rPr lang="en-US" sz="2200" dirty="0" smtClean="0"/>
              <a:t>update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8140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Next Steps at College of the Canyons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Offerings of noncredit Basic Arithmetic Skills </a:t>
            </a:r>
            <a:r>
              <a:rPr lang="en-US" dirty="0" smtClean="0"/>
              <a:t>courses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Open Educational </a:t>
            </a:r>
            <a:r>
              <a:rPr lang="en-US" dirty="0" smtClean="0"/>
              <a:t>Resources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More </a:t>
            </a:r>
            <a:r>
              <a:rPr lang="en-US" dirty="0"/>
              <a:t>accurate and fair placement system that recognizes the difference math pathways (STEM/Business and Statistics</a:t>
            </a:r>
            <a:r>
              <a:rPr lang="en-US" dirty="0" smtClean="0"/>
              <a:t>)</a:t>
            </a:r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Program viability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Contract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36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Outcomes for Today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Gain an overview of CDCP noncredit</a:t>
            </a:r>
          </a:p>
          <a:p>
            <a:endParaRPr lang="en-US" dirty="0"/>
          </a:p>
          <a:p>
            <a:r>
              <a:rPr lang="en-US" dirty="0" smtClean="0"/>
              <a:t>Learn from the experiences of a college that is building its CDCP noncredit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1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Now It’s Your Turn!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yourturn_l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7230" r="-1172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3286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63" y="211186"/>
            <a:ext cx="8229600" cy="603176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Resources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63" y="958377"/>
            <a:ext cx="8229600" cy="403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b="1" dirty="0" smtClean="0">
                <a:cs typeface="Cambria"/>
              </a:rPr>
              <a:t>Academic Senate for California Community Colleges. (2006). </a:t>
            </a:r>
            <a:r>
              <a:rPr lang="en-US" sz="1200" b="1" dirty="0" smtClean="0">
                <a:cs typeface="Cambria"/>
                <a:hlinkClick r:id="rId2"/>
              </a:rPr>
              <a:t>The Role of Noncredit in the California Community Colleges</a:t>
            </a:r>
            <a:r>
              <a:rPr lang="en-US" sz="1200" b="1" dirty="0" smtClean="0">
                <a:cs typeface="Cambria"/>
              </a:rPr>
              <a:t>. Sacramento, CA.</a:t>
            </a:r>
          </a:p>
          <a:p>
            <a:pPr>
              <a:buNone/>
            </a:pPr>
            <a:endParaRPr lang="en-US" sz="1200" b="1" dirty="0" smtClean="0">
              <a:cs typeface="Cambria"/>
            </a:endParaRPr>
          </a:p>
          <a:p>
            <a:pPr>
              <a:buNone/>
            </a:pPr>
            <a:r>
              <a:rPr lang="en-US" sz="1200" b="1" dirty="0" smtClean="0">
                <a:cs typeface="Cambria"/>
              </a:rPr>
              <a:t>Academic Senate for California Community Colleges, Noncredit Ad Hoc Committee. (2009). </a:t>
            </a:r>
            <a:r>
              <a:rPr lang="en-US" sz="1200" b="1" dirty="0" smtClean="0">
                <a:cs typeface="Cambria"/>
                <a:hlinkClick r:id="rId3"/>
              </a:rPr>
              <a:t>Noncredit Instruction: Opportunity and Challenge</a:t>
            </a:r>
            <a:r>
              <a:rPr lang="en-US" sz="1200" b="1" dirty="0" smtClean="0">
                <a:cs typeface="Cambria"/>
              </a:rPr>
              <a:t>. Sacramento, CA.</a:t>
            </a:r>
          </a:p>
          <a:p>
            <a:pPr>
              <a:buNone/>
            </a:pPr>
            <a:endParaRPr lang="en-US" sz="1200" b="1" dirty="0" smtClean="0">
              <a:cs typeface="Cambria"/>
            </a:endParaRPr>
          </a:p>
          <a:p>
            <a:pPr>
              <a:buNone/>
            </a:pPr>
            <a:r>
              <a:rPr lang="en-US" sz="1200" b="1" dirty="0" smtClean="0">
                <a:cs typeface="Cambria"/>
              </a:rPr>
              <a:t>Academic Senate for California Community Colleges. Noncredit Committee webpage. </a:t>
            </a:r>
            <a:r>
              <a:rPr lang="en-US" sz="1200" b="1" dirty="0" smtClean="0">
                <a:cs typeface="Cambria"/>
                <a:hlinkClick r:id="rId4"/>
              </a:rPr>
              <a:t>www. asccc.org/directory/noncredit-committee</a:t>
            </a:r>
            <a:r>
              <a:rPr lang="en-US" sz="1200" b="1" dirty="0" smtClean="0">
                <a:cs typeface="Cambria"/>
              </a:rPr>
              <a:t>.</a:t>
            </a:r>
          </a:p>
          <a:p>
            <a:pPr>
              <a:buNone/>
            </a:pPr>
            <a:endParaRPr lang="en-US" sz="1200" b="1" dirty="0" smtClean="0">
              <a:cs typeface="Cambria"/>
            </a:endParaRPr>
          </a:p>
          <a:p>
            <a:pPr>
              <a:buNone/>
            </a:pPr>
            <a:r>
              <a:rPr lang="en-US" sz="1200" b="1" dirty="0" smtClean="0">
                <a:cs typeface="Cambria"/>
              </a:rPr>
              <a:t>Academic Senate for California Community Colleges, Noncredit Task Force. (2014). </a:t>
            </a:r>
            <a:r>
              <a:rPr lang="en-US" sz="1200" b="1" dirty="0" smtClean="0">
                <a:cs typeface="Cambria"/>
                <a:hlinkClick r:id="rId5"/>
              </a:rPr>
              <a:t>AB 86: A Brief History and Current State of Affairs from the Noncredit Task Force</a:t>
            </a:r>
            <a:r>
              <a:rPr lang="en-US" sz="1200" b="1" dirty="0" smtClean="0">
                <a:cs typeface="Cambria"/>
              </a:rPr>
              <a:t>. </a:t>
            </a:r>
            <a:r>
              <a:rPr lang="en-US" sz="1200" b="1" i="1" dirty="0" smtClean="0">
                <a:cs typeface="Cambria"/>
              </a:rPr>
              <a:t>Rostrum </a:t>
            </a:r>
            <a:r>
              <a:rPr lang="en-US" sz="1200" b="1" dirty="0" smtClean="0">
                <a:cs typeface="Cambria"/>
              </a:rPr>
              <a:t>(March 2014). Sacramento, CA.</a:t>
            </a:r>
          </a:p>
          <a:p>
            <a:pPr>
              <a:buNone/>
            </a:pPr>
            <a:endParaRPr lang="en-US" sz="1200" b="1" dirty="0" smtClean="0">
              <a:cs typeface="Cambria"/>
            </a:endParaRPr>
          </a:p>
          <a:p>
            <a:pPr>
              <a:buNone/>
            </a:pPr>
            <a:r>
              <a:rPr lang="en-US" sz="1200" b="1" dirty="0" smtClean="0">
                <a:cs typeface="Cambria"/>
              </a:rPr>
              <a:t>Legislative Analyst’s Office. (2012). </a:t>
            </a:r>
            <a:r>
              <a:rPr lang="en-US" sz="1200" b="1" dirty="0" smtClean="0">
                <a:cs typeface="Cambria"/>
                <a:hlinkClick r:id="rId6"/>
              </a:rPr>
              <a:t>Restructuring California’s Adult Education System</a:t>
            </a:r>
            <a:r>
              <a:rPr lang="en-US" sz="1200" b="1" dirty="0" smtClean="0">
                <a:cs typeface="Cambria"/>
              </a:rPr>
              <a:t>. Sacramento, CA.</a:t>
            </a:r>
          </a:p>
          <a:p>
            <a:pPr>
              <a:buNone/>
            </a:pPr>
            <a:endParaRPr lang="en-US" sz="1200" b="1" dirty="0" smtClean="0">
              <a:cs typeface="Cambria"/>
            </a:endParaRPr>
          </a:p>
          <a:p>
            <a:pPr>
              <a:buNone/>
            </a:pPr>
            <a:r>
              <a:rPr lang="en-US" sz="1200" b="1" dirty="0" smtClean="0">
                <a:cs typeface="Cambria"/>
              </a:rPr>
              <a:t>Shaw, Leigh Anne and Candace Lynch-Thompson. (2014). </a:t>
            </a:r>
            <a:r>
              <a:rPr lang="en-US" sz="1200" b="1" dirty="0" smtClean="0">
                <a:cs typeface="Cambria"/>
                <a:hlinkClick r:id="rId7"/>
              </a:rPr>
              <a:t>Trojan Horse or Tremendous Godsend? Retooling Adult Education in a New Era</a:t>
            </a:r>
            <a:r>
              <a:rPr lang="en-US" sz="1200" b="1" dirty="0" smtClean="0">
                <a:cs typeface="Cambria"/>
              </a:rPr>
              <a:t>. </a:t>
            </a:r>
            <a:r>
              <a:rPr lang="en-US" sz="1200" b="1" i="1" dirty="0" smtClean="0">
                <a:cs typeface="Cambria"/>
              </a:rPr>
              <a:t>Rostrum </a:t>
            </a:r>
            <a:r>
              <a:rPr lang="en-US" sz="1200" b="1" dirty="0" smtClean="0">
                <a:cs typeface="Cambria"/>
              </a:rPr>
              <a:t>(October 2014). Sacramento, CA.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6280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Questions?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pPr marL="0" indent="0" algn="ctr">
              <a:buNone/>
            </a:pPr>
            <a:r>
              <a:rPr lang="en-US" sz="4000" dirty="0" smtClean="0"/>
              <a:t>Thank you!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>
                <a:hlinkClick r:id="rId2"/>
              </a:rPr>
              <a:t>caschenbach@lassencollege.edu</a:t>
            </a: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>
                <a:hlinkClick r:id="rId3"/>
              </a:rPr>
              <a:t>ann.lowe@canyons.edu</a:t>
            </a:r>
            <a:endParaRPr lang="en-US" sz="3200" dirty="0" smtClean="0"/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8624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0049"/>
            <a:ext cx="8229600" cy="854963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Noncredit Serves the Most Underserved Members of Our </a:t>
            </a:r>
            <a:r>
              <a:rPr lang="en-US" sz="3200" dirty="0" smtClean="0">
                <a:solidFill>
                  <a:srgbClr val="FF0000"/>
                </a:solidFill>
              </a:rPr>
              <a:t>Communities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3"/>
            <a:ext cx="8229600" cy="364355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Often the neediest, most underserved members of our communities </a:t>
            </a:r>
            <a:r>
              <a:rPr lang="en-US" dirty="0" smtClean="0"/>
              <a:t>can be served by noncredit – </a:t>
            </a:r>
            <a:r>
              <a:rPr lang="en-US" dirty="0"/>
              <a:t>look at the goals in your college’s SSSP and Equity Plans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Wide range of goals, generally attempting to gain skills needed for:</a:t>
            </a:r>
          </a:p>
          <a:p>
            <a:pPr lvl="2"/>
            <a:r>
              <a:rPr lang="en-US" dirty="0"/>
              <a:t>Personal/family</a:t>
            </a:r>
          </a:p>
          <a:p>
            <a:pPr lvl="2"/>
            <a:r>
              <a:rPr lang="en-US" dirty="0"/>
              <a:t>Employment </a:t>
            </a:r>
          </a:p>
          <a:p>
            <a:pPr lvl="2"/>
            <a:r>
              <a:rPr lang="en-US" dirty="0"/>
              <a:t>Educational transition, pre-collegiate skills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590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ABCs of Noncredit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4" y="1142999"/>
            <a:ext cx="8178796" cy="363511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Regular noncredit</a:t>
            </a:r>
          </a:p>
          <a:p>
            <a:pPr lvl="1"/>
            <a:r>
              <a:rPr lang="en-US" dirty="0" smtClean="0"/>
              <a:t>Stand alone courses, 10 categories</a:t>
            </a:r>
          </a:p>
          <a:p>
            <a:endParaRPr lang="en-US" dirty="0" smtClean="0"/>
          </a:p>
          <a:p>
            <a:r>
              <a:rPr lang="en-US" dirty="0" smtClean="0"/>
              <a:t>CDCP – Career Development College Preparation (Defined in Ed Code </a:t>
            </a:r>
            <a:r>
              <a:rPr lang="en-US" dirty="0" smtClean="0">
                <a:cs typeface="Cambria"/>
              </a:rPr>
              <a:t>§84760.5)</a:t>
            </a:r>
            <a:endParaRPr lang="en-US" dirty="0"/>
          </a:p>
          <a:p>
            <a:pPr lvl="1"/>
            <a:r>
              <a:rPr lang="en-US" dirty="0" smtClean="0"/>
              <a:t>(Enhanced Funding, SB361 – 2007)</a:t>
            </a:r>
            <a:endParaRPr lang="en-US" dirty="0"/>
          </a:p>
          <a:p>
            <a:pPr lvl="1"/>
            <a:r>
              <a:rPr lang="en-US" b="1" dirty="0" smtClean="0"/>
              <a:t>Equalized Funding (SB860 – 2014) – Equalized to Credit Rate</a:t>
            </a:r>
          </a:p>
          <a:p>
            <a:pPr lvl="1"/>
            <a:r>
              <a:rPr lang="en-US" dirty="0" smtClean="0"/>
              <a:t>Noncredit Certificates of Competency and Completion</a:t>
            </a:r>
          </a:p>
          <a:p>
            <a:pPr lvl="2"/>
            <a:r>
              <a:rPr lang="en-US" dirty="0" smtClean="0"/>
              <a:t>Sequences of courses</a:t>
            </a:r>
          </a:p>
          <a:p>
            <a:endParaRPr lang="en-US" dirty="0" smtClean="0"/>
          </a:p>
          <a:p>
            <a:r>
              <a:rPr lang="en-US" dirty="0" smtClean="0"/>
              <a:t>Open-entry/Open-exit vs. Managed Enrollment</a:t>
            </a:r>
          </a:p>
          <a:p>
            <a:endParaRPr lang="en-US" dirty="0" smtClean="0"/>
          </a:p>
          <a:p>
            <a:r>
              <a:rPr lang="en-US" dirty="0" smtClean="0"/>
              <a:t>FTES Generation – “positive attendance” versus census date</a:t>
            </a:r>
          </a:p>
          <a:p>
            <a:endParaRPr lang="en-US" dirty="0" smtClean="0"/>
          </a:p>
          <a:p>
            <a:r>
              <a:rPr lang="en-US" dirty="0" smtClean="0"/>
              <a:t>AB86</a:t>
            </a:r>
          </a:p>
          <a:p>
            <a:endParaRPr lang="en-US" dirty="0" smtClean="0"/>
          </a:p>
          <a:p>
            <a:r>
              <a:rPr lang="en-US" b="1" dirty="0" smtClean="0"/>
              <a:t>Important: Noncredit is not community services!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30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0561"/>
            <a:ext cx="8229600" cy="678166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Noncredit Courses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1193"/>
            <a:ext cx="8229600" cy="3944393"/>
          </a:xfrm>
        </p:spPr>
        <p:txBody>
          <a:bodyPr>
            <a:normAutofit fontScale="70000" lnSpcReduction="20000"/>
          </a:bodyPr>
          <a:lstStyle/>
          <a:p>
            <a:r>
              <a:rPr lang="en-US" sz="2595" dirty="0" smtClean="0">
                <a:latin typeface="+mj-lt"/>
                <a:cs typeface="Cambria"/>
              </a:rPr>
              <a:t>10 categories of noncredit courses are eligible for state funding (§58160, CB22) (p. 96 and 190 of PCAH, Program Course Approval Handbook, 5</a:t>
            </a:r>
            <a:r>
              <a:rPr lang="en-US" sz="2595" baseline="30000" dirty="0" smtClean="0">
                <a:latin typeface="+mj-lt"/>
                <a:cs typeface="Cambria"/>
              </a:rPr>
              <a:t>th</a:t>
            </a:r>
            <a:r>
              <a:rPr lang="en-US" sz="2595" dirty="0" smtClean="0">
                <a:latin typeface="+mj-lt"/>
                <a:cs typeface="Cambria"/>
              </a:rPr>
              <a:t> Edition)</a:t>
            </a:r>
          </a:p>
          <a:p>
            <a:endParaRPr lang="en-US" sz="2595" dirty="0" smtClean="0">
              <a:latin typeface="+mj-lt"/>
              <a:cs typeface="Cambria"/>
            </a:endParaRPr>
          </a:p>
          <a:p>
            <a:pPr lvl="1"/>
            <a:r>
              <a:rPr lang="en-US" sz="2600" dirty="0">
                <a:latin typeface="+mj-lt"/>
                <a:cs typeface="Cambria"/>
              </a:rPr>
              <a:t>English as a Second Language</a:t>
            </a:r>
          </a:p>
          <a:p>
            <a:pPr lvl="1"/>
            <a:r>
              <a:rPr lang="en-US" sz="2600" dirty="0">
                <a:latin typeface="+mj-lt"/>
                <a:cs typeface="Cambria"/>
              </a:rPr>
              <a:t>Immigrant Education (including citizenship)</a:t>
            </a:r>
          </a:p>
          <a:p>
            <a:pPr lvl="1"/>
            <a:r>
              <a:rPr lang="en-US" sz="2600" dirty="0">
                <a:latin typeface="+mj-lt"/>
                <a:cs typeface="Cambria"/>
              </a:rPr>
              <a:t>Elementary and Secondary Basic Skills (incl. supervised tutoring)</a:t>
            </a:r>
          </a:p>
          <a:p>
            <a:pPr lvl="1"/>
            <a:r>
              <a:rPr lang="en-US" sz="2600" dirty="0">
                <a:latin typeface="+mj-lt"/>
                <a:cs typeface="Cambria"/>
              </a:rPr>
              <a:t>Health and Safety</a:t>
            </a:r>
          </a:p>
          <a:p>
            <a:pPr lvl="1"/>
            <a:r>
              <a:rPr lang="en-US" sz="2600" dirty="0">
                <a:latin typeface="+mj-lt"/>
                <a:cs typeface="Cambria"/>
              </a:rPr>
              <a:t>Courses for Adults with Substantial Disabilities</a:t>
            </a:r>
          </a:p>
          <a:p>
            <a:pPr lvl="1"/>
            <a:r>
              <a:rPr lang="en-US" sz="2600" dirty="0">
                <a:latin typeface="+mj-lt"/>
                <a:cs typeface="Cambria"/>
              </a:rPr>
              <a:t>Parenting</a:t>
            </a:r>
          </a:p>
          <a:p>
            <a:pPr lvl="1"/>
            <a:r>
              <a:rPr lang="en-US" sz="2600" dirty="0">
                <a:latin typeface="+mj-lt"/>
                <a:cs typeface="Cambria"/>
              </a:rPr>
              <a:t>Home Economics</a:t>
            </a:r>
          </a:p>
          <a:p>
            <a:pPr lvl="1"/>
            <a:r>
              <a:rPr lang="en-US" sz="2600" dirty="0">
                <a:latin typeface="+mj-lt"/>
                <a:cs typeface="Cambria"/>
              </a:rPr>
              <a:t>Courses for Older </a:t>
            </a:r>
            <a:r>
              <a:rPr lang="en-US" sz="2600" dirty="0" smtClean="0">
                <a:latin typeface="+mj-lt"/>
                <a:cs typeface="Cambria"/>
              </a:rPr>
              <a:t>Adults </a:t>
            </a:r>
          </a:p>
          <a:p>
            <a:pPr lvl="1"/>
            <a:r>
              <a:rPr lang="en-US" sz="2600" dirty="0" smtClean="0">
                <a:latin typeface="+mj-lt"/>
                <a:cs typeface="Cambria"/>
              </a:rPr>
              <a:t>Short</a:t>
            </a:r>
            <a:r>
              <a:rPr lang="en-US" sz="2600" dirty="0">
                <a:latin typeface="+mj-lt"/>
                <a:cs typeface="Cambria"/>
              </a:rPr>
              <a:t>-Term Vocational (incl. apprenticeship)</a:t>
            </a:r>
          </a:p>
          <a:p>
            <a:pPr lvl="1"/>
            <a:r>
              <a:rPr lang="en-US" sz="2595" dirty="0" smtClean="0">
                <a:latin typeface="+mj-lt"/>
                <a:cs typeface="Cambria"/>
              </a:rPr>
              <a:t>Workforce Preparation</a:t>
            </a:r>
          </a:p>
          <a:p>
            <a:pPr marL="274320" lvl="1" indent="0">
              <a:buNone/>
            </a:pPr>
            <a:endParaRPr lang="en-US" sz="2595" dirty="0">
              <a:solidFill>
                <a:srgbClr val="0070C0"/>
              </a:solidFill>
              <a:latin typeface="+mj-lt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58395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415"/>
            <a:ext cx="8229600" cy="7429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Credit vs. Noncredit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1425"/>
            <a:ext cx="4040188" cy="47982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cs typeface="Cambria"/>
              </a:rPr>
              <a:t>Credit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00350"/>
            <a:ext cx="4040188" cy="296346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cs typeface="Cambria"/>
            </a:endParaRPr>
          </a:p>
          <a:p>
            <a:pPr lvl="1">
              <a:buFont typeface="Arial"/>
              <a:buChar char="•"/>
            </a:pPr>
            <a:r>
              <a:rPr lang="en-US" sz="7385" dirty="0" smtClean="0">
                <a:solidFill>
                  <a:srgbClr val="000000"/>
                </a:solidFill>
                <a:cs typeface="Cambria"/>
              </a:rPr>
              <a:t>Degrees, certificates of achievement</a:t>
            </a:r>
          </a:p>
          <a:p>
            <a:pPr lvl="1">
              <a:buFont typeface="Arial"/>
              <a:buChar char="•"/>
            </a:pPr>
            <a:r>
              <a:rPr lang="en-US" sz="7385" dirty="0" smtClean="0">
                <a:solidFill>
                  <a:srgbClr val="000000"/>
                </a:solidFill>
                <a:cs typeface="Cambria"/>
              </a:rPr>
              <a:t>Generates apportionment</a:t>
            </a:r>
            <a:endParaRPr lang="en-US" sz="7385" dirty="0">
              <a:solidFill>
                <a:srgbClr val="000000"/>
              </a:solidFill>
              <a:cs typeface="Cambria"/>
            </a:endParaRPr>
          </a:p>
          <a:p>
            <a:pPr lvl="1">
              <a:buFont typeface="Arial"/>
              <a:buChar char="•"/>
            </a:pPr>
            <a:r>
              <a:rPr lang="en-US" sz="7385" dirty="0">
                <a:solidFill>
                  <a:srgbClr val="000000"/>
                </a:solidFill>
                <a:cs typeface="Cambria"/>
              </a:rPr>
              <a:t>S</a:t>
            </a:r>
            <a:r>
              <a:rPr lang="en-US" sz="7385" dirty="0" smtClean="0">
                <a:solidFill>
                  <a:srgbClr val="000000"/>
                </a:solidFill>
                <a:cs typeface="Cambria"/>
              </a:rPr>
              <a:t>tudent </a:t>
            </a:r>
            <a:r>
              <a:rPr lang="en-US" sz="7385" dirty="0">
                <a:solidFill>
                  <a:srgbClr val="000000"/>
                </a:solidFill>
                <a:cs typeface="Cambria"/>
              </a:rPr>
              <a:t>fees apply</a:t>
            </a:r>
          </a:p>
          <a:p>
            <a:pPr lvl="1">
              <a:buFont typeface="Arial"/>
              <a:buChar char="•"/>
            </a:pPr>
            <a:r>
              <a:rPr lang="en-US" sz="7385" dirty="0">
                <a:solidFill>
                  <a:srgbClr val="000000"/>
                </a:solidFill>
                <a:cs typeface="Cambria"/>
              </a:rPr>
              <a:t>Degree applicable and non-degree applicable (developmental/basic skills)</a:t>
            </a:r>
          </a:p>
          <a:p>
            <a:pPr lvl="1">
              <a:buFont typeface="Arial"/>
              <a:buChar char="•"/>
            </a:pPr>
            <a:r>
              <a:rPr lang="en-US" sz="7385" dirty="0">
                <a:solidFill>
                  <a:srgbClr val="000000"/>
                </a:solidFill>
                <a:cs typeface="Cambria"/>
              </a:rPr>
              <a:t>Unit bearing</a:t>
            </a:r>
          </a:p>
          <a:p>
            <a:pPr lvl="1">
              <a:buFont typeface="Arial"/>
              <a:buChar char="•"/>
            </a:pPr>
            <a:r>
              <a:rPr lang="en-US" sz="7385" dirty="0">
                <a:solidFill>
                  <a:srgbClr val="000000"/>
                </a:solidFill>
                <a:cs typeface="Cambria"/>
              </a:rPr>
              <a:t>Not </a:t>
            </a:r>
            <a:r>
              <a:rPr lang="en-US" sz="7385" dirty="0" smtClean="0">
                <a:solidFill>
                  <a:srgbClr val="000000"/>
                </a:solidFill>
                <a:cs typeface="Cambria"/>
              </a:rPr>
              <a:t>repeatable</a:t>
            </a:r>
          </a:p>
          <a:p>
            <a:pPr lvl="1">
              <a:buFont typeface="Arial"/>
              <a:buChar char="•"/>
            </a:pPr>
            <a:endParaRPr lang="en-US" sz="7385" dirty="0">
              <a:solidFill>
                <a:srgbClr val="000000"/>
              </a:solidFill>
              <a:cs typeface="Cambria"/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911425"/>
            <a:ext cx="4041775" cy="47982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cs typeface="Cambria"/>
              </a:rPr>
              <a:t>Noncredit</a:t>
            </a:r>
            <a:endParaRPr lang="en-US" dirty="0">
              <a:solidFill>
                <a:srgbClr val="000000"/>
              </a:solidFill>
              <a:cs typeface="Cambri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391247"/>
            <a:ext cx="4041775" cy="3309592"/>
          </a:xfrm>
        </p:spPr>
        <p:txBody>
          <a:bodyPr>
            <a:normAutofit fontScale="25000" lnSpcReduction="20000"/>
          </a:bodyPr>
          <a:lstStyle/>
          <a:p>
            <a:endParaRPr lang="en-US" dirty="0" smtClean="0">
              <a:solidFill>
                <a:srgbClr val="000000"/>
              </a:solidFill>
              <a:cs typeface="Cambria"/>
            </a:endParaRPr>
          </a:p>
          <a:p>
            <a:pPr lvl="1">
              <a:buFont typeface="Arial"/>
              <a:buChar char="•"/>
            </a:pPr>
            <a:r>
              <a:rPr lang="en-US" sz="7385" dirty="0" smtClean="0">
                <a:solidFill>
                  <a:srgbClr val="000000"/>
                </a:solidFill>
                <a:cs typeface="Cambria"/>
              </a:rPr>
              <a:t>Certificates of completion, certificates of competency</a:t>
            </a:r>
          </a:p>
          <a:p>
            <a:pPr lvl="1">
              <a:buFont typeface="Arial"/>
              <a:buChar char="•"/>
            </a:pPr>
            <a:r>
              <a:rPr lang="en-US" sz="7385" dirty="0" smtClean="0">
                <a:solidFill>
                  <a:srgbClr val="000000"/>
                </a:solidFill>
                <a:cs typeface="Cambria"/>
              </a:rPr>
              <a:t>Generates apportionment: </a:t>
            </a:r>
            <a:r>
              <a:rPr lang="en-US" sz="7385" dirty="0">
                <a:solidFill>
                  <a:srgbClr val="000000"/>
                </a:solidFill>
                <a:cs typeface="Cambria"/>
              </a:rPr>
              <a:t>two </a:t>
            </a:r>
            <a:r>
              <a:rPr lang="en-US" sz="7385" dirty="0" smtClean="0">
                <a:solidFill>
                  <a:srgbClr val="000000"/>
                </a:solidFill>
                <a:cs typeface="Cambria"/>
              </a:rPr>
              <a:t>levels </a:t>
            </a:r>
          </a:p>
          <a:p>
            <a:pPr lvl="1">
              <a:buFont typeface="Arial"/>
              <a:buChar char="•"/>
            </a:pPr>
            <a:r>
              <a:rPr lang="en-US" sz="7385" dirty="0" smtClean="0">
                <a:solidFill>
                  <a:srgbClr val="FF0000"/>
                </a:solidFill>
                <a:cs typeface="Cambria"/>
              </a:rPr>
              <a:t>CDCP apportionment now same level as credit</a:t>
            </a:r>
          </a:p>
          <a:p>
            <a:pPr lvl="1">
              <a:buFont typeface="Arial"/>
              <a:buChar char="•"/>
            </a:pPr>
            <a:r>
              <a:rPr lang="en-US" sz="7385" dirty="0" smtClean="0">
                <a:solidFill>
                  <a:srgbClr val="FF0000"/>
                </a:solidFill>
                <a:cs typeface="Cambria"/>
              </a:rPr>
              <a:t>No student fees</a:t>
            </a:r>
            <a:endParaRPr lang="en-US" sz="7385" dirty="0">
              <a:solidFill>
                <a:srgbClr val="FF0000"/>
              </a:solidFill>
              <a:cs typeface="Cambria"/>
            </a:endParaRPr>
          </a:p>
          <a:p>
            <a:pPr lvl="1">
              <a:buFont typeface="Arial"/>
              <a:buChar char="•"/>
            </a:pPr>
            <a:r>
              <a:rPr lang="en-US" sz="7385" dirty="0">
                <a:solidFill>
                  <a:srgbClr val="FF0000"/>
                </a:solidFill>
                <a:cs typeface="Cambria"/>
              </a:rPr>
              <a:t>No units</a:t>
            </a:r>
          </a:p>
          <a:p>
            <a:pPr lvl="1">
              <a:buFont typeface="Arial"/>
              <a:buChar char="•"/>
            </a:pPr>
            <a:r>
              <a:rPr lang="en-US" sz="7385" dirty="0">
                <a:solidFill>
                  <a:srgbClr val="FF0000"/>
                </a:solidFill>
                <a:cs typeface="Cambria"/>
              </a:rPr>
              <a:t>Repeatable</a:t>
            </a:r>
          </a:p>
          <a:p>
            <a:pPr lvl="1">
              <a:buFont typeface="Arial"/>
              <a:buChar char="•"/>
            </a:pPr>
            <a:r>
              <a:rPr lang="en-US" sz="7385" dirty="0">
                <a:solidFill>
                  <a:srgbClr val="000000"/>
                </a:solidFill>
                <a:cs typeface="Cambria"/>
              </a:rPr>
              <a:t>Limited to 10 different </a:t>
            </a:r>
            <a:r>
              <a:rPr lang="en-US" sz="7385" dirty="0" smtClean="0">
                <a:solidFill>
                  <a:srgbClr val="000000"/>
                </a:solidFill>
                <a:cs typeface="Cambria"/>
              </a:rPr>
              <a:t>categories </a:t>
            </a:r>
            <a:r>
              <a:rPr lang="en-US" sz="7385" dirty="0" smtClean="0">
                <a:solidFill>
                  <a:srgbClr val="FF0000"/>
                </a:solidFill>
                <a:cs typeface="Cambria"/>
              </a:rPr>
              <a:t>(CDCP = 4 categories)</a:t>
            </a:r>
          </a:p>
          <a:p>
            <a:pPr marL="457200" lvl="1" indent="0">
              <a:buNone/>
            </a:pPr>
            <a:endParaRPr lang="en-US" sz="7385" dirty="0" smtClean="0">
              <a:solidFill>
                <a:srgbClr val="000000"/>
              </a:solidFill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40575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609" y="362387"/>
            <a:ext cx="8628118" cy="969771"/>
          </a:xfrm>
        </p:spPr>
        <p:txBody>
          <a:bodyPr/>
          <a:lstStyle/>
          <a:p>
            <a:r>
              <a:rPr lang="en-US" sz="2700" dirty="0">
                <a:solidFill>
                  <a:srgbClr val="FF0000"/>
                </a:solidFill>
              </a:rPr>
              <a:t>Course Outline of </a:t>
            </a:r>
            <a:r>
              <a:rPr lang="en-US" sz="2700" dirty="0" smtClean="0">
                <a:solidFill>
                  <a:srgbClr val="FF0000"/>
                </a:solidFill>
              </a:rPr>
              <a:t>Record Required</a:t>
            </a:r>
            <a:endParaRPr lang="en-US" sz="27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579" y="1231002"/>
            <a:ext cx="8721148" cy="3439122"/>
          </a:xfrm>
        </p:spPr>
        <p:txBody>
          <a:bodyPr>
            <a:normAutofit fontScale="92500" lnSpcReduction="10000"/>
          </a:bodyPr>
          <a:lstStyle/>
          <a:p>
            <a:r>
              <a:rPr lang="en-US" sz="1600" b="1" dirty="0" smtClean="0"/>
              <a:t>Title 5 </a:t>
            </a:r>
            <a:r>
              <a:rPr lang="en-US" sz="1600" dirty="0">
                <a:cs typeface="Cambria"/>
              </a:rPr>
              <a:t>§</a:t>
            </a:r>
            <a:r>
              <a:rPr lang="en-US" sz="1600" b="1" dirty="0" smtClean="0"/>
              <a:t>55002(c)(2) - </a:t>
            </a:r>
            <a:r>
              <a:rPr lang="en-US" sz="1600" dirty="0"/>
              <a:t>The course outline of record shall specify the </a:t>
            </a:r>
            <a:r>
              <a:rPr lang="en-US" sz="1600" dirty="0" smtClean="0"/>
              <a:t>following:</a:t>
            </a:r>
          </a:p>
          <a:p>
            <a:pPr lvl="1"/>
            <a:r>
              <a:rPr lang="en-US" sz="1600" dirty="0"/>
              <a:t>N</a:t>
            </a:r>
            <a:r>
              <a:rPr lang="en-US" sz="1600" dirty="0" smtClean="0"/>
              <a:t>umber </a:t>
            </a:r>
            <a:r>
              <a:rPr lang="en-US" sz="1600" dirty="0"/>
              <a:t>of contact hours normally required for a student to complete the </a:t>
            </a:r>
            <a:r>
              <a:rPr lang="en-US" sz="1600" dirty="0" smtClean="0"/>
              <a:t>course</a:t>
            </a:r>
          </a:p>
          <a:p>
            <a:pPr lvl="1"/>
            <a:r>
              <a:rPr lang="en-US" sz="1600" dirty="0"/>
              <a:t>C</a:t>
            </a:r>
            <a:r>
              <a:rPr lang="en-US" sz="1600" dirty="0" smtClean="0"/>
              <a:t>atalog </a:t>
            </a:r>
            <a:r>
              <a:rPr lang="en-US" sz="1600" dirty="0"/>
              <a:t>description, </a:t>
            </a:r>
            <a:endParaRPr lang="en-US" sz="1600" dirty="0" smtClean="0"/>
          </a:p>
          <a:p>
            <a:pPr lvl="1"/>
            <a:r>
              <a:rPr lang="en-US" sz="1600" dirty="0" smtClean="0"/>
              <a:t>Objectives</a:t>
            </a:r>
            <a:r>
              <a:rPr lang="en-US" sz="1600" dirty="0"/>
              <a:t>, </a:t>
            </a:r>
            <a:endParaRPr lang="en-US" sz="1600" dirty="0" smtClean="0"/>
          </a:p>
          <a:p>
            <a:pPr lvl="1"/>
            <a:r>
              <a:rPr lang="en-US" sz="1600" dirty="0"/>
              <a:t>C</a:t>
            </a:r>
            <a:r>
              <a:rPr lang="en-US" sz="1600" dirty="0" smtClean="0"/>
              <a:t>ontents </a:t>
            </a:r>
            <a:r>
              <a:rPr lang="en-US" sz="1600" dirty="0"/>
              <a:t>in terms of a specific body of </a:t>
            </a:r>
            <a:r>
              <a:rPr lang="en-US" sz="1600" dirty="0" smtClean="0"/>
              <a:t>knowledge</a:t>
            </a:r>
          </a:p>
          <a:p>
            <a:pPr lvl="1"/>
            <a:r>
              <a:rPr lang="en-US" sz="1600" dirty="0"/>
              <a:t>I</a:t>
            </a:r>
            <a:r>
              <a:rPr lang="en-US" sz="1600" dirty="0" smtClean="0"/>
              <a:t>nstructional methodology</a:t>
            </a:r>
          </a:p>
          <a:p>
            <a:pPr lvl="1"/>
            <a:r>
              <a:rPr lang="en-US" sz="1600" dirty="0"/>
              <a:t>E</a:t>
            </a:r>
            <a:r>
              <a:rPr lang="en-US" sz="1600" dirty="0" smtClean="0"/>
              <a:t>xamples </a:t>
            </a:r>
            <a:r>
              <a:rPr lang="en-US" sz="1600" dirty="0"/>
              <a:t>of assignments and/or </a:t>
            </a:r>
            <a:r>
              <a:rPr lang="en-US" sz="1600" dirty="0" smtClean="0"/>
              <a:t>activities</a:t>
            </a:r>
          </a:p>
          <a:p>
            <a:pPr lvl="1"/>
            <a:r>
              <a:rPr lang="en-US" sz="1600" dirty="0"/>
              <a:t>M</a:t>
            </a:r>
            <a:r>
              <a:rPr lang="en-US" sz="1600" dirty="0" smtClean="0"/>
              <a:t>ethods </a:t>
            </a:r>
            <a:r>
              <a:rPr lang="en-US" sz="1600" dirty="0"/>
              <a:t>of evaluation for determining whether the stated objectives have been </a:t>
            </a:r>
            <a:r>
              <a:rPr lang="en-US" sz="1600" dirty="0" smtClean="0"/>
              <a:t>met</a:t>
            </a:r>
            <a:endParaRPr lang="en-US" sz="1600" b="1" dirty="0"/>
          </a:p>
          <a:p>
            <a:pPr>
              <a:buNone/>
            </a:pPr>
            <a:endParaRPr lang="en-US" sz="1600" b="1" dirty="0"/>
          </a:p>
          <a:p>
            <a:r>
              <a:rPr lang="en-US" sz="1600" b="1" dirty="0" smtClean="0"/>
              <a:t>No distinction in quality between regular and CDCP noncredit</a:t>
            </a:r>
          </a:p>
          <a:p>
            <a:pPr marL="0" indent="0">
              <a:buNone/>
            </a:pPr>
            <a:endParaRPr lang="en-US" sz="1600" b="1" dirty="0" smtClean="0"/>
          </a:p>
          <a:p>
            <a:r>
              <a:rPr lang="en-US" sz="1600" b="1" dirty="0" smtClean="0"/>
              <a:t>All noncredit courses </a:t>
            </a:r>
            <a:r>
              <a:rPr lang="en-US" sz="1600" b="1" dirty="0"/>
              <a:t>must be approved by the local academic senate (curriculum committee</a:t>
            </a:r>
            <a:r>
              <a:rPr lang="en-US" sz="1600" b="1" dirty="0" smtClean="0"/>
              <a:t>), by the </a:t>
            </a:r>
            <a:r>
              <a:rPr lang="en-US" sz="1600" b="1" dirty="0"/>
              <a:t>local governing </a:t>
            </a:r>
            <a:r>
              <a:rPr lang="en-US" sz="1600" b="1" dirty="0" smtClean="0"/>
              <a:t>board and the </a:t>
            </a:r>
            <a:r>
              <a:rPr lang="en-US" sz="1600" b="1" dirty="0"/>
              <a:t>Chancellor’s Office. 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0585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Career Development and College Preparation  (CDCP) Noncredit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71" y="1315028"/>
            <a:ext cx="8023766" cy="353063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CDCP requirements established in Ed Code </a:t>
            </a:r>
            <a:r>
              <a:rPr lang="en-US" dirty="0" smtClean="0">
                <a:cs typeface="Cambria"/>
              </a:rPr>
              <a:t>§84760.5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CDCP </a:t>
            </a:r>
            <a:r>
              <a:rPr lang="en-US" dirty="0"/>
              <a:t>“prepares students for employment or to be successful in college-level credit coursework.” </a:t>
            </a:r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CDCP </a:t>
            </a:r>
            <a:r>
              <a:rPr lang="en-US" sz="2400" dirty="0"/>
              <a:t>courses </a:t>
            </a:r>
            <a:r>
              <a:rPr lang="en-US" sz="2400" u="sng" dirty="0"/>
              <a:t>must be sequenced and lead to </a:t>
            </a:r>
            <a:r>
              <a:rPr lang="en-US" sz="2400" u="sng" dirty="0" smtClean="0"/>
              <a:t>certificates</a:t>
            </a:r>
          </a:p>
          <a:p>
            <a:endParaRPr lang="en-US" sz="2400" dirty="0"/>
          </a:p>
          <a:p>
            <a:r>
              <a:rPr lang="en-US" sz="2400" dirty="0" smtClean="0"/>
              <a:t>CDCP </a:t>
            </a:r>
            <a:r>
              <a:rPr lang="en-US" sz="2400" dirty="0"/>
              <a:t>Enhanced Funding Categories:</a:t>
            </a:r>
          </a:p>
          <a:p>
            <a:pPr lvl="1"/>
            <a:r>
              <a:rPr lang="en-US" sz="2400" dirty="0"/>
              <a:t>ESL</a:t>
            </a:r>
          </a:p>
          <a:p>
            <a:pPr lvl="1"/>
            <a:r>
              <a:rPr lang="en-US" sz="2400" dirty="0"/>
              <a:t>Math and English Basic Skills</a:t>
            </a:r>
          </a:p>
          <a:p>
            <a:pPr lvl="1"/>
            <a:r>
              <a:rPr lang="en-US" sz="2400" dirty="0"/>
              <a:t>Short-term Vocational </a:t>
            </a:r>
            <a:r>
              <a:rPr lang="en-US" sz="2100" dirty="0"/>
              <a:t>(Short-term vocational program must be determined by the Chancellor, in consultation with the Employment Development Department, to have high employment </a:t>
            </a:r>
            <a:r>
              <a:rPr lang="en-US" sz="2100" dirty="0" smtClean="0"/>
              <a:t>potential)</a:t>
            </a:r>
            <a:endParaRPr lang="en-US" sz="2100" dirty="0"/>
          </a:p>
          <a:p>
            <a:pPr lvl="1"/>
            <a:r>
              <a:rPr lang="en-US" sz="2400" dirty="0"/>
              <a:t>Workforce Preparation (</a:t>
            </a:r>
            <a:r>
              <a:rPr lang="en-US" sz="2000" dirty="0"/>
              <a:t>speaking, listening, reading, writing, mathematics, decision-making, and problem solving skills that are necessary to participate in job-specific technical training)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99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CDCP Certificates - Defined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71" y="1315028"/>
            <a:ext cx="8023766" cy="353063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Certificate of Completion</a:t>
            </a:r>
          </a:p>
          <a:p>
            <a:pPr lvl="1"/>
            <a:r>
              <a:rPr lang="en-US" dirty="0" smtClean="0"/>
              <a:t>Sequence of CDCP courses in Short-term Vocational or Workforce Preparation</a:t>
            </a:r>
          </a:p>
          <a:p>
            <a:pPr lvl="1"/>
            <a:r>
              <a:rPr lang="en-US" dirty="0" smtClean="0"/>
              <a:t>Defined in Title 5 </a:t>
            </a:r>
            <a:r>
              <a:rPr lang="en-US" dirty="0" smtClean="0">
                <a:cs typeface="Cambria"/>
              </a:rPr>
              <a:t>§</a:t>
            </a:r>
            <a:r>
              <a:rPr lang="en-US" dirty="0" smtClean="0"/>
              <a:t>55151(h)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Certificate of Competency</a:t>
            </a:r>
          </a:p>
          <a:p>
            <a:pPr lvl="1"/>
            <a:r>
              <a:rPr lang="en-US" dirty="0" smtClean="0"/>
              <a:t>Sequence of CDCP courses in ESL or Elementary and Secondary Basic Skills</a:t>
            </a:r>
          </a:p>
          <a:p>
            <a:pPr lvl="1"/>
            <a:r>
              <a:rPr lang="en-US" dirty="0" smtClean="0"/>
              <a:t>Defined in Title 5 </a:t>
            </a:r>
            <a:r>
              <a:rPr lang="en-US" dirty="0">
                <a:cs typeface="Cambria"/>
              </a:rPr>
              <a:t>§</a:t>
            </a:r>
            <a:r>
              <a:rPr lang="en-US" dirty="0" smtClean="0"/>
              <a:t>55151(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Standards for approval (Title 5 </a:t>
            </a:r>
            <a:r>
              <a:rPr lang="en-US" dirty="0">
                <a:cs typeface="Cambria"/>
              </a:rPr>
              <a:t>§</a:t>
            </a:r>
            <a:r>
              <a:rPr lang="en-US" dirty="0" smtClean="0"/>
              <a:t>55151(j))</a:t>
            </a:r>
          </a:p>
          <a:p>
            <a:pPr lvl="1"/>
            <a:r>
              <a:rPr lang="en-US" dirty="0" smtClean="0"/>
              <a:t>Determined by local curriculum committee</a:t>
            </a:r>
          </a:p>
          <a:p>
            <a:pPr lvl="1"/>
            <a:r>
              <a:rPr lang="en-US" dirty="0" smtClean="0"/>
              <a:t>Use same standards of quality as established in </a:t>
            </a:r>
            <a:r>
              <a:rPr lang="en-US" dirty="0"/>
              <a:t>Title 5 </a:t>
            </a:r>
            <a:r>
              <a:rPr lang="en-US" dirty="0">
                <a:cs typeface="Cambria"/>
              </a:rPr>
              <a:t>§</a:t>
            </a:r>
            <a:r>
              <a:rPr lang="en-US" dirty="0" smtClean="0">
                <a:cs typeface="Cambria"/>
              </a:rPr>
              <a:t>55070 for credit certificates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92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657</TotalTime>
  <Words>1255</Words>
  <Application>Microsoft Macintosh PowerPoint</Application>
  <PresentationFormat>On-screen Show (16:9)</PresentationFormat>
  <Paragraphs>216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Cambria</vt:lpstr>
      <vt:lpstr>Wingdings</vt:lpstr>
      <vt:lpstr>Arial</vt:lpstr>
      <vt:lpstr>Clarity</vt:lpstr>
      <vt:lpstr>They Showed Us the Money, Now Give Them the (Non)Credit – Effectively Implementing CDCP</vt:lpstr>
      <vt:lpstr>Outcomes for Today </vt:lpstr>
      <vt:lpstr>Noncredit Serves the Most Underserved Members of Our Communities</vt:lpstr>
      <vt:lpstr>ABCs of Noncredit</vt:lpstr>
      <vt:lpstr>Noncredit Courses </vt:lpstr>
      <vt:lpstr>Credit vs. Noncredit</vt:lpstr>
      <vt:lpstr>Course Outline of Record Required</vt:lpstr>
      <vt:lpstr>Career Development and College Preparation  (CDCP) Noncredit</vt:lpstr>
      <vt:lpstr>CDCP Certificates - Defined</vt:lpstr>
      <vt:lpstr>Certificate Approvals by CDCP Category, 2014-2015 Source: CCC Chancellor’s Office presentation to ACCE October 19, 2015 in Sacramento, CA</vt:lpstr>
      <vt:lpstr>Selected Senate Positions on Noncredit</vt:lpstr>
      <vt:lpstr>Why Have CDCP Noncredit Programs? Some Benefits/Opportunities for Students Include…</vt:lpstr>
      <vt:lpstr>Engaging Faculty in CDCP Noncredit Conversations</vt:lpstr>
      <vt:lpstr>Local Conversations on CDCP – Challenges</vt:lpstr>
      <vt:lpstr>Building and Expanding CDCP</vt:lpstr>
      <vt:lpstr>Motivation for Change at College of the Canyons </vt:lpstr>
      <vt:lpstr>Statewide Initiatives in Place to Support Change </vt:lpstr>
      <vt:lpstr>Team Effort </vt:lpstr>
      <vt:lpstr>Next Steps at College of the Canyons </vt:lpstr>
      <vt:lpstr>Now It’s Your Turn!</vt:lpstr>
      <vt:lpstr>Resources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May</dc:creator>
  <cp:lastModifiedBy>Cheryl Aschenbach</cp:lastModifiedBy>
  <cp:revision>30</cp:revision>
  <dcterms:created xsi:type="dcterms:W3CDTF">2015-10-21T19:14:41Z</dcterms:created>
  <dcterms:modified xsi:type="dcterms:W3CDTF">2015-11-18T04:48:58Z</dcterms:modified>
</cp:coreProperties>
</file>