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1" roundtripDataSignature="AMtx7mi1J0SMyxKwyH2gEp5UWBTRWEXm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3CA785-D645-4480-8352-704C1A88DAB2}">
  <a:tblStyle styleId="{F23CA785-D645-4480-8352-704C1A88D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A0CCE3-0EC9-4B2F-A06B-6176E43AC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b19eed10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b19eed10f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5b19eed10f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Randy</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b19eed10f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b19eed10f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5b19eed10f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3075c5e6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3075c5e6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5c3075c5e6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b19eed10f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b19eed10f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5b19eed10f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Comparison between SI and Embedded </a:t>
            </a:r>
            <a:endParaRPr/>
          </a:p>
          <a:p>
            <a:pPr marL="0" lvl="0" indent="0" algn="l" rtl="0">
              <a:spcBef>
                <a:spcPts val="0"/>
              </a:spcBef>
              <a:spcAft>
                <a:spcPts val="0"/>
              </a:spcAft>
              <a:buClr>
                <a:schemeClr val="dk1"/>
              </a:buClr>
              <a:buSzPts val="1200"/>
              <a:buFont typeface="Calibri"/>
              <a:buNone/>
            </a:pPr>
            <a:r>
              <a:rPr lang="en"/>
              <a:t>Slides Corequisite Remediation, Credit/ Non Credit, Seperate and Extended Courses </a:t>
            </a:r>
            <a:endParaRPr/>
          </a:p>
          <a:p>
            <a:pPr marL="0" lvl="0" indent="0" algn="l" rtl="0">
              <a:spcBef>
                <a:spcPts val="0"/>
              </a:spcBef>
              <a:spcAft>
                <a:spcPts val="0"/>
              </a:spcAft>
              <a:buClr>
                <a:schemeClr val="dk1"/>
              </a:buClr>
              <a:buSzPts val="1200"/>
              <a:buFont typeface="Calibri"/>
              <a:buNone/>
            </a:pPr>
            <a:r>
              <a:rPr lang="en"/>
              <a:t>Online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15739ec1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c15739ec1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5c15739ec1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c15739ec1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c15739ec1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5c15739ec1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b19eed10f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b19eed10f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5b19eed10f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b19eed10f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b19eed10f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Ask Dolores regarding new leg or new regs </a:t>
            </a:r>
            <a:endParaRPr/>
          </a:p>
        </p:txBody>
      </p:sp>
      <p:sp>
        <p:nvSpPr>
          <p:cNvPr id="333" name="Google Shape;333;g5b19eed10f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b19eed10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b19eed10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5b19eed10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3075c5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3075c5e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5c3075c5e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adult transcripts still have validity 10 years out for placement.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There is some discussion as to what noncredit courses can be construed as beginning the clock. Noncredit can still offer basic math and basic English for students wanting to improve in these areas. What the Chancellors doesn’t want to happen is credit students going to noncredit to do remedial work. Noncredit ESL and credit ESL boundaries still under determination.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AB705 has already said that noncredit could be used as a corequisite. The issue is that noncredit courses can not be required. For example, we are piloting a noncredit coreq where students can </a:t>
            </a:r>
            <a:endParaRPr b="1"/>
          </a:p>
          <a:p>
            <a:pPr marL="0" lvl="0" indent="0" algn="l" rtl="0">
              <a:spcBef>
                <a:spcPts val="0"/>
              </a:spcBef>
              <a:spcAft>
                <a:spcPts val="0"/>
              </a:spcAft>
              <a:buClr>
                <a:schemeClr val="dk1"/>
              </a:buClr>
              <a:buSzPts val="1200"/>
              <a:buFont typeface="Calibri"/>
              <a:buNone/>
            </a:pPr>
            <a:r>
              <a:rPr lang="en" b="1"/>
              <a:t>choose </a:t>
            </a:r>
            <a:r>
              <a:rPr lang="en"/>
              <a:t>to either take one level below transfer course (if that is where they were placed) OR start with the transfer level course with a noncredit co-req. Advantages of noncredit: no use of financial aid. Downside may affect units needed for financial aid. As far as the comment of parent course being at the transfer level, what is the difference if a student has SI in the course, or embedded tutoring, or visits the learning center.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20" name="Google Shape;20;p3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23" name="Google Shape;23;p34"/>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7" name="Google Shape;77;p43"/>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8" name="Google Shape;78;p4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81" name="Google Shape;81;p43"/>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44"/>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4"/>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5" name="Google Shape;85;p44"/>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6" name="Google Shape;86;p4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4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5"/>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4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6"/>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8" name="Google Shape;98;p4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3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1600"/>
              </a:spcBef>
              <a:spcAft>
                <a:spcPts val="0"/>
              </a:spcAft>
              <a:buSzPts val="1400"/>
              <a:buChar char="○"/>
              <a:defRPr/>
            </a:lvl2pPr>
            <a:lvl3pPr marL="1371600" lvl="2" indent="-317500" algn="l">
              <a:spcBef>
                <a:spcPts val="1600"/>
              </a:spcBef>
              <a:spcAft>
                <a:spcPts val="0"/>
              </a:spcAft>
              <a:buSzPts val="1400"/>
              <a:buChar char="■"/>
              <a:defRPr/>
            </a:lvl3pPr>
            <a:lvl4pPr marL="1828800" lvl="3" indent="-317500" algn="l">
              <a:spcBef>
                <a:spcPts val="1600"/>
              </a:spcBef>
              <a:spcAft>
                <a:spcPts val="0"/>
              </a:spcAft>
              <a:buSzPts val="1400"/>
              <a:buChar char="●"/>
              <a:defRPr/>
            </a:lvl4pPr>
            <a:lvl5pPr marL="2286000" lvl="4" indent="-317500" algn="l">
              <a:spcBef>
                <a:spcPts val="1600"/>
              </a:spcBef>
              <a:spcAft>
                <a:spcPts val="0"/>
              </a:spcAft>
              <a:buSzPts val="1400"/>
              <a:buChar char="○"/>
              <a:defRPr/>
            </a:lvl5pPr>
            <a:lvl6pPr marL="2743200" lvl="5" indent="-317500" algn="l">
              <a:spcBef>
                <a:spcPts val="1600"/>
              </a:spcBef>
              <a:spcAft>
                <a:spcPts val="0"/>
              </a:spcAft>
              <a:buSzPts val="1400"/>
              <a:buChar char="■"/>
              <a:defRPr/>
            </a:lvl6pPr>
            <a:lvl7pPr marL="3200400" lvl="6" indent="-317500" algn="l">
              <a:spcBef>
                <a:spcPts val="1600"/>
              </a:spcBef>
              <a:spcAft>
                <a:spcPts val="0"/>
              </a:spcAft>
              <a:buSzPts val="1400"/>
              <a:buChar char="●"/>
              <a:defRPr/>
            </a:lvl7pPr>
            <a:lvl8pPr marL="3657600" lvl="7" indent="-317500" algn="l">
              <a:spcBef>
                <a:spcPts val="1600"/>
              </a:spcBef>
              <a:spcAft>
                <a:spcPts val="0"/>
              </a:spcAft>
              <a:buSzPts val="1400"/>
              <a:buChar char="○"/>
              <a:defRPr/>
            </a:lvl8pPr>
            <a:lvl9pPr marL="4114800" lvl="8" indent="-317500" algn="l">
              <a:spcBef>
                <a:spcPts val="1600"/>
              </a:spcBef>
              <a:spcAft>
                <a:spcPts val="1600"/>
              </a:spcAft>
              <a:buSzPts val="1400"/>
              <a:buChar char="■"/>
              <a:defRPr/>
            </a:lvl9pPr>
          </a:lstStyle>
          <a:p>
            <a:endParaRPr/>
          </a:p>
        </p:txBody>
      </p:sp>
      <p:sp>
        <p:nvSpPr>
          <p:cNvPr id="33" name="Google Shape;33;p3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lvl="0" indent="0" algn="l">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36"/>
          <p:cNvSpPr/>
          <p:nvPr/>
        </p:nvSpPr>
        <p:spPr>
          <a:xfrm>
            <a:off x="-14500" y="-68400"/>
            <a:ext cx="9144000" cy="6028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3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spcBef>
                <a:spcPts val="0"/>
              </a:spcBef>
              <a:spcAft>
                <a:spcPts val="0"/>
              </a:spcAft>
              <a:buSzPts val="1400"/>
              <a:buChar char="●"/>
              <a:defRPr sz="1400"/>
            </a:lvl1pPr>
            <a:lvl2pPr marL="914400" lvl="1" indent="-304800" algn="l">
              <a:spcBef>
                <a:spcPts val="1600"/>
              </a:spcBef>
              <a:spcAft>
                <a:spcPts val="0"/>
              </a:spcAft>
              <a:buSzPts val="1200"/>
              <a:buChar char="○"/>
              <a:defRPr sz="1200"/>
            </a:lvl2pPr>
            <a:lvl3pPr marL="1371600" lvl="2" indent="-304800" algn="l">
              <a:spcBef>
                <a:spcPts val="1600"/>
              </a:spcBef>
              <a:spcAft>
                <a:spcPts val="0"/>
              </a:spcAft>
              <a:buSzPts val="1200"/>
              <a:buChar char="■"/>
              <a:defRPr sz="1200"/>
            </a:lvl3pPr>
            <a:lvl4pPr marL="1828800" lvl="3" indent="-304800" algn="l">
              <a:spcBef>
                <a:spcPts val="1600"/>
              </a:spcBef>
              <a:spcAft>
                <a:spcPts val="0"/>
              </a:spcAft>
              <a:buSzPts val="1200"/>
              <a:buChar char="●"/>
              <a:defRPr sz="1200"/>
            </a:lvl4pPr>
            <a:lvl5pPr marL="2286000" lvl="4" indent="-304800" algn="l">
              <a:spcBef>
                <a:spcPts val="1600"/>
              </a:spcBef>
              <a:spcAft>
                <a:spcPts val="0"/>
              </a:spcAft>
              <a:buSzPts val="1200"/>
              <a:buChar char="○"/>
              <a:defRPr sz="1200"/>
            </a:lvl5pPr>
            <a:lvl6pPr marL="2743200" lvl="5" indent="-304800" algn="l">
              <a:spcBef>
                <a:spcPts val="1600"/>
              </a:spcBef>
              <a:spcAft>
                <a:spcPts val="0"/>
              </a:spcAft>
              <a:buSzPts val="1200"/>
              <a:buChar char="■"/>
              <a:defRPr sz="1200"/>
            </a:lvl6pPr>
            <a:lvl7pPr marL="3200400" lvl="6" indent="-304800" algn="l">
              <a:spcBef>
                <a:spcPts val="1600"/>
              </a:spcBef>
              <a:spcAft>
                <a:spcPts val="0"/>
              </a:spcAft>
              <a:buSzPts val="1200"/>
              <a:buChar char="●"/>
              <a:defRPr sz="1200"/>
            </a:lvl7pPr>
            <a:lvl8pPr marL="3657600" lvl="7" indent="-304800" algn="l">
              <a:spcBef>
                <a:spcPts val="1600"/>
              </a:spcBef>
              <a:spcAft>
                <a:spcPts val="0"/>
              </a:spcAft>
              <a:buSzPts val="1200"/>
              <a:buChar char="○"/>
              <a:defRPr sz="1200"/>
            </a:lvl8pPr>
            <a:lvl9pPr marL="4114800" lvl="8" indent="-304800" algn="l">
              <a:spcBef>
                <a:spcPts val="1600"/>
              </a:spcBef>
              <a:spcAft>
                <a:spcPts val="1600"/>
              </a:spcAft>
              <a:buSzPts val="1200"/>
              <a:buChar char="■"/>
              <a:defRPr sz="1200"/>
            </a:lvl9pPr>
          </a:lstStyle>
          <a:p>
            <a:endParaRPr/>
          </a:p>
        </p:txBody>
      </p:sp>
      <p:sp>
        <p:nvSpPr>
          <p:cNvPr id="38" name="Google Shape;38;p3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spcBef>
                <a:spcPts val="0"/>
              </a:spcBef>
              <a:spcAft>
                <a:spcPts val="0"/>
              </a:spcAft>
              <a:buSzPts val="1400"/>
              <a:buChar char="●"/>
              <a:defRPr sz="1400"/>
            </a:lvl1pPr>
            <a:lvl2pPr marL="914400" lvl="1" indent="-304800" algn="l">
              <a:spcBef>
                <a:spcPts val="1600"/>
              </a:spcBef>
              <a:spcAft>
                <a:spcPts val="0"/>
              </a:spcAft>
              <a:buSzPts val="1200"/>
              <a:buChar char="○"/>
              <a:defRPr sz="1200"/>
            </a:lvl2pPr>
            <a:lvl3pPr marL="1371600" lvl="2" indent="-304800" algn="l">
              <a:spcBef>
                <a:spcPts val="1600"/>
              </a:spcBef>
              <a:spcAft>
                <a:spcPts val="0"/>
              </a:spcAft>
              <a:buSzPts val="1200"/>
              <a:buChar char="■"/>
              <a:defRPr sz="1200"/>
            </a:lvl3pPr>
            <a:lvl4pPr marL="1828800" lvl="3" indent="-304800" algn="l">
              <a:spcBef>
                <a:spcPts val="1600"/>
              </a:spcBef>
              <a:spcAft>
                <a:spcPts val="0"/>
              </a:spcAft>
              <a:buSzPts val="1200"/>
              <a:buChar char="●"/>
              <a:defRPr sz="1200"/>
            </a:lvl4pPr>
            <a:lvl5pPr marL="2286000" lvl="4" indent="-304800" algn="l">
              <a:spcBef>
                <a:spcPts val="1600"/>
              </a:spcBef>
              <a:spcAft>
                <a:spcPts val="0"/>
              </a:spcAft>
              <a:buSzPts val="1200"/>
              <a:buChar char="○"/>
              <a:defRPr sz="1200"/>
            </a:lvl5pPr>
            <a:lvl6pPr marL="2743200" lvl="5" indent="-304800" algn="l">
              <a:spcBef>
                <a:spcPts val="1600"/>
              </a:spcBef>
              <a:spcAft>
                <a:spcPts val="0"/>
              </a:spcAft>
              <a:buSzPts val="1200"/>
              <a:buChar char="■"/>
              <a:defRPr sz="1200"/>
            </a:lvl6pPr>
            <a:lvl7pPr marL="3200400" lvl="6" indent="-304800" algn="l">
              <a:spcBef>
                <a:spcPts val="1600"/>
              </a:spcBef>
              <a:spcAft>
                <a:spcPts val="0"/>
              </a:spcAft>
              <a:buSzPts val="1200"/>
              <a:buChar char="●"/>
              <a:defRPr sz="1200"/>
            </a:lvl7pPr>
            <a:lvl8pPr marL="3657600" lvl="7" indent="-304800" algn="l">
              <a:spcBef>
                <a:spcPts val="1600"/>
              </a:spcBef>
              <a:spcAft>
                <a:spcPts val="0"/>
              </a:spcAft>
              <a:buSzPts val="1200"/>
              <a:buChar char="○"/>
              <a:defRPr sz="1200"/>
            </a:lvl8pPr>
            <a:lvl9pPr marL="4114800" lvl="8" indent="-304800" algn="l">
              <a:spcBef>
                <a:spcPts val="1600"/>
              </a:spcBef>
              <a:spcAft>
                <a:spcPts val="1600"/>
              </a:spcAft>
              <a:buSzPts val="1200"/>
              <a:buChar char="■"/>
              <a:defRPr sz="1200"/>
            </a:lvl9pPr>
          </a:lstStyle>
          <a:p>
            <a:endParaRPr/>
          </a:p>
        </p:txBody>
      </p:sp>
      <p:sp>
        <p:nvSpPr>
          <p:cNvPr id="39" name="Google Shape;39;p3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lvl="0" indent="0" algn="l">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0" name="Google Shape;40;p37"/>
          <p:cNvSpPr/>
          <p:nvPr/>
        </p:nvSpPr>
        <p:spPr>
          <a:xfrm>
            <a:off x="-14500" y="-68400"/>
            <a:ext cx="9144000" cy="6028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8"/>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44" name="Google Shape;44;p3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47" name="Google Shape;47;p38"/>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9"/>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1" name="Google Shape;51;p39"/>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2" name="Google Shape;52;p3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4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0"/>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8" name="Google Shape;58;p40"/>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9" name="Google Shape;59;p40"/>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0" name="Google Shape;60;p40"/>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1" name="Google Shape;61;p4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64" name="Google Shape;64;p40"/>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4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33"/>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3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3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ovt.westlaw.com/calregs/Document/ID11AFFC0D48511DEBC02831C6D6C108E?originationContext=Search+Result&amp;listSource=Search&amp;viewType=FullText&amp;navigationPath=Search/v3/search/results/navigation/i0ad7140a00000164771611709d4397d0?startIndex%3d1%26Nav%3dREGULATION_PUBLICVIEW%26contextData%3d(sc.Default)&amp;rank=1&amp;list=REGULATION_PUBLICVIEW&amp;transitionType=SearchItem&amp;contextData=(sc.Search)&amp;t_T1=5&amp;t_T2=58168&amp;t_S1=CA+ADC+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ovt.westlaw.com/calregs/Document/ID17331E0D48511DEBC02831C6D6C108E?originationContext=Search+Result&amp;listSource=Search&amp;viewType=FullText&amp;navigationPath=Search/v3/search/results/navigation/i0ad7140a00000164771686199d4397d4?startIndex%3d1%26Nav%3dREGULATION_PUBLICVIEW%26contextData%3d(sc.Default)&amp;rank=1&amp;list=REGULATION_PUBLICVIEW&amp;transitionType=SearchItem&amp;contextData=(sc.Search)&amp;t_T1=5&amp;t_T2=58170&amp;t_S1=CA+ADC+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govt.westlaw.com/calregs/Document/I7FFC8240D48411DEBC02831C6D6C108E?viewType=FullText&amp;originationContext=documenttoc&amp;transitionType=CategoryPageItem&amp;contextData=(sc.Defaul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ovt.westlaw.com/calregs/Document/ID17331E0D48511DEBC02831C6D6C108E?originationContext=Search+Result&amp;listSource=Search&amp;viewType=FullText&amp;navigationPath=Search/v3/search/results/navigation/i0ad7140a00000164771686199d4397d4?startIndex%3d1%26Nav%3dREGULATION_PUBLICVIEW%26contextData%3d(sc.Default)&amp;rank=1&amp;list=REGULATION_PUBLICVIEW&amp;transitionType=SearchItem&amp;contextData=(sc.Search)&amp;t_T1=5&amp;t_T2=58170&amp;t_S1=CA+ADC+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ovt.westlaw.com/calregs/Document/ID17331E0D48511DEBC02831C6D6C108E?originationContext=Search+Result&amp;listSource=Search&amp;viewType=FullText&amp;navigationPath=Search/v3/search/results/navigation/i0ad7140a00000164771686199d4397d4?startIndex%3d1%26Nav%3dREGULATION_PUBLICVIEW%26contextData%3d(sc.Default)&amp;rank=1&amp;list=REGULATION_PUBLICVIEW&amp;transitionType=SearchItem&amp;contextData=(sc.Search)&amp;t_T1=5&amp;t_T2=58170&amp;t_S1=CA+ADC+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govt.westlaw.com/calregs/Document/ID2435320D48511DEBC02831C6D6C108E?originationContext=Search+Result&amp;listSource=Search&amp;viewType=FullText&amp;navigationPath=Search/v3/search/results/navigation/i0ad7140a0000016476b46b3d9d4392b7?startIndex%3d1%26Nav%3dREGULATION_PUBLICVIEW%26contextData%3d(sc.Default)&amp;rank=1&amp;list=REGULATION_PUBLICVIEW&amp;transitionType=SearchItem&amp;contextData=(sc.Search)&amp;t_T1=5&amp;t_T2=58172&amp;t_S1=CA+ADC+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govt.westlaw.com/calregs/Document/ID025A340D48511DEBC02831C6D6C108E?originationContext=Search+Result&amp;listSource=Search&amp;viewType=FullText&amp;navigationPath=Search/v3/search/results/navigation/i0ad7140a0000016476bf248f9d439384?startIndex%3d1%26Nav%3dREGULATION_PUBLICVIEW%26contextData%3d(sc.Default)&amp;rank=1&amp;list=REGULATION_PUBLICVIEW&amp;transitionType=SearchItem&amp;contextData=(sc.Search)&amp;t_T1=5&amp;t_T2=58164&amp;t_S1=CA+ADC+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SB1009"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leginfo.legislature.ca.gov/faces/billTextClient.xhtml?bill_id=201720180AB193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asccc.org/resolutions/supplemental-instruction-and-student-success-task-force-recommendation-51" TargetMode="External"/><Relationship Id="rId7" Type="http://schemas.openxmlformats.org/officeDocument/2006/relationships/hyperlink" Target="http://www.asccc.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mailto:info@asccc.org" TargetMode="External"/><Relationship Id="rId5" Type="http://schemas.openxmlformats.org/officeDocument/2006/relationships/hyperlink" Target="https://asccc.org/content/supplemental-instruction-revisited" TargetMode="External"/><Relationship Id="rId4" Type="http://schemas.openxmlformats.org/officeDocument/2006/relationships/hyperlink" Target="https://asccc.org/resolutions/supplemental-instruction-survey-and-glossar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ovt.westlaw.com/calregs/Document/I950943607CD711E0A9F6EE2CF480C8FD?viewType=FullText&amp;originationContext=documenttoc&amp;transitionType=CategoryPageItem&amp;contextData=(sc.Defaul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00000"/>
              </a:buClr>
              <a:buSzPts val="4000"/>
              <a:buFont typeface="Times New Roman"/>
              <a:buNone/>
            </a:pPr>
            <a:r>
              <a:rPr lang="en" sz="4000" dirty="0">
                <a:solidFill>
                  <a:srgbClr val="000000"/>
                </a:solidFill>
                <a:latin typeface="Times New Roman"/>
                <a:ea typeface="Times New Roman"/>
                <a:cs typeface="Times New Roman"/>
                <a:sym typeface="Times New Roman"/>
              </a:rPr>
              <a:t>SUPPLEMENTAL INSTRUCTION, LEARNING CENTERS, AND TUTORING PROGRAMS </a:t>
            </a:r>
            <a:endParaRPr sz="4000" cap="none" dirty="0">
              <a:latin typeface="Times New Roman"/>
              <a:ea typeface="Times New Roman"/>
              <a:cs typeface="Times New Roman"/>
              <a:sym typeface="Times New Roman"/>
            </a:endParaRPr>
          </a:p>
        </p:txBody>
      </p:sp>
      <p:sp>
        <p:nvSpPr>
          <p:cNvPr id="107" name="Google Shape;107;p1"/>
          <p:cNvSpPr txBox="1">
            <a:spLocks noGrp="1"/>
          </p:cNvSpPr>
          <p:nvPr>
            <p:ph type="subTitle" idx="1"/>
          </p:nvPr>
        </p:nvSpPr>
        <p:spPr>
          <a:xfrm>
            <a:off x="740004" y="3505200"/>
            <a:ext cx="6400800" cy="17526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040"/>
              <a:buNone/>
            </a:pPr>
            <a:r>
              <a:rPr lang="en" dirty="0">
                <a:latin typeface="Times New Roman"/>
                <a:ea typeface="Times New Roman"/>
                <a:cs typeface="Times New Roman"/>
                <a:sym typeface="Times New Roman"/>
              </a:rPr>
              <a:t>Dianne Rowley, Mt. San Antonio College</a:t>
            </a:r>
            <a:endParaRPr dirty="0"/>
          </a:p>
          <a:p>
            <a:pPr marL="0" lvl="0" indent="0" algn="l" rtl="0">
              <a:spcBef>
                <a:spcPts val="0"/>
              </a:spcBef>
              <a:spcAft>
                <a:spcPts val="0"/>
              </a:spcAft>
              <a:buSzPts val="2040"/>
              <a:buNone/>
            </a:pPr>
            <a:r>
              <a:rPr lang="en" dirty="0">
                <a:latin typeface="Times New Roman"/>
                <a:ea typeface="Times New Roman"/>
                <a:cs typeface="Times New Roman"/>
                <a:sym typeface="Times New Roman"/>
              </a:rPr>
              <a:t>Sam Foster ASCCC </a:t>
            </a:r>
            <a:r>
              <a:rPr lang="en-US" dirty="0">
                <a:latin typeface="Times New Roman"/>
                <a:ea typeface="Times New Roman"/>
                <a:cs typeface="Times New Roman"/>
                <a:sym typeface="Times New Roman"/>
              </a:rPr>
              <a:t>South Representative</a:t>
            </a:r>
            <a:endParaRPr dirty="0">
              <a:latin typeface="Times New Roman"/>
              <a:ea typeface="Times New Roman"/>
              <a:cs typeface="Times New Roman"/>
              <a:sym typeface="Times New Roman"/>
            </a:endParaRPr>
          </a:p>
          <a:p>
            <a:pPr marL="0" lvl="0" indent="0" algn="l" rtl="0">
              <a:spcBef>
                <a:spcPts val="0"/>
              </a:spcBef>
              <a:spcAft>
                <a:spcPts val="0"/>
              </a:spcAft>
              <a:buSzPts val="2040"/>
              <a:buNone/>
            </a:pPr>
            <a:r>
              <a:rPr lang="en" dirty="0">
                <a:latin typeface="Times New Roman"/>
                <a:ea typeface="Times New Roman"/>
                <a:cs typeface="Times New Roman"/>
                <a:sym typeface="Times New Roman"/>
              </a:rPr>
              <a:t>La Tonya Parker, ASCCC Area D </a:t>
            </a:r>
            <a:r>
              <a:rPr lang="en-US" dirty="0">
                <a:latin typeface="Times New Roman"/>
                <a:ea typeface="Times New Roman"/>
                <a:cs typeface="Times New Roman"/>
                <a:sym typeface="Times New Roman"/>
              </a:rPr>
              <a:t>Representative</a:t>
            </a:r>
            <a:r>
              <a:rPr lang="en"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0" lvl="0" indent="0" algn="l" rtl="0">
              <a:spcBef>
                <a:spcPts val="0"/>
              </a:spcBef>
              <a:spcAft>
                <a:spcPts val="0"/>
              </a:spcAft>
              <a:buSzPts val="2040"/>
              <a:buNone/>
            </a:pPr>
            <a:r>
              <a:rPr lang="en" dirty="0">
                <a:latin typeface="Times New Roman"/>
                <a:ea typeface="Times New Roman"/>
                <a:cs typeface="Times New Roman"/>
                <a:sym typeface="Times New Roman"/>
              </a:rPr>
              <a:t>Stephanie Curry, ASCCC </a:t>
            </a:r>
            <a:r>
              <a:rPr lang="en-US" dirty="0">
                <a:latin typeface="Times New Roman"/>
                <a:ea typeface="Times New Roman"/>
                <a:cs typeface="Times New Roman"/>
                <a:sym typeface="Times New Roman"/>
              </a:rPr>
              <a:t>North Representative, </a:t>
            </a:r>
            <a:r>
              <a:rPr lang="en" dirty="0">
                <a:latin typeface="Times New Roman"/>
                <a:ea typeface="Times New Roman"/>
                <a:cs typeface="Times New Roman"/>
                <a:sym typeface="Times New Roman"/>
              </a:rPr>
              <a:t>ASCCC Curriculum Committee</a:t>
            </a:r>
            <a:endParaRPr dirty="0">
              <a:latin typeface="Calibri"/>
              <a:ea typeface="Calibri"/>
              <a:cs typeface="Calibri"/>
              <a:sym typeface="Calibri"/>
            </a:endParaRPr>
          </a:p>
          <a:p>
            <a:pPr marL="0" lvl="0" indent="0" algn="l" rtl="0">
              <a:spcBef>
                <a:spcPts val="480"/>
              </a:spcBef>
              <a:spcAft>
                <a:spcPts val="0"/>
              </a:spcAft>
              <a:buSzPts val="2040"/>
              <a:buNone/>
            </a:pPr>
            <a:endParaRPr dirty="0">
              <a:latin typeface="Times New Roman"/>
              <a:ea typeface="Times New Roman"/>
              <a:cs typeface="Times New Roman"/>
              <a:sym typeface="Times New Roman"/>
            </a:endParaRPr>
          </a:p>
        </p:txBody>
      </p:sp>
      <p:pic>
        <p:nvPicPr>
          <p:cNvPr id="108" name="Google Shape;108;p1" descr="ASCCC_Logo"/>
          <p:cNvPicPr preferRelativeResize="0"/>
          <p:nvPr/>
        </p:nvPicPr>
        <p:blipFill rotWithShape="1">
          <a:blip r:embed="rId3">
            <a:alphaModFix/>
          </a:blip>
          <a:srcRect/>
          <a:stretch/>
        </p:blipFill>
        <p:spPr>
          <a:xfrm>
            <a:off x="2249507" y="400050"/>
            <a:ext cx="4231670" cy="786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5b19eed10f_0_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5- Regulations </a:t>
            </a:r>
            <a:endParaRPr/>
          </a:p>
        </p:txBody>
      </p:sp>
      <p:sp>
        <p:nvSpPr>
          <p:cNvPr id="172" name="Google Shape;172;g5b19eed10f_0_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3" name="Google Shape;173;g5b19eed10f_0_6"/>
          <p:cNvPicPr preferRelativeResize="0"/>
          <p:nvPr/>
        </p:nvPicPr>
        <p:blipFill>
          <a:blip r:embed="rId3">
            <a:alphaModFix/>
          </a:blip>
          <a:stretch>
            <a:fillRect/>
          </a:stretch>
        </p:blipFill>
        <p:spPr>
          <a:xfrm>
            <a:off x="638950" y="2027450"/>
            <a:ext cx="7620000" cy="381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311700" y="814389"/>
            <a:ext cx="8520600" cy="728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Title 5 Regulations and Tutoring</a:t>
            </a:r>
            <a:endParaRPr/>
          </a:p>
        </p:txBody>
      </p:sp>
      <p:sp>
        <p:nvSpPr>
          <p:cNvPr id="179" name="Google Shape;179;p11"/>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2000" u="sng">
                <a:solidFill>
                  <a:schemeClr val="hlink"/>
                </a:solidFill>
                <a:hlinkClick r:id="rId3"/>
              </a:rPr>
              <a:t>§ 58168. Tutoring</a:t>
            </a:r>
            <a:endParaRPr sz="2000"/>
          </a:p>
          <a:p>
            <a:pPr marL="0" lvl="0" indent="0" algn="l" rtl="0">
              <a:spcBef>
                <a:spcPts val="1600"/>
              </a:spcBef>
              <a:spcAft>
                <a:spcPts val="0"/>
              </a:spcAft>
              <a:buSzPts val="1800"/>
              <a:buNone/>
            </a:pPr>
            <a:r>
              <a:rPr lang="en" sz="2000"/>
              <a:t>A method of instruction in credit and noncredit that involves a student tutor who has </a:t>
            </a:r>
            <a:endParaRPr sz="2000"/>
          </a:p>
          <a:p>
            <a:pPr marL="457200" lvl="0" indent="-355600" algn="l" rtl="0">
              <a:spcBef>
                <a:spcPts val="1600"/>
              </a:spcBef>
              <a:spcAft>
                <a:spcPts val="0"/>
              </a:spcAft>
              <a:buSzPts val="2000"/>
              <a:buChar char="●"/>
            </a:pPr>
            <a:r>
              <a:rPr lang="en" sz="2000"/>
              <a:t>been successful in a particular subject or discipline</a:t>
            </a:r>
            <a:endParaRPr sz="2000"/>
          </a:p>
          <a:p>
            <a:pPr marL="457200" lvl="0" indent="-355600" algn="l" rtl="0">
              <a:spcBef>
                <a:spcPts val="0"/>
              </a:spcBef>
              <a:spcAft>
                <a:spcPts val="0"/>
              </a:spcAft>
              <a:buSzPts val="2000"/>
              <a:buChar char="●"/>
            </a:pPr>
            <a:r>
              <a:rPr lang="en" sz="2000"/>
              <a:t>who has demonstrated a particular skill</a:t>
            </a:r>
            <a:endParaRPr sz="2000"/>
          </a:p>
          <a:p>
            <a:pPr marL="457200" lvl="0" indent="-355600" algn="l" rtl="0">
              <a:spcBef>
                <a:spcPts val="0"/>
              </a:spcBef>
              <a:spcAft>
                <a:spcPts val="0"/>
              </a:spcAft>
              <a:buSzPts val="2000"/>
              <a:buChar char="●"/>
            </a:pPr>
            <a:r>
              <a:rPr lang="en" sz="2000"/>
              <a:t>who has received specific training in tutoring methods</a:t>
            </a:r>
            <a:endParaRPr sz="2000"/>
          </a:p>
          <a:p>
            <a:pPr marL="457200" lvl="0" indent="-355600" algn="l" rtl="0">
              <a:spcBef>
                <a:spcPts val="0"/>
              </a:spcBef>
              <a:spcAft>
                <a:spcPts val="0"/>
              </a:spcAft>
              <a:buSzPts val="2000"/>
              <a:buChar char="●"/>
            </a:pPr>
            <a:r>
              <a:rPr lang="en" sz="2000"/>
              <a:t>who assists one or more students in need of special supplemental instruction in the subject or skill. </a:t>
            </a:r>
            <a:endParaRPr sz="2000"/>
          </a:p>
        </p:txBody>
      </p:sp>
      <p:sp>
        <p:nvSpPr>
          <p:cNvPr id="180" name="Google Shape;180;p11"/>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311700" y="800100"/>
            <a:ext cx="8520600" cy="6715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Title 5 Regulations and Tutoring</a:t>
            </a:r>
            <a:endParaRPr/>
          </a:p>
        </p:txBody>
      </p:sp>
      <p:sp>
        <p:nvSpPr>
          <p:cNvPr id="186" name="Google Shape;186;p12"/>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2000" u="sng">
                <a:solidFill>
                  <a:schemeClr val="hlink"/>
                </a:solidFill>
                <a:hlinkClick r:id="rId3"/>
              </a:rPr>
              <a:t>§ 58170. Apportionment for Tutoring</a:t>
            </a:r>
            <a:endParaRPr sz="2000"/>
          </a:p>
          <a:p>
            <a:pPr marL="0" lvl="0" indent="0" algn="l" rtl="0">
              <a:spcBef>
                <a:spcPts val="1600"/>
              </a:spcBef>
              <a:spcAft>
                <a:spcPts val="0"/>
              </a:spcAft>
              <a:buSzPts val="1800"/>
              <a:buNone/>
            </a:pPr>
            <a:r>
              <a:rPr lang="en" sz="2000"/>
              <a:t>Apportionment may be claimed for individual student tutoring only if all the following conditions are met</a:t>
            </a:r>
            <a:endParaRPr sz="2000"/>
          </a:p>
          <a:p>
            <a:pPr marL="457200" lvl="0" indent="-355600" algn="l" rtl="0">
              <a:spcBef>
                <a:spcPts val="1600"/>
              </a:spcBef>
              <a:spcAft>
                <a:spcPts val="0"/>
              </a:spcAft>
              <a:buSzPts val="2000"/>
              <a:buChar char="●"/>
            </a:pPr>
            <a:r>
              <a:rPr lang="en" sz="2000"/>
              <a:t>individual student tutoring is conducted through a designated learning center</a:t>
            </a:r>
            <a:endParaRPr sz="2000"/>
          </a:p>
          <a:p>
            <a:pPr marL="457200" lvl="0" indent="-355600" algn="l" rtl="0">
              <a:spcBef>
                <a:spcPts val="0"/>
              </a:spcBef>
              <a:spcAft>
                <a:spcPts val="0"/>
              </a:spcAft>
              <a:buSzPts val="2000"/>
              <a:buChar char="●"/>
            </a:pPr>
            <a:r>
              <a:rPr lang="en" sz="2000"/>
              <a:t>designated learning center is supervised by a learning skills coordinator or instructor, or tutoring coordinator who meets the minimum qualifications  (</a:t>
            </a:r>
            <a:r>
              <a:rPr lang="en" sz="2000" u="sng">
                <a:solidFill>
                  <a:schemeClr val="hlink"/>
                </a:solidFill>
                <a:hlinkClick r:id="rId4"/>
              </a:rPr>
              <a:t>§ 53415</a:t>
            </a:r>
            <a:r>
              <a:rPr lang="en" sz="2000"/>
              <a:t>)</a:t>
            </a:r>
            <a:endParaRPr sz="2000"/>
          </a:p>
        </p:txBody>
      </p:sp>
      <p:sp>
        <p:nvSpPr>
          <p:cNvPr id="187" name="Google Shape;187;p12"/>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12</a:t>
            </a:fld>
            <a:endParaRPr/>
          </a:p>
        </p:txBody>
      </p:sp>
      <p:sp>
        <p:nvSpPr>
          <p:cNvPr id="188" name="Google Shape;188;p12"/>
          <p:cNvSpPr txBox="1"/>
          <p:nvPr/>
        </p:nvSpPr>
        <p:spPr>
          <a:xfrm>
            <a:off x="0" y="5369675"/>
            <a:ext cx="9144000" cy="443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000" b="0" i="0" u="none" strike="noStrike" cap="none">
                <a:solidFill>
                  <a:schemeClr val="dk1"/>
                </a:solidFill>
                <a:latin typeface="Arial"/>
                <a:ea typeface="Arial"/>
                <a:cs typeface="Arial"/>
                <a:sym typeface="Arial"/>
              </a:rPr>
              <a:t>ASCCC Curriculum Institute</a:t>
            </a:r>
            <a:br>
              <a:rPr lang="en" sz="1000" b="0" i="0" u="none" strike="noStrike" cap="none">
                <a:solidFill>
                  <a:schemeClr val="dk1"/>
                </a:solidFill>
                <a:latin typeface="Arial"/>
                <a:ea typeface="Arial"/>
                <a:cs typeface="Arial"/>
                <a:sym typeface="Arial"/>
              </a:rPr>
            </a:br>
            <a:r>
              <a:rPr lang="en" sz="1000" b="0" i="0" u="none" strike="noStrike" cap="none">
                <a:solidFill>
                  <a:schemeClr val="dk1"/>
                </a:solidFill>
                <a:latin typeface="Arial"/>
                <a:ea typeface="Arial"/>
                <a:cs typeface="Arial"/>
                <a:sym typeface="Arial"/>
              </a:rPr>
              <a:t>July 11-14, 2018 </a:t>
            </a:r>
            <a:r>
              <a:rPr lang="en" sz="1000" b="0" i="0" u="none" strike="noStrike" cap="none">
                <a:solidFill>
                  <a:srgbClr val="000000"/>
                </a:solidFill>
                <a:latin typeface="Arial"/>
                <a:ea typeface="Arial"/>
                <a:cs typeface="Arial"/>
                <a:sym typeface="Arial"/>
              </a:rPr>
              <a:t>Riverside Convention Center</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311700" y="800100"/>
            <a:ext cx="8520600" cy="8229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Title 5 Regulations and Tutoring</a:t>
            </a:r>
            <a:endParaRPr/>
          </a:p>
        </p:txBody>
      </p:sp>
      <p:sp>
        <p:nvSpPr>
          <p:cNvPr id="194" name="Google Shape;194;p13"/>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2000" u="sng">
                <a:solidFill>
                  <a:schemeClr val="hlink"/>
                </a:solidFill>
                <a:hlinkClick r:id="rId3"/>
              </a:rPr>
              <a:t>§ 58170. Apportionment for Tutoring</a:t>
            </a:r>
            <a:endParaRPr sz="2000"/>
          </a:p>
          <a:p>
            <a:pPr marL="457200" lvl="0" indent="-355600" algn="l" rtl="0">
              <a:spcBef>
                <a:spcPts val="1600"/>
              </a:spcBef>
              <a:spcAft>
                <a:spcPts val="0"/>
              </a:spcAft>
              <a:buSzPts val="2000"/>
              <a:buChar char="●"/>
            </a:pPr>
            <a:r>
              <a:rPr lang="en" sz="2000"/>
              <a:t>Tutors successfully complete instruction in tutoring methods and the use of appropriate written and mediated instructional materials</a:t>
            </a:r>
            <a:endParaRPr sz="2000"/>
          </a:p>
          <a:p>
            <a:pPr marL="457200" lvl="0" indent="-355600" algn="l" rtl="0">
              <a:spcBef>
                <a:spcPts val="0"/>
              </a:spcBef>
              <a:spcAft>
                <a:spcPts val="0"/>
              </a:spcAft>
              <a:buSzPts val="2000"/>
              <a:buChar char="●"/>
            </a:pPr>
            <a:r>
              <a:rPr lang="en" sz="2000"/>
              <a:t>All students are enrolled in a noncredit course carrying a TOP code 4930.09 titled “Supervised Tutoring</a:t>
            </a:r>
            <a:endParaRPr sz="2000"/>
          </a:p>
          <a:p>
            <a:pPr marL="457200" lvl="0" indent="-355600" algn="l" rtl="0">
              <a:spcBef>
                <a:spcPts val="0"/>
              </a:spcBef>
              <a:spcAft>
                <a:spcPts val="0"/>
              </a:spcAft>
              <a:buSzPts val="2000"/>
              <a:buChar char="●"/>
            </a:pPr>
            <a:r>
              <a:rPr lang="en" sz="2000"/>
              <a:t>Aligns with noncredit “Elementary and secondary basic skills and other courses and classes such as remedial academic courses or classes in reading, mathematics, and language arts”</a:t>
            </a:r>
            <a:endParaRPr sz="2000"/>
          </a:p>
        </p:txBody>
      </p:sp>
      <p:sp>
        <p:nvSpPr>
          <p:cNvPr id="195" name="Google Shape;195;p13"/>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13</a:t>
            </a:fld>
            <a:endParaRPr/>
          </a:p>
        </p:txBody>
      </p:sp>
      <p:sp>
        <p:nvSpPr>
          <p:cNvPr id="196" name="Google Shape;196;p13"/>
          <p:cNvSpPr txBox="1"/>
          <p:nvPr/>
        </p:nvSpPr>
        <p:spPr>
          <a:xfrm>
            <a:off x="0" y="5369675"/>
            <a:ext cx="9144000" cy="443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000" b="0" i="0" u="none" strike="noStrike" cap="none">
                <a:solidFill>
                  <a:schemeClr val="dk1"/>
                </a:solidFill>
                <a:latin typeface="Arial"/>
                <a:ea typeface="Arial"/>
                <a:cs typeface="Arial"/>
                <a:sym typeface="Arial"/>
              </a:rPr>
              <a:t>ASCCC Curriculum Institute</a:t>
            </a:r>
            <a:br>
              <a:rPr lang="en" sz="1000" b="0" i="0" u="none" strike="noStrike" cap="none">
                <a:solidFill>
                  <a:schemeClr val="dk1"/>
                </a:solidFill>
                <a:latin typeface="Arial"/>
                <a:ea typeface="Arial"/>
                <a:cs typeface="Arial"/>
                <a:sym typeface="Arial"/>
              </a:rPr>
            </a:br>
            <a:r>
              <a:rPr lang="en" sz="1000" b="0" i="0" u="none" strike="noStrike" cap="none">
                <a:solidFill>
                  <a:schemeClr val="dk1"/>
                </a:solidFill>
                <a:latin typeface="Arial"/>
                <a:ea typeface="Arial"/>
                <a:cs typeface="Arial"/>
                <a:sym typeface="Arial"/>
              </a:rPr>
              <a:t>July 11-14, 2018 </a:t>
            </a:r>
            <a:r>
              <a:rPr lang="en" sz="1000" b="0" i="0" u="none" strike="noStrike" cap="none">
                <a:solidFill>
                  <a:srgbClr val="000000"/>
                </a:solidFill>
                <a:latin typeface="Arial"/>
                <a:ea typeface="Arial"/>
                <a:cs typeface="Arial"/>
                <a:sym typeface="Arial"/>
              </a:rPr>
              <a:t>Riverside Convention Center</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4"/>
          <p:cNvSpPr txBox="1">
            <a:spLocks noGrp="1"/>
          </p:cNvSpPr>
          <p:nvPr>
            <p:ph type="title"/>
          </p:nvPr>
        </p:nvSpPr>
        <p:spPr>
          <a:xfrm>
            <a:off x="311700" y="742950"/>
            <a:ext cx="8520600" cy="7286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Title 5 Regulations and Tutoring</a:t>
            </a:r>
            <a:endParaRPr/>
          </a:p>
        </p:txBody>
      </p:sp>
      <p:sp>
        <p:nvSpPr>
          <p:cNvPr id="202" name="Google Shape;202;p14"/>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2000" u="sng">
                <a:solidFill>
                  <a:schemeClr val="hlink"/>
                </a:solidFill>
                <a:hlinkClick r:id="rId3"/>
              </a:rPr>
              <a:t>§ 58170. Apportionment for Tutoring</a:t>
            </a:r>
            <a:endParaRPr sz="2000"/>
          </a:p>
          <a:p>
            <a:pPr marL="457200" lvl="0" indent="-355600" algn="l" rtl="0">
              <a:spcBef>
                <a:spcPts val="1600"/>
              </a:spcBef>
              <a:spcAft>
                <a:spcPts val="0"/>
              </a:spcAft>
              <a:buSzPts val="2000"/>
              <a:buChar char="●"/>
            </a:pPr>
            <a:r>
              <a:rPr lang="en" sz="2000"/>
              <a:t>Students enroll after referral by a counselor or an instructor</a:t>
            </a:r>
            <a:endParaRPr sz="2000"/>
          </a:p>
          <a:p>
            <a:pPr marL="457200" lvl="0" indent="-355600" algn="l" rtl="0">
              <a:spcBef>
                <a:spcPts val="0"/>
              </a:spcBef>
              <a:spcAft>
                <a:spcPts val="0"/>
              </a:spcAft>
              <a:buSzPts val="2000"/>
              <a:buChar char="●"/>
            </a:pPr>
            <a:r>
              <a:rPr lang="en" sz="2000"/>
              <a:t>An attendance accounting method is positive attendance</a:t>
            </a:r>
            <a:endParaRPr sz="2000"/>
          </a:p>
          <a:p>
            <a:pPr marL="457200" lvl="0" indent="-355600" algn="l" rtl="0">
              <a:spcBef>
                <a:spcPts val="0"/>
              </a:spcBef>
              <a:spcAft>
                <a:spcPts val="0"/>
              </a:spcAft>
              <a:buSzPts val="2000"/>
              <a:buChar char="●"/>
            </a:pPr>
            <a:r>
              <a:rPr lang="en" sz="2000"/>
              <a:t>District does not claim state apportionment for tutoring services paid by state categorical funds</a:t>
            </a:r>
            <a:endParaRPr sz="2000"/>
          </a:p>
          <a:p>
            <a:pPr marL="457200" lvl="0" indent="-355600" algn="l" rtl="0">
              <a:spcBef>
                <a:spcPts val="0"/>
              </a:spcBef>
              <a:spcAft>
                <a:spcPts val="0"/>
              </a:spcAft>
              <a:buSzPts val="2000"/>
              <a:buChar char="●"/>
            </a:pPr>
            <a:r>
              <a:rPr lang="en" sz="2000"/>
              <a:t>BOG considering change to allow for student referral </a:t>
            </a:r>
            <a:endParaRPr sz="2000"/>
          </a:p>
        </p:txBody>
      </p:sp>
      <p:sp>
        <p:nvSpPr>
          <p:cNvPr id="203" name="Google Shape;203;p14"/>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14</a:t>
            </a:fld>
            <a:endParaRPr/>
          </a:p>
        </p:txBody>
      </p:sp>
      <p:sp>
        <p:nvSpPr>
          <p:cNvPr id="204" name="Google Shape;204;p14"/>
          <p:cNvSpPr txBox="1"/>
          <p:nvPr/>
        </p:nvSpPr>
        <p:spPr>
          <a:xfrm>
            <a:off x="0" y="5369675"/>
            <a:ext cx="9144000" cy="443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000" b="0" i="0" u="none" strike="noStrike" cap="none">
                <a:solidFill>
                  <a:schemeClr val="dk1"/>
                </a:solidFill>
                <a:latin typeface="Arial"/>
                <a:ea typeface="Arial"/>
                <a:cs typeface="Arial"/>
                <a:sym typeface="Arial"/>
              </a:rPr>
              <a:t>ASCCC Curriculum Institute</a:t>
            </a:r>
            <a:br>
              <a:rPr lang="en" sz="1000" b="0" i="0" u="none" strike="noStrike" cap="none">
                <a:solidFill>
                  <a:schemeClr val="dk1"/>
                </a:solidFill>
                <a:latin typeface="Arial"/>
                <a:ea typeface="Arial"/>
                <a:cs typeface="Arial"/>
                <a:sym typeface="Arial"/>
              </a:rPr>
            </a:br>
            <a:r>
              <a:rPr lang="en" sz="1000" b="0" i="0" u="none" strike="noStrike" cap="none">
                <a:solidFill>
                  <a:schemeClr val="dk1"/>
                </a:solidFill>
                <a:latin typeface="Arial"/>
                <a:ea typeface="Arial"/>
                <a:cs typeface="Arial"/>
                <a:sym typeface="Arial"/>
              </a:rPr>
              <a:t>July 11-14, 2018 </a:t>
            </a:r>
            <a:r>
              <a:rPr lang="en" sz="1000" b="0" i="0" u="none" strike="noStrike" cap="none">
                <a:solidFill>
                  <a:srgbClr val="000000"/>
                </a:solidFill>
                <a:latin typeface="Arial"/>
                <a:ea typeface="Arial"/>
                <a:cs typeface="Arial"/>
                <a:sym typeface="Arial"/>
              </a:rPr>
              <a:t>Riverside Convention Center</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311700" y="771525"/>
            <a:ext cx="8520600" cy="7429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Title 5 Regulations and Tutoring</a:t>
            </a:r>
            <a:endParaRPr/>
          </a:p>
        </p:txBody>
      </p:sp>
      <p:sp>
        <p:nvSpPr>
          <p:cNvPr id="210" name="Google Shape;210;p15"/>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2000" u="sng" dirty="0">
                <a:solidFill>
                  <a:schemeClr val="hlink"/>
                </a:solidFill>
                <a:hlinkClick r:id="rId3"/>
              </a:rPr>
              <a:t>§ 58172. Learning Assistance</a:t>
            </a:r>
            <a:endParaRPr sz="2000" dirty="0"/>
          </a:p>
          <a:p>
            <a:pPr marL="0" lvl="0" indent="0" algn="l" rtl="0">
              <a:spcBef>
                <a:spcPts val="1600"/>
              </a:spcBef>
              <a:spcAft>
                <a:spcPts val="0"/>
              </a:spcAft>
              <a:buSzPts val="1800"/>
              <a:buNone/>
            </a:pPr>
            <a:r>
              <a:rPr lang="en" sz="2000" dirty="0"/>
              <a:t>Apportionment for supplemental learning assistance in credit and noncredit dependent on </a:t>
            </a:r>
            <a:r>
              <a:rPr lang="en-US" sz="2000" dirty="0">
                <a:solidFill>
                  <a:srgbClr val="FF0000"/>
                </a:solidFill>
              </a:rPr>
              <a:t>whether</a:t>
            </a:r>
            <a:r>
              <a:rPr lang="en" sz="2000" dirty="0"/>
              <a:t>:</a:t>
            </a:r>
            <a:endParaRPr sz="2000" dirty="0"/>
          </a:p>
          <a:p>
            <a:pPr marL="457200" lvl="0" indent="-355600" algn="l" rtl="0">
              <a:spcBef>
                <a:spcPts val="1600"/>
              </a:spcBef>
              <a:spcAft>
                <a:spcPts val="0"/>
              </a:spcAft>
              <a:buSzPts val="2000"/>
              <a:buChar char="●"/>
            </a:pPr>
            <a:r>
              <a:rPr lang="en" sz="2000" dirty="0"/>
              <a:t>It’s required for all students</a:t>
            </a:r>
            <a:endParaRPr sz="2000" dirty="0"/>
          </a:p>
          <a:p>
            <a:pPr marL="457200" lvl="0" indent="0" algn="l" rtl="0">
              <a:spcBef>
                <a:spcPts val="1600"/>
              </a:spcBef>
              <a:spcAft>
                <a:spcPts val="0"/>
              </a:spcAft>
              <a:buSzPts val="1800"/>
              <a:buNone/>
            </a:pPr>
            <a:r>
              <a:rPr lang="en" sz="2000" b="1" dirty="0"/>
              <a:t>or</a:t>
            </a:r>
            <a:endParaRPr sz="2000" b="1" dirty="0"/>
          </a:p>
          <a:p>
            <a:pPr marL="457200" lvl="0" indent="-355600" algn="l" rtl="0">
              <a:spcBef>
                <a:spcPts val="1600"/>
              </a:spcBef>
              <a:spcAft>
                <a:spcPts val="0"/>
              </a:spcAft>
              <a:buSzPts val="2000"/>
              <a:buChar char="●"/>
            </a:pPr>
            <a:r>
              <a:rPr lang="en" sz="2000" dirty="0"/>
              <a:t>or it’s optional and is provided through an open entry/open exit course </a:t>
            </a:r>
            <a:endParaRPr sz="2000" dirty="0"/>
          </a:p>
          <a:p>
            <a:pPr marL="0" lvl="0" indent="0" algn="l" rtl="0">
              <a:spcBef>
                <a:spcPts val="1600"/>
              </a:spcBef>
              <a:spcAft>
                <a:spcPts val="1600"/>
              </a:spcAft>
              <a:buSzPts val="1800"/>
              <a:buNone/>
            </a:pPr>
            <a:endParaRPr dirty="0"/>
          </a:p>
        </p:txBody>
      </p:sp>
      <p:sp>
        <p:nvSpPr>
          <p:cNvPr id="211" name="Google Shape;211;p15"/>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311700" y="685800"/>
            <a:ext cx="8520600" cy="7143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dirty="0"/>
              <a:t>Title 5 Regulations and Tutoring</a:t>
            </a:r>
            <a:endParaRPr dirty="0"/>
          </a:p>
        </p:txBody>
      </p:sp>
      <p:sp>
        <p:nvSpPr>
          <p:cNvPr id="217" name="Google Shape;217;p16"/>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2000" u="sng">
                <a:solidFill>
                  <a:schemeClr val="hlink"/>
                </a:solidFill>
                <a:hlinkClick r:id="rId3"/>
              </a:rPr>
              <a:t>§ 58164. Open Entry/Open Exit Courses</a:t>
            </a:r>
            <a:endParaRPr sz="2000"/>
          </a:p>
          <a:p>
            <a:pPr marL="457200" lvl="0" indent="-355600" algn="l" rtl="0">
              <a:spcBef>
                <a:spcPts val="1600"/>
              </a:spcBef>
              <a:spcAft>
                <a:spcPts val="0"/>
              </a:spcAft>
              <a:buSzPts val="2000"/>
              <a:buChar char="●"/>
            </a:pPr>
            <a:r>
              <a:rPr lang="en" sz="2000"/>
              <a:t>refers to courses in which students enroll at various times, and complete at various times or at varying paces</a:t>
            </a:r>
            <a:endParaRPr sz="2000"/>
          </a:p>
          <a:p>
            <a:pPr marL="457200" lvl="0" indent="-355600" algn="l" rtl="0">
              <a:spcBef>
                <a:spcPts val="0"/>
              </a:spcBef>
              <a:spcAft>
                <a:spcPts val="0"/>
              </a:spcAft>
              <a:buSzPts val="2000"/>
              <a:buChar char="●"/>
            </a:pPr>
            <a:r>
              <a:rPr lang="en" sz="2000"/>
              <a:t>one unit of credit shall be awarded for approximately 48 hours of recitation, study, or laboratory work</a:t>
            </a:r>
            <a:endParaRPr sz="2000"/>
          </a:p>
          <a:p>
            <a:pPr marL="457200" lvl="0" indent="-355600" algn="l" rtl="0">
              <a:spcBef>
                <a:spcPts val="0"/>
              </a:spcBef>
              <a:spcAft>
                <a:spcPts val="0"/>
              </a:spcAft>
              <a:buSzPts val="2000"/>
              <a:buChar char="●"/>
            </a:pPr>
            <a:r>
              <a:rPr lang="en" sz="2000"/>
              <a:t>to provide support for another course or courses, the COR for the OE/OE must identify the other course(s) it supports and the specific learning objectives and competencies</a:t>
            </a:r>
            <a:endParaRPr sz="2000"/>
          </a:p>
        </p:txBody>
      </p:sp>
      <p:sp>
        <p:nvSpPr>
          <p:cNvPr id="218" name="Google Shape;218;p16"/>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5b19eed10f_0_1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Credit and Non Credit </a:t>
            </a:r>
            <a:endParaRPr/>
          </a:p>
        </p:txBody>
      </p:sp>
      <p:sp>
        <p:nvSpPr>
          <p:cNvPr id="225" name="Google Shape;225;g5b19eed10f_0_1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26" name="Google Shape;226;g5b19eed10f_0_12"/>
          <p:cNvPicPr preferRelativeResize="0"/>
          <p:nvPr/>
        </p:nvPicPr>
        <p:blipFill>
          <a:blip r:embed="rId3">
            <a:alphaModFix/>
          </a:blip>
          <a:stretch>
            <a:fillRect/>
          </a:stretch>
        </p:blipFill>
        <p:spPr>
          <a:xfrm>
            <a:off x="2568688" y="1945586"/>
            <a:ext cx="4140875" cy="373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6"/>
          <p:cNvSpPr txBox="1">
            <a:spLocks noGrp="1"/>
          </p:cNvSpPr>
          <p:nvPr>
            <p:ph type="title"/>
          </p:nvPr>
        </p:nvSpPr>
        <p:spPr>
          <a:xfrm>
            <a:off x="311700" y="628650"/>
            <a:ext cx="8520600" cy="1246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dirty="0"/>
              <a:t>Tale of the Tape: Side by Side Comparison</a:t>
            </a:r>
            <a:endParaRPr dirty="0"/>
          </a:p>
        </p:txBody>
      </p:sp>
      <p:sp>
        <p:nvSpPr>
          <p:cNvPr id="232" name="Google Shape;232;p6"/>
          <p:cNvSpPr txBox="1">
            <a:spLocks noGrp="1"/>
          </p:cNvSpPr>
          <p:nvPr>
            <p:ph type="body" idx="1"/>
          </p:nvPr>
        </p:nvSpPr>
        <p:spPr>
          <a:xfrm>
            <a:off x="311700" y="1874975"/>
            <a:ext cx="3999900" cy="355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1400"/>
              <a:buNone/>
            </a:pPr>
            <a:r>
              <a:rPr lang="en" sz="1600" b="1"/>
              <a:t>Credit and CTE</a:t>
            </a:r>
            <a:endParaRPr sz="1600" b="1"/>
          </a:p>
          <a:p>
            <a:pPr marL="457200" lvl="0" indent="-330200" algn="l" rtl="0">
              <a:spcBef>
                <a:spcPts val="1600"/>
              </a:spcBef>
              <a:spcAft>
                <a:spcPts val="0"/>
              </a:spcAft>
              <a:buSzPts val="1600"/>
              <a:buChar char="●"/>
            </a:pPr>
            <a:r>
              <a:rPr lang="en" sz="1600"/>
              <a:t>Generate apportionment; student fees apply</a:t>
            </a:r>
            <a:endParaRPr sz="1600"/>
          </a:p>
          <a:p>
            <a:pPr marL="457200" lvl="0" indent="-330200" algn="l" rtl="0">
              <a:spcBef>
                <a:spcPts val="0"/>
              </a:spcBef>
              <a:spcAft>
                <a:spcPts val="0"/>
              </a:spcAft>
              <a:buSzPts val="1600"/>
              <a:buChar char="●"/>
            </a:pPr>
            <a:r>
              <a:rPr lang="en" sz="1600"/>
              <a:t>Fees</a:t>
            </a:r>
            <a:endParaRPr sz="1600"/>
          </a:p>
          <a:p>
            <a:pPr marL="457200" lvl="0" indent="-330200" algn="l" rtl="0">
              <a:spcBef>
                <a:spcPts val="0"/>
              </a:spcBef>
              <a:spcAft>
                <a:spcPts val="0"/>
              </a:spcAft>
              <a:buSzPts val="1600"/>
              <a:buChar char="●"/>
            </a:pPr>
            <a:r>
              <a:rPr lang="en" sz="1600"/>
              <a:t>Unit granting</a:t>
            </a:r>
            <a:endParaRPr sz="1600"/>
          </a:p>
          <a:p>
            <a:pPr marL="457200" lvl="0" indent="-330200" algn="l" rtl="0">
              <a:spcBef>
                <a:spcPts val="0"/>
              </a:spcBef>
              <a:spcAft>
                <a:spcPts val="0"/>
              </a:spcAft>
              <a:buSzPts val="1600"/>
              <a:buChar char="●"/>
            </a:pPr>
            <a:r>
              <a:rPr lang="en" sz="1600"/>
              <a:t>Degree applicable and non-degree applicable (basic skills)</a:t>
            </a:r>
            <a:endParaRPr sz="1600"/>
          </a:p>
          <a:p>
            <a:pPr marL="457200" lvl="0" indent="-330200" algn="l" rtl="0">
              <a:spcBef>
                <a:spcPts val="0"/>
              </a:spcBef>
              <a:spcAft>
                <a:spcPts val="0"/>
              </a:spcAft>
              <a:buSzPts val="1600"/>
              <a:buChar char="●"/>
            </a:pPr>
            <a:r>
              <a:rPr lang="en" sz="1600"/>
              <a:t>Certificates of Achievement</a:t>
            </a:r>
            <a:endParaRPr sz="1600"/>
          </a:p>
          <a:p>
            <a:pPr marL="457200" lvl="0" indent="-330200" algn="l" rtl="0">
              <a:spcBef>
                <a:spcPts val="0"/>
              </a:spcBef>
              <a:spcAft>
                <a:spcPts val="0"/>
              </a:spcAft>
              <a:buSzPts val="1600"/>
              <a:buChar char="●"/>
            </a:pPr>
            <a:r>
              <a:rPr lang="en" sz="1600"/>
              <a:t>Not designated as repeatable (except in limited circumstances)</a:t>
            </a:r>
            <a:endParaRPr sz="1600"/>
          </a:p>
          <a:p>
            <a:pPr marL="457200" lvl="0" indent="-330200" algn="l" rtl="0">
              <a:spcBef>
                <a:spcPts val="0"/>
              </a:spcBef>
              <a:spcAft>
                <a:spcPts val="0"/>
              </a:spcAft>
              <a:buSzPts val="1600"/>
              <a:buChar char="●"/>
            </a:pPr>
            <a:r>
              <a:rPr lang="en" sz="1600"/>
              <a:t>Auto-approval and chaptering at the CCCCO</a:t>
            </a:r>
            <a:br>
              <a:rPr lang="en" sz="1600"/>
            </a:br>
            <a:endParaRPr sz="1600"/>
          </a:p>
        </p:txBody>
      </p:sp>
      <p:sp>
        <p:nvSpPr>
          <p:cNvPr id="233" name="Google Shape;233;p6"/>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18</a:t>
            </a:fld>
            <a:endParaRPr/>
          </a:p>
        </p:txBody>
      </p:sp>
      <p:sp>
        <p:nvSpPr>
          <p:cNvPr id="234" name="Google Shape;234;p6"/>
          <p:cNvSpPr txBox="1">
            <a:spLocks noGrp="1"/>
          </p:cNvSpPr>
          <p:nvPr>
            <p:ph type="body" idx="2"/>
          </p:nvPr>
        </p:nvSpPr>
        <p:spPr>
          <a:xfrm>
            <a:off x="4832400" y="1875025"/>
            <a:ext cx="3999900" cy="355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1400"/>
              <a:buNone/>
            </a:pPr>
            <a:r>
              <a:rPr lang="en" sz="1600" b="1"/>
              <a:t>Noncredit</a:t>
            </a:r>
            <a:endParaRPr sz="1600" b="1"/>
          </a:p>
          <a:p>
            <a:pPr marL="457200" lvl="0" indent="-330200" algn="l" rtl="0">
              <a:spcBef>
                <a:spcPts val="1600"/>
              </a:spcBef>
              <a:spcAft>
                <a:spcPts val="0"/>
              </a:spcAft>
              <a:buSzPts val="1600"/>
              <a:buChar char="●"/>
            </a:pPr>
            <a:r>
              <a:rPr lang="en" sz="1600"/>
              <a:t>Generate apportionment—two levels (noncredit and enhanced noncredit)</a:t>
            </a:r>
            <a:endParaRPr sz="1600"/>
          </a:p>
          <a:p>
            <a:pPr marL="457200" lvl="0" indent="-330200" algn="l" rtl="0">
              <a:spcBef>
                <a:spcPts val="0"/>
              </a:spcBef>
              <a:spcAft>
                <a:spcPts val="0"/>
              </a:spcAft>
              <a:buSzPts val="1600"/>
              <a:buChar char="●"/>
            </a:pPr>
            <a:r>
              <a:rPr lang="en" sz="1600"/>
              <a:t>No student fees</a:t>
            </a:r>
            <a:endParaRPr sz="1600"/>
          </a:p>
          <a:p>
            <a:pPr marL="457200" lvl="0" indent="-330200" algn="l" rtl="0">
              <a:spcBef>
                <a:spcPts val="0"/>
              </a:spcBef>
              <a:spcAft>
                <a:spcPts val="0"/>
              </a:spcAft>
              <a:buSzPts val="1600"/>
              <a:buChar char="●"/>
            </a:pPr>
            <a:r>
              <a:rPr lang="en" sz="1600"/>
              <a:t>No units (positive attendance taken)</a:t>
            </a:r>
            <a:endParaRPr sz="1600"/>
          </a:p>
          <a:p>
            <a:pPr marL="457200" lvl="0" indent="-330200" algn="l" rtl="0">
              <a:spcBef>
                <a:spcPts val="0"/>
              </a:spcBef>
              <a:spcAft>
                <a:spcPts val="0"/>
              </a:spcAft>
              <a:buSzPts val="1600"/>
              <a:buChar char="●"/>
            </a:pPr>
            <a:r>
              <a:rPr lang="en" sz="1600"/>
              <a:t>Certificates of Competency &amp; Completion</a:t>
            </a:r>
            <a:endParaRPr sz="1600"/>
          </a:p>
          <a:p>
            <a:pPr marL="457200" lvl="0" indent="-330200" algn="l" rtl="0">
              <a:spcBef>
                <a:spcPts val="0"/>
              </a:spcBef>
              <a:spcAft>
                <a:spcPts val="0"/>
              </a:spcAft>
              <a:buSzPts val="1600"/>
              <a:buChar char="●"/>
            </a:pPr>
            <a:r>
              <a:rPr lang="en" sz="1600"/>
              <a:t>Designated as repeatable</a:t>
            </a:r>
            <a:endParaRPr sz="1600"/>
          </a:p>
          <a:p>
            <a:pPr marL="457200" lvl="0" indent="-330200" algn="l" rtl="0">
              <a:spcBef>
                <a:spcPts val="0"/>
              </a:spcBef>
              <a:spcAft>
                <a:spcPts val="0"/>
              </a:spcAft>
              <a:buSzPts val="1600"/>
              <a:buChar char="●"/>
            </a:pPr>
            <a:r>
              <a:rPr lang="en" sz="1600"/>
              <a:t>Requires CCCCO approval</a:t>
            </a:r>
            <a:br>
              <a:rPr lang="en" sz="1600"/>
            </a:br>
            <a:endParaRPr sz="1600"/>
          </a:p>
        </p:txBody>
      </p:sp>
      <p:pic>
        <p:nvPicPr>
          <p:cNvPr id="235" name="Google Shape;235;p6"/>
          <p:cNvPicPr preferRelativeResize="0"/>
          <p:nvPr/>
        </p:nvPicPr>
        <p:blipFill rotWithShape="1">
          <a:blip r:embed="rId3">
            <a:alphaModFix/>
          </a:blip>
          <a:srcRect/>
          <a:stretch/>
        </p:blipFill>
        <p:spPr>
          <a:xfrm>
            <a:off x="6771025" y="4648600"/>
            <a:ext cx="1806050" cy="138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endParaRPr/>
          </a:p>
        </p:txBody>
      </p:sp>
      <p:sp>
        <p:nvSpPr>
          <p:cNvPr id="241" name="Google Shape;241;p4"/>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endParaRPr sz="2800" dirty="0">
              <a:solidFill>
                <a:schemeClr val="dk1"/>
              </a:solidFill>
            </a:endParaRPr>
          </a:p>
          <a:p>
            <a:pPr marL="0" lvl="0" indent="0" algn="l" rtl="0">
              <a:spcBef>
                <a:spcPts val="0"/>
              </a:spcBef>
              <a:spcAft>
                <a:spcPts val="0"/>
              </a:spcAft>
              <a:buSzPts val="1800"/>
              <a:buNone/>
            </a:pPr>
            <a:endParaRPr sz="2800" dirty="0">
              <a:solidFill>
                <a:schemeClr val="dk1"/>
              </a:solidFill>
            </a:endParaRPr>
          </a:p>
          <a:p>
            <a:pPr marL="0" lvl="0" indent="0" algn="l" rtl="0">
              <a:spcBef>
                <a:spcPts val="0"/>
              </a:spcBef>
              <a:spcAft>
                <a:spcPts val="0"/>
              </a:spcAft>
              <a:buSzPts val="1800"/>
              <a:buNone/>
            </a:pPr>
            <a:endParaRPr sz="2800" dirty="0">
              <a:solidFill>
                <a:schemeClr val="dk1"/>
              </a:solidFill>
            </a:endParaRPr>
          </a:p>
          <a:p>
            <a:pPr marL="0" lvl="0" indent="0" algn="ctr" rtl="0">
              <a:spcBef>
                <a:spcPts val="0"/>
              </a:spcBef>
              <a:spcAft>
                <a:spcPts val="0"/>
              </a:spcAft>
              <a:buSzPts val="1800"/>
              <a:buNone/>
            </a:pPr>
            <a:r>
              <a:rPr lang="en" sz="6000" dirty="0">
                <a:solidFill>
                  <a:schemeClr val="dk1"/>
                </a:solidFill>
              </a:rPr>
              <a:t>Noncredit Basics</a:t>
            </a:r>
            <a:endParaRPr sz="6000" dirty="0">
              <a:solidFill>
                <a:schemeClr val="dk1"/>
              </a:solidFill>
            </a:endParaRPr>
          </a:p>
          <a:p>
            <a:pPr marL="0" lvl="0" indent="0" algn="l" rtl="0">
              <a:spcBef>
                <a:spcPts val="0"/>
              </a:spcBef>
              <a:spcAft>
                <a:spcPts val="1600"/>
              </a:spcAft>
              <a:buSzPts val="1800"/>
              <a:buNone/>
            </a:pPr>
            <a:endParaRPr sz="2800" dirty="0">
              <a:solidFill>
                <a:schemeClr val="dk1"/>
              </a:solidFill>
            </a:endParaRPr>
          </a:p>
        </p:txBody>
      </p:sp>
      <p:sp>
        <p:nvSpPr>
          <p:cNvPr id="242" name="Google Shape;242;p4"/>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
                <a:latin typeface="Times New Roman"/>
                <a:ea typeface="Times New Roman"/>
                <a:cs typeface="Times New Roman"/>
                <a:sym typeface="Times New Roman"/>
              </a:rPr>
              <a:t>Breakout Summary </a:t>
            </a:r>
            <a:endParaRPr>
              <a:latin typeface="Times New Roman"/>
              <a:ea typeface="Times New Roman"/>
              <a:cs typeface="Times New Roman"/>
              <a:sym typeface="Times New Roman"/>
            </a:endParaRPr>
          </a:p>
        </p:txBody>
      </p:sp>
      <p:sp>
        <p:nvSpPr>
          <p:cNvPr id="114" name="Google Shape;114;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a:t>Tutoring and supplemental instruction are an essential curricular and student support. This session surveys the current regulations and legislation regarding apportionment for tutoring programs.</a:t>
            </a:r>
            <a:endParaRPr/>
          </a:p>
          <a:p>
            <a:pPr marL="0" lvl="0" indent="0" algn="l" rtl="0">
              <a:spcBef>
                <a:spcPts val="480"/>
              </a:spcBef>
              <a:spcAft>
                <a:spcPts val="0"/>
              </a:spcAft>
              <a:buSzPts val="2040"/>
              <a:buNone/>
            </a:pPr>
            <a:endParaRPr/>
          </a:p>
          <a:p>
            <a:pPr marL="0" lvl="0" indent="0" algn="l" rtl="0">
              <a:spcBef>
                <a:spcPts val="480"/>
              </a:spcBef>
              <a:spcAft>
                <a:spcPts val="0"/>
              </a:spcAft>
              <a:buSzPts val="2040"/>
              <a:buNone/>
            </a:pPr>
            <a:r>
              <a:rPr lang="en"/>
              <a:t> Understand from examples types of credit and noncredit options for tutoring/supplemental/embedded instruction. With the mandated AB 705 implementation this fall, learn how supplemental instruction and similar programs can support student learning in a changed curricular environment. </a:t>
            </a:r>
            <a:endParaRPr/>
          </a:p>
          <a:p>
            <a:pPr marL="0" lvl="0" indent="0" algn="l" rtl="0">
              <a:spcBef>
                <a:spcPts val="480"/>
              </a:spcBef>
              <a:spcAft>
                <a:spcPts val="0"/>
              </a:spcAft>
              <a:buSzPts val="2040"/>
              <a:buNone/>
            </a:pP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Noncredit Courses: Ten Categories</a:t>
            </a:r>
            <a:endParaRPr/>
          </a:p>
        </p:txBody>
      </p:sp>
      <p:sp>
        <p:nvSpPr>
          <p:cNvPr id="248" name="Google Shape;248;p5"/>
          <p:cNvSpPr txBox="1">
            <a:spLocks noGrp="1"/>
          </p:cNvSpPr>
          <p:nvPr>
            <p:ph type="body" idx="1"/>
          </p:nvPr>
        </p:nvSpPr>
        <p:spPr>
          <a:xfrm>
            <a:off x="311700" y="2009725"/>
            <a:ext cx="3999900" cy="3416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English as a Second Language (ESL)*</a:t>
            </a:r>
            <a:endParaRPr sz="1600"/>
          </a:p>
          <a:p>
            <a:pPr marL="457200" lvl="0" indent="-330200" algn="l" rtl="0">
              <a:spcBef>
                <a:spcPts val="0"/>
              </a:spcBef>
              <a:spcAft>
                <a:spcPts val="0"/>
              </a:spcAft>
              <a:buSzPts val="1600"/>
              <a:buAutoNum type="arabicPeriod"/>
            </a:pPr>
            <a:r>
              <a:rPr lang="en" sz="1600"/>
              <a:t>Immigrant Education</a:t>
            </a:r>
            <a:endParaRPr sz="1600"/>
          </a:p>
          <a:p>
            <a:pPr marL="457200" lvl="0" indent="-330200" algn="l" rtl="0">
              <a:spcBef>
                <a:spcPts val="0"/>
              </a:spcBef>
              <a:spcAft>
                <a:spcPts val="0"/>
              </a:spcAft>
              <a:buSzPts val="1600"/>
              <a:buAutoNum type="arabicPeriod"/>
            </a:pPr>
            <a:r>
              <a:rPr lang="en" sz="1600" b="1"/>
              <a:t>Elementary and Secondary Basic Skills*</a:t>
            </a:r>
            <a:endParaRPr sz="1600" b="1"/>
          </a:p>
          <a:p>
            <a:pPr marL="457200" lvl="0" indent="-330200" algn="l" rtl="0">
              <a:spcBef>
                <a:spcPts val="0"/>
              </a:spcBef>
              <a:spcAft>
                <a:spcPts val="0"/>
              </a:spcAft>
              <a:buSzPts val="1600"/>
              <a:buAutoNum type="arabicPeriod"/>
            </a:pPr>
            <a:r>
              <a:rPr lang="en" sz="1600"/>
              <a:t>Health and Safety</a:t>
            </a:r>
            <a:endParaRPr sz="1600"/>
          </a:p>
          <a:p>
            <a:pPr marL="457200" lvl="0" indent="-330200" algn="l" rtl="0">
              <a:spcBef>
                <a:spcPts val="0"/>
              </a:spcBef>
              <a:spcAft>
                <a:spcPts val="0"/>
              </a:spcAft>
              <a:buSzPts val="1600"/>
              <a:buAutoNum type="arabicPeriod"/>
            </a:pPr>
            <a:r>
              <a:rPr lang="en" sz="1600"/>
              <a:t>Substantial Disabilities</a:t>
            </a:r>
            <a:endParaRPr sz="1600"/>
          </a:p>
          <a:p>
            <a:pPr marL="457200" lvl="0" indent="-330200" algn="l" rtl="0">
              <a:spcBef>
                <a:spcPts val="0"/>
              </a:spcBef>
              <a:spcAft>
                <a:spcPts val="0"/>
              </a:spcAft>
              <a:buSzPts val="1600"/>
              <a:buAutoNum type="arabicPeriod"/>
            </a:pPr>
            <a:r>
              <a:rPr lang="en" sz="1600"/>
              <a:t>Parenting</a:t>
            </a:r>
            <a:endParaRPr sz="1600"/>
          </a:p>
          <a:p>
            <a:pPr marL="457200" lvl="0" indent="-330200" algn="l" rtl="0">
              <a:spcBef>
                <a:spcPts val="0"/>
              </a:spcBef>
              <a:spcAft>
                <a:spcPts val="0"/>
              </a:spcAft>
              <a:buSzPts val="1600"/>
              <a:buAutoNum type="arabicPeriod"/>
            </a:pPr>
            <a:r>
              <a:rPr lang="en" sz="1600"/>
              <a:t>Home Economics</a:t>
            </a:r>
            <a:endParaRPr sz="1600"/>
          </a:p>
          <a:p>
            <a:pPr marL="457200" lvl="0" indent="-330200" algn="l" rtl="0">
              <a:spcBef>
                <a:spcPts val="0"/>
              </a:spcBef>
              <a:spcAft>
                <a:spcPts val="0"/>
              </a:spcAft>
              <a:buSzPts val="1600"/>
              <a:buAutoNum type="arabicPeriod"/>
            </a:pPr>
            <a:r>
              <a:rPr lang="en" sz="1600"/>
              <a:t>Courses for Older Adults</a:t>
            </a:r>
            <a:endParaRPr sz="1600"/>
          </a:p>
          <a:p>
            <a:pPr marL="457200" lvl="0" indent="-330200" algn="l" rtl="0">
              <a:spcBef>
                <a:spcPts val="0"/>
              </a:spcBef>
              <a:spcAft>
                <a:spcPts val="0"/>
              </a:spcAft>
              <a:buSzPts val="1600"/>
              <a:buAutoNum type="arabicPeriod"/>
            </a:pPr>
            <a:r>
              <a:rPr lang="en" sz="1600"/>
              <a:t>Short-term Vocational*</a:t>
            </a:r>
            <a:endParaRPr sz="1600"/>
          </a:p>
          <a:p>
            <a:pPr marL="457200" lvl="0" indent="-330200" algn="l" rtl="0">
              <a:spcBef>
                <a:spcPts val="0"/>
              </a:spcBef>
              <a:spcAft>
                <a:spcPts val="0"/>
              </a:spcAft>
              <a:buSzPts val="1600"/>
              <a:buAutoNum type="arabicPeriod"/>
            </a:pPr>
            <a:r>
              <a:rPr lang="en" sz="1600"/>
              <a:t>Workforce Preparation*</a:t>
            </a:r>
            <a:endParaRPr sz="1600"/>
          </a:p>
        </p:txBody>
      </p:sp>
      <p:sp>
        <p:nvSpPr>
          <p:cNvPr id="249" name="Google Shape;249;p5"/>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20</a:t>
            </a:fld>
            <a:endParaRPr/>
          </a:p>
        </p:txBody>
      </p:sp>
      <p:sp>
        <p:nvSpPr>
          <p:cNvPr id="250" name="Google Shape;250;p5"/>
          <p:cNvSpPr txBox="1"/>
          <p:nvPr/>
        </p:nvSpPr>
        <p:spPr>
          <a:xfrm>
            <a:off x="3649677" y="6036825"/>
            <a:ext cx="4783800" cy="322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000" b="0" i="0" u="none" strike="noStrike" cap="none">
                <a:solidFill>
                  <a:schemeClr val="dk1"/>
                </a:solidFill>
                <a:latin typeface="Arial"/>
                <a:ea typeface="Arial"/>
                <a:cs typeface="Arial"/>
                <a:sym typeface="Arial"/>
              </a:rPr>
              <a:t>*Areas (1), (3), (9), (10) are eligible for Enhanced Funding if associated with an approved noncredit program.</a:t>
            </a:r>
            <a:endParaRPr sz="1000" b="0" i="0" u="none" strike="noStrike" cap="none">
              <a:solidFill>
                <a:schemeClr val="dk1"/>
              </a:solidFill>
              <a:latin typeface="Arial"/>
              <a:ea typeface="Arial"/>
              <a:cs typeface="Arial"/>
              <a:sym typeface="Arial"/>
            </a:endParaRPr>
          </a:p>
        </p:txBody>
      </p:sp>
      <p:pic>
        <p:nvPicPr>
          <p:cNvPr id="251" name="Google Shape;251;p5"/>
          <p:cNvPicPr preferRelativeResize="0"/>
          <p:nvPr/>
        </p:nvPicPr>
        <p:blipFill rotWithShape="1">
          <a:blip r:embed="rId3">
            <a:alphaModFix/>
          </a:blip>
          <a:srcRect/>
          <a:stretch/>
        </p:blipFill>
        <p:spPr>
          <a:xfrm>
            <a:off x="4023126" y="2305978"/>
            <a:ext cx="4410351" cy="3371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8"/>
          <p:cNvSpPr txBox="1">
            <a:spLocks noGrp="1"/>
          </p:cNvSpPr>
          <p:nvPr>
            <p:ph type="title"/>
          </p:nvPr>
        </p:nvSpPr>
        <p:spPr>
          <a:xfrm>
            <a:off x="311700" y="557213"/>
            <a:ext cx="8520600" cy="1317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Career Development and College Preparation</a:t>
            </a:r>
            <a:r>
              <a:rPr lang="en" sz="1800"/>
              <a:t> (CDCP)</a:t>
            </a:r>
            <a:endParaRPr sz="1800"/>
          </a:p>
        </p:txBody>
      </p:sp>
      <p:sp>
        <p:nvSpPr>
          <p:cNvPr id="257" name="Google Shape;257;p8"/>
          <p:cNvSpPr txBox="1">
            <a:spLocks noGrp="1"/>
          </p:cNvSpPr>
          <p:nvPr>
            <p:ph type="body" idx="1"/>
          </p:nvPr>
        </p:nvSpPr>
        <p:spPr>
          <a:xfrm>
            <a:off x="311700" y="2009725"/>
            <a:ext cx="8405100" cy="46038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Preparation for employment or success in college-level credit coursework</a:t>
            </a:r>
            <a:endParaRPr sz="2000"/>
          </a:p>
          <a:p>
            <a:pPr marL="457200" lvl="0" indent="-355600" algn="l" rtl="0">
              <a:spcBef>
                <a:spcPts val="0"/>
              </a:spcBef>
              <a:spcAft>
                <a:spcPts val="0"/>
              </a:spcAft>
              <a:buSzPts val="2000"/>
              <a:buChar char="●"/>
            </a:pPr>
            <a:r>
              <a:rPr lang="en" sz="2000"/>
              <a:t>Four categories of courses (ESL, Basic Skills, Short-term Vocational, Workforce Prep) that, if combined into a noncredit certificate, can be eligible for apportionment funding equal to credit</a:t>
            </a:r>
            <a:endParaRPr sz="2000"/>
          </a:p>
          <a:p>
            <a:pPr marL="457200" lvl="0" indent="-355600" algn="l" rtl="0">
              <a:spcBef>
                <a:spcPts val="0"/>
              </a:spcBef>
              <a:spcAft>
                <a:spcPts val="0"/>
              </a:spcAft>
              <a:buSzPts val="2000"/>
              <a:buChar char="●"/>
            </a:pPr>
            <a:r>
              <a:rPr lang="en" sz="2000"/>
              <a:t>Four categories: Overall Noncredit requirements established in Ed. Code 84760 </a:t>
            </a:r>
            <a:endParaRPr sz="2000"/>
          </a:p>
          <a:p>
            <a:pPr marL="457200" lvl="0" indent="-355600" algn="l" rtl="0">
              <a:spcBef>
                <a:spcPts val="0"/>
              </a:spcBef>
              <a:spcAft>
                <a:spcPts val="0"/>
              </a:spcAft>
              <a:buSzPts val="2000"/>
              <a:buChar char="●"/>
            </a:pPr>
            <a:r>
              <a:rPr lang="en" sz="2000"/>
              <a:t>Established uniform funding rate for noncredit courses and an enhanced rate for CDCP [EC 84750.5 (d)]</a:t>
            </a:r>
            <a:endParaRPr sz="2000"/>
          </a:p>
          <a:p>
            <a:pPr marL="457200" lvl="0" indent="-355600" algn="l" rtl="0">
              <a:spcBef>
                <a:spcPts val="0"/>
              </a:spcBef>
              <a:spcAft>
                <a:spcPts val="0"/>
              </a:spcAft>
              <a:buSzPts val="2000"/>
              <a:buChar char="●"/>
            </a:pPr>
            <a:r>
              <a:rPr lang="en" sz="2000"/>
              <a:t>FY 2014-15, the California State Legislature approved the enhanced CDCP noncredit rate to be equivalent to the credit FTES funding rate, effective July 1, 2015</a:t>
            </a:r>
            <a:endParaRPr sz="2000"/>
          </a:p>
          <a:p>
            <a:pPr marL="457200" lvl="0" indent="-355600" algn="l" rtl="0">
              <a:spcBef>
                <a:spcPts val="0"/>
              </a:spcBef>
              <a:spcAft>
                <a:spcPts val="0"/>
              </a:spcAft>
              <a:buSzPts val="2000"/>
              <a:buChar char="●"/>
            </a:pPr>
            <a:r>
              <a:rPr lang="en" sz="2000"/>
              <a:t>2015-16 budget included $49 million to fund the rate increase </a:t>
            </a:r>
            <a:endParaRPr sz="2000"/>
          </a:p>
        </p:txBody>
      </p:sp>
      <p:sp>
        <p:nvSpPr>
          <p:cNvPr id="258" name="Google Shape;258;p8"/>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a:spLocks noGrp="1"/>
          </p:cNvSpPr>
          <p:nvPr>
            <p:ph type="title"/>
          </p:nvPr>
        </p:nvSpPr>
        <p:spPr>
          <a:xfrm>
            <a:off x="311700" y="814388"/>
            <a:ext cx="8520600" cy="600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CDCP Funding</a:t>
            </a:r>
            <a:endParaRPr/>
          </a:p>
        </p:txBody>
      </p:sp>
      <p:sp>
        <p:nvSpPr>
          <p:cNvPr id="264" name="Google Shape;264;p9"/>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22</a:t>
            </a:fld>
            <a:endParaRPr/>
          </a:p>
        </p:txBody>
      </p:sp>
      <p:graphicFrame>
        <p:nvGraphicFramePr>
          <p:cNvPr id="265" name="Google Shape;265;p9"/>
          <p:cNvGraphicFramePr/>
          <p:nvPr/>
        </p:nvGraphicFramePr>
        <p:xfrm>
          <a:off x="311663" y="2077950"/>
          <a:ext cx="8709450" cy="3529482"/>
        </p:xfrm>
        <a:graphic>
          <a:graphicData uri="http://schemas.openxmlformats.org/drawingml/2006/table">
            <a:tbl>
              <a:tblPr>
                <a:noFill/>
                <a:tableStyleId>{F23CA785-D645-4480-8352-704C1A88DAB2}</a:tableStyleId>
              </a:tblPr>
              <a:tblGrid>
                <a:gridCol w="2197800">
                  <a:extLst>
                    <a:ext uri="{9D8B030D-6E8A-4147-A177-3AD203B41FA5}">
                      <a16:colId xmlns:a16="http://schemas.microsoft.com/office/drawing/2014/main" val="20000"/>
                    </a:ext>
                  </a:extLst>
                </a:gridCol>
                <a:gridCol w="2170550">
                  <a:extLst>
                    <a:ext uri="{9D8B030D-6E8A-4147-A177-3AD203B41FA5}">
                      <a16:colId xmlns:a16="http://schemas.microsoft.com/office/drawing/2014/main" val="20001"/>
                    </a:ext>
                  </a:extLst>
                </a:gridCol>
                <a:gridCol w="2170550">
                  <a:extLst>
                    <a:ext uri="{9D8B030D-6E8A-4147-A177-3AD203B41FA5}">
                      <a16:colId xmlns:a16="http://schemas.microsoft.com/office/drawing/2014/main" val="20002"/>
                    </a:ext>
                  </a:extLst>
                </a:gridCol>
                <a:gridCol w="2170550">
                  <a:extLst>
                    <a:ext uri="{9D8B030D-6E8A-4147-A177-3AD203B41FA5}">
                      <a16:colId xmlns:a16="http://schemas.microsoft.com/office/drawing/2014/main" val="20003"/>
                    </a:ext>
                  </a:extLst>
                </a:gridCol>
              </a:tblGrid>
              <a:tr h="505575">
                <a:tc>
                  <a:txBody>
                    <a:bodyPr/>
                    <a:lstStyle/>
                    <a:p>
                      <a:pPr marL="0" marR="0" lvl="0" indent="0" algn="l" rtl="0">
                        <a:spcBef>
                          <a:spcPts val="0"/>
                        </a:spcBef>
                        <a:spcAft>
                          <a:spcPts val="0"/>
                        </a:spcAft>
                        <a:buClr>
                          <a:schemeClr val="dk1"/>
                        </a:buClr>
                        <a:buSzPts val="1800"/>
                        <a:buFont typeface="Arial"/>
                        <a:buNone/>
                      </a:pPr>
                      <a:endParaRPr sz="1800" u="none" strike="noStrike" cap="none"/>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b="1" u="none" strike="noStrike" cap="none">
                          <a:latin typeface="Calibri"/>
                          <a:ea typeface="Calibri"/>
                          <a:cs typeface="Calibri"/>
                          <a:sym typeface="Calibri"/>
                        </a:rPr>
                        <a:t>2006-07</a:t>
                      </a:r>
                      <a:endParaRPr sz="2000" b="1"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b="1" u="none" strike="noStrike" cap="none">
                          <a:latin typeface="Calibri"/>
                          <a:ea typeface="Calibri"/>
                          <a:cs typeface="Calibri"/>
                          <a:sym typeface="Calibri"/>
                        </a:rPr>
                        <a:t>2016-17</a:t>
                      </a:r>
                      <a:endParaRPr sz="2000" b="1"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b="1" u="none" strike="noStrike" cap="none">
                          <a:latin typeface="Calibri"/>
                          <a:ea typeface="Calibri"/>
                          <a:cs typeface="Calibri"/>
                          <a:sym typeface="Calibri"/>
                        </a:rPr>
                        <a:t>2017-18</a:t>
                      </a:r>
                      <a:endParaRPr sz="2000" b="1"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25300" cap="flat" cmpd="sng">
                      <a:solidFill>
                        <a:srgbClr val="70AD47"/>
                      </a:solidFill>
                      <a:prstDash val="solid"/>
                      <a:round/>
                      <a:headEnd type="none" w="sm" len="sm"/>
                      <a:tailEnd type="none" w="sm" len="sm"/>
                    </a:lnB>
                  </a:tcPr>
                </a:tc>
                <a:extLst>
                  <a:ext uri="{0D108BD9-81ED-4DB2-BD59-A6C34878D82A}">
                    <a16:rowId xmlns:a16="http://schemas.microsoft.com/office/drawing/2014/main" val="10000"/>
                  </a:ext>
                </a:extLst>
              </a:tr>
              <a:tr h="901425">
                <a:tc>
                  <a:txBody>
                    <a:bodyPr/>
                    <a:lstStyle/>
                    <a:p>
                      <a:pPr marL="0" marR="0" lvl="0" indent="0" algn="l"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Basic (Regular)</a:t>
                      </a:r>
                      <a:endParaRPr sz="2000" u="none" strike="noStrike" cap="none">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Noncredit</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$2626</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$2840</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$3050</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2530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extLst>
                  <a:ext uri="{0D108BD9-81ED-4DB2-BD59-A6C34878D82A}">
                    <a16:rowId xmlns:a16="http://schemas.microsoft.com/office/drawing/2014/main" val="10001"/>
                  </a:ext>
                </a:extLst>
              </a:tr>
              <a:tr h="901425">
                <a:tc>
                  <a:txBody>
                    <a:bodyPr/>
                    <a:lstStyle/>
                    <a:p>
                      <a:pPr marL="0" marR="0" lvl="0" indent="0" algn="l"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Enhanced Noncredit</a:t>
                      </a:r>
                      <a:endParaRPr sz="2000" u="none" strike="noStrike" cap="none">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(CDCP)</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$3254</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$4724</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$5072</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extLst>
                  <a:ext uri="{0D108BD9-81ED-4DB2-BD59-A6C34878D82A}">
                    <a16:rowId xmlns:a16="http://schemas.microsoft.com/office/drawing/2014/main" val="10002"/>
                  </a:ext>
                </a:extLst>
              </a:tr>
              <a:tr h="901425">
                <a:tc>
                  <a:txBody>
                    <a:bodyPr/>
                    <a:lstStyle/>
                    <a:p>
                      <a:pPr marL="0" marR="0" lvl="0" indent="0" algn="l"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Credit</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$4367</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$4724</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2000"/>
                        <a:buFont typeface="Calibri"/>
                        <a:buNone/>
                      </a:pPr>
                      <a:r>
                        <a:rPr lang="en" sz="2000" u="none" strike="noStrike" cap="none">
                          <a:latin typeface="Calibri"/>
                          <a:ea typeface="Calibri"/>
                          <a:cs typeface="Calibri"/>
                          <a:sym typeface="Calibri"/>
                        </a:rPr>
                        <a:t>$5072</a:t>
                      </a:r>
                      <a:endParaRPr sz="2000" u="none" strike="noStrike" cap="none">
                        <a:latin typeface="Calibri"/>
                        <a:ea typeface="Calibri"/>
                        <a:cs typeface="Calibri"/>
                        <a:sym typeface="Calibri"/>
                      </a:endParaRPr>
                    </a:p>
                  </a:txBody>
                  <a:tcPr marL="91425" marR="91425" marT="91425" marB="91425">
                    <a:lnL w="12650" cap="flat" cmpd="sng">
                      <a:solidFill>
                        <a:srgbClr val="70AD47"/>
                      </a:solidFill>
                      <a:prstDash val="solid"/>
                      <a:round/>
                      <a:headEnd type="none" w="sm" len="sm"/>
                      <a:tailEnd type="none" w="sm" len="sm"/>
                    </a:lnL>
                    <a:lnR w="12650" cap="flat" cmpd="sng">
                      <a:solidFill>
                        <a:srgbClr val="70AD47"/>
                      </a:solidFill>
                      <a:prstDash val="solid"/>
                      <a:round/>
                      <a:headEnd type="none" w="sm" len="sm"/>
                      <a:tailEnd type="none" w="sm" len="sm"/>
                    </a:lnR>
                    <a:lnT w="12650" cap="flat" cmpd="sng">
                      <a:solidFill>
                        <a:srgbClr val="70AD47"/>
                      </a:solidFill>
                      <a:prstDash val="solid"/>
                      <a:round/>
                      <a:headEnd type="none" w="sm" len="sm"/>
                      <a:tailEnd type="none" w="sm" len="sm"/>
                    </a:lnT>
                    <a:lnB w="12650" cap="flat" cmpd="sng">
                      <a:solidFill>
                        <a:srgbClr val="70AD4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6" name="Google Shape;266;p9"/>
          <p:cNvSpPr txBox="1"/>
          <p:nvPr/>
        </p:nvSpPr>
        <p:spPr>
          <a:xfrm>
            <a:off x="0" y="5369675"/>
            <a:ext cx="9144000" cy="443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000" b="0" i="0" u="none" strike="noStrike" cap="none">
                <a:solidFill>
                  <a:schemeClr val="dk1"/>
                </a:solidFill>
                <a:latin typeface="Arial"/>
                <a:ea typeface="Arial"/>
                <a:cs typeface="Arial"/>
                <a:sym typeface="Arial"/>
              </a:rPr>
              <a:t>ASCCC Curriculum Institute</a:t>
            </a:r>
            <a:br>
              <a:rPr lang="en" sz="1000" b="0" i="0" u="none" strike="noStrike" cap="none">
                <a:solidFill>
                  <a:schemeClr val="dk1"/>
                </a:solidFill>
                <a:latin typeface="Arial"/>
                <a:ea typeface="Arial"/>
                <a:cs typeface="Arial"/>
                <a:sym typeface="Arial"/>
              </a:rPr>
            </a:br>
            <a:r>
              <a:rPr lang="en" sz="1000" b="0" i="0" u="none" strike="noStrike" cap="none">
                <a:solidFill>
                  <a:schemeClr val="dk1"/>
                </a:solidFill>
                <a:latin typeface="Arial"/>
                <a:ea typeface="Arial"/>
                <a:cs typeface="Arial"/>
                <a:sym typeface="Arial"/>
              </a:rPr>
              <a:t>July 11-14, 2018 </a:t>
            </a:r>
            <a:r>
              <a:rPr lang="en" sz="1000" b="0" i="0" u="none" strike="noStrike" cap="none">
                <a:solidFill>
                  <a:srgbClr val="000000"/>
                </a:solidFill>
                <a:latin typeface="Arial"/>
                <a:ea typeface="Arial"/>
                <a:cs typeface="Arial"/>
                <a:sym typeface="Arial"/>
              </a:rPr>
              <a:t>Riverside Convention Center</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5c3075c5e6_0_1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Example </a:t>
            </a:r>
            <a:endParaRPr/>
          </a:p>
        </p:txBody>
      </p:sp>
      <p:sp>
        <p:nvSpPr>
          <p:cNvPr id="273" name="Google Shape;273;g5c3075c5e6_0_1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74" name="Google Shape;274;g5c3075c5e6_0_10"/>
          <p:cNvPicPr preferRelativeResize="0"/>
          <p:nvPr/>
        </p:nvPicPr>
        <p:blipFill>
          <a:blip r:embed="rId3">
            <a:alphaModFix/>
          </a:blip>
          <a:stretch>
            <a:fillRect/>
          </a:stretch>
        </p:blipFill>
        <p:spPr>
          <a:xfrm>
            <a:off x="311700" y="2472125"/>
            <a:ext cx="8270726" cy="3132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5b19eed10f_0_2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a:t>
            </a:r>
            <a:endParaRPr/>
          </a:p>
        </p:txBody>
      </p:sp>
      <p:sp>
        <p:nvSpPr>
          <p:cNvPr id="281" name="Google Shape;281;g5b19eed10f_0_24"/>
          <p:cNvSpPr txBox="1">
            <a:spLocks noGrp="1"/>
          </p:cNvSpPr>
          <p:nvPr>
            <p:ph type="body" idx="1"/>
          </p:nvPr>
        </p:nvSpPr>
        <p:spPr>
          <a:xfrm>
            <a:off x="0" y="1356871"/>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Examples</a:t>
            </a:r>
            <a:endParaRPr/>
          </a:p>
          <a:p>
            <a:pPr marL="0" lvl="0" indent="0" algn="l" rtl="0">
              <a:spcBef>
                <a:spcPts val="0"/>
              </a:spcBef>
              <a:spcAft>
                <a:spcPts val="0"/>
              </a:spcAft>
              <a:buNone/>
            </a:pPr>
            <a:r>
              <a:rPr lang="en" sz="1800"/>
              <a:t>Mt. San Antonio College offers both</a:t>
            </a:r>
            <a:endParaRPr sz="1800"/>
          </a:p>
          <a:p>
            <a:pPr marL="0" lvl="0" indent="0" algn="l" rtl="0">
              <a:spcBef>
                <a:spcPts val="0"/>
              </a:spcBef>
              <a:spcAft>
                <a:spcPts val="0"/>
              </a:spcAft>
              <a:buNone/>
            </a:pPr>
            <a:r>
              <a:rPr lang="en" sz="1800"/>
              <a:t>credit and noncredit support course </a:t>
            </a:r>
            <a:endParaRPr sz="1800"/>
          </a:p>
          <a:p>
            <a:pPr marL="0" lvl="0" indent="0" algn="l" rtl="0">
              <a:spcBef>
                <a:spcPts val="0"/>
              </a:spcBef>
              <a:spcAft>
                <a:spcPts val="0"/>
              </a:spcAft>
              <a:buNone/>
            </a:pPr>
            <a:r>
              <a:rPr lang="en" sz="1800"/>
              <a:t>options in English and math</a:t>
            </a:r>
            <a:endParaRPr sz="1800"/>
          </a:p>
          <a:p>
            <a:pPr marL="0" lvl="0" indent="0" algn="l" rtl="0">
              <a:spcBef>
                <a:spcPts val="800"/>
              </a:spcBef>
              <a:spcAft>
                <a:spcPts val="0"/>
              </a:spcAft>
              <a:buNone/>
            </a:pPr>
            <a:endParaRPr b="1">
              <a:solidFill>
                <a:srgbClr val="454545"/>
              </a:solidFill>
            </a:endParaRPr>
          </a:p>
          <a:p>
            <a:pPr marL="0" lvl="0" indent="0" algn="l" rtl="0">
              <a:spcBef>
                <a:spcPts val="800"/>
              </a:spcBef>
              <a:spcAft>
                <a:spcPts val="0"/>
              </a:spcAft>
              <a:buClr>
                <a:schemeClr val="dk1"/>
              </a:buClr>
              <a:buSzPts val="1100"/>
              <a:buFont typeface="Arial"/>
              <a:buNone/>
            </a:pPr>
            <a:endParaRPr b="1">
              <a:solidFill>
                <a:srgbClr val="454545"/>
              </a:solidFill>
            </a:endParaRPr>
          </a:p>
          <a:p>
            <a:pPr marL="0" lvl="0" indent="0" algn="l" rtl="0">
              <a:spcBef>
                <a:spcPts val="800"/>
              </a:spcBef>
              <a:spcAft>
                <a:spcPts val="0"/>
              </a:spcAft>
              <a:buNone/>
            </a:pPr>
            <a:endParaRPr sz="1800"/>
          </a:p>
        </p:txBody>
      </p:sp>
      <p:pic>
        <p:nvPicPr>
          <p:cNvPr id="282" name="Google Shape;282;g5b19eed10f_0_24"/>
          <p:cNvPicPr preferRelativeResize="0"/>
          <p:nvPr/>
        </p:nvPicPr>
        <p:blipFill>
          <a:blip r:embed="rId3">
            <a:alphaModFix/>
          </a:blip>
          <a:stretch>
            <a:fillRect/>
          </a:stretch>
        </p:blipFill>
        <p:spPr>
          <a:xfrm>
            <a:off x="4080999" y="313675"/>
            <a:ext cx="5121701" cy="4686126"/>
          </a:xfrm>
          <a:prstGeom prst="rect">
            <a:avLst/>
          </a:prstGeom>
          <a:noFill/>
          <a:ln>
            <a:noFill/>
          </a:ln>
        </p:spPr>
      </p:pic>
      <p:pic>
        <p:nvPicPr>
          <p:cNvPr id="283" name="Google Shape;283;g5b19eed10f_0_24"/>
          <p:cNvPicPr preferRelativeResize="0"/>
          <p:nvPr/>
        </p:nvPicPr>
        <p:blipFill>
          <a:blip r:embed="rId4">
            <a:alphaModFix/>
          </a:blip>
          <a:stretch>
            <a:fillRect/>
          </a:stretch>
        </p:blipFill>
        <p:spPr>
          <a:xfrm>
            <a:off x="0" y="3428998"/>
            <a:ext cx="4572001" cy="3370251"/>
          </a:xfrm>
          <a:prstGeom prst="rect">
            <a:avLst/>
          </a:prstGeom>
          <a:noFill/>
          <a:ln>
            <a:noFill/>
          </a:ln>
        </p:spPr>
      </p:pic>
      <p:pic>
        <p:nvPicPr>
          <p:cNvPr id="284" name="Google Shape;284;g5b19eed10f_0_24"/>
          <p:cNvPicPr preferRelativeResize="0"/>
          <p:nvPr/>
        </p:nvPicPr>
        <p:blipFill>
          <a:blip r:embed="rId5">
            <a:alphaModFix/>
          </a:blip>
          <a:stretch>
            <a:fillRect/>
          </a:stretch>
        </p:blipFill>
        <p:spPr>
          <a:xfrm>
            <a:off x="3891126" y="5543350"/>
            <a:ext cx="5252876" cy="368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3"/>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endParaRPr/>
          </a:p>
        </p:txBody>
      </p:sp>
      <p:sp>
        <p:nvSpPr>
          <p:cNvPr id="290" name="Google Shape;290;p23"/>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endParaRPr/>
          </a:p>
          <a:p>
            <a:pPr marL="0" lvl="0" indent="0" algn="ctr" rtl="0">
              <a:spcBef>
                <a:spcPts val="1600"/>
              </a:spcBef>
              <a:spcAft>
                <a:spcPts val="0"/>
              </a:spcAft>
              <a:buSzPts val="1800"/>
              <a:buNone/>
            </a:pPr>
            <a:r>
              <a:rPr lang="en" sz="2800">
                <a:solidFill>
                  <a:schemeClr val="dk1"/>
                </a:solidFill>
              </a:rPr>
              <a:t>Supplemental Instruction</a:t>
            </a:r>
            <a:r>
              <a:rPr lang="en" sz="2800"/>
              <a:t> (SI), Embedded Tutoring (ET),</a:t>
            </a:r>
            <a:r>
              <a:rPr lang="en" sz="2800">
                <a:solidFill>
                  <a:schemeClr val="dk1"/>
                </a:solidFill>
              </a:rPr>
              <a:t> Study Groups</a:t>
            </a:r>
            <a:r>
              <a:rPr lang="en" sz="2800"/>
              <a:t> (SG), </a:t>
            </a:r>
            <a:r>
              <a:rPr lang="en" sz="2800">
                <a:solidFill>
                  <a:schemeClr val="dk1"/>
                </a:solidFill>
              </a:rPr>
              <a:t>and Drop-inTutoring (DI): </a:t>
            </a:r>
            <a:endParaRPr sz="2800">
              <a:solidFill>
                <a:schemeClr val="dk1"/>
              </a:solidFill>
            </a:endParaRPr>
          </a:p>
          <a:p>
            <a:pPr marL="0" lvl="0" indent="0" algn="ctr" rtl="0">
              <a:spcBef>
                <a:spcPts val="1600"/>
              </a:spcBef>
              <a:spcAft>
                <a:spcPts val="1600"/>
              </a:spcAft>
              <a:buSzPts val="1800"/>
              <a:buNone/>
            </a:pPr>
            <a:r>
              <a:rPr lang="en" sz="2800" b="1">
                <a:solidFill>
                  <a:schemeClr val="dk1"/>
                </a:solidFill>
              </a:rPr>
              <a:t>A Case to Consider: Mt. San Antonio </a:t>
            </a:r>
            <a:r>
              <a:rPr lang="en" sz="2800" b="1"/>
              <a:t>College</a:t>
            </a:r>
            <a:endParaRPr b="1"/>
          </a:p>
        </p:txBody>
      </p:sp>
      <p:sp>
        <p:nvSpPr>
          <p:cNvPr id="291" name="Google Shape;291;p23"/>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5c15739ec1_0_4"/>
          <p:cNvSpPr txBox="1">
            <a:spLocks noGrp="1"/>
          </p:cNvSpPr>
          <p:nvPr>
            <p:ph type="title"/>
          </p:nvPr>
        </p:nvSpPr>
        <p:spPr>
          <a:xfrm>
            <a:off x="-55500" y="593375"/>
            <a:ext cx="91440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 Mt. San Antonio College - Request Options</a:t>
            </a:r>
            <a:endParaRPr sz="3600"/>
          </a:p>
        </p:txBody>
      </p:sp>
      <p:graphicFrame>
        <p:nvGraphicFramePr>
          <p:cNvPr id="298" name="Google Shape;298;g5c15739ec1_0_4"/>
          <p:cNvGraphicFramePr/>
          <p:nvPr/>
        </p:nvGraphicFramePr>
        <p:xfrm>
          <a:off x="822950" y="1964950"/>
          <a:ext cx="7703975" cy="3526831"/>
        </p:xfrm>
        <a:graphic>
          <a:graphicData uri="http://schemas.openxmlformats.org/drawingml/2006/table">
            <a:tbl>
              <a:tblPr>
                <a:noFill/>
                <a:tableStyleId>{63A0CCE3-0EC9-4B2F-A06B-6176E43AC379}</a:tableStyleId>
              </a:tblPr>
              <a:tblGrid>
                <a:gridCol w="2410000">
                  <a:extLst>
                    <a:ext uri="{9D8B030D-6E8A-4147-A177-3AD203B41FA5}">
                      <a16:colId xmlns:a16="http://schemas.microsoft.com/office/drawing/2014/main" val="20000"/>
                    </a:ext>
                  </a:extLst>
                </a:gridCol>
                <a:gridCol w="1424550">
                  <a:extLst>
                    <a:ext uri="{9D8B030D-6E8A-4147-A177-3AD203B41FA5}">
                      <a16:colId xmlns:a16="http://schemas.microsoft.com/office/drawing/2014/main" val="20001"/>
                    </a:ext>
                  </a:extLst>
                </a:gridCol>
                <a:gridCol w="1481450">
                  <a:extLst>
                    <a:ext uri="{9D8B030D-6E8A-4147-A177-3AD203B41FA5}">
                      <a16:colId xmlns:a16="http://schemas.microsoft.com/office/drawing/2014/main" val="20002"/>
                    </a:ext>
                  </a:extLst>
                </a:gridCol>
                <a:gridCol w="1235100">
                  <a:extLst>
                    <a:ext uri="{9D8B030D-6E8A-4147-A177-3AD203B41FA5}">
                      <a16:colId xmlns:a16="http://schemas.microsoft.com/office/drawing/2014/main" val="20003"/>
                    </a:ext>
                  </a:extLst>
                </a:gridCol>
                <a:gridCol w="115287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b="1"/>
                        <a:t>Supplemental Instruction Leader (SI)</a:t>
                      </a:r>
                      <a:endParaRPr b="1"/>
                    </a:p>
                  </a:txBody>
                  <a:tcPr marL="91425" marR="91425" marT="91425" marB="91425" anchor="ctr"/>
                </a:tc>
                <a:tc>
                  <a:txBody>
                    <a:bodyPr/>
                    <a:lstStyle/>
                    <a:p>
                      <a:pPr marL="0" lvl="0" indent="0" algn="ctr" rtl="0">
                        <a:spcBef>
                          <a:spcPts val="0"/>
                        </a:spcBef>
                        <a:spcAft>
                          <a:spcPts val="0"/>
                        </a:spcAft>
                        <a:buNone/>
                      </a:pPr>
                      <a:r>
                        <a:rPr lang="en" b="1"/>
                        <a:t>Embedded Tutor (ET)</a:t>
                      </a:r>
                      <a:endParaRPr b="1"/>
                    </a:p>
                  </a:txBody>
                  <a:tcPr marL="91425" marR="91425" marT="91425" marB="91425" anchor="ctr"/>
                </a:tc>
                <a:tc>
                  <a:txBody>
                    <a:bodyPr/>
                    <a:lstStyle/>
                    <a:p>
                      <a:pPr marL="0" lvl="0" indent="0" algn="ctr" rtl="0">
                        <a:spcBef>
                          <a:spcPts val="0"/>
                        </a:spcBef>
                        <a:spcAft>
                          <a:spcPts val="0"/>
                        </a:spcAft>
                        <a:buNone/>
                      </a:pPr>
                      <a:r>
                        <a:rPr lang="en" b="1"/>
                        <a:t>Study Group (SG) Tutor</a:t>
                      </a:r>
                      <a:endParaRPr b="1"/>
                    </a:p>
                  </a:txBody>
                  <a:tcPr marL="91425" marR="91425" marT="91425" marB="91425" anchor="ctr"/>
                </a:tc>
                <a:tc>
                  <a:txBody>
                    <a:bodyPr/>
                    <a:lstStyle/>
                    <a:p>
                      <a:pPr marL="0" lvl="0" indent="0" algn="ctr" rtl="0">
                        <a:spcBef>
                          <a:spcPts val="0"/>
                        </a:spcBef>
                        <a:spcAft>
                          <a:spcPts val="0"/>
                        </a:spcAft>
                        <a:buNone/>
                      </a:pPr>
                      <a:r>
                        <a:rPr lang="en" b="1"/>
                        <a:t>Drop-in (DI) Tutor</a:t>
                      </a:r>
                      <a:endParaRPr b="1"/>
                    </a:p>
                  </a:txBody>
                  <a:tcPr marL="91425" marR="91425" marT="91425" marB="91425" anchor="ct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Attends class</a:t>
                      </a:r>
                      <a:endParaRPr/>
                    </a:p>
                  </a:txBody>
                  <a:tcPr marL="91425" marR="91425" marT="91425" marB="91425" anchor="ctr"/>
                </a:tc>
                <a:tc>
                  <a:txBody>
                    <a:bodyPr/>
                    <a:lstStyle/>
                    <a:p>
                      <a:pPr marL="0" lvl="0" indent="0" algn="ctr" rtl="0">
                        <a:spcBef>
                          <a:spcPts val="0"/>
                        </a:spcBef>
                        <a:spcAft>
                          <a:spcPts val="0"/>
                        </a:spcAft>
                        <a:buNone/>
                      </a:pPr>
                      <a:r>
                        <a:rPr lang="en"/>
                        <a:t>x</a:t>
                      </a:r>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x</a:t>
                      </a:r>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Meets with Professor Weekly</a:t>
                      </a: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a:highlight>
                            <a:srgbClr val="FFFFFF"/>
                          </a:highlight>
                        </a:rPr>
                        <a:t>1 hour weekly</a:t>
                      </a:r>
                      <a:endParaRPr>
                        <a:highlight>
                          <a:srgbClr val="FFFFFF"/>
                        </a:highlight>
                      </a:endParaRPr>
                    </a:p>
                  </a:txBody>
                  <a:tcPr marL="95250" marR="95250" marT="95250" marB="952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highlight>
                            <a:srgbClr val="FFFFFF"/>
                          </a:highlight>
                        </a:rPr>
                        <a:t>As needed not to exceed 1 hour weekly</a:t>
                      </a:r>
                      <a:endParaRPr>
                        <a:highlight>
                          <a:srgbClr val="FFFFFF"/>
                        </a:highlight>
                      </a:endParaRPr>
                    </a:p>
                  </a:txBody>
                  <a:tcPr marL="95250" marR="95250" marT="95250" marB="952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Plans SI sessions</a:t>
                      </a:r>
                      <a:endParaRPr/>
                    </a:p>
                  </a:txBody>
                  <a:tcPr marL="91425" marR="91425" marT="91425" marB="91425" anchor="ctr"/>
                </a:tc>
                <a:tc>
                  <a:txBody>
                    <a:bodyPr/>
                    <a:lstStyle/>
                    <a:p>
                      <a:pPr marL="0" lvl="0" indent="0" algn="ctr" rtl="0">
                        <a:spcBef>
                          <a:spcPts val="0"/>
                        </a:spcBef>
                        <a:spcAft>
                          <a:spcPts val="0"/>
                        </a:spcAft>
                        <a:buNone/>
                      </a:pPr>
                      <a:r>
                        <a:rPr lang="en"/>
                        <a:t>x</a:t>
                      </a:r>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Leads group study sessions (outside of class time)</a:t>
                      </a:r>
                      <a:endParaRPr/>
                    </a:p>
                  </a:txBody>
                  <a:tcPr marL="91425" marR="91425" marT="91425" marB="91425" anchor="ctr"/>
                </a:tc>
                <a:tc>
                  <a:txBody>
                    <a:bodyPr/>
                    <a:lstStyle/>
                    <a:p>
                      <a:pPr marL="0" lvl="0" indent="0" algn="ctr" rtl="0">
                        <a:spcBef>
                          <a:spcPts val="0"/>
                        </a:spcBef>
                        <a:spcAft>
                          <a:spcPts val="0"/>
                        </a:spcAft>
                        <a:buNone/>
                      </a:pPr>
                      <a:r>
                        <a:rPr lang="en"/>
                        <a:t>x</a:t>
                      </a:r>
                      <a:endParaRPr/>
                    </a:p>
                  </a:txBody>
                  <a:tcPr marL="91425" marR="91425" marT="91425" marB="91425" anchor="ctr"/>
                </a:tc>
                <a:tc>
                  <a:txBody>
                    <a:bodyPr/>
                    <a:lstStyle/>
                    <a:p>
                      <a:pPr marL="0" lvl="0" indent="0" algn="ctr" rtl="0">
                        <a:spcBef>
                          <a:spcPts val="0"/>
                        </a:spcBef>
                        <a:spcAft>
                          <a:spcPts val="0"/>
                        </a:spcAft>
                        <a:buNone/>
                      </a:pPr>
                      <a:r>
                        <a:rPr lang="en"/>
                        <a:t>possibly*</a:t>
                      </a:r>
                      <a:endParaRPr/>
                    </a:p>
                  </a:txBody>
                  <a:tcPr marL="91425" marR="91425" marT="91425" marB="91425" anchor="ctr"/>
                </a:tc>
                <a:tc>
                  <a:txBody>
                    <a:bodyPr/>
                    <a:lstStyle/>
                    <a:p>
                      <a:pPr marL="0" lvl="0" indent="0" algn="ctr" rtl="0">
                        <a:spcBef>
                          <a:spcPts val="0"/>
                        </a:spcBef>
                        <a:spcAft>
                          <a:spcPts val="0"/>
                        </a:spcAft>
                        <a:buNone/>
                      </a:pPr>
                      <a:r>
                        <a:rPr lang="en"/>
                        <a:t>x</a:t>
                      </a:r>
                      <a:endParaRPr/>
                    </a:p>
                  </a:txBody>
                  <a:tcPr marL="91425" marR="91425" marT="91425" marB="91425" anchor="ctr"/>
                </a:tc>
                <a:tc>
                  <a:txBody>
                    <a:bodyPr/>
                    <a:lstStyle/>
                    <a:p>
                      <a:pPr marL="0" lvl="0" indent="0" algn="ctr" rtl="0">
                        <a:spcBef>
                          <a:spcPts val="0"/>
                        </a:spcBef>
                        <a:spcAft>
                          <a:spcPts val="0"/>
                        </a:spcAft>
                        <a:buNone/>
                      </a:pPr>
                      <a:endParaRPr/>
                    </a:p>
                  </a:txBody>
                  <a:tcPr marL="91425" marR="91425" marT="91425" marB="91425" anchor="ct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Drop-in Hours</a:t>
                      </a:r>
                      <a:endParaRPr/>
                    </a:p>
                  </a:txBody>
                  <a:tcPr marL="91425" marR="91425" marT="91425" marB="91425" anchor="ctr"/>
                </a:tc>
                <a:tc>
                  <a:txBody>
                    <a:bodyPr/>
                    <a:lstStyle/>
                    <a:p>
                      <a:pPr marL="0" lvl="0" indent="0" algn="ctr" rtl="0">
                        <a:spcBef>
                          <a:spcPts val="0"/>
                        </a:spcBef>
                        <a:spcAft>
                          <a:spcPts val="0"/>
                        </a:spcAft>
                        <a:buNone/>
                      </a:pPr>
                      <a:r>
                        <a:rPr lang="en"/>
                        <a:t>possibly*</a:t>
                      </a:r>
                      <a:endParaRPr/>
                    </a:p>
                  </a:txBody>
                  <a:tcPr marL="91425" marR="91425" marT="91425" marB="91425" anchor="ctr"/>
                </a:tc>
                <a:tc>
                  <a:txBody>
                    <a:bodyPr/>
                    <a:lstStyle/>
                    <a:p>
                      <a:pPr marL="0" lvl="0" indent="0" algn="ctr" rtl="0">
                        <a:spcBef>
                          <a:spcPts val="0"/>
                        </a:spcBef>
                        <a:spcAft>
                          <a:spcPts val="0"/>
                        </a:spcAft>
                        <a:buClr>
                          <a:srgbClr val="000000"/>
                        </a:buClr>
                        <a:buSzPts val="1100"/>
                        <a:buFont typeface="Arial"/>
                        <a:buNone/>
                      </a:pPr>
                      <a:r>
                        <a:rPr lang="en">
                          <a:solidFill>
                            <a:srgbClr val="000000"/>
                          </a:solidFill>
                        </a:rPr>
                        <a:t>possibly*</a:t>
                      </a:r>
                      <a:endParaRPr/>
                    </a:p>
                  </a:txBody>
                  <a:tcPr marL="91425" marR="91425" marT="91425" marB="91425" anchor="ctr"/>
                </a:tc>
                <a:tc>
                  <a:txBody>
                    <a:bodyPr/>
                    <a:lstStyle/>
                    <a:p>
                      <a:pPr marL="0" lvl="0" indent="0" algn="ctr" rtl="0">
                        <a:spcBef>
                          <a:spcPts val="0"/>
                        </a:spcBef>
                        <a:spcAft>
                          <a:spcPts val="0"/>
                        </a:spcAft>
                        <a:buNone/>
                      </a:pPr>
                      <a:r>
                        <a:rPr lang="en"/>
                        <a:t>possibly*</a:t>
                      </a:r>
                      <a:endParaRPr/>
                    </a:p>
                  </a:txBody>
                  <a:tcPr marL="91425" marR="91425" marT="91425" marB="91425" anchor="ctr"/>
                </a:tc>
                <a:tc>
                  <a:txBody>
                    <a:bodyPr/>
                    <a:lstStyle/>
                    <a:p>
                      <a:pPr marL="0" lvl="0" indent="0" algn="ctr" rtl="0">
                        <a:spcBef>
                          <a:spcPts val="0"/>
                        </a:spcBef>
                        <a:spcAft>
                          <a:spcPts val="0"/>
                        </a:spcAft>
                        <a:buNone/>
                      </a:pPr>
                      <a:r>
                        <a:rPr lang="en"/>
                        <a:t>x</a:t>
                      </a:r>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299" name="Google Shape;299;g5c15739ec1_0_4"/>
          <p:cNvSpPr txBox="1"/>
          <p:nvPr/>
        </p:nvSpPr>
        <p:spPr>
          <a:xfrm>
            <a:off x="1103325" y="5515575"/>
            <a:ext cx="70320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May be assigned respective hours depending on faculty request, subject-area needs, SI/Tutor availability, and </a:t>
            </a:r>
            <a:r>
              <a:rPr lang="en">
                <a:solidFill>
                  <a:srgbClr val="000000"/>
                </a:solidFill>
              </a:rPr>
              <a:t>availability of funding</a:t>
            </a:r>
            <a:r>
              <a:rPr lang="en"/>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5c15739ec1_0_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Supplemental Instruction (SI)</a:t>
            </a:r>
            <a:endParaRPr/>
          </a:p>
        </p:txBody>
      </p:sp>
      <p:sp>
        <p:nvSpPr>
          <p:cNvPr id="306" name="Google Shape;306;g5c15739ec1_0_14"/>
          <p:cNvSpPr txBox="1">
            <a:spLocks noGrp="1"/>
          </p:cNvSpPr>
          <p:nvPr>
            <p:ph type="body" idx="1"/>
          </p:nvPr>
        </p:nvSpPr>
        <p:spPr>
          <a:xfrm>
            <a:off x="202200" y="978975"/>
            <a:ext cx="8630100" cy="5953200"/>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1400"/>
              </a:spcBef>
              <a:spcAft>
                <a:spcPts val="0"/>
              </a:spcAft>
              <a:buClr>
                <a:srgbClr val="3F3F3F"/>
              </a:buClr>
              <a:buSzPts val="2400"/>
              <a:buFont typeface="Calibri"/>
              <a:buChar char="●"/>
            </a:pPr>
            <a:r>
              <a:rPr lang="en">
                <a:solidFill>
                  <a:srgbClr val="3F3F3F"/>
                </a:solidFill>
                <a:latin typeface="Calibri"/>
                <a:ea typeface="Calibri"/>
                <a:cs typeface="Calibri"/>
                <a:sym typeface="Calibri"/>
              </a:rPr>
              <a:t>SI model originated at the University of Missouri-Kansas City. SI targets traditionally difficult courses with success rates lower than 70%. </a:t>
            </a:r>
            <a:endParaRPr>
              <a:solidFill>
                <a:srgbClr val="3F3F3F"/>
              </a:solidFill>
              <a:latin typeface="Calibri"/>
              <a:ea typeface="Calibri"/>
              <a:cs typeface="Calibri"/>
              <a:sym typeface="Calibri"/>
            </a:endParaRPr>
          </a:p>
          <a:p>
            <a:pPr marL="457200" lvl="0" indent="-381000" algn="l" rtl="0">
              <a:lnSpc>
                <a:spcPct val="90000"/>
              </a:lnSpc>
              <a:spcBef>
                <a:spcPts val="0"/>
              </a:spcBef>
              <a:spcAft>
                <a:spcPts val="0"/>
              </a:spcAft>
              <a:buClr>
                <a:srgbClr val="3F3F3F"/>
              </a:buClr>
              <a:buSzPts val="2400"/>
              <a:buFont typeface="Calibri"/>
              <a:buChar char="●"/>
            </a:pPr>
            <a:r>
              <a:rPr lang="en">
                <a:solidFill>
                  <a:srgbClr val="3F3F3F"/>
                </a:solidFill>
                <a:latin typeface="Calibri"/>
                <a:ea typeface="Calibri"/>
                <a:cs typeface="Calibri"/>
                <a:sym typeface="Calibri"/>
              </a:rPr>
              <a:t>In class, SI Leader acts as model student, takes notes, asks common questions, helps facilitate small group activities or </a:t>
            </a:r>
            <a:r>
              <a:rPr lang="en">
                <a:solidFill>
                  <a:srgbClr val="212529"/>
                </a:solidFill>
                <a:latin typeface="Calibri"/>
                <a:ea typeface="Calibri"/>
                <a:cs typeface="Calibri"/>
                <a:sym typeface="Calibri"/>
              </a:rPr>
              <a:t>works with individual students during </a:t>
            </a:r>
            <a:r>
              <a:rPr lang="en">
                <a:solidFill>
                  <a:srgbClr val="3F3F3F"/>
                </a:solidFill>
                <a:latin typeface="Calibri"/>
                <a:ea typeface="Calibri"/>
                <a:cs typeface="Calibri"/>
                <a:sym typeface="Calibri"/>
              </a:rPr>
              <a:t>hands-on practice, </a:t>
            </a:r>
            <a:r>
              <a:rPr lang="en">
                <a:solidFill>
                  <a:srgbClr val="212529"/>
                </a:solidFill>
                <a:latin typeface="Calibri"/>
                <a:ea typeface="Calibri"/>
                <a:cs typeface="Calibri"/>
                <a:sym typeface="Calibri"/>
              </a:rPr>
              <a:t>assists students to learn how to effectively utilize software, tools, etc.</a:t>
            </a:r>
            <a:endParaRPr>
              <a:solidFill>
                <a:srgbClr val="212529"/>
              </a:solidFill>
              <a:latin typeface="Calibri"/>
              <a:ea typeface="Calibri"/>
              <a:cs typeface="Calibri"/>
              <a:sym typeface="Calibri"/>
            </a:endParaRPr>
          </a:p>
          <a:p>
            <a:pPr marL="457200" lvl="0" indent="-381000" algn="l" rtl="0">
              <a:lnSpc>
                <a:spcPct val="90000"/>
              </a:lnSpc>
              <a:spcBef>
                <a:spcPts val="0"/>
              </a:spcBef>
              <a:spcAft>
                <a:spcPts val="0"/>
              </a:spcAft>
              <a:buClr>
                <a:srgbClr val="3F3F3F"/>
              </a:buClr>
              <a:buSzPts val="2400"/>
              <a:buFont typeface="Calibri"/>
              <a:buChar char="●"/>
            </a:pPr>
            <a:r>
              <a:rPr lang="en">
                <a:solidFill>
                  <a:srgbClr val="3F3F3F"/>
                </a:solidFill>
                <a:latin typeface="Calibri"/>
                <a:ea typeface="Calibri"/>
                <a:cs typeface="Calibri"/>
                <a:sym typeface="Calibri"/>
              </a:rPr>
              <a:t>Weekly meetings between professor and the SI are an opportunity for mutual feedback and to discuss student progress.  SIs plan interactive sessions based on concepts taught in class as well as those discussed in weekly meetings with the professor.</a:t>
            </a:r>
            <a:endParaRPr>
              <a:solidFill>
                <a:srgbClr val="3F3F3F"/>
              </a:solidFill>
              <a:latin typeface="Calibri"/>
              <a:ea typeface="Calibri"/>
              <a:cs typeface="Calibri"/>
              <a:sym typeface="Calibri"/>
            </a:endParaRPr>
          </a:p>
          <a:p>
            <a:pPr marL="457200" lvl="0" indent="-381000" algn="l" rtl="0">
              <a:lnSpc>
                <a:spcPct val="90000"/>
              </a:lnSpc>
              <a:spcBef>
                <a:spcPts val="0"/>
              </a:spcBef>
              <a:spcAft>
                <a:spcPts val="0"/>
              </a:spcAft>
              <a:buClr>
                <a:srgbClr val="3F3F3F"/>
              </a:buClr>
              <a:buSzPts val="2400"/>
              <a:buFont typeface="Calibri"/>
              <a:buChar char="●"/>
            </a:pPr>
            <a:r>
              <a:rPr lang="en">
                <a:solidFill>
                  <a:srgbClr val="3F3F3F"/>
                </a:solidFill>
                <a:latin typeface="Calibri"/>
                <a:ea typeface="Calibri"/>
                <a:cs typeface="Calibri"/>
                <a:sym typeface="Calibri"/>
              </a:rPr>
              <a:t>SI sessions promote collaboration between students, problem-solving of course concepts, and study/college success skills. Skills learned in SI sessions are transferable to courses beyond the current course.</a:t>
            </a:r>
            <a:endParaRPr>
              <a:solidFill>
                <a:srgbClr val="3F3F3F"/>
              </a:solidFill>
              <a:latin typeface="Calibri"/>
              <a:ea typeface="Calibri"/>
              <a:cs typeface="Calibri"/>
              <a:sym typeface="Calibri"/>
            </a:endParaRPr>
          </a:p>
          <a:p>
            <a:pPr marL="457200" lvl="0" indent="0" algn="l" rtl="0">
              <a:lnSpc>
                <a:spcPct val="90000"/>
              </a:lnSpc>
              <a:spcBef>
                <a:spcPts val="14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a:spLocks noGrp="1"/>
          </p:cNvSpPr>
          <p:nvPr>
            <p:ph type="title"/>
          </p:nvPr>
        </p:nvSpPr>
        <p:spPr>
          <a:xfrm>
            <a:off x="311700" y="557213"/>
            <a:ext cx="8520600" cy="728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Benefits to Students</a:t>
            </a:r>
            <a:endParaRPr/>
          </a:p>
        </p:txBody>
      </p:sp>
      <p:sp>
        <p:nvSpPr>
          <p:cNvPr id="312" name="Google Shape;312;p25"/>
          <p:cNvSpPr txBox="1">
            <a:spLocks noGrp="1"/>
          </p:cNvSpPr>
          <p:nvPr>
            <p:ph type="body" idx="1"/>
          </p:nvPr>
        </p:nvSpPr>
        <p:spPr>
          <a:xfrm>
            <a:off x="572400" y="4999275"/>
            <a:ext cx="8046600" cy="18588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1200"/>
              </a:spcBef>
              <a:spcAft>
                <a:spcPts val="0"/>
              </a:spcAft>
              <a:buSzPts val="1800"/>
              <a:buFont typeface="Calibri"/>
              <a:buChar char="●"/>
            </a:pPr>
            <a:r>
              <a:rPr lang="en" sz="1800">
                <a:latin typeface="Calibri"/>
                <a:ea typeface="Calibri"/>
                <a:cs typeface="Calibri"/>
                <a:sym typeface="Calibri"/>
              </a:rPr>
              <a:t>Mt. SAC Fall 2013-Fall 2017 SI data </a:t>
            </a:r>
            <a:endParaRPr sz="18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sz="1800">
                <a:latin typeface="Calibri"/>
                <a:ea typeface="Calibri"/>
                <a:cs typeface="Calibri"/>
                <a:sym typeface="Calibri"/>
              </a:rPr>
              <a:t>Sample consisted of 3,963 students in SI courses whether they attended sessions or not</a:t>
            </a:r>
            <a:endParaRPr sz="18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sz="1800">
                <a:latin typeface="Calibri"/>
                <a:ea typeface="Calibri"/>
                <a:cs typeface="Calibri"/>
                <a:sym typeface="Calibri"/>
              </a:rPr>
              <a:t>Students in </a:t>
            </a:r>
            <a:r>
              <a:rPr lang="en" sz="1800" b="1">
                <a:latin typeface="Calibri"/>
                <a:ea typeface="Calibri"/>
                <a:cs typeface="Calibri"/>
                <a:sym typeface="Calibri"/>
              </a:rPr>
              <a:t>sections with SI had a 7.3 percentage point higher course success</a:t>
            </a:r>
            <a:r>
              <a:rPr lang="en" sz="1800">
                <a:latin typeface="Calibri"/>
                <a:ea typeface="Calibri"/>
                <a:cs typeface="Calibri"/>
                <a:sym typeface="Calibri"/>
              </a:rPr>
              <a:t> than students in sections without SI (67.0% vs. 59.7%)</a:t>
            </a:r>
            <a:endParaRPr sz="18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sz="1800">
                <a:highlight>
                  <a:schemeClr val="lt1"/>
                </a:highlight>
                <a:latin typeface="Calibri"/>
                <a:ea typeface="Calibri"/>
                <a:cs typeface="Calibri"/>
                <a:sym typeface="Calibri"/>
              </a:rPr>
              <a:t>SI decreased the equity gap by gender and ethnicity</a:t>
            </a:r>
            <a:endParaRPr sz="1800"/>
          </a:p>
        </p:txBody>
      </p:sp>
      <p:sp>
        <p:nvSpPr>
          <p:cNvPr id="313" name="Google Shape;313;p25"/>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28</a:t>
            </a:fld>
            <a:endParaRPr/>
          </a:p>
        </p:txBody>
      </p:sp>
      <p:pic>
        <p:nvPicPr>
          <p:cNvPr id="314" name="Google Shape;314;p25"/>
          <p:cNvPicPr preferRelativeResize="0"/>
          <p:nvPr/>
        </p:nvPicPr>
        <p:blipFill>
          <a:blip r:embed="rId3">
            <a:alphaModFix/>
          </a:blip>
          <a:stretch>
            <a:fillRect/>
          </a:stretch>
        </p:blipFill>
        <p:spPr>
          <a:xfrm>
            <a:off x="675049" y="1189726"/>
            <a:ext cx="7477924" cy="3985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title"/>
          </p:nvPr>
        </p:nvSpPr>
        <p:spPr>
          <a:xfrm>
            <a:off x="311700" y="557213"/>
            <a:ext cx="8520600" cy="7858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Embedded Tutoring (ET) Overview</a:t>
            </a:r>
            <a:endParaRPr/>
          </a:p>
        </p:txBody>
      </p:sp>
      <p:sp>
        <p:nvSpPr>
          <p:cNvPr id="320" name="Google Shape;320;p26"/>
          <p:cNvSpPr txBox="1">
            <a:spLocks noGrp="1"/>
          </p:cNvSpPr>
          <p:nvPr>
            <p:ph type="body" idx="1"/>
          </p:nvPr>
        </p:nvSpPr>
        <p:spPr>
          <a:xfrm>
            <a:off x="233400" y="1491225"/>
            <a:ext cx="8598900" cy="4854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212529"/>
              </a:buClr>
              <a:buSzPts val="2400"/>
              <a:buFont typeface="Calibri"/>
              <a:buChar char="●"/>
            </a:pPr>
            <a:r>
              <a:rPr lang="en">
                <a:solidFill>
                  <a:srgbClr val="212529"/>
                </a:solidFill>
                <a:latin typeface="Calibri"/>
                <a:ea typeface="Calibri"/>
                <a:cs typeface="Calibri"/>
                <a:sym typeface="Calibri"/>
              </a:rPr>
              <a:t>Offer the perspective of an experienced student in class discussions</a:t>
            </a:r>
            <a:endParaRPr>
              <a:solidFill>
                <a:srgbClr val="212529"/>
              </a:solidFill>
              <a:latin typeface="Calibri"/>
              <a:ea typeface="Calibri"/>
              <a:cs typeface="Calibri"/>
              <a:sym typeface="Calibri"/>
            </a:endParaRPr>
          </a:p>
          <a:p>
            <a:pPr marL="457200" lvl="0" indent="-381000" algn="l" rtl="0">
              <a:lnSpc>
                <a:spcPct val="115000"/>
              </a:lnSpc>
              <a:spcBef>
                <a:spcPts val="0"/>
              </a:spcBef>
              <a:spcAft>
                <a:spcPts val="0"/>
              </a:spcAft>
              <a:buClr>
                <a:srgbClr val="212529"/>
              </a:buClr>
              <a:buSzPts val="2400"/>
              <a:buFont typeface="Calibri"/>
              <a:buChar char="●"/>
            </a:pPr>
            <a:r>
              <a:rPr lang="en">
                <a:solidFill>
                  <a:srgbClr val="212529"/>
                </a:solidFill>
                <a:latin typeface="Calibri"/>
                <a:ea typeface="Calibri"/>
                <a:cs typeface="Calibri"/>
                <a:sym typeface="Calibri"/>
              </a:rPr>
              <a:t>Help facilitate small group activities</a:t>
            </a:r>
            <a:endParaRPr>
              <a:solidFill>
                <a:srgbClr val="212529"/>
              </a:solidFill>
              <a:latin typeface="Calibri"/>
              <a:ea typeface="Calibri"/>
              <a:cs typeface="Calibri"/>
              <a:sym typeface="Calibri"/>
            </a:endParaRPr>
          </a:p>
          <a:p>
            <a:pPr marL="457200" lvl="0" indent="-381000" algn="l" rtl="0">
              <a:lnSpc>
                <a:spcPct val="115000"/>
              </a:lnSpc>
              <a:spcBef>
                <a:spcPts val="0"/>
              </a:spcBef>
              <a:spcAft>
                <a:spcPts val="0"/>
              </a:spcAft>
              <a:buClr>
                <a:srgbClr val="212529"/>
              </a:buClr>
              <a:buSzPts val="2400"/>
              <a:buFont typeface="Calibri"/>
              <a:buChar char="●"/>
            </a:pPr>
            <a:r>
              <a:rPr lang="en">
                <a:solidFill>
                  <a:srgbClr val="212529"/>
                </a:solidFill>
                <a:latin typeface="Calibri"/>
                <a:ea typeface="Calibri"/>
                <a:cs typeface="Calibri"/>
                <a:sym typeface="Calibri"/>
              </a:rPr>
              <a:t>Work with individual students during hands-on practice</a:t>
            </a:r>
            <a:endParaRPr>
              <a:solidFill>
                <a:srgbClr val="212529"/>
              </a:solidFill>
              <a:latin typeface="Calibri"/>
              <a:ea typeface="Calibri"/>
              <a:cs typeface="Calibri"/>
              <a:sym typeface="Calibri"/>
            </a:endParaRPr>
          </a:p>
          <a:p>
            <a:pPr marL="457200" lvl="0" indent="-381000" algn="l" rtl="0">
              <a:lnSpc>
                <a:spcPct val="115000"/>
              </a:lnSpc>
              <a:spcBef>
                <a:spcPts val="0"/>
              </a:spcBef>
              <a:spcAft>
                <a:spcPts val="0"/>
              </a:spcAft>
              <a:buClr>
                <a:srgbClr val="212529"/>
              </a:buClr>
              <a:buSzPts val="2400"/>
              <a:buFont typeface="Calibri"/>
              <a:buChar char="●"/>
            </a:pPr>
            <a:r>
              <a:rPr lang="en">
                <a:solidFill>
                  <a:srgbClr val="212529"/>
                </a:solidFill>
                <a:latin typeface="Calibri"/>
                <a:ea typeface="Calibri"/>
                <a:cs typeface="Calibri"/>
                <a:sym typeface="Calibri"/>
              </a:rPr>
              <a:t>Guide students, provide feedback, and answer questions during in-class hands-on practice</a:t>
            </a:r>
            <a:endParaRPr>
              <a:solidFill>
                <a:srgbClr val="212529"/>
              </a:solidFill>
              <a:latin typeface="Calibri"/>
              <a:ea typeface="Calibri"/>
              <a:cs typeface="Calibri"/>
              <a:sym typeface="Calibri"/>
            </a:endParaRPr>
          </a:p>
          <a:p>
            <a:pPr marL="457200" lvl="0" indent="-381000" algn="l" rtl="0">
              <a:lnSpc>
                <a:spcPct val="115000"/>
              </a:lnSpc>
              <a:spcBef>
                <a:spcPts val="0"/>
              </a:spcBef>
              <a:spcAft>
                <a:spcPts val="0"/>
              </a:spcAft>
              <a:buClr>
                <a:srgbClr val="212529"/>
              </a:buClr>
              <a:buSzPts val="2400"/>
              <a:buFont typeface="Calibri"/>
              <a:buChar char="●"/>
            </a:pPr>
            <a:r>
              <a:rPr lang="en">
                <a:solidFill>
                  <a:srgbClr val="212529"/>
                </a:solidFill>
                <a:latin typeface="Calibri"/>
                <a:ea typeface="Calibri"/>
                <a:cs typeface="Calibri"/>
                <a:sym typeface="Calibri"/>
              </a:rPr>
              <a:t>Assist students to learn how to effectively utilize software, tools, etc.</a:t>
            </a:r>
            <a:endParaRPr>
              <a:solidFill>
                <a:srgbClr val="212529"/>
              </a:solidFill>
              <a:latin typeface="Calibri"/>
              <a:ea typeface="Calibri"/>
              <a:cs typeface="Calibri"/>
              <a:sym typeface="Calibri"/>
            </a:endParaRPr>
          </a:p>
          <a:p>
            <a:pPr marL="457200" lvl="0" indent="-381000" algn="l" rtl="0">
              <a:lnSpc>
                <a:spcPct val="115000"/>
              </a:lnSpc>
              <a:spcBef>
                <a:spcPts val="0"/>
              </a:spcBef>
              <a:spcAft>
                <a:spcPts val="0"/>
              </a:spcAft>
              <a:buClr>
                <a:srgbClr val="212529"/>
              </a:buClr>
              <a:buSzPts val="2400"/>
              <a:buFont typeface="Calibri"/>
              <a:buChar char="●"/>
            </a:pPr>
            <a:r>
              <a:rPr lang="en">
                <a:solidFill>
                  <a:srgbClr val="212529"/>
                </a:solidFill>
                <a:latin typeface="Calibri"/>
                <a:ea typeface="Calibri"/>
                <a:cs typeface="Calibri"/>
                <a:sym typeface="Calibri"/>
              </a:rPr>
              <a:t>Take notes if leading study sessions outside of class time or if assigned drop-in hours (note: ETs do not usually work with students outside of class due to funding restraints)</a:t>
            </a:r>
            <a:endParaRPr>
              <a:solidFill>
                <a:srgbClr val="212529"/>
              </a:solidFill>
              <a:latin typeface="Calibri"/>
              <a:ea typeface="Calibri"/>
              <a:cs typeface="Calibri"/>
              <a:sym typeface="Calibri"/>
            </a:endParaRPr>
          </a:p>
        </p:txBody>
      </p:sp>
      <p:sp>
        <p:nvSpPr>
          <p:cNvPr id="321" name="Google Shape;321;p26"/>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body" idx="1"/>
          </p:nvPr>
        </p:nvSpPr>
        <p:spPr>
          <a:xfrm>
            <a:off x="2643750" y="1405600"/>
            <a:ext cx="6377400" cy="341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1800"/>
              <a:buNone/>
            </a:pPr>
            <a:endParaRPr/>
          </a:p>
          <a:p>
            <a:pPr marL="0" lvl="0" indent="0" algn="ctr" rtl="0">
              <a:spcBef>
                <a:spcPts val="1600"/>
              </a:spcBef>
              <a:spcAft>
                <a:spcPts val="1600"/>
              </a:spcAft>
              <a:buSzPts val="1800"/>
              <a:buNone/>
            </a:pPr>
            <a:r>
              <a:rPr lang="en"/>
              <a:t>What brings you to this breakout?</a:t>
            </a:r>
            <a:br>
              <a:rPr lang="en"/>
            </a:br>
            <a:br>
              <a:rPr lang="en"/>
            </a:br>
            <a:r>
              <a:rPr lang="en"/>
              <a:t>What do you hope to learn?</a:t>
            </a:r>
            <a:endParaRPr/>
          </a:p>
        </p:txBody>
      </p:sp>
      <p:sp>
        <p:nvSpPr>
          <p:cNvPr id="120" name="Google Shape;120;p3"/>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3</a:t>
            </a:fld>
            <a:endParaRPr/>
          </a:p>
        </p:txBody>
      </p:sp>
      <p:pic>
        <p:nvPicPr>
          <p:cNvPr id="121" name="Google Shape;121;p3"/>
          <p:cNvPicPr preferRelativeResize="0"/>
          <p:nvPr/>
        </p:nvPicPr>
        <p:blipFill>
          <a:blip r:embed="rId3">
            <a:alphaModFix/>
          </a:blip>
          <a:stretch>
            <a:fillRect/>
          </a:stretch>
        </p:blipFill>
        <p:spPr>
          <a:xfrm>
            <a:off x="96475" y="4012300"/>
            <a:ext cx="3600326" cy="2700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5b19eed10f_0_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students in this process? </a:t>
            </a:r>
            <a:endParaRPr/>
          </a:p>
        </p:txBody>
      </p:sp>
      <p:sp>
        <p:nvSpPr>
          <p:cNvPr id="328" name="Google Shape;328;g5b19eed10f_0_30"/>
          <p:cNvSpPr txBox="1">
            <a:spLocks noGrp="1"/>
          </p:cNvSpPr>
          <p:nvPr>
            <p:ph type="body" idx="1"/>
          </p:nvPr>
        </p:nvSpPr>
        <p:spPr>
          <a:xfrm>
            <a:off x="311700" y="1301150"/>
            <a:ext cx="3317700" cy="54060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0"/>
              </a:spcAft>
              <a:buClr>
                <a:schemeClr val="dk1"/>
              </a:buClr>
              <a:buSzPts val="1100"/>
              <a:buFont typeface="Arial"/>
              <a:buNone/>
            </a:pPr>
            <a:r>
              <a:rPr lang="en" sz="2000" b="1">
                <a:solidFill>
                  <a:srgbClr val="3F3F3F"/>
                </a:solidFill>
                <a:latin typeface="Calibri"/>
                <a:ea typeface="Calibri"/>
                <a:cs typeface="Calibri"/>
                <a:sym typeface="Calibri"/>
              </a:rPr>
              <a:t>From Students</a:t>
            </a:r>
            <a:endParaRPr sz="2000" b="1">
              <a:solidFill>
                <a:srgbClr val="3F3F3F"/>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1200" b="1">
              <a:solidFill>
                <a:srgbClr val="3F3F3F"/>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 sz="1800">
                <a:solidFill>
                  <a:srgbClr val="3F3F3F"/>
                </a:solidFill>
                <a:latin typeface="Calibri"/>
                <a:ea typeface="Calibri"/>
                <a:cs typeface="Calibri"/>
                <a:sym typeface="Calibri"/>
              </a:rPr>
              <a:t>“The biggest reason why I have an A in this course is because I've been getting help at SI sessions.”</a:t>
            </a:r>
            <a:endParaRPr sz="1800">
              <a:solidFill>
                <a:srgbClr val="3F3F3F"/>
              </a:solidFill>
              <a:latin typeface="Calibri"/>
              <a:ea typeface="Calibri"/>
              <a:cs typeface="Calibri"/>
              <a:sym typeface="Calibri"/>
            </a:endParaRPr>
          </a:p>
          <a:p>
            <a:pPr marL="0" lvl="0" indent="0" algn="l" rtl="0">
              <a:lnSpc>
                <a:spcPct val="90000"/>
              </a:lnSpc>
              <a:spcBef>
                <a:spcPts val="200"/>
              </a:spcBef>
              <a:spcAft>
                <a:spcPts val="0"/>
              </a:spcAft>
              <a:buClr>
                <a:schemeClr val="dk1"/>
              </a:buClr>
              <a:buSzPts val="1100"/>
              <a:buFont typeface="Arial"/>
              <a:buNone/>
            </a:pPr>
            <a:r>
              <a:rPr lang="en" sz="1800" b="1">
                <a:solidFill>
                  <a:srgbClr val="3F3F3F"/>
                </a:solidFill>
                <a:latin typeface="Calibri"/>
                <a:ea typeface="Calibri"/>
                <a:cs typeface="Calibri"/>
                <a:sym typeface="Calibri"/>
              </a:rPr>
              <a:t>-Math student</a:t>
            </a:r>
            <a:endParaRPr sz="1800" b="1">
              <a:solidFill>
                <a:srgbClr val="3F3F3F"/>
              </a:solidFill>
              <a:latin typeface="Calibri"/>
              <a:ea typeface="Calibri"/>
              <a:cs typeface="Calibri"/>
              <a:sym typeface="Calibri"/>
            </a:endParaRPr>
          </a:p>
          <a:p>
            <a:pPr marL="0" lvl="0" indent="0" algn="l" rtl="0">
              <a:lnSpc>
                <a:spcPct val="90000"/>
              </a:lnSpc>
              <a:spcBef>
                <a:spcPts val="200"/>
              </a:spcBef>
              <a:spcAft>
                <a:spcPts val="0"/>
              </a:spcAft>
              <a:buClr>
                <a:schemeClr val="dk1"/>
              </a:buClr>
              <a:buSzPts val="1100"/>
              <a:buFont typeface="Arial"/>
              <a:buNone/>
            </a:pPr>
            <a:endParaRPr sz="1800" b="1">
              <a:solidFill>
                <a:srgbClr val="3F3F3F"/>
              </a:solidFill>
              <a:latin typeface="Calibri"/>
              <a:ea typeface="Calibri"/>
              <a:cs typeface="Calibri"/>
              <a:sym typeface="Calibri"/>
            </a:endParaRPr>
          </a:p>
          <a:p>
            <a:pPr marL="0" lvl="0" indent="0" algn="l" rtl="0">
              <a:lnSpc>
                <a:spcPct val="90000"/>
              </a:lnSpc>
              <a:spcBef>
                <a:spcPts val="200"/>
              </a:spcBef>
              <a:spcAft>
                <a:spcPts val="0"/>
              </a:spcAft>
              <a:buClr>
                <a:schemeClr val="dk1"/>
              </a:buClr>
              <a:buSzPts val="1100"/>
              <a:buFont typeface="Arial"/>
              <a:buNone/>
            </a:pPr>
            <a:r>
              <a:rPr lang="en" sz="1800">
                <a:solidFill>
                  <a:srgbClr val="3F3F3F"/>
                </a:solidFill>
                <a:latin typeface="Calibri"/>
                <a:ea typeface="Calibri"/>
                <a:cs typeface="Calibri"/>
                <a:sym typeface="Calibri"/>
              </a:rPr>
              <a:t>“Having an SI helps students and the professor run class more smooth. [My SI] is a great SI because he understands what we need and helped us during class time to understand material.”</a:t>
            </a:r>
            <a:endParaRPr sz="1800">
              <a:solidFill>
                <a:srgbClr val="3F3F3F"/>
              </a:solidFill>
              <a:latin typeface="Calibri"/>
              <a:ea typeface="Calibri"/>
              <a:cs typeface="Calibri"/>
              <a:sym typeface="Calibri"/>
            </a:endParaRPr>
          </a:p>
          <a:p>
            <a:pPr marL="0" lvl="0" indent="0" algn="l" rtl="0">
              <a:lnSpc>
                <a:spcPct val="90000"/>
              </a:lnSpc>
              <a:spcBef>
                <a:spcPts val="200"/>
              </a:spcBef>
              <a:spcAft>
                <a:spcPts val="0"/>
              </a:spcAft>
              <a:buClr>
                <a:schemeClr val="dk1"/>
              </a:buClr>
              <a:buSzPts val="1100"/>
              <a:buFont typeface="Arial"/>
              <a:buNone/>
            </a:pPr>
            <a:r>
              <a:rPr lang="en" sz="1800" b="1">
                <a:solidFill>
                  <a:srgbClr val="3F3F3F"/>
                </a:solidFill>
                <a:latin typeface="Calibri"/>
                <a:ea typeface="Calibri"/>
                <a:cs typeface="Calibri"/>
                <a:sym typeface="Calibri"/>
              </a:rPr>
              <a:t>-Physiology student</a:t>
            </a:r>
            <a:endParaRPr sz="1800" b="1">
              <a:solidFill>
                <a:srgbClr val="3F3F3F"/>
              </a:solidFill>
              <a:latin typeface="Calibri"/>
              <a:ea typeface="Calibri"/>
              <a:cs typeface="Calibri"/>
              <a:sym typeface="Calibri"/>
            </a:endParaRPr>
          </a:p>
          <a:p>
            <a:pPr marL="0" lvl="0" indent="0" algn="l" rtl="0">
              <a:lnSpc>
                <a:spcPct val="90000"/>
              </a:lnSpc>
              <a:spcBef>
                <a:spcPts val="200"/>
              </a:spcBef>
              <a:spcAft>
                <a:spcPts val="0"/>
              </a:spcAft>
              <a:buClr>
                <a:schemeClr val="dk1"/>
              </a:buClr>
              <a:buSzPts val="1100"/>
              <a:buFont typeface="Arial"/>
              <a:buNone/>
            </a:pPr>
            <a:endParaRPr sz="1800" b="1">
              <a:solidFill>
                <a:srgbClr val="3F3F3F"/>
              </a:solidFill>
              <a:latin typeface="Calibri"/>
              <a:ea typeface="Calibri"/>
              <a:cs typeface="Calibri"/>
              <a:sym typeface="Calibri"/>
            </a:endParaRPr>
          </a:p>
          <a:p>
            <a:pPr marL="0" lvl="0" indent="0" algn="l" rtl="0">
              <a:lnSpc>
                <a:spcPct val="90000"/>
              </a:lnSpc>
              <a:spcBef>
                <a:spcPts val="200"/>
              </a:spcBef>
              <a:spcAft>
                <a:spcPts val="0"/>
              </a:spcAft>
              <a:buClr>
                <a:schemeClr val="dk1"/>
              </a:buClr>
              <a:buSzPts val="1100"/>
              <a:buFont typeface="Arial"/>
              <a:buNone/>
            </a:pPr>
            <a:r>
              <a:rPr lang="en" sz="1800">
                <a:solidFill>
                  <a:srgbClr val="3F3F3F"/>
                </a:solidFill>
                <a:latin typeface="Calibri"/>
                <a:ea typeface="Calibri"/>
                <a:cs typeface="Calibri"/>
                <a:sym typeface="Calibri"/>
              </a:rPr>
              <a:t>“Gave me a whole new perspective on some topics and how to remember/retain more information.”</a:t>
            </a:r>
            <a:endParaRPr sz="1800">
              <a:solidFill>
                <a:srgbClr val="3F3F3F"/>
              </a:solidFill>
              <a:latin typeface="Calibri"/>
              <a:ea typeface="Calibri"/>
              <a:cs typeface="Calibri"/>
              <a:sym typeface="Calibri"/>
            </a:endParaRPr>
          </a:p>
          <a:p>
            <a:pPr marL="0" lvl="0" indent="0" algn="l" rtl="0">
              <a:lnSpc>
                <a:spcPct val="90000"/>
              </a:lnSpc>
              <a:spcBef>
                <a:spcPts val="200"/>
              </a:spcBef>
              <a:spcAft>
                <a:spcPts val="0"/>
              </a:spcAft>
              <a:buClr>
                <a:schemeClr val="dk1"/>
              </a:buClr>
              <a:buSzPts val="1100"/>
              <a:buFont typeface="Arial"/>
              <a:buNone/>
            </a:pPr>
            <a:r>
              <a:rPr lang="en" sz="1800" b="1">
                <a:solidFill>
                  <a:srgbClr val="3F3F3F"/>
                </a:solidFill>
                <a:latin typeface="Calibri"/>
                <a:ea typeface="Calibri"/>
                <a:cs typeface="Calibri"/>
                <a:sym typeface="Calibri"/>
              </a:rPr>
              <a:t>-Chemistry student</a:t>
            </a:r>
            <a:endParaRPr sz="1800" b="1">
              <a:solidFill>
                <a:srgbClr val="3F3F3F"/>
              </a:solidFill>
              <a:latin typeface="Calibri"/>
              <a:ea typeface="Calibri"/>
              <a:cs typeface="Calibri"/>
              <a:sym typeface="Calibri"/>
            </a:endParaRPr>
          </a:p>
          <a:p>
            <a:pPr marL="0" lvl="0" indent="0" algn="l" rtl="0">
              <a:spcBef>
                <a:spcPts val="200"/>
              </a:spcBef>
              <a:spcAft>
                <a:spcPts val="0"/>
              </a:spcAft>
              <a:buNone/>
            </a:pPr>
            <a:endParaRPr/>
          </a:p>
        </p:txBody>
      </p:sp>
      <p:sp>
        <p:nvSpPr>
          <p:cNvPr id="329" name="Google Shape;329;g5b19eed10f_0_30"/>
          <p:cNvSpPr txBox="1"/>
          <p:nvPr/>
        </p:nvSpPr>
        <p:spPr>
          <a:xfrm>
            <a:off x="4572000" y="1379450"/>
            <a:ext cx="4470900" cy="5249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en" sz="2000" b="1">
                <a:solidFill>
                  <a:srgbClr val="3F3F3F"/>
                </a:solidFill>
                <a:latin typeface="Calibri"/>
                <a:ea typeface="Calibri"/>
                <a:cs typeface="Calibri"/>
                <a:sym typeface="Calibri"/>
              </a:rPr>
              <a:t>From Faculty</a:t>
            </a:r>
            <a:endParaRPr sz="2000" b="1">
              <a:solidFill>
                <a:srgbClr val="3F3F3F"/>
              </a:solidFill>
              <a:latin typeface="Calibri"/>
              <a:ea typeface="Calibri"/>
              <a:cs typeface="Calibri"/>
              <a:sym typeface="Calibri"/>
            </a:endParaRPr>
          </a:p>
          <a:p>
            <a:pPr marL="0" lvl="0" indent="0" algn="l" rtl="0">
              <a:lnSpc>
                <a:spcPct val="90000"/>
              </a:lnSpc>
              <a:spcBef>
                <a:spcPts val="1200"/>
              </a:spcBef>
              <a:spcAft>
                <a:spcPts val="0"/>
              </a:spcAft>
              <a:buClr>
                <a:schemeClr val="dk1"/>
              </a:buClr>
              <a:buSzPts val="1100"/>
              <a:buFont typeface="Arial"/>
              <a:buNone/>
            </a:pPr>
            <a:endParaRPr sz="2000" b="1">
              <a:solidFill>
                <a:srgbClr val="3F3F3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chemeClr val="dk1"/>
                </a:solidFill>
                <a:highlight>
                  <a:schemeClr val="lt1"/>
                </a:highlight>
                <a:latin typeface="Calibri"/>
                <a:ea typeface="Calibri"/>
                <a:cs typeface="Calibri"/>
                <a:sym typeface="Calibri"/>
              </a:rPr>
              <a:t>“</a:t>
            </a:r>
            <a:r>
              <a:rPr lang="en" sz="1800">
                <a:solidFill>
                  <a:schemeClr val="dk1"/>
                </a:solidFill>
                <a:latin typeface="Calibri"/>
                <a:ea typeface="Calibri"/>
                <a:cs typeface="Calibri"/>
                <a:sym typeface="Calibri"/>
              </a:rPr>
              <a:t>In general, students who utilize this resource, [SI], obtain one letter grade higher than without.”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b="1">
                <a:solidFill>
                  <a:schemeClr val="dk1"/>
                </a:solidFill>
                <a:latin typeface="Calibri"/>
                <a:ea typeface="Calibri"/>
                <a:cs typeface="Calibri"/>
                <a:sym typeface="Calibri"/>
              </a:rPr>
              <a:t>-Malcolm Rickard, Physics</a:t>
            </a:r>
            <a:endParaRPr sz="1800">
              <a:solidFill>
                <a:srgbClr val="3F3F3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chemeClr val="dk1"/>
                </a:solidFill>
                <a:highlight>
                  <a:schemeClr val="lt1"/>
                </a:highlight>
                <a:latin typeface="Calibri"/>
                <a:ea typeface="Calibri"/>
                <a:cs typeface="Calibri"/>
                <a:sym typeface="Calibri"/>
              </a:rPr>
              <a:t>“Unlike traditional tutoring which tends to focus just on the general ‘material’ a student doesn’t understand, our SI program can be altered and geared to the very specifics of a particular professor and particular course.”</a:t>
            </a:r>
            <a:endParaRPr sz="1800">
              <a:solidFill>
                <a:schemeClr val="dk1"/>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b="1">
                <a:solidFill>
                  <a:schemeClr val="dk1"/>
                </a:solidFill>
                <a:highlight>
                  <a:schemeClr val="lt1"/>
                </a:highlight>
                <a:latin typeface="Calibri"/>
                <a:ea typeface="Calibri"/>
                <a:cs typeface="Calibri"/>
                <a:sym typeface="Calibri"/>
              </a:rPr>
              <a:t>-Timothy Revell, Biology</a:t>
            </a:r>
            <a:endParaRPr sz="1800" b="1">
              <a:solidFill>
                <a:schemeClr val="dk1"/>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b="1">
              <a:solidFill>
                <a:schemeClr val="dk1"/>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chemeClr val="dk1"/>
                </a:solidFill>
                <a:highlight>
                  <a:schemeClr val="lt1"/>
                </a:highlight>
                <a:latin typeface="Calibri"/>
                <a:ea typeface="Calibri"/>
                <a:cs typeface="Calibri"/>
                <a:sym typeface="Calibri"/>
              </a:rPr>
              <a:t>“I think the SI program does a wonderful job at training SIs.” </a:t>
            </a:r>
            <a:endParaRPr sz="1800">
              <a:solidFill>
                <a:schemeClr val="dk1"/>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b="1">
                <a:solidFill>
                  <a:schemeClr val="dk1"/>
                </a:solidFill>
                <a:highlight>
                  <a:schemeClr val="lt1"/>
                </a:highlight>
                <a:latin typeface="Calibri"/>
                <a:ea typeface="Calibri"/>
                <a:cs typeface="Calibri"/>
                <a:sym typeface="Calibri"/>
              </a:rPr>
              <a:t>-David K. Beydler, Math</a:t>
            </a:r>
            <a:endParaRPr sz="1800">
              <a:solidFill>
                <a:srgbClr val="3F3F3F"/>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5b19eed10f_0_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Next? </a:t>
            </a:r>
            <a:endParaRPr/>
          </a:p>
        </p:txBody>
      </p:sp>
      <p:sp>
        <p:nvSpPr>
          <p:cNvPr id="336" name="Google Shape;336;g5b19eed10f_0_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37" name="Google Shape;337;g5b19eed10f_0_18"/>
          <p:cNvPicPr preferRelativeResize="0"/>
          <p:nvPr/>
        </p:nvPicPr>
        <p:blipFill>
          <a:blip r:embed="rId3">
            <a:alphaModFix/>
          </a:blip>
          <a:stretch>
            <a:fillRect/>
          </a:stretch>
        </p:blipFill>
        <p:spPr>
          <a:xfrm>
            <a:off x="883825" y="2284750"/>
            <a:ext cx="7732800" cy="322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7"/>
          <p:cNvSpPr txBox="1">
            <a:spLocks noGrp="1"/>
          </p:cNvSpPr>
          <p:nvPr>
            <p:ph type="title"/>
          </p:nvPr>
        </p:nvSpPr>
        <p:spPr>
          <a:xfrm>
            <a:off x="311700" y="628650"/>
            <a:ext cx="8520600" cy="1246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Legislation and Tutoring: Proposed Changes</a:t>
            </a:r>
            <a:endParaRPr/>
          </a:p>
        </p:txBody>
      </p:sp>
      <p:sp>
        <p:nvSpPr>
          <p:cNvPr id="343" name="Google Shape;343;p17"/>
          <p:cNvSpPr txBox="1">
            <a:spLocks noGrp="1"/>
          </p:cNvSpPr>
          <p:nvPr>
            <p:ph type="body" idx="1"/>
          </p:nvPr>
        </p:nvSpPr>
        <p:spPr>
          <a:xfrm>
            <a:off x="367625" y="19895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2000"/>
              <a:t>Two bills focused on tutoring requirements--Failed</a:t>
            </a:r>
            <a:endParaRPr sz="2000"/>
          </a:p>
          <a:p>
            <a:pPr marL="0" lvl="0" indent="0" algn="l" rtl="0">
              <a:spcBef>
                <a:spcPts val="1600"/>
              </a:spcBef>
              <a:spcAft>
                <a:spcPts val="0"/>
              </a:spcAft>
              <a:buSzPts val="1800"/>
              <a:buNone/>
            </a:pPr>
            <a:r>
              <a:rPr lang="en" sz="2000" u="sng">
                <a:solidFill>
                  <a:schemeClr val="hlink"/>
                </a:solidFill>
                <a:hlinkClick r:id="rId3"/>
              </a:rPr>
              <a:t>SB 1009 (Wilk) </a:t>
            </a:r>
            <a:r>
              <a:rPr lang="en" sz="2000"/>
              <a:t> and </a:t>
            </a:r>
            <a:r>
              <a:rPr lang="en" sz="2000" u="sng">
                <a:solidFill>
                  <a:schemeClr val="hlink"/>
                </a:solidFill>
                <a:hlinkClick r:id="rId4"/>
              </a:rPr>
              <a:t>AB 1935 (Irwin)</a:t>
            </a:r>
            <a:endParaRPr sz="2000"/>
          </a:p>
          <a:p>
            <a:pPr marL="0" lvl="0" indent="0" algn="l" rtl="0">
              <a:spcBef>
                <a:spcPts val="1600"/>
              </a:spcBef>
              <a:spcAft>
                <a:spcPts val="0"/>
              </a:spcAft>
              <a:buNone/>
            </a:pPr>
            <a:r>
              <a:rPr lang="en" sz="2000"/>
              <a:t> </a:t>
            </a:r>
            <a:r>
              <a:rPr lang="en" sz="2000" b="1" u="sng"/>
              <a:t>Did not pass or was vetoed by Governer</a:t>
            </a:r>
            <a:endParaRPr sz="2000" b="1" u="sng"/>
          </a:p>
          <a:p>
            <a:pPr marL="0" lvl="0" indent="0" algn="l" rtl="0">
              <a:spcBef>
                <a:spcPts val="1600"/>
              </a:spcBef>
              <a:spcAft>
                <a:spcPts val="0"/>
              </a:spcAft>
              <a:buNone/>
            </a:pPr>
            <a:endParaRPr sz="2000"/>
          </a:p>
          <a:p>
            <a:pPr marL="0" lvl="0" indent="0" algn="l" rtl="0">
              <a:spcBef>
                <a:spcPts val="1600"/>
              </a:spcBef>
              <a:spcAft>
                <a:spcPts val="0"/>
              </a:spcAft>
              <a:buNone/>
            </a:pPr>
            <a:r>
              <a:rPr lang="en" sz="2000"/>
              <a:t>CCCCO is working on a non legislative approach to increase options for apportionment for tutoring</a:t>
            </a:r>
            <a:endParaRPr sz="2000"/>
          </a:p>
        </p:txBody>
      </p:sp>
      <p:sp>
        <p:nvSpPr>
          <p:cNvPr id="344" name="Google Shape;344;p17"/>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311700" y="557213"/>
            <a:ext cx="8520600" cy="1317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ASCCC Support for Supplemental Instruction </a:t>
            </a:r>
            <a:endParaRPr/>
          </a:p>
        </p:txBody>
      </p:sp>
      <p:sp>
        <p:nvSpPr>
          <p:cNvPr id="350" name="Google Shape;350;p31"/>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u="sng">
                <a:solidFill>
                  <a:schemeClr val="hlink"/>
                </a:solidFill>
                <a:hlinkClick r:id="rId3"/>
              </a:rPr>
              <a:t>Resolution FA11 13.19 Supplemental Instruction and Student Success Task Force Recommendation 5.1</a:t>
            </a:r>
            <a:endParaRPr/>
          </a:p>
          <a:p>
            <a:pPr marL="0" lvl="0" indent="0" algn="l" rtl="0">
              <a:spcBef>
                <a:spcPts val="1600"/>
              </a:spcBef>
              <a:spcAft>
                <a:spcPts val="0"/>
              </a:spcAft>
              <a:buSzPts val="1800"/>
              <a:buNone/>
            </a:pPr>
            <a:r>
              <a:rPr lang="en" u="sng">
                <a:solidFill>
                  <a:schemeClr val="hlink"/>
                </a:solidFill>
                <a:hlinkClick r:id="rId4"/>
              </a:rPr>
              <a:t>Resolution FA 11 13.20 Supplemental Instruction Survey and Glossary</a:t>
            </a:r>
            <a:endParaRPr/>
          </a:p>
          <a:p>
            <a:pPr marL="0" lvl="0" indent="0" algn="l" rtl="0">
              <a:spcBef>
                <a:spcPts val="1600"/>
              </a:spcBef>
              <a:spcAft>
                <a:spcPts val="0"/>
              </a:spcAft>
              <a:buSzPts val="1800"/>
              <a:buNone/>
            </a:pPr>
            <a:r>
              <a:rPr lang="en"/>
              <a:t>Resolutions establish ASCCC support for Supplemental Instruction</a:t>
            </a:r>
            <a:endParaRPr/>
          </a:p>
          <a:p>
            <a:pPr marL="0" lvl="0" indent="0" algn="l" rtl="0">
              <a:spcBef>
                <a:spcPts val="1600"/>
              </a:spcBef>
              <a:spcAft>
                <a:spcPts val="0"/>
              </a:spcAft>
              <a:buSzPts val="1800"/>
              <a:buNone/>
            </a:pPr>
            <a:r>
              <a:rPr lang="en" u="sng">
                <a:solidFill>
                  <a:schemeClr val="hlink"/>
                </a:solidFill>
                <a:hlinkClick r:id="rId5"/>
              </a:rPr>
              <a:t>“Supplemental Instruction Revisited”</a:t>
            </a:r>
            <a:r>
              <a:rPr lang="en"/>
              <a:t> </a:t>
            </a:r>
            <a:r>
              <a:rPr lang="en" i="1"/>
              <a:t>Rostrum</a:t>
            </a:r>
            <a:r>
              <a:rPr lang="en"/>
              <a:t>, April 2018</a:t>
            </a:r>
            <a:endParaRPr/>
          </a:p>
          <a:p>
            <a:pPr marL="0" lvl="0" indent="0" algn="l" rtl="0">
              <a:spcBef>
                <a:spcPts val="1600"/>
              </a:spcBef>
              <a:spcAft>
                <a:spcPts val="0"/>
              </a:spcAft>
              <a:buSzPts val="1800"/>
              <a:buNone/>
            </a:pPr>
            <a:r>
              <a:rPr lang="en" u="sng">
                <a:solidFill>
                  <a:schemeClr val="hlink"/>
                </a:solidFill>
                <a:hlinkClick r:id="rId6"/>
              </a:rPr>
              <a:t>info@asccc.org</a:t>
            </a:r>
            <a:endParaRPr/>
          </a:p>
          <a:p>
            <a:pPr marL="0" lvl="0" indent="0" algn="l" rtl="0">
              <a:spcBef>
                <a:spcPts val="1600"/>
              </a:spcBef>
              <a:spcAft>
                <a:spcPts val="0"/>
              </a:spcAft>
              <a:buSzPts val="1800"/>
              <a:buNone/>
            </a:pPr>
            <a:r>
              <a:rPr lang="en" u="sng">
                <a:solidFill>
                  <a:schemeClr val="hlink"/>
                </a:solidFill>
                <a:hlinkClick r:id="rId7"/>
              </a:rPr>
              <a:t>www.asccc.org</a:t>
            </a:r>
            <a:endParaRPr/>
          </a:p>
          <a:p>
            <a:pPr marL="0" lvl="0" indent="0" algn="l" rtl="0">
              <a:spcBef>
                <a:spcPts val="1600"/>
              </a:spcBef>
              <a:spcAft>
                <a:spcPts val="0"/>
              </a:spcAft>
              <a:buSzPts val="1800"/>
              <a:buNone/>
            </a:pPr>
            <a:endParaRPr/>
          </a:p>
          <a:p>
            <a:pPr marL="0" lvl="0" indent="0" algn="l" rtl="0">
              <a:spcBef>
                <a:spcPts val="1600"/>
              </a:spcBef>
              <a:spcAft>
                <a:spcPts val="0"/>
              </a:spcAft>
              <a:buSzPts val="1800"/>
              <a:buNone/>
            </a:pPr>
            <a:endParaRPr/>
          </a:p>
          <a:p>
            <a:pPr marL="0" lvl="0" indent="0" algn="l" rtl="0">
              <a:spcBef>
                <a:spcPts val="1600"/>
              </a:spcBef>
              <a:spcAft>
                <a:spcPts val="1600"/>
              </a:spcAft>
              <a:buSzPts val="1800"/>
              <a:buNone/>
            </a:pPr>
            <a:r>
              <a:rPr lang="en"/>
              <a:t> </a:t>
            </a:r>
            <a:endParaRPr/>
          </a:p>
        </p:txBody>
      </p:sp>
      <p:sp>
        <p:nvSpPr>
          <p:cNvPr id="351" name="Google Shape;351;p31"/>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Questions?</a:t>
            </a:r>
            <a:endParaRPr/>
          </a:p>
        </p:txBody>
      </p:sp>
      <p:sp>
        <p:nvSpPr>
          <p:cNvPr id="357" name="Google Shape;357;p32"/>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endParaRPr sz="3600"/>
          </a:p>
          <a:p>
            <a:pPr marL="0" lvl="0" indent="0" algn="l" rtl="0">
              <a:spcBef>
                <a:spcPts val="1600"/>
              </a:spcBef>
              <a:spcAft>
                <a:spcPts val="1600"/>
              </a:spcAft>
              <a:buSzPts val="1800"/>
              <a:buNone/>
            </a:pPr>
            <a:endParaRPr sz="3600"/>
          </a:p>
        </p:txBody>
      </p:sp>
      <p:sp>
        <p:nvSpPr>
          <p:cNvPr id="358" name="Google Shape;358;p32"/>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34</a:t>
            </a:fld>
            <a:endParaRPr/>
          </a:p>
        </p:txBody>
      </p:sp>
      <p:pic>
        <p:nvPicPr>
          <p:cNvPr id="359" name="Google Shape;359;p32"/>
          <p:cNvPicPr preferRelativeResize="0"/>
          <p:nvPr/>
        </p:nvPicPr>
        <p:blipFill>
          <a:blip r:embed="rId3">
            <a:alphaModFix/>
          </a:blip>
          <a:stretch>
            <a:fillRect/>
          </a:stretch>
        </p:blipFill>
        <p:spPr>
          <a:xfrm>
            <a:off x="1682675" y="2365189"/>
            <a:ext cx="6072850" cy="335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5b19eed10f_0_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we are--AB 705 and Guided Pathways  </a:t>
            </a:r>
            <a:endParaRPr/>
          </a:p>
        </p:txBody>
      </p:sp>
      <p:sp>
        <p:nvSpPr>
          <p:cNvPr id="128" name="Google Shape;128;g5b19eed10f_0_0"/>
          <p:cNvSpPr txBox="1">
            <a:spLocks noGrp="1"/>
          </p:cNvSpPr>
          <p:nvPr>
            <p:ph type="body" idx="1"/>
          </p:nvPr>
        </p:nvSpPr>
        <p:spPr>
          <a:xfrm>
            <a:off x="244575" y="1991400"/>
            <a:ext cx="8520600" cy="41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9" name="Google Shape;129;g5b19eed10f_0_0"/>
          <p:cNvPicPr preferRelativeResize="0"/>
          <p:nvPr/>
        </p:nvPicPr>
        <p:blipFill>
          <a:blip r:embed="rId3">
            <a:alphaModFix/>
          </a:blip>
          <a:stretch>
            <a:fillRect/>
          </a:stretch>
        </p:blipFill>
        <p:spPr>
          <a:xfrm>
            <a:off x="2664525" y="2044725"/>
            <a:ext cx="4005150" cy="4005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5c3075c5e6_0_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Guided Pathway</a:t>
            </a:r>
            <a:endParaRPr/>
          </a:p>
          <a:p>
            <a:pPr marL="0" lvl="0" indent="0" algn="l" rtl="0">
              <a:spcBef>
                <a:spcPts val="0"/>
              </a:spcBef>
              <a:spcAft>
                <a:spcPts val="0"/>
              </a:spcAft>
              <a:buNone/>
            </a:pPr>
            <a:endParaRPr/>
          </a:p>
        </p:txBody>
      </p:sp>
      <p:sp>
        <p:nvSpPr>
          <p:cNvPr id="136" name="Google Shape;136;g5c3075c5e6_0_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Focused, Holistic and customized support for students </a:t>
            </a:r>
            <a:endParaRPr/>
          </a:p>
          <a:p>
            <a:pPr marL="0" lvl="0" indent="0" algn="l" rtl="0">
              <a:spcBef>
                <a:spcPts val="0"/>
              </a:spcBef>
              <a:spcAft>
                <a:spcPts val="0"/>
              </a:spcAft>
              <a:buNone/>
            </a:pPr>
            <a:endParaRPr/>
          </a:p>
        </p:txBody>
      </p:sp>
      <p:pic>
        <p:nvPicPr>
          <p:cNvPr id="137" name="Google Shape;137;g5c3075c5e6_0_0"/>
          <p:cNvPicPr preferRelativeResize="0"/>
          <p:nvPr/>
        </p:nvPicPr>
        <p:blipFill>
          <a:blip r:embed="rId3">
            <a:alphaModFix/>
          </a:blip>
          <a:stretch>
            <a:fillRect/>
          </a:stretch>
        </p:blipFill>
        <p:spPr>
          <a:xfrm>
            <a:off x="1353700" y="2334700"/>
            <a:ext cx="6637000" cy="3806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311700" y="757238"/>
            <a:ext cx="8520600" cy="11177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What about AB 705?</a:t>
            </a:r>
            <a:endParaRPr/>
          </a:p>
        </p:txBody>
      </p:sp>
      <p:sp>
        <p:nvSpPr>
          <p:cNvPr id="143" name="Google Shape;143;p19"/>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All about placement processes</a:t>
            </a:r>
            <a:endParaRPr sz="2000"/>
          </a:p>
          <a:p>
            <a:pPr marL="457200" lvl="0" indent="-355600" algn="l" rtl="0">
              <a:spcBef>
                <a:spcPts val="0"/>
              </a:spcBef>
              <a:spcAft>
                <a:spcPts val="0"/>
              </a:spcAft>
              <a:buSzPts val="2000"/>
              <a:buChar char="●"/>
            </a:pPr>
            <a:r>
              <a:rPr lang="en" sz="2000"/>
              <a:t>AB 705 (signed October 13, 2017) requires colleges to use one or more of the following when placing students into courses in math and English:</a:t>
            </a:r>
            <a:endParaRPr sz="2000"/>
          </a:p>
          <a:p>
            <a:pPr marL="914400" lvl="1" indent="-355600" algn="l" rtl="0">
              <a:spcBef>
                <a:spcPts val="0"/>
              </a:spcBef>
              <a:spcAft>
                <a:spcPts val="0"/>
              </a:spcAft>
              <a:buSzPts val="2000"/>
              <a:buChar char="○"/>
            </a:pPr>
            <a:r>
              <a:rPr lang="en"/>
              <a:t>High School Coursework</a:t>
            </a:r>
            <a:endParaRPr/>
          </a:p>
          <a:p>
            <a:pPr marL="914400" lvl="1" indent="-355600" algn="l" rtl="0">
              <a:spcBef>
                <a:spcPts val="0"/>
              </a:spcBef>
              <a:spcAft>
                <a:spcPts val="0"/>
              </a:spcAft>
              <a:buSzPts val="2000"/>
              <a:buChar char="○"/>
            </a:pPr>
            <a:r>
              <a:rPr lang="en"/>
              <a:t>High School GPA</a:t>
            </a:r>
            <a:endParaRPr/>
          </a:p>
          <a:p>
            <a:pPr marL="914400" lvl="1" indent="-355600" algn="l" rtl="0">
              <a:spcBef>
                <a:spcPts val="0"/>
              </a:spcBef>
              <a:spcAft>
                <a:spcPts val="0"/>
              </a:spcAft>
              <a:buSzPts val="2000"/>
              <a:buChar char="○"/>
            </a:pPr>
            <a:r>
              <a:rPr lang="en"/>
              <a:t>High School Grades </a:t>
            </a:r>
            <a:endParaRPr/>
          </a:p>
          <a:p>
            <a:pPr marL="457200" lvl="0" indent="-355600" algn="l" rtl="0">
              <a:spcBef>
                <a:spcPts val="0"/>
              </a:spcBef>
              <a:spcAft>
                <a:spcPts val="0"/>
              </a:spcAft>
              <a:buSzPts val="2000"/>
              <a:buChar char="●"/>
            </a:pPr>
            <a:r>
              <a:rPr lang="en" sz="2000"/>
              <a:t>If colleges are not able to obtain official transcript data, they can use self reported data or guided placement</a:t>
            </a:r>
            <a:br>
              <a:rPr lang="en" sz="2000"/>
            </a:br>
            <a:endParaRPr sz="2000"/>
          </a:p>
        </p:txBody>
      </p:sp>
      <p:sp>
        <p:nvSpPr>
          <p:cNvPr id="144" name="Google Shape;144;p19"/>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311700" y="728663"/>
            <a:ext cx="8520600" cy="7000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What about AB 705?</a:t>
            </a:r>
            <a:endParaRPr/>
          </a:p>
        </p:txBody>
      </p:sp>
      <p:sp>
        <p:nvSpPr>
          <p:cNvPr id="150" name="Google Shape;150;p20"/>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A community college district or college shall maximize the probability that a student will enter and complete transfer-level coursework in English and mathematics within a one-year timeframe </a:t>
            </a:r>
            <a:endParaRPr sz="2000"/>
          </a:p>
          <a:p>
            <a:pPr marL="457200" lvl="0" indent="-355600" algn="l" rtl="0">
              <a:spcBef>
                <a:spcPts val="0"/>
              </a:spcBef>
              <a:spcAft>
                <a:spcPts val="0"/>
              </a:spcAft>
              <a:buSzPts val="2000"/>
              <a:buChar char="●"/>
            </a:pPr>
            <a:r>
              <a:rPr lang="en" sz="2000"/>
              <a:t>One year will be defined as two semesters</a:t>
            </a:r>
            <a:endParaRPr sz="2000"/>
          </a:p>
          <a:p>
            <a:pPr marL="457200" lvl="0" indent="-355600" algn="l" rtl="0">
              <a:spcBef>
                <a:spcPts val="0"/>
              </a:spcBef>
              <a:spcAft>
                <a:spcPts val="0"/>
              </a:spcAft>
              <a:buSzPts val="2000"/>
              <a:buChar char="●"/>
            </a:pPr>
            <a:r>
              <a:rPr lang="en" sz="2000"/>
              <a:t>Currently, these two semesters are not required to be consecutive because colleges cannot force students into a specific behavior.</a:t>
            </a:r>
            <a:endParaRPr sz="2000"/>
          </a:p>
          <a:p>
            <a:pPr marL="457200" lvl="0" indent="-355600" algn="l" rtl="0">
              <a:spcBef>
                <a:spcPts val="0"/>
              </a:spcBef>
              <a:spcAft>
                <a:spcPts val="0"/>
              </a:spcAft>
              <a:buSzPts val="2000"/>
              <a:buChar char="●"/>
            </a:pPr>
            <a:r>
              <a:rPr lang="en" sz="2000"/>
              <a:t>The “clock” will begin when the student enrolls in a course that is part of the sequence leading to transfer level. </a:t>
            </a:r>
            <a:r>
              <a:rPr lang="en" sz="2000" b="1"/>
              <a:t>The initial course could be credit or noncredit.</a:t>
            </a:r>
            <a:br>
              <a:rPr lang="en" sz="2000"/>
            </a:br>
            <a:endParaRPr sz="2000"/>
          </a:p>
        </p:txBody>
      </p:sp>
      <p:sp>
        <p:nvSpPr>
          <p:cNvPr id="151" name="Google Shape;151;p20"/>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311700" y="714375"/>
            <a:ext cx="8520600" cy="8286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What about AB 705?</a:t>
            </a:r>
            <a:endParaRPr/>
          </a:p>
        </p:txBody>
      </p:sp>
      <p:sp>
        <p:nvSpPr>
          <p:cNvPr id="157" name="Google Shape;157;p21"/>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The likelihood of students succeeding at the transfer level can be increased by offering some type of support (tutoring, SI, corequisite course)</a:t>
            </a:r>
            <a:endParaRPr sz="2000"/>
          </a:p>
          <a:p>
            <a:pPr marL="457200" lvl="0" indent="-355600" algn="l" rtl="0">
              <a:spcBef>
                <a:spcPts val="0"/>
              </a:spcBef>
              <a:spcAft>
                <a:spcPts val="0"/>
              </a:spcAft>
              <a:buSzPts val="2000"/>
              <a:buChar char="●"/>
            </a:pPr>
            <a:r>
              <a:rPr lang="en" sz="2000"/>
              <a:t>AB 705 specifically permits colleges to implement corequisite models</a:t>
            </a:r>
            <a:endParaRPr sz="2000"/>
          </a:p>
          <a:p>
            <a:pPr marL="914400" lvl="1" indent="-342900" algn="l" rtl="0">
              <a:spcBef>
                <a:spcPts val="0"/>
              </a:spcBef>
              <a:spcAft>
                <a:spcPts val="0"/>
              </a:spcAft>
              <a:buSzPts val="1800"/>
              <a:buChar char="○"/>
            </a:pPr>
            <a:r>
              <a:rPr lang="en" sz="1800"/>
              <a:t>A community college district or college may require students to enroll in additional concurrent support, including additional language support for ESL students, during the same semester that they take a transfer-level English or mathematics course, but only if it is determined that the support will increase their likelihood of passing the transfer-level English or mathematics course. </a:t>
            </a:r>
            <a:br>
              <a:rPr lang="en" sz="1800"/>
            </a:br>
            <a:endParaRPr sz="1800"/>
          </a:p>
        </p:txBody>
      </p:sp>
      <p:sp>
        <p:nvSpPr>
          <p:cNvPr id="158" name="Google Shape;158;p21"/>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11700" y="628651"/>
            <a:ext cx="8520600" cy="814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a:t>What about AB 705?</a:t>
            </a:r>
            <a:endParaRPr/>
          </a:p>
        </p:txBody>
      </p:sp>
      <p:sp>
        <p:nvSpPr>
          <p:cNvPr id="164" name="Google Shape;164;p22"/>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2"/>
              </a:buClr>
              <a:buSzPts val="2000"/>
              <a:buFont typeface="Arial"/>
              <a:buChar char="●"/>
            </a:pPr>
            <a:r>
              <a:rPr lang="en" sz="2000"/>
              <a:t>How are these corequisite support courses validated? Does the language in </a:t>
            </a:r>
            <a:r>
              <a:rPr lang="en" sz="2000" u="sng">
                <a:solidFill>
                  <a:schemeClr val="hlink"/>
                </a:solidFill>
                <a:hlinkClick r:id="rId3"/>
              </a:rPr>
              <a:t>Title 5 §55003</a:t>
            </a:r>
            <a:r>
              <a:rPr lang="en" sz="2000"/>
              <a:t> need to be modified?</a:t>
            </a:r>
            <a:endParaRPr sz="2000"/>
          </a:p>
          <a:p>
            <a:pPr marL="457200" lvl="0" indent="-355600" algn="l" rtl="0">
              <a:lnSpc>
                <a:spcPct val="115000"/>
              </a:lnSpc>
              <a:spcBef>
                <a:spcPts val="0"/>
              </a:spcBef>
              <a:spcAft>
                <a:spcPts val="0"/>
              </a:spcAft>
              <a:buClr>
                <a:schemeClr val="dk2"/>
              </a:buClr>
              <a:buSzPts val="2000"/>
              <a:buFont typeface="Arial"/>
              <a:buChar char="●"/>
            </a:pPr>
            <a:r>
              <a:rPr lang="en" sz="2000"/>
              <a:t>What data will need to be collected to ensure there is no disproportionate impact?</a:t>
            </a:r>
            <a:endParaRPr sz="2000"/>
          </a:p>
          <a:p>
            <a:pPr marL="457200" lvl="0" indent="-355600" algn="l" rtl="0">
              <a:lnSpc>
                <a:spcPct val="115000"/>
              </a:lnSpc>
              <a:spcBef>
                <a:spcPts val="0"/>
              </a:spcBef>
              <a:spcAft>
                <a:spcPts val="0"/>
              </a:spcAft>
              <a:buClr>
                <a:schemeClr val="dk2"/>
              </a:buClr>
              <a:buSzPts val="2000"/>
              <a:buFont typeface="Arial"/>
              <a:buChar char="●"/>
            </a:pPr>
            <a:r>
              <a:rPr lang="en" sz="2000"/>
              <a:t>Will there be different levels of corequisite support for a single parent course? If yes, how can a placement model be developed to choose the “ideal” amount of support?</a:t>
            </a:r>
            <a:br>
              <a:rPr lang="en" sz="2000"/>
            </a:br>
            <a:endParaRPr sz="1800"/>
          </a:p>
        </p:txBody>
      </p:sp>
      <p:sp>
        <p:nvSpPr>
          <p:cNvPr id="165" name="Google Shape;165;p22"/>
          <p:cNvSpPr txBox="1">
            <a:spLocks noGrp="1"/>
          </p:cNvSpPr>
          <p:nvPr>
            <p:ph type="sldNum" idx="12"/>
          </p:nvPr>
        </p:nvSpPr>
        <p:spPr>
          <a:xfrm>
            <a:off x="8472458" y="552046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2184</Words>
  <Application>Microsoft Office PowerPoint</Application>
  <PresentationFormat>On-screen Show (4:3)</PresentationFormat>
  <Paragraphs>267</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Clarity</vt:lpstr>
      <vt:lpstr>SUPPLEMENTAL INSTRUCTION, LEARNING CENTERS, AND TUTORING PROGRAMS </vt:lpstr>
      <vt:lpstr>Breakout Summary </vt:lpstr>
      <vt:lpstr>PowerPoint Presentation</vt:lpstr>
      <vt:lpstr>Where we are--AB 705 and Guided Pathways  </vt:lpstr>
      <vt:lpstr>Guided Pathway </vt:lpstr>
      <vt:lpstr>What about AB 705?</vt:lpstr>
      <vt:lpstr>What about AB 705?</vt:lpstr>
      <vt:lpstr>What about AB 705?</vt:lpstr>
      <vt:lpstr>What about AB 705?</vt:lpstr>
      <vt:lpstr>TITLE 5- Regulations </vt:lpstr>
      <vt:lpstr>Title 5 Regulations and Tutoring</vt:lpstr>
      <vt:lpstr>Title 5 Regulations and Tutoring</vt:lpstr>
      <vt:lpstr>Title 5 Regulations and Tutoring</vt:lpstr>
      <vt:lpstr>Title 5 Regulations and Tutoring</vt:lpstr>
      <vt:lpstr>Title 5 Regulations and Tutoring</vt:lpstr>
      <vt:lpstr>Title 5 Regulations and Tutoring</vt:lpstr>
      <vt:lpstr>Credit and Non Credit </vt:lpstr>
      <vt:lpstr>Tale of the Tape: Side by Side Comparison</vt:lpstr>
      <vt:lpstr>PowerPoint Presentation</vt:lpstr>
      <vt:lpstr>Noncredit Courses: Ten Categories</vt:lpstr>
      <vt:lpstr>Career Development and College Preparation (CDCP)</vt:lpstr>
      <vt:lpstr>CDCP Funding</vt:lpstr>
      <vt:lpstr>Local Example </vt:lpstr>
      <vt:lpstr>Scenario </vt:lpstr>
      <vt:lpstr>PowerPoint Presentation</vt:lpstr>
      <vt:lpstr> Mt. San Antonio College - Request Options</vt:lpstr>
      <vt:lpstr>Supplemental Instruction (SI)</vt:lpstr>
      <vt:lpstr>Benefits to Students</vt:lpstr>
      <vt:lpstr>Embedded Tutoring (ET) Overview</vt:lpstr>
      <vt:lpstr>Where are students in this process? </vt:lpstr>
      <vt:lpstr>Whats Next? </vt:lpstr>
      <vt:lpstr>Legislation and Tutoring: Proposed Changes</vt:lpstr>
      <vt:lpstr>ASCCC Support for Supplemental Instruction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INSTRUCTION, LEARNING CENTERS, AND TUTORING PROGRAMS</dc:title>
  <dc:creator>Virginia May</dc:creator>
  <cp:lastModifiedBy>Sam Foster</cp:lastModifiedBy>
  <cp:revision>5</cp:revision>
  <dcterms:created xsi:type="dcterms:W3CDTF">2015-10-21T19:14:41Z</dcterms:created>
  <dcterms:modified xsi:type="dcterms:W3CDTF">2019-07-08T04:02:10Z</dcterms:modified>
</cp:coreProperties>
</file>