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7"/>
  </p:notesMasterIdLst>
  <p:sldIdLst>
    <p:sldId id="259" r:id="rId2"/>
    <p:sldId id="261" r:id="rId3"/>
    <p:sldId id="260" r:id="rId4"/>
    <p:sldId id="263" r:id="rId5"/>
    <p:sldId id="282" r:id="rId6"/>
    <p:sldId id="288" r:id="rId7"/>
    <p:sldId id="264" r:id="rId8"/>
    <p:sldId id="279" r:id="rId9"/>
    <p:sldId id="268" r:id="rId10"/>
    <p:sldId id="267" r:id="rId11"/>
    <p:sldId id="269" r:id="rId12"/>
    <p:sldId id="270" r:id="rId13"/>
    <p:sldId id="283" r:id="rId14"/>
    <p:sldId id="280" r:id="rId15"/>
    <p:sldId id="281" r:id="rId16"/>
    <p:sldId id="284" r:id="rId17"/>
    <p:sldId id="271" r:id="rId18"/>
    <p:sldId id="272" r:id="rId19"/>
    <p:sldId id="273" r:id="rId20"/>
    <p:sldId id="274" r:id="rId21"/>
    <p:sldId id="275" r:id="rId22"/>
    <p:sldId id="277" r:id="rId23"/>
    <p:sldId id="278" r:id="rId24"/>
    <p:sldId id="262" r:id="rId25"/>
    <p:sldId id="289" r:id="rId2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EBFD6"/>
    <a:srgbClr val="EA831C"/>
    <a:srgbClr val="E16C1C"/>
    <a:srgbClr val="674831"/>
    <a:srgbClr val="04A07D"/>
    <a:srgbClr val="FFDE62"/>
    <a:srgbClr val="054690"/>
    <a:srgbClr val="D0EA6F"/>
    <a:srgbClr val="D0EA5B"/>
    <a:srgbClr val="533A2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002" autoAdjust="0"/>
    <p:restoredTop sz="95244" autoAdjust="0"/>
  </p:normalViewPr>
  <p:slideViewPr>
    <p:cSldViewPr snapToGrid="0" snapToObjects="1">
      <p:cViewPr varScale="1">
        <p:scale>
          <a:sx n="82" d="100"/>
          <a:sy n="82" d="100"/>
        </p:scale>
        <p:origin x="120" y="52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1F1718C-EE5C-A545-A26B-F1D44DE2C295}" type="datetimeFigureOut">
              <a:rPr lang="en-US" smtClean="0"/>
              <a:t>7/6/2020</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57E57F4-9D9C-5847-BCD2-13B860A1E044}" type="slidenum">
              <a:rPr lang="en-US" smtClean="0"/>
              <a:t>‹#›</a:t>
            </a:fld>
            <a:endParaRPr lang="en-US" dirty="0"/>
          </a:p>
        </p:txBody>
      </p:sp>
    </p:spTree>
    <p:extLst>
      <p:ext uri="{BB962C8B-B14F-4D97-AF65-F5344CB8AC3E}">
        <p14:creationId xmlns:p14="http://schemas.microsoft.com/office/powerpoint/2010/main" val="145459630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SC</a:t>
            </a:r>
          </a:p>
        </p:txBody>
      </p:sp>
      <p:sp>
        <p:nvSpPr>
          <p:cNvPr id="4" name="Slide Number Placeholder 3"/>
          <p:cNvSpPr>
            <a:spLocks noGrp="1"/>
          </p:cNvSpPr>
          <p:nvPr>
            <p:ph type="sldNum" sz="quarter" idx="5"/>
          </p:nvPr>
        </p:nvSpPr>
        <p:spPr/>
        <p:txBody>
          <a:bodyPr/>
          <a:lstStyle/>
          <a:p>
            <a:fld id="{557E57F4-9D9C-5847-BCD2-13B860A1E044}" type="slidenum">
              <a:rPr lang="en-US" smtClean="0"/>
              <a:t>1</a:t>
            </a:fld>
            <a:endParaRPr lang="en-US" dirty="0"/>
          </a:p>
        </p:txBody>
      </p:sp>
    </p:spTree>
    <p:extLst>
      <p:ext uri="{BB962C8B-B14F-4D97-AF65-F5344CB8AC3E}">
        <p14:creationId xmlns:p14="http://schemas.microsoft.com/office/powerpoint/2010/main" val="56861908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4"/>
        <p:cNvGrpSpPr/>
        <p:nvPr/>
      </p:nvGrpSpPr>
      <p:grpSpPr>
        <a:xfrm>
          <a:off x="0" y="0"/>
          <a:ext cx="0" cy="0"/>
          <a:chOff x="0" y="0"/>
          <a:chExt cx="0" cy="0"/>
        </a:xfrm>
      </p:grpSpPr>
      <p:sp>
        <p:nvSpPr>
          <p:cNvPr id="185" name="Shape 185"/>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86" name="Shape 186"/>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r>
              <a:rPr lang="en-US" dirty="0"/>
              <a:t>Stephanie </a:t>
            </a:r>
            <a:endParaRPr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2"/>
        <p:cNvGrpSpPr/>
        <p:nvPr/>
      </p:nvGrpSpPr>
      <p:grpSpPr>
        <a:xfrm>
          <a:off x="0" y="0"/>
          <a:ext cx="0" cy="0"/>
          <a:chOff x="0" y="0"/>
          <a:chExt cx="0" cy="0"/>
        </a:xfrm>
      </p:grpSpPr>
      <p:sp>
        <p:nvSpPr>
          <p:cNvPr id="193" name="Shape 193"/>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94" name="Shape 194"/>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r>
              <a:rPr lang="en-US" dirty="0"/>
              <a:t>Lisa </a:t>
            </a:r>
            <a:endParaRPr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6"/>
        <p:cNvGrpSpPr/>
        <p:nvPr/>
      </p:nvGrpSpPr>
      <p:grpSpPr>
        <a:xfrm>
          <a:off x="0" y="0"/>
          <a:ext cx="0" cy="0"/>
          <a:chOff x="0" y="0"/>
          <a:chExt cx="0" cy="0"/>
        </a:xfrm>
      </p:grpSpPr>
      <p:sp>
        <p:nvSpPr>
          <p:cNvPr id="207" name="Shape 207"/>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08" name="Shape 208"/>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r>
              <a:rPr lang="en-US" dirty="0"/>
              <a:t>Lisa</a:t>
            </a:r>
            <a:endParaRPr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Covid- Example </a:t>
            </a:r>
          </a:p>
          <a:p>
            <a:r>
              <a:rPr lang="en-US" dirty="0"/>
              <a:t>Stephanie </a:t>
            </a:r>
          </a:p>
        </p:txBody>
      </p:sp>
      <p:sp>
        <p:nvSpPr>
          <p:cNvPr id="4" name="Slide Number Placeholder 3"/>
          <p:cNvSpPr>
            <a:spLocks noGrp="1"/>
          </p:cNvSpPr>
          <p:nvPr>
            <p:ph type="sldNum" sz="quarter" idx="5"/>
          </p:nvPr>
        </p:nvSpPr>
        <p:spPr/>
        <p:txBody>
          <a:bodyPr/>
          <a:lstStyle/>
          <a:p>
            <a:fld id="{557E57F4-9D9C-5847-BCD2-13B860A1E044}" type="slidenum">
              <a:rPr lang="en-US" smtClean="0"/>
              <a:t>13</a:t>
            </a:fld>
            <a:endParaRPr lang="en-US" dirty="0"/>
          </a:p>
        </p:txBody>
      </p:sp>
    </p:spTree>
    <p:extLst>
      <p:ext uri="{BB962C8B-B14F-4D97-AF65-F5344CB8AC3E}">
        <p14:creationId xmlns:p14="http://schemas.microsoft.com/office/powerpoint/2010/main" val="351859672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Stephanie </a:t>
            </a:r>
          </a:p>
        </p:txBody>
      </p:sp>
      <p:sp>
        <p:nvSpPr>
          <p:cNvPr id="4" name="Slide Number Placeholder 3"/>
          <p:cNvSpPr>
            <a:spLocks noGrp="1"/>
          </p:cNvSpPr>
          <p:nvPr>
            <p:ph type="sldNum" sz="quarter" idx="10"/>
          </p:nvPr>
        </p:nvSpPr>
        <p:spPr/>
        <p:txBody>
          <a:bodyPr/>
          <a:lstStyle/>
          <a:p>
            <a:fld id="{775EE536-8A3A-40C9-BC91-61AD1973AA28}" type="slidenum">
              <a:rPr lang="en-US" smtClean="0"/>
              <a:t>14</a:t>
            </a:fld>
            <a:endParaRPr lang="en-US" dirty="0"/>
          </a:p>
        </p:txBody>
      </p:sp>
    </p:spTree>
    <p:extLst>
      <p:ext uri="{BB962C8B-B14F-4D97-AF65-F5344CB8AC3E}">
        <p14:creationId xmlns:p14="http://schemas.microsoft.com/office/powerpoint/2010/main" val="158778485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Stephanie </a:t>
            </a:r>
          </a:p>
        </p:txBody>
      </p:sp>
      <p:sp>
        <p:nvSpPr>
          <p:cNvPr id="4" name="Slide Number Placeholder 3"/>
          <p:cNvSpPr>
            <a:spLocks noGrp="1"/>
          </p:cNvSpPr>
          <p:nvPr>
            <p:ph type="sldNum" sz="quarter" idx="10"/>
          </p:nvPr>
        </p:nvSpPr>
        <p:spPr/>
        <p:txBody>
          <a:bodyPr/>
          <a:lstStyle/>
          <a:p>
            <a:fld id="{775EE536-8A3A-40C9-BC91-61AD1973AA28}" type="slidenum">
              <a:rPr lang="en-US" smtClean="0"/>
              <a:t>15</a:t>
            </a:fld>
            <a:endParaRPr lang="en-US" dirty="0"/>
          </a:p>
        </p:txBody>
      </p:sp>
    </p:spTree>
    <p:extLst>
      <p:ext uri="{BB962C8B-B14F-4D97-AF65-F5344CB8AC3E}">
        <p14:creationId xmlns:p14="http://schemas.microsoft.com/office/powerpoint/2010/main" val="362293600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Stephanie </a:t>
            </a:r>
          </a:p>
        </p:txBody>
      </p:sp>
      <p:sp>
        <p:nvSpPr>
          <p:cNvPr id="4" name="Slide Number Placeholder 3"/>
          <p:cNvSpPr>
            <a:spLocks noGrp="1"/>
          </p:cNvSpPr>
          <p:nvPr>
            <p:ph type="sldNum" sz="quarter" idx="5"/>
          </p:nvPr>
        </p:nvSpPr>
        <p:spPr/>
        <p:txBody>
          <a:bodyPr/>
          <a:lstStyle/>
          <a:p>
            <a:fld id="{557E57F4-9D9C-5847-BCD2-13B860A1E044}" type="slidenum">
              <a:rPr lang="en-US" smtClean="0"/>
              <a:t>16</a:t>
            </a:fld>
            <a:endParaRPr lang="en-US" dirty="0"/>
          </a:p>
        </p:txBody>
      </p:sp>
    </p:spTree>
    <p:extLst>
      <p:ext uri="{BB962C8B-B14F-4D97-AF65-F5344CB8AC3E}">
        <p14:creationId xmlns:p14="http://schemas.microsoft.com/office/powerpoint/2010/main" val="354944729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3"/>
        <p:cNvGrpSpPr/>
        <p:nvPr/>
      </p:nvGrpSpPr>
      <p:grpSpPr>
        <a:xfrm>
          <a:off x="0" y="0"/>
          <a:ext cx="0" cy="0"/>
          <a:chOff x="0" y="0"/>
          <a:chExt cx="0" cy="0"/>
        </a:xfrm>
      </p:grpSpPr>
      <p:sp>
        <p:nvSpPr>
          <p:cNvPr id="214" name="Shape 214"/>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15" name="Shape 215"/>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r>
              <a:rPr lang="en-US" dirty="0"/>
              <a:t>Linked to Coding</a:t>
            </a:r>
          </a:p>
          <a:p>
            <a:pPr marL="0" lvl="0" indent="0" rtl="0">
              <a:spcBef>
                <a:spcPts val="0"/>
              </a:spcBef>
              <a:spcAft>
                <a:spcPts val="0"/>
              </a:spcAft>
              <a:buNone/>
            </a:pPr>
            <a:r>
              <a:rPr lang="en-US" dirty="0"/>
              <a:t>Lisa </a:t>
            </a:r>
            <a:endParaRPr dirty="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0"/>
        <p:cNvGrpSpPr/>
        <p:nvPr/>
      </p:nvGrpSpPr>
      <p:grpSpPr>
        <a:xfrm>
          <a:off x="0" y="0"/>
          <a:ext cx="0" cy="0"/>
          <a:chOff x="0" y="0"/>
          <a:chExt cx="0" cy="0"/>
        </a:xfrm>
      </p:grpSpPr>
      <p:sp>
        <p:nvSpPr>
          <p:cNvPr id="221" name="Shape 221"/>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22" name="Shape 222"/>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r>
              <a:rPr lang="en-US" dirty="0"/>
              <a:t>How do you train your CC to review these areas </a:t>
            </a:r>
          </a:p>
          <a:p>
            <a:pPr marL="0" lvl="0" indent="0" rtl="0">
              <a:spcBef>
                <a:spcPts val="0"/>
              </a:spcBef>
              <a:spcAft>
                <a:spcPts val="0"/>
              </a:spcAft>
              <a:buNone/>
            </a:pPr>
            <a:r>
              <a:rPr lang="en-US" dirty="0"/>
              <a:t>Stephanie </a:t>
            </a:r>
            <a:endParaRPr dirty="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7"/>
        <p:cNvGrpSpPr/>
        <p:nvPr/>
      </p:nvGrpSpPr>
      <p:grpSpPr>
        <a:xfrm>
          <a:off x="0" y="0"/>
          <a:ext cx="0" cy="0"/>
          <a:chOff x="0" y="0"/>
          <a:chExt cx="0" cy="0"/>
        </a:xfrm>
      </p:grpSpPr>
      <p:sp>
        <p:nvSpPr>
          <p:cNvPr id="228" name="Shape 228"/>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29" name="Shape 229"/>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r>
              <a:rPr lang="en-US" dirty="0"/>
              <a:t>Lisa </a:t>
            </a:r>
            <a:endParaRPr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SC</a:t>
            </a:r>
          </a:p>
        </p:txBody>
      </p:sp>
      <p:sp>
        <p:nvSpPr>
          <p:cNvPr id="4" name="Slide Number Placeholder 3"/>
          <p:cNvSpPr>
            <a:spLocks noGrp="1"/>
          </p:cNvSpPr>
          <p:nvPr>
            <p:ph type="sldNum" sz="quarter" idx="5"/>
          </p:nvPr>
        </p:nvSpPr>
        <p:spPr/>
        <p:txBody>
          <a:bodyPr/>
          <a:lstStyle/>
          <a:p>
            <a:fld id="{557E57F4-9D9C-5847-BCD2-13B860A1E044}" type="slidenum">
              <a:rPr lang="en-US" smtClean="0"/>
              <a:t>2</a:t>
            </a:fld>
            <a:endParaRPr lang="en-US" dirty="0"/>
          </a:p>
        </p:txBody>
      </p:sp>
    </p:spTree>
    <p:extLst>
      <p:ext uri="{BB962C8B-B14F-4D97-AF65-F5344CB8AC3E}">
        <p14:creationId xmlns:p14="http://schemas.microsoft.com/office/powerpoint/2010/main" val="8669518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4"/>
        <p:cNvGrpSpPr/>
        <p:nvPr/>
      </p:nvGrpSpPr>
      <p:grpSpPr>
        <a:xfrm>
          <a:off x="0" y="0"/>
          <a:ext cx="0" cy="0"/>
          <a:chOff x="0" y="0"/>
          <a:chExt cx="0" cy="0"/>
        </a:xfrm>
      </p:grpSpPr>
      <p:sp>
        <p:nvSpPr>
          <p:cNvPr id="235" name="Shape 235"/>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36" name="Shape 236"/>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r>
              <a:rPr lang="en-US" dirty="0"/>
              <a:t>Lisa </a:t>
            </a:r>
            <a:endParaRPr dirty="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1"/>
        <p:cNvGrpSpPr/>
        <p:nvPr/>
      </p:nvGrpSpPr>
      <p:grpSpPr>
        <a:xfrm>
          <a:off x="0" y="0"/>
          <a:ext cx="0" cy="0"/>
          <a:chOff x="0" y="0"/>
          <a:chExt cx="0" cy="0"/>
        </a:xfrm>
      </p:grpSpPr>
      <p:sp>
        <p:nvSpPr>
          <p:cNvPr id="242" name="Shape 242"/>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43" name="Shape 243"/>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r>
              <a:rPr lang="en-US" dirty="0"/>
              <a:t>Stephanie </a:t>
            </a:r>
            <a:endParaRPr dirty="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5"/>
        <p:cNvGrpSpPr/>
        <p:nvPr/>
      </p:nvGrpSpPr>
      <p:grpSpPr>
        <a:xfrm>
          <a:off x="0" y="0"/>
          <a:ext cx="0" cy="0"/>
          <a:chOff x="0" y="0"/>
          <a:chExt cx="0" cy="0"/>
        </a:xfrm>
      </p:grpSpPr>
      <p:sp>
        <p:nvSpPr>
          <p:cNvPr id="256" name="Shape 256"/>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57" name="Shape 257"/>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r>
              <a:rPr lang="en-US" dirty="0"/>
              <a:t>Lisa—Open up for Questions </a:t>
            </a:r>
            <a:endParaRPr dirty="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2"/>
        <p:cNvGrpSpPr/>
        <p:nvPr/>
      </p:nvGrpSpPr>
      <p:grpSpPr>
        <a:xfrm>
          <a:off x="0" y="0"/>
          <a:ext cx="0" cy="0"/>
          <a:chOff x="0" y="0"/>
          <a:chExt cx="0" cy="0"/>
        </a:xfrm>
      </p:grpSpPr>
      <p:sp>
        <p:nvSpPr>
          <p:cNvPr id="263" name="Shape 263"/>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64" name="Shape 264"/>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r>
              <a:rPr lang="en-US" dirty="0"/>
              <a:t>Stephanie </a:t>
            </a:r>
            <a:endParaRPr dirty="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Resource </a:t>
            </a:r>
          </a:p>
        </p:txBody>
      </p:sp>
      <p:sp>
        <p:nvSpPr>
          <p:cNvPr id="4" name="Slide Number Placeholder 3"/>
          <p:cNvSpPr>
            <a:spLocks noGrp="1"/>
          </p:cNvSpPr>
          <p:nvPr>
            <p:ph type="sldNum" sz="quarter" idx="5"/>
          </p:nvPr>
        </p:nvSpPr>
        <p:spPr/>
        <p:txBody>
          <a:bodyPr/>
          <a:lstStyle/>
          <a:p>
            <a:fld id="{557E57F4-9D9C-5847-BCD2-13B860A1E044}" type="slidenum">
              <a:rPr lang="en-US" smtClean="0"/>
              <a:t>24</a:t>
            </a:fld>
            <a:endParaRPr lang="en-US" dirty="0"/>
          </a:p>
        </p:txBody>
      </p:sp>
    </p:spTree>
    <p:extLst>
      <p:ext uri="{BB962C8B-B14F-4D97-AF65-F5344CB8AC3E}">
        <p14:creationId xmlns:p14="http://schemas.microsoft.com/office/powerpoint/2010/main" val="55698405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All </a:t>
            </a:r>
          </a:p>
        </p:txBody>
      </p:sp>
      <p:sp>
        <p:nvSpPr>
          <p:cNvPr id="4" name="Slide Number Placeholder 3"/>
          <p:cNvSpPr>
            <a:spLocks noGrp="1"/>
          </p:cNvSpPr>
          <p:nvPr>
            <p:ph type="sldNum" sz="quarter" idx="5"/>
          </p:nvPr>
        </p:nvSpPr>
        <p:spPr/>
        <p:txBody>
          <a:bodyPr/>
          <a:lstStyle/>
          <a:p>
            <a:fld id="{557E57F4-9D9C-5847-BCD2-13B860A1E044}" type="slidenum">
              <a:rPr lang="en-US" smtClean="0"/>
              <a:t>25</a:t>
            </a:fld>
            <a:endParaRPr lang="en-US" dirty="0"/>
          </a:p>
        </p:txBody>
      </p:sp>
    </p:spTree>
    <p:extLst>
      <p:ext uri="{BB962C8B-B14F-4D97-AF65-F5344CB8AC3E}">
        <p14:creationId xmlns:p14="http://schemas.microsoft.com/office/powerpoint/2010/main" val="38069575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LISA </a:t>
            </a:r>
          </a:p>
        </p:txBody>
      </p:sp>
      <p:sp>
        <p:nvSpPr>
          <p:cNvPr id="4" name="Slide Number Placeholder 3"/>
          <p:cNvSpPr>
            <a:spLocks noGrp="1"/>
          </p:cNvSpPr>
          <p:nvPr>
            <p:ph type="sldNum" sz="quarter" idx="5"/>
          </p:nvPr>
        </p:nvSpPr>
        <p:spPr/>
        <p:txBody>
          <a:bodyPr/>
          <a:lstStyle/>
          <a:p>
            <a:fld id="{557E57F4-9D9C-5847-BCD2-13B860A1E044}" type="slidenum">
              <a:rPr lang="en-US" smtClean="0"/>
              <a:t>3</a:t>
            </a:fld>
            <a:endParaRPr lang="en-US" dirty="0"/>
          </a:p>
        </p:txBody>
      </p:sp>
    </p:spTree>
    <p:extLst>
      <p:ext uri="{BB962C8B-B14F-4D97-AF65-F5344CB8AC3E}">
        <p14:creationId xmlns:p14="http://schemas.microsoft.com/office/powerpoint/2010/main" val="344680794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8"/>
        <p:cNvGrpSpPr/>
        <p:nvPr/>
      </p:nvGrpSpPr>
      <p:grpSpPr>
        <a:xfrm>
          <a:off x="0" y="0"/>
          <a:ext cx="0" cy="0"/>
          <a:chOff x="0" y="0"/>
          <a:chExt cx="0" cy="0"/>
        </a:xfrm>
      </p:grpSpPr>
      <p:sp>
        <p:nvSpPr>
          <p:cNvPr id="129" name="Shape 129"/>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30" name="Shape 130"/>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r>
              <a:rPr lang="en-US" dirty="0"/>
              <a:t>LISA </a:t>
            </a:r>
            <a:endParaRPr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Throw to Audience with samples </a:t>
            </a:r>
          </a:p>
          <a:p>
            <a:r>
              <a:rPr lang="en-US" dirty="0"/>
              <a:t>LISA </a:t>
            </a:r>
          </a:p>
        </p:txBody>
      </p:sp>
      <p:sp>
        <p:nvSpPr>
          <p:cNvPr id="4" name="Slide Number Placeholder 3"/>
          <p:cNvSpPr>
            <a:spLocks noGrp="1"/>
          </p:cNvSpPr>
          <p:nvPr>
            <p:ph type="sldNum" sz="quarter" idx="5"/>
          </p:nvPr>
        </p:nvSpPr>
        <p:spPr/>
        <p:txBody>
          <a:bodyPr/>
          <a:lstStyle/>
          <a:p>
            <a:fld id="{557E57F4-9D9C-5847-BCD2-13B860A1E044}" type="slidenum">
              <a:rPr lang="en-US" smtClean="0"/>
              <a:t>5</a:t>
            </a:fld>
            <a:endParaRPr lang="en-US" dirty="0"/>
          </a:p>
        </p:txBody>
      </p:sp>
    </p:spTree>
    <p:extLst>
      <p:ext uri="{BB962C8B-B14F-4D97-AF65-F5344CB8AC3E}">
        <p14:creationId xmlns:p14="http://schemas.microsoft.com/office/powerpoint/2010/main" val="414880604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Stephanie </a:t>
            </a:r>
          </a:p>
        </p:txBody>
      </p:sp>
      <p:sp>
        <p:nvSpPr>
          <p:cNvPr id="4" name="Slide Number Placeholder 3"/>
          <p:cNvSpPr>
            <a:spLocks noGrp="1"/>
          </p:cNvSpPr>
          <p:nvPr>
            <p:ph type="sldNum" sz="quarter" idx="5"/>
          </p:nvPr>
        </p:nvSpPr>
        <p:spPr/>
        <p:txBody>
          <a:bodyPr/>
          <a:lstStyle/>
          <a:p>
            <a:fld id="{557E57F4-9D9C-5847-BCD2-13B860A1E044}" type="slidenum">
              <a:rPr lang="en-US" smtClean="0"/>
              <a:t>6</a:t>
            </a:fld>
            <a:endParaRPr lang="en-US" dirty="0"/>
          </a:p>
        </p:txBody>
      </p:sp>
    </p:spTree>
    <p:extLst>
      <p:ext uri="{BB962C8B-B14F-4D97-AF65-F5344CB8AC3E}">
        <p14:creationId xmlns:p14="http://schemas.microsoft.com/office/powerpoint/2010/main" val="171189763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5"/>
        <p:cNvGrpSpPr/>
        <p:nvPr/>
      </p:nvGrpSpPr>
      <p:grpSpPr>
        <a:xfrm>
          <a:off x="0" y="0"/>
          <a:ext cx="0" cy="0"/>
          <a:chOff x="0" y="0"/>
          <a:chExt cx="0" cy="0"/>
        </a:xfrm>
      </p:grpSpPr>
      <p:sp>
        <p:nvSpPr>
          <p:cNvPr id="136" name="Shape 136"/>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37" name="Shape 137"/>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r>
              <a:rPr lang="en-US" dirty="0"/>
              <a:t>Stephanie</a:t>
            </a:r>
            <a:endParaRPr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Ask about processes. </a:t>
            </a:r>
          </a:p>
          <a:p>
            <a:r>
              <a:rPr lang="en-US" dirty="0"/>
              <a:t>LISA </a:t>
            </a:r>
          </a:p>
        </p:txBody>
      </p:sp>
      <p:sp>
        <p:nvSpPr>
          <p:cNvPr id="4" name="Slide Number Placeholder 3"/>
          <p:cNvSpPr>
            <a:spLocks noGrp="1"/>
          </p:cNvSpPr>
          <p:nvPr>
            <p:ph type="sldNum" sz="quarter" idx="10"/>
          </p:nvPr>
        </p:nvSpPr>
        <p:spPr/>
        <p:txBody>
          <a:bodyPr/>
          <a:lstStyle/>
          <a:p>
            <a:fld id="{775EE536-8A3A-40C9-BC91-61AD1973AA28}" type="slidenum">
              <a:rPr lang="en-US" smtClean="0"/>
              <a:t>8</a:t>
            </a:fld>
            <a:endParaRPr lang="en-US" dirty="0"/>
          </a:p>
        </p:txBody>
      </p:sp>
    </p:spTree>
    <p:extLst>
      <p:ext uri="{BB962C8B-B14F-4D97-AF65-F5344CB8AC3E}">
        <p14:creationId xmlns:p14="http://schemas.microsoft.com/office/powerpoint/2010/main" val="155510132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2"/>
        <p:cNvGrpSpPr/>
        <p:nvPr/>
      </p:nvGrpSpPr>
      <p:grpSpPr>
        <a:xfrm>
          <a:off x="0" y="0"/>
          <a:ext cx="0" cy="0"/>
          <a:chOff x="0" y="0"/>
          <a:chExt cx="0" cy="0"/>
        </a:xfrm>
      </p:grpSpPr>
      <p:sp>
        <p:nvSpPr>
          <p:cNvPr id="143" name="Shape 143"/>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44" name="Shape 144"/>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r>
              <a:rPr lang="en-US" dirty="0"/>
              <a:t>Stephanie </a:t>
            </a:r>
            <a:endParaRPr dirty="0"/>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E98C01E4-BBDE-A04D-BF52-50C7E63D7B5A}"/>
              </a:ext>
            </a:extLst>
          </p:cNvPr>
          <p:cNvSpPr>
            <a:spLocks noGrp="1"/>
          </p:cNvSpPr>
          <p:nvPr>
            <p:ph type="title" hasCustomPrompt="1"/>
          </p:nvPr>
        </p:nvSpPr>
        <p:spPr>
          <a:xfrm>
            <a:off x="7555041" y="659567"/>
            <a:ext cx="4132289" cy="5477359"/>
          </a:xfrm>
        </p:spPr>
        <p:txBody>
          <a:bodyPr anchor="ctr">
            <a:normAutofit/>
          </a:bodyPr>
          <a:lstStyle>
            <a:lvl1pPr algn="ctr">
              <a:lnSpc>
                <a:spcPct val="100000"/>
              </a:lnSpc>
              <a:defRPr sz="4400">
                <a:solidFill>
                  <a:schemeClr val="accent4">
                    <a:lumMod val="50000"/>
                  </a:schemeClr>
                </a:solidFill>
              </a:defRPr>
            </a:lvl1pPr>
          </a:lstStyle>
          <a:p>
            <a:r>
              <a:rPr lang="en-US" dirty="0"/>
              <a:t>Click to Edit Title</a:t>
            </a:r>
          </a:p>
        </p:txBody>
      </p:sp>
    </p:spTree>
    <p:extLst>
      <p:ext uri="{BB962C8B-B14F-4D97-AF65-F5344CB8AC3E}">
        <p14:creationId xmlns:p14="http://schemas.microsoft.com/office/powerpoint/2010/main" val="30574681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ection Slide A">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33663493-8C84-E346-96AF-8ED8B8873B92}"/>
              </a:ext>
            </a:extLst>
          </p:cNvPr>
          <p:cNvSpPr/>
          <p:nvPr userDrawn="1"/>
        </p:nvSpPr>
        <p:spPr>
          <a:xfrm>
            <a:off x="0" y="0"/>
            <a:ext cx="12192000" cy="2355163"/>
          </a:xfrm>
          <a:prstGeom prst="rect">
            <a:avLst/>
          </a:prstGeom>
          <a:solidFill>
            <a:schemeClr val="accent6">
              <a:lumMod val="75000"/>
            </a:schemeClr>
          </a:solidFill>
          <a:ln>
            <a:noFill/>
          </a:ln>
          <a:effectLst>
            <a:outerShdw blurRad="190500" dist="38100" dir="5400000" sx="101000" sy="1010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4E280103-BDBC-4A40-9E85-AE3F70CBE934}"/>
              </a:ext>
            </a:extLst>
          </p:cNvPr>
          <p:cNvSpPr>
            <a:spLocks noGrp="1"/>
          </p:cNvSpPr>
          <p:nvPr>
            <p:ph type="title" hasCustomPrompt="1"/>
          </p:nvPr>
        </p:nvSpPr>
        <p:spPr>
          <a:xfrm>
            <a:off x="1066801" y="403412"/>
            <a:ext cx="10058400" cy="1685768"/>
          </a:xfrm>
        </p:spPr>
        <p:txBody>
          <a:bodyPr anchor="b">
            <a:normAutofit/>
          </a:bodyPr>
          <a:lstStyle>
            <a:lvl1pPr algn="ctr">
              <a:defRPr sz="3600">
                <a:solidFill>
                  <a:schemeClr val="bg1"/>
                </a:solidFill>
              </a:defRPr>
            </a:lvl1pPr>
          </a:lstStyle>
          <a:p>
            <a:r>
              <a:rPr lang="en-US" dirty="0"/>
              <a:t>Click to Edit Section Title</a:t>
            </a:r>
          </a:p>
        </p:txBody>
      </p:sp>
      <p:sp>
        <p:nvSpPr>
          <p:cNvPr id="3" name="Content Placeholder 2">
            <a:extLst>
              <a:ext uri="{FF2B5EF4-FFF2-40B4-BE49-F238E27FC236}">
                <a16:creationId xmlns:a16="http://schemas.microsoft.com/office/drawing/2014/main" id="{788E3A56-FB7B-AC46-8402-D5947961F472}"/>
              </a:ext>
            </a:extLst>
          </p:cNvPr>
          <p:cNvSpPr>
            <a:spLocks noGrp="1"/>
          </p:cNvSpPr>
          <p:nvPr>
            <p:ph idx="1" hasCustomPrompt="1"/>
          </p:nvPr>
        </p:nvSpPr>
        <p:spPr>
          <a:xfrm>
            <a:off x="1066800" y="2662569"/>
            <a:ext cx="10058400" cy="3120392"/>
          </a:xfr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2600"/>
            </a:lvl1pPr>
            <a:lvl2pPr>
              <a:defRPr sz="2400"/>
            </a:lvl2pPr>
            <a:lvl3pPr>
              <a:defRPr sz="2000"/>
            </a:lvl3pPr>
            <a:lvl4pPr>
              <a:defRPr sz="1800"/>
            </a:lvl4pPr>
            <a:lvl5pPr>
              <a:defRPr sz="2000"/>
            </a:lvl5pPr>
            <a:lvl6pPr>
              <a:defRPr sz="2000"/>
            </a:lvl6pPr>
            <a:lvl7pPr>
              <a:defRPr sz="2000"/>
            </a:lvl7pPr>
            <a:lvl8pPr>
              <a:defRPr sz="2000"/>
            </a:lvl8pPr>
            <a:lvl9pPr>
              <a:defRPr sz="2000"/>
            </a:lvl9p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US" dirty="0"/>
              <a:t>Edit Master text styles (Remember to add alt text to all imported graphics and images.)</a:t>
            </a:r>
          </a:p>
          <a:p>
            <a:pPr lvl="1"/>
            <a:r>
              <a:rPr lang="en-US" dirty="0"/>
              <a:t>Second level</a:t>
            </a:r>
          </a:p>
          <a:p>
            <a:pPr lvl="2"/>
            <a:r>
              <a:rPr lang="en-US" dirty="0"/>
              <a:t>Third level</a:t>
            </a:r>
          </a:p>
          <a:p>
            <a:pPr lvl="3"/>
            <a:r>
              <a:rPr lang="en-US" dirty="0"/>
              <a:t>Fourth level</a:t>
            </a:r>
          </a:p>
        </p:txBody>
      </p:sp>
      <p:sp>
        <p:nvSpPr>
          <p:cNvPr id="7" name="Slide Number Placeholder 6">
            <a:extLst>
              <a:ext uri="{FF2B5EF4-FFF2-40B4-BE49-F238E27FC236}">
                <a16:creationId xmlns:a16="http://schemas.microsoft.com/office/drawing/2014/main" id="{4782F75C-9DD2-074A-96FF-53829C465CFC}"/>
              </a:ext>
            </a:extLst>
          </p:cNvPr>
          <p:cNvSpPr>
            <a:spLocks noGrp="1"/>
          </p:cNvSpPr>
          <p:nvPr>
            <p:ph type="sldNum" sz="quarter" idx="12"/>
          </p:nvPr>
        </p:nvSpPr>
        <p:spPr>
          <a:xfrm>
            <a:off x="8382000" y="6356350"/>
            <a:ext cx="2743200" cy="365125"/>
          </a:xfrm>
        </p:spPr>
        <p:txBody>
          <a:bodyPr rIns="0"/>
          <a:lstStyle/>
          <a:p>
            <a:fld id="{492D8F1A-69A8-9242-9469-8400121D240A}" type="slidenum">
              <a:rPr lang="en-US" smtClean="0"/>
              <a:t>‹#›</a:t>
            </a:fld>
            <a:endParaRPr lang="en-US" dirty="0"/>
          </a:p>
        </p:txBody>
      </p:sp>
      <p:cxnSp>
        <p:nvCxnSpPr>
          <p:cNvPr id="6" name="Straight Connector 5">
            <a:extLst>
              <a:ext uri="{FF2B5EF4-FFF2-40B4-BE49-F238E27FC236}">
                <a16:creationId xmlns:a16="http://schemas.microsoft.com/office/drawing/2014/main" id="{8335C675-F55A-8A44-9B93-9E37ED70F138}"/>
              </a:ext>
            </a:extLst>
          </p:cNvPr>
          <p:cNvCxnSpPr>
            <a:cxnSpLocks/>
          </p:cNvCxnSpPr>
          <p:nvPr userDrawn="1"/>
        </p:nvCxnSpPr>
        <p:spPr>
          <a:xfrm flipH="1">
            <a:off x="0" y="2329763"/>
            <a:ext cx="12192000" cy="0"/>
          </a:xfrm>
          <a:prstGeom prst="line">
            <a:avLst/>
          </a:prstGeom>
          <a:ln w="3810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001676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Tx" preserve="1">
  <p:cSld name="Section Slide B">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33663493-8C84-E346-96AF-8ED8B8873B92}"/>
              </a:ext>
            </a:extLst>
          </p:cNvPr>
          <p:cNvSpPr/>
          <p:nvPr userDrawn="1"/>
        </p:nvSpPr>
        <p:spPr>
          <a:xfrm>
            <a:off x="0" y="0"/>
            <a:ext cx="4049486" cy="6858000"/>
          </a:xfrm>
          <a:prstGeom prst="rect">
            <a:avLst/>
          </a:prstGeom>
          <a:solidFill>
            <a:schemeClr val="accent5"/>
          </a:solidFill>
          <a:ln>
            <a:noFill/>
          </a:ln>
          <a:effectLst>
            <a:outerShdw blurRad="190500" dist="38100" sx="101000" sy="1010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a:extLst>
              <a:ext uri="{FF2B5EF4-FFF2-40B4-BE49-F238E27FC236}">
                <a16:creationId xmlns:a16="http://schemas.microsoft.com/office/drawing/2014/main" id="{11B4FB25-3788-9D40-8C85-70A6F279CB68}"/>
              </a:ext>
            </a:extLst>
          </p:cNvPr>
          <p:cNvSpPr/>
          <p:nvPr userDrawn="1"/>
        </p:nvSpPr>
        <p:spPr>
          <a:xfrm>
            <a:off x="-1734" y="1112108"/>
            <a:ext cx="4049486" cy="4559350"/>
          </a:xfrm>
          <a:prstGeom prst="rect">
            <a:avLst/>
          </a:prstGeom>
          <a:solidFill>
            <a:srgbClr val="3EBFD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4E280103-BDBC-4A40-9E85-AE3F70CBE934}"/>
              </a:ext>
            </a:extLst>
          </p:cNvPr>
          <p:cNvSpPr>
            <a:spLocks noGrp="1"/>
          </p:cNvSpPr>
          <p:nvPr>
            <p:ph type="title" hasCustomPrompt="1"/>
          </p:nvPr>
        </p:nvSpPr>
        <p:spPr>
          <a:xfrm>
            <a:off x="247135" y="1335091"/>
            <a:ext cx="3583461" cy="1611995"/>
          </a:xfrm>
        </p:spPr>
        <p:txBody>
          <a:bodyPr anchor="b">
            <a:normAutofit/>
          </a:bodyPr>
          <a:lstStyle>
            <a:lvl1pPr algn="ctr">
              <a:defRPr sz="3600">
                <a:solidFill>
                  <a:schemeClr val="bg1"/>
                </a:solidFill>
              </a:defRPr>
            </a:lvl1pPr>
          </a:lstStyle>
          <a:p>
            <a:r>
              <a:rPr lang="en-US" dirty="0"/>
              <a:t>Click to edit Section title</a:t>
            </a:r>
          </a:p>
        </p:txBody>
      </p:sp>
      <p:sp>
        <p:nvSpPr>
          <p:cNvPr id="3" name="Content Placeholder 2">
            <a:extLst>
              <a:ext uri="{FF2B5EF4-FFF2-40B4-BE49-F238E27FC236}">
                <a16:creationId xmlns:a16="http://schemas.microsoft.com/office/drawing/2014/main" id="{788E3A56-FB7B-AC46-8402-D5947961F472}"/>
              </a:ext>
            </a:extLst>
          </p:cNvPr>
          <p:cNvSpPr>
            <a:spLocks noGrp="1"/>
          </p:cNvSpPr>
          <p:nvPr>
            <p:ph idx="1" hasCustomPrompt="1"/>
          </p:nvPr>
        </p:nvSpPr>
        <p:spPr>
          <a:xfrm>
            <a:off x="4360759" y="1112108"/>
            <a:ext cx="6672648" cy="4670854"/>
          </a:xfr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2800"/>
            </a:lvl1pPr>
            <a:lvl2pPr>
              <a:defRPr sz="2400"/>
            </a:lvl2pPr>
            <a:lvl3pPr>
              <a:defRPr sz="2000"/>
            </a:lvl3pPr>
            <a:lvl4pPr>
              <a:defRPr sz="1800"/>
            </a:lvl4pPr>
            <a:lvl5pPr>
              <a:defRPr sz="2000"/>
            </a:lvl5pPr>
            <a:lvl6pPr>
              <a:defRPr sz="2000"/>
            </a:lvl6pPr>
            <a:lvl7pPr>
              <a:defRPr sz="2000"/>
            </a:lvl7pPr>
            <a:lvl8pPr>
              <a:defRPr sz="2000"/>
            </a:lvl8pPr>
            <a:lvl9pPr>
              <a:defRPr sz="2000"/>
            </a:lvl9p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US" dirty="0"/>
              <a:t>Edit Master text styles (Remember to add alt text to all imported graphics and images.)</a:t>
            </a:r>
          </a:p>
          <a:p>
            <a:pPr lvl="1"/>
            <a:r>
              <a:rPr lang="en-US" dirty="0"/>
              <a:t>Second level</a:t>
            </a:r>
          </a:p>
          <a:p>
            <a:pPr lvl="2"/>
            <a:r>
              <a:rPr lang="en-US" dirty="0"/>
              <a:t>Third level</a:t>
            </a:r>
          </a:p>
          <a:p>
            <a:pPr lvl="3"/>
            <a:r>
              <a:rPr lang="en-US" dirty="0"/>
              <a:t>Fourth level</a:t>
            </a:r>
          </a:p>
        </p:txBody>
      </p:sp>
      <p:sp>
        <p:nvSpPr>
          <p:cNvPr id="4" name="Text Placeholder 3">
            <a:extLst>
              <a:ext uri="{FF2B5EF4-FFF2-40B4-BE49-F238E27FC236}">
                <a16:creationId xmlns:a16="http://schemas.microsoft.com/office/drawing/2014/main" id="{16BCEDA2-8D63-C44F-BC49-24E0BC45BAEB}"/>
              </a:ext>
            </a:extLst>
          </p:cNvPr>
          <p:cNvSpPr>
            <a:spLocks noGrp="1"/>
          </p:cNvSpPr>
          <p:nvPr>
            <p:ph type="body" sz="half" idx="2" hasCustomPrompt="1"/>
          </p:nvPr>
        </p:nvSpPr>
        <p:spPr>
          <a:xfrm>
            <a:off x="247135" y="2928551"/>
            <a:ext cx="3583461" cy="2533135"/>
          </a:xfrm>
          <a:ln>
            <a:solidFill>
              <a:schemeClr val="accent3">
                <a:lumMod val="20000"/>
                <a:lumOff val="80000"/>
              </a:schemeClr>
            </a:solidFill>
          </a:ln>
        </p:spPr>
        <p:txBody>
          <a:bodyPr>
            <a:normAutofit/>
          </a:bodyPr>
          <a:lstStyle>
            <a:lvl1pPr marL="0" indent="0" algn="ctr">
              <a:buNone/>
              <a:defRPr sz="2600">
                <a:solidFill>
                  <a:schemeClr val="bg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Edit text</a:t>
            </a:r>
          </a:p>
        </p:txBody>
      </p:sp>
      <p:sp>
        <p:nvSpPr>
          <p:cNvPr id="7" name="Slide Number Placeholder 6">
            <a:extLst>
              <a:ext uri="{FF2B5EF4-FFF2-40B4-BE49-F238E27FC236}">
                <a16:creationId xmlns:a16="http://schemas.microsoft.com/office/drawing/2014/main" id="{4782F75C-9DD2-074A-96FF-53829C465CFC}"/>
              </a:ext>
            </a:extLst>
          </p:cNvPr>
          <p:cNvSpPr>
            <a:spLocks noGrp="1"/>
          </p:cNvSpPr>
          <p:nvPr>
            <p:ph type="sldNum" sz="quarter" idx="12"/>
          </p:nvPr>
        </p:nvSpPr>
        <p:spPr>
          <a:xfrm>
            <a:off x="8290207" y="6356350"/>
            <a:ext cx="2743200" cy="365125"/>
          </a:xfrm>
        </p:spPr>
        <p:txBody>
          <a:bodyPr rIns="0"/>
          <a:lstStyle>
            <a:lvl1pPr>
              <a:defRPr>
                <a:solidFill>
                  <a:schemeClr val="accent2"/>
                </a:solidFill>
              </a:defRPr>
            </a:lvl1pPr>
          </a:lstStyle>
          <a:p>
            <a:fld id="{492D8F1A-69A8-9242-9469-8400121D240A}" type="slidenum">
              <a:rPr lang="en-US" smtClean="0"/>
              <a:pPr/>
              <a:t>‹#›</a:t>
            </a:fld>
            <a:endParaRPr lang="en-US" dirty="0"/>
          </a:p>
        </p:txBody>
      </p:sp>
      <p:sp>
        <p:nvSpPr>
          <p:cNvPr id="10" name="Rectangle 9">
            <a:extLst>
              <a:ext uri="{FF2B5EF4-FFF2-40B4-BE49-F238E27FC236}">
                <a16:creationId xmlns:a16="http://schemas.microsoft.com/office/drawing/2014/main" id="{187515FF-A0B8-C748-B888-B5E7E36D9E01}"/>
              </a:ext>
            </a:extLst>
          </p:cNvPr>
          <p:cNvSpPr/>
          <p:nvPr userDrawn="1"/>
        </p:nvSpPr>
        <p:spPr>
          <a:xfrm>
            <a:off x="11510682" y="-37218"/>
            <a:ext cx="681318" cy="6895217"/>
          </a:xfrm>
          <a:prstGeom prst="rect">
            <a:avLst/>
          </a:prstGeom>
          <a:solidFill>
            <a:schemeClr val="accent5"/>
          </a:solidFill>
          <a:ln>
            <a:noFill/>
          </a:ln>
          <a:effectLst>
            <a:outerShdw blurRad="190500" dist="38100" dir="10800000" sx="101000" sy="101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6" name="Straight Connector 5">
            <a:extLst>
              <a:ext uri="{FF2B5EF4-FFF2-40B4-BE49-F238E27FC236}">
                <a16:creationId xmlns:a16="http://schemas.microsoft.com/office/drawing/2014/main" id="{4DEB78EA-BEEE-F349-88FC-0EA343974678}"/>
              </a:ext>
            </a:extLst>
          </p:cNvPr>
          <p:cNvCxnSpPr>
            <a:cxnSpLocks/>
          </p:cNvCxnSpPr>
          <p:nvPr userDrawn="1"/>
        </p:nvCxnSpPr>
        <p:spPr>
          <a:xfrm flipH="1">
            <a:off x="-1734" y="1112108"/>
            <a:ext cx="4049486" cy="0"/>
          </a:xfrm>
          <a:prstGeom prst="line">
            <a:avLst/>
          </a:prstGeom>
          <a:ln w="381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46D4A47C-A252-5E44-B313-E53706F59CD9}"/>
              </a:ext>
            </a:extLst>
          </p:cNvPr>
          <p:cNvCxnSpPr>
            <a:cxnSpLocks/>
          </p:cNvCxnSpPr>
          <p:nvPr userDrawn="1"/>
        </p:nvCxnSpPr>
        <p:spPr>
          <a:xfrm flipH="1">
            <a:off x="-1734" y="5671458"/>
            <a:ext cx="4049486" cy="0"/>
          </a:xfrm>
          <a:prstGeom prst="line">
            <a:avLst/>
          </a:prstGeom>
          <a:ln w="381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826225CB-6D53-5B4E-9EFA-34719523B6EC}"/>
              </a:ext>
            </a:extLst>
          </p:cNvPr>
          <p:cNvCxnSpPr>
            <a:cxnSpLocks/>
          </p:cNvCxnSpPr>
          <p:nvPr userDrawn="1"/>
        </p:nvCxnSpPr>
        <p:spPr>
          <a:xfrm flipV="1">
            <a:off x="11510682" y="-37218"/>
            <a:ext cx="0" cy="6895220"/>
          </a:xfrm>
          <a:prstGeom prst="line">
            <a:avLst/>
          </a:prstGeom>
          <a:ln w="3810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3175455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ntent 2 Column Slide">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2A98F2EA-9DEA-EE4D-B840-68DE3891D4D8}"/>
              </a:ext>
            </a:extLst>
          </p:cNvPr>
          <p:cNvSpPr/>
          <p:nvPr userDrawn="1"/>
        </p:nvSpPr>
        <p:spPr>
          <a:xfrm>
            <a:off x="0" y="0"/>
            <a:ext cx="927847" cy="6858000"/>
          </a:xfrm>
          <a:prstGeom prst="rect">
            <a:avLst/>
          </a:prstGeom>
          <a:solidFill>
            <a:schemeClr val="accent6">
              <a:lumMod val="75000"/>
            </a:schemeClr>
          </a:solidFill>
          <a:ln>
            <a:noFill/>
          </a:ln>
          <a:effectLst>
            <a:outerShdw blurRad="190500" dist="38100" sx="101000" sy="1010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CADEDC0F-3BCC-4B40-AC8B-5FD51655BC3D}"/>
              </a:ext>
            </a:extLst>
          </p:cNvPr>
          <p:cNvSpPr>
            <a:spLocks noGrp="1"/>
          </p:cNvSpPr>
          <p:nvPr>
            <p:ph type="title"/>
          </p:nvPr>
        </p:nvSpPr>
        <p:spPr>
          <a:xfrm>
            <a:off x="1277650" y="365125"/>
            <a:ext cx="10046043" cy="1325563"/>
          </a:xfrm>
        </p:spPr>
        <p:txBody>
          <a:bodyPr anchor="b">
            <a:normAutofit/>
          </a:bodyPr>
          <a:lstStyle>
            <a:lvl1pPr>
              <a:defRPr sz="3600"/>
            </a:lvl1pPr>
          </a:lstStyle>
          <a:p>
            <a:r>
              <a:rPr lang="en-US"/>
              <a:t>Click to edit Master title style</a:t>
            </a:r>
            <a:endParaRPr lang="en-US" dirty="0"/>
          </a:p>
        </p:txBody>
      </p:sp>
      <p:sp>
        <p:nvSpPr>
          <p:cNvPr id="4" name="Content Placeholder 3">
            <a:extLst>
              <a:ext uri="{FF2B5EF4-FFF2-40B4-BE49-F238E27FC236}">
                <a16:creationId xmlns:a16="http://schemas.microsoft.com/office/drawing/2014/main" id="{F8ADAEDF-6709-4345-868D-28A3E2BF9A07}"/>
              </a:ext>
            </a:extLst>
          </p:cNvPr>
          <p:cNvSpPr>
            <a:spLocks noGrp="1"/>
          </p:cNvSpPr>
          <p:nvPr>
            <p:ph sz="half" idx="2"/>
          </p:nvPr>
        </p:nvSpPr>
        <p:spPr>
          <a:xfrm>
            <a:off x="1277650" y="1798320"/>
            <a:ext cx="4922537" cy="4391343"/>
          </a:xfrm>
        </p:spPr>
        <p:txBody>
          <a:bodyPr/>
          <a:lstStyle/>
          <a:p>
            <a:pPr lvl="0"/>
            <a:r>
              <a:rPr lang="en-US"/>
              <a:t>Edit Master text styles</a:t>
            </a:r>
          </a:p>
          <a:p>
            <a:pPr lvl="1"/>
            <a:r>
              <a:rPr lang="en-US"/>
              <a:t>Second level</a:t>
            </a:r>
          </a:p>
          <a:p>
            <a:pPr lvl="2"/>
            <a:r>
              <a:rPr lang="en-US"/>
              <a:t>Third level</a:t>
            </a:r>
          </a:p>
          <a:p>
            <a:pPr lvl="3"/>
            <a:r>
              <a:rPr lang="en-US"/>
              <a:t>Fourth level</a:t>
            </a:r>
          </a:p>
        </p:txBody>
      </p:sp>
      <p:sp>
        <p:nvSpPr>
          <p:cNvPr id="6" name="Content Placeholder 5">
            <a:extLst>
              <a:ext uri="{FF2B5EF4-FFF2-40B4-BE49-F238E27FC236}">
                <a16:creationId xmlns:a16="http://schemas.microsoft.com/office/drawing/2014/main" id="{9A17F0D2-6EF4-B446-81DE-946EB47EBEC5}"/>
              </a:ext>
            </a:extLst>
          </p:cNvPr>
          <p:cNvSpPr>
            <a:spLocks noGrp="1"/>
          </p:cNvSpPr>
          <p:nvPr>
            <p:ph sz="quarter" idx="4"/>
          </p:nvPr>
        </p:nvSpPr>
        <p:spPr>
          <a:xfrm>
            <a:off x="6388259" y="1798320"/>
            <a:ext cx="4948881" cy="4391343"/>
          </a:xfrm>
        </p:spPr>
        <p:txBody>
          <a:bodyPr/>
          <a:lstStyle/>
          <a:p>
            <a:pPr lvl="0"/>
            <a:r>
              <a:rPr lang="en-US"/>
              <a:t>Edit Master text styles</a:t>
            </a:r>
          </a:p>
          <a:p>
            <a:pPr lvl="1"/>
            <a:r>
              <a:rPr lang="en-US"/>
              <a:t>Second level</a:t>
            </a:r>
          </a:p>
          <a:p>
            <a:pPr lvl="2"/>
            <a:r>
              <a:rPr lang="en-US"/>
              <a:t>Third level</a:t>
            </a:r>
          </a:p>
          <a:p>
            <a:pPr lvl="3"/>
            <a:r>
              <a:rPr lang="en-US"/>
              <a:t>Fourth level</a:t>
            </a:r>
          </a:p>
        </p:txBody>
      </p:sp>
      <p:sp>
        <p:nvSpPr>
          <p:cNvPr id="7" name="Slide Number Placeholder 6">
            <a:extLst>
              <a:ext uri="{FF2B5EF4-FFF2-40B4-BE49-F238E27FC236}">
                <a16:creationId xmlns:a16="http://schemas.microsoft.com/office/drawing/2014/main" id="{62B3F740-1E9C-A544-964D-48014EBF79BE}"/>
              </a:ext>
            </a:extLst>
          </p:cNvPr>
          <p:cNvSpPr txBox="1">
            <a:spLocks/>
          </p:cNvSpPr>
          <p:nvPr userDrawn="1"/>
        </p:nvSpPr>
        <p:spPr>
          <a:xfrm>
            <a:off x="8580493" y="6356350"/>
            <a:ext cx="2743200" cy="365125"/>
          </a:xfrm>
          <a:prstGeom prst="rect">
            <a:avLst/>
          </a:prstGeom>
        </p:spPr>
        <p:txBody>
          <a:bodyPr vert="horz" lIns="91440" tIns="45720" rIns="0" bIns="45720" rtlCol="0" anchor="ctr"/>
          <a:lstStyle>
            <a:defPPr>
              <a:defRPr lang="en-US"/>
            </a:defPPr>
            <a:lvl1pPr marL="0" algn="r" defTabSz="914400" rtl="0" eaLnBrk="1" latinLnBrk="0" hangingPunct="1">
              <a:defRPr sz="1200" kern="1200">
                <a:solidFill>
                  <a:schemeClr val="accent4"/>
                </a:solidFill>
                <a:latin typeface="Gill Sans Ultra Bold" panose="020B0A02020104020203" pitchFamily="34" charset="77"/>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492D8F1A-69A8-9242-9469-8400121D240A}" type="slidenum">
              <a:rPr lang="en-US" sz="1000" smtClean="0">
                <a:solidFill>
                  <a:schemeClr val="accent2"/>
                </a:solidFill>
                <a:latin typeface="+mj-lt"/>
              </a:rPr>
              <a:pPr/>
              <a:t>‹#›</a:t>
            </a:fld>
            <a:endParaRPr lang="en-US" sz="1000" dirty="0">
              <a:solidFill>
                <a:schemeClr val="accent2"/>
              </a:solidFill>
              <a:latin typeface="+mj-lt"/>
            </a:endParaRPr>
          </a:p>
        </p:txBody>
      </p:sp>
      <p:cxnSp>
        <p:nvCxnSpPr>
          <p:cNvPr id="9" name="Straight Connector 8">
            <a:extLst>
              <a:ext uri="{FF2B5EF4-FFF2-40B4-BE49-F238E27FC236}">
                <a16:creationId xmlns:a16="http://schemas.microsoft.com/office/drawing/2014/main" id="{F3EB2186-3A18-D445-88A4-34402F9511EA}"/>
              </a:ext>
            </a:extLst>
          </p:cNvPr>
          <p:cNvCxnSpPr>
            <a:cxnSpLocks/>
          </p:cNvCxnSpPr>
          <p:nvPr userDrawn="1"/>
        </p:nvCxnSpPr>
        <p:spPr>
          <a:xfrm flipV="1">
            <a:off x="907790" y="-37218"/>
            <a:ext cx="0" cy="6895220"/>
          </a:xfrm>
          <a:prstGeom prst="line">
            <a:avLst/>
          </a:prstGeom>
          <a:ln w="3810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6616308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ntent 1 Column Slide">
    <p:bg>
      <p:bgPr>
        <a:solidFill>
          <a:schemeClr val="bg1"/>
        </a:solidFill>
        <a:effectLst/>
      </p:bgPr>
    </p:bg>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A647686E-7239-014B-BDE6-C25098C3A993}"/>
              </a:ext>
            </a:extLst>
          </p:cNvPr>
          <p:cNvSpPr/>
          <p:nvPr userDrawn="1"/>
        </p:nvSpPr>
        <p:spPr>
          <a:xfrm>
            <a:off x="0" y="0"/>
            <a:ext cx="927847" cy="6858000"/>
          </a:xfrm>
          <a:prstGeom prst="rect">
            <a:avLst/>
          </a:prstGeom>
          <a:solidFill>
            <a:schemeClr val="accent6">
              <a:lumMod val="75000"/>
            </a:schemeClr>
          </a:solidFill>
          <a:ln>
            <a:noFill/>
          </a:ln>
          <a:effectLst>
            <a:outerShdw blurRad="190500" dist="38100" sx="101000" sy="1010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CADEDC0F-3BCC-4B40-AC8B-5FD51655BC3D}"/>
              </a:ext>
            </a:extLst>
          </p:cNvPr>
          <p:cNvSpPr>
            <a:spLocks noGrp="1"/>
          </p:cNvSpPr>
          <p:nvPr>
            <p:ph type="title"/>
          </p:nvPr>
        </p:nvSpPr>
        <p:spPr>
          <a:xfrm>
            <a:off x="1277650" y="365125"/>
            <a:ext cx="10046043" cy="1325563"/>
          </a:xfrm>
        </p:spPr>
        <p:txBody>
          <a:bodyPr anchor="b">
            <a:normAutofit/>
          </a:bodyPr>
          <a:lstStyle>
            <a:lvl1pPr>
              <a:defRPr sz="3600"/>
            </a:lvl1pPr>
          </a:lstStyle>
          <a:p>
            <a:r>
              <a:rPr lang="en-US"/>
              <a:t>Click to edit Master title style</a:t>
            </a:r>
            <a:endParaRPr lang="en-US" dirty="0"/>
          </a:p>
        </p:txBody>
      </p:sp>
      <p:sp>
        <p:nvSpPr>
          <p:cNvPr id="13" name="Slide Number Placeholder 6">
            <a:extLst>
              <a:ext uri="{FF2B5EF4-FFF2-40B4-BE49-F238E27FC236}">
                <a16:creationId xmlns:a16="http://schemas.microsoft.com/office/drawing/2014/main" id="{7E383382-0294-BD4C-A5F0-F13A44A6EA7B}"/>
              </a:ext>
            </a:extLst>
          </p:cNvPr>
          <p:cNvSpPr txBox="1">
            <a:spLocks/>
          </p:cNvSpPr>
          <p:nvPr userDrawn="1"/>
        </p:nvSpPr>
        <p:spPr>
          <a:xfrm>
            <a:off x="8580493" y="6356350"/>
            <a:ext cx="2743200" cy="365125"/>
          </a:xfrm>
          <a:prstGeom prst="rect">
            <a:avLst/>
          </a:prstGeom>
        </p:spPr>
        <p:txBody>
          <a:bodyPr vert="horz" lIns="91440" tIns="45720" rIns="0" bIns="45720" rtlCol="0" anchor="ctr"/>
          <a:lstStyle>
            <a:defPPr>
              <a:defRPr lang="en-US"/>
            </a:defPPr>
            <a:lvl1pPr marL="0" algn="r" defTabSz="914400" rtl="0" eaLnBrk="1" latinLnBrk="0" hangingPunct="1">
              <a:defRPr sz="1200" kern="1200">
                <a:solidFill>
                  <a:schemeClr val="accent4"/>
                </a:solidFill>
                <a:latin typeface="Gill Sans Ultra Bold" panose="020B0A02020104020203" pitchFamily="34" charset="77"/>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492D8F1A-69A8-9242-9469-8400121D240A}" type="slidenum">
              <a:rPr lang="en-US" sz="1000" smtClean="0">
                <a:solidFill>
                  <a:schemeClr val="accent4">
                    <a:lumMod val="50000"/>
                  </a:schemeClr>
                </a:solidFill>
                <a:latin typeface="+mj-lt"/>
              </a:rPr>
              <a:pPr/>
              <a:t>‹#›</a:t>
            </a:fld>
            <a:endParaRPr lang="en-US" sz="1000" dirty="0">
              <a:solidFill>
                <a:schemeClr val="accent4">
                  <a:lumMod val="50000"/>
                </a:schemeClr>
              </a:solidFill>
              <a:latin typeface="+mj-lt"/>
            </a:endParaRPr>
          </a:p>
        </p:txBody>
      </p:sp>
      <p:sp>
        <p:nvSpPr>
          <p:cNvPr id="11" name="Content Placeholder 2">
            <a:extLst>
              <a:ext uri="{FF2B5EF4-FFF2-40B4-BE49-F238E27FC236}">
                <a16:creationId xmlns:a16="http://schemas.microsoft.com/office/drawing/2014/main" id="{19193D36-B121-6342-A5EB-898D4AD08232}"/>
              </a:ext>
            </a:extLst>
          </p:cNvPr>
          <p:cNvSpPr>
            <a:spLocks noGrp="1"/>
          </p:cNvSpPr>
          <p:nvPr>
            <p:ph sz="half" idx="1"/>
          </p:nvPr>
        </p:nvSpPr>
        <p:spPr>
          <a:xfrm>
            <a:off x="1277650" y="1798320"/>
            <a:ext cx="100584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cxnSp>
        <p:nvCxnSpPr>
          <p:cNvPr id="6" name="Straight Connector 5">
            <a:extLst>
              <a:ext uri="{FF2B5EF4-FFF2-40B4-BE49-F238E27FC236}">
                <a16:creationId xmlns:a16="http://schemas.microsoft.com/office/drawing/2014/main" id="{1D860091-E249-9C44-9CCA-1956D1962FF4}"/>
              </a:ext>
            </a:extLst>
          </p:cNvPr>
          <p:cNvCxnSpPr>
            <a:cxnSpLocks/>
          </p:cNvCxnSpPr>
          <p:nvPr userDrawn="1"/>
        </p:nvCxnSpPr>
        <p:spPr>
          <a:xfrm flipV="1">
            <a:off x="907790" y="-37218"/>
            <a:ext cx="0" cy="6895220"/>
          </a:xfrm>
          <a:prstGeom prst="line">
            <a:avLst/>
          </a:prstGeom>
          <a:ln w="3810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8296449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B8B9249B-BE17-6849-9D73-B0C3BA84C550}"/>
              </a:ext>
            </a:extLst>
          </p:cNvPr>
          <p:cNvSpPr>
            <a:spLocks noGrp="1"/>
          </p:cNvSpPr>
          <p:nvPr>
            <p:ph type="sldNum" sz="quarter" idx="12"/>
          </p:nvPr>
        </p:nvSpPr>
        <p:spPr/>
        <p:txBody>
          <a:bodyPr/>
          <a:lstStyle>
            <a:lvl1pPr>
              <a:defRPr>
                <a:solidFill>
                  <a:schemeClr val="accent4">
                    <a:lumMod val="50000"/>
                  </a:schemeClr>
                </a:solidFill>
              </a:defRPr>
            </a:lvl1pPr>
          </a:lstStyle>
          <a:p>
            <a:fld id="{492D8F1A-69A8-9242-9469-8400121D240A}" type="slidenum">
              <a:rPr lang="en-US" smtClean="0"/>
              <a:pPr/>
              <a:t>‹#›</a:t>
            </a:fld>
            <a:endParaRPr lang="en-US" dirty="0"/>
          </a:p>
        </p:txBody>
      </p:sp>
    </p:spTree>
    <p:extLst>
      <p:ext uri="{BB962C8B-B14F-4D97-AF65-F5344CB8AC3E}">
        <p14:creationId xmlns:p14="http://schemas.microsoft.com/office/powerpoint/2010/main" val="56886692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64"/>
        <p:cNvGrpSpPr/>
        <p:nvPr/>
      </p:nvGrpSpPr>
      <p:grpSpPr>
        <a:xfrm>
          <a:off x="0" y="0"/>
          <a:ext cx="0" cy="0"/>
          <a:chOff x="0" y="0"/>
          <a:chExt cx="0" cy="0"/>
        </a:xfrm>
      </p:grpSpPr>
      <p:sp>
        <p:nvSpPr>
          <p:cNvPr id="65" name="Shape 65"/>
          <p:cNvSpPr txBox="1">
            <a:spLocks noGrp="1"/>
          </p:cNvSpPr>
          <p:nvPr>
            <p:ph type="title"/>
          </p:nvPr>
        </p:nvSpPr>
        <p:spPr>
          <a:xfrm>
            <a:off x="415600" y="593367"/>
            <a:ext cx="11360800" cy="763600"/>
          </a:xfrm>
          <a:prstGeom prst="rect">
            <a:avLst/>
          </a:prstGeom>
        </p:spPr>
        <p:txBody>
          <a:bodyPr spcFirstLastPara="1" wrap="square" lIns="91425" tIns="91425" rIns="91425" bIns="91425" anchor="t" anchorCtr="0"/>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66" name="Shape 66"/>
          <p:cNvSpPr txBox="1">
            <a:spLocks noGrp="1"/>
          </p:cNvSpPr>
          <p:nvPr>
            <p:ph type="body" idx="1"/>
          </p:nvPr>
        </p:nvSpPr>
        <p:spPr>
          <a:xfrm>
            <a:off x="415600" y="1536633"/>
            <a:ext cx="11360800" cy="4555200"/>
          </a:xfrm>
          <a:prstGeom prst="rect">
            <a:avLst/>
          </a:prstGeom>
        </p:spPr>
        <p:txBody>
          <a:bodyPr spcFirstLastPara="1" wrap="square" lIns="91425" tIns="91425" rIns="91425" bIns="91425" anchor="t" anchorCtr="0"/>
          <a:lstStyle>
            <a:lvl1pPr marL="609585" lvl="0" indent="-457189" rtl="0">
              <a:spcBef>
                <a:spcPts val="0"/>
              </a:spcBef>
              <a:spcAft>
                <a:spcPts val="0"/>
              </a:spcAft>
              <a:buSzPts val="1800"/>
              <a:buChar char="●"/>
              <a:defRPr/>
            </a:lvl1pPr>
            <a:lvl2pPr marL="1219170" lvl="1" indent="-423323" rtl="0">
              <a:spcBef>
                <a:spcPts val="2133"/>
              </a:spcBef>
              <a:spcAft>
                <a:spcPts val="0"/>
              </a:spcAft>
              <a:buSzPts val="1400"/>
              <a:buChar char="○"/>
              <a:defRPr/>
            </a:lvl2pPr>
            <a:lvl3pPr marL="1828754" lvl="2" indent="-423323" rtl="0">
              <a:spcBef>
                <a:spcPts val="2133"/>
              </a:spcBef>
              <a:spcAft>
                <a:spcPts val="0"/>
              </a:spcAft>
              <a:buSzPts val="1400"/>
              <a:buChar char="■"/>
              <a:defRPr/>
            </a:lvl3pPr>
            <a:lvl4pPr marL="2438339" lvl="3" indent="-423323" rtl="0">
              <a:spcBef>
                <a:spcPts val="2133"/>
              </a:spcBef>
              <a:spcAft>
                <a:spcPts val="0"/>
              </a:spcAft>
              <a:buSzPts val="1400"/>
              <a:buChar char="●"/>
              <a:defRPr/>
            </a:lvl4pPr>
            <a:lvl5pPr marL="3047924" lvl="4" indent="-423323" rtl="0">
              <a:spcBef>
                <a:spcPts val="2133"/>
              </a:spcBef>
              <a:spcAft>
                <a:spcPts val="0"/>
              </a:spcAft>
              <a:buSzPts val="1400"/>
              <a:buChar char="○"/>
              <a:defRPr/>
            </a:lvl5pPr>
            <a:lvl6pPr marL="3657509" lvl="5" indent="-423323" rtl="0">
              <a:spcBef>
                <a:spcPts val="2133"/>
              </a:spcBef>
              <a:spcAft>
                <a:spcPts val="0"/>
              </a:spcAft>
              <a:buSzPts val="1400"/>
              <a:buChar char="■"/>
              <a:defRPr/>
            </a:lvl6pPr>
            <a:lvl7pPr marL="4267093" lvl="6" indent="-423323" rtl="0">
              <a:spcBef>
                <a:spcPts val="2133"/>
              </a:spcBef>
              <a:spcAft>
                <a:spcPts val="0"/>
              </a:spcAft>
              <a:buSzPts val="1400"/>
              <a:buChar char="●"/>
              <a:defRPr/>
            </a:lvl7pPr>
            <a:lvl8pPr marL="4876678" lvl="7" indent="-423323" rtl="0">
              <a:spcBef>
                <a:spcPts val="2133"/>
              </a:spcBef>
              <a:spcAft>
                <a:spcPts val="0"/>
              </a:spcAft>
              <a:buSzPts val="1400"/>
              <a:buChar char="○"/>
              <a:defRPr/>
            </a:lvl8pPr>
            <a:lvl9pPr marL="5486263" lvl="8" indent="-423323" rtl="0">
              <a:spcBef>
                <a:spcPts val="2133"/>
              </a:spcBef>
              <a:spcAft>
                <a:spcPts val="2133"/>
              </a:spcAft>
              <a:buSzPts val="1400"/>
              <a:buChar char="■"/>
              <a:defRPr/>
            </a:lvl9pPr>
          </a:lstStyle>
          <a:p>
            <a:endParaRPr/>
          </a:p>
        </p:txBody>
      </p:sp>
      <p:sp>
        <p:nvSpPr>
          <p:cNvPr id="67" name="Shape 67"/>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fld id="{00000000-1234-1234-1234-123412341234}" type="slidenum">
              <a:rPr lang="en" smtClean="0"/>
              <a:pPr/>
              <a:t>‹#›</a:t>
            </a:fld>
            <a:endParaRPr lang="en"/>
          </a:p>
        </p:txBody>
      </p:sp>
      <p:sp>
        <p:nvSpPr>
          <p:cNvPr id="68" name="Shape 68"/>
          <p:cNvSpPr/>
          <p:nvPr/>
        </p:nvSpPr>
        <p:spPr>
          <a:xfrm>
            <a:off x="-19333" y="-68400"/>
            <a:ext cx="12192000" cy="602800"/>
          </a:xfrm>
          <a:prstGeom prst="rect">
            <a:avLst/>
          </a:prstGeom>
          <a:solidFill>
            <a:srgbClr val="85200C"/>
          </a:solidFill>
          <a:ln w="9525"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p>
            <a:pPr marL="0" lvl="0" indent="0">
              <a:spcBef>
                <a:spcPts val="0"/>
              </a:spcBef>
              <a:spcAft>
                <a:spcPts val="0"/>
              </a:spcAft>
              <a:buNone/>
            </a:pPr>
            <a:endParaRPr sz="2400" dirty="0"/>
          </a:p>
        </p:txBody>
      </p:sp>
    </p:spTree>
    <p:extLst>
      <p:ext uri="{BB962C8B-B14F-4D97-AF65-F5344CB8AC3E}">
        <p14:creationId xmlns:p14="http://schemas.microsoft.com/office/powerpoint/2010/main" val="184300401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itle and two columns" type="twoColTx">
  <p:cSld name="Title and two columns">
    <p:spTree>
      <p:nvGrpSpPr>
        <p:cNvPr id="1" name="Shape 69"/>
        <p:cNvGrpSpPr/>
        <p:nvPr/>
      </p:nvGrpSpPr>
      <p:grpSpPr>
        <a:xfrm>
          <a:off x="0" y="0"/>
          <a:ext cx="0" cy="0"/>
          <a:chOff x="0" y="0"/>
          <a:chExt cx="0" cy="0"/>
        </a:xfrm>
      </p:grpSpPr>
      <p:sp>
        <p:nvSpPr>
          <p:cNvPr id="70" name="Shape 70"/>
          <p:cNvSpPr txBox="1">
            <a:spLocks noGrp="1"/>
          </p:cNvSpPr>
          <p:nvPr>
            <p:ph type="title"/>
          </p:nvPr>
        </p:nvSpPr>
        <p:spPr>
          <a:xfrm>
            <a:off x="415600" y="593367"/>
            <a:ext cx="11360800" cy="763600"/>
          </a:xfrm>
          <a:prstGeom prst="rect">
            <a:avLst/>
          </a:prstGeom>
        </p:spPr>
        <p:txBody>
          <a:bodyPr spcFirstLastPara="1" wrap="square" lIns="91425" tIns="91425" rIns="91425" bIns="91425" anchor="t" anchorCtr="0"/>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71" name="Shape 71"/>
          <p:cNvSpPr txBox="1">
            <a:spLocks noGrp="1"/>
          </p:cNvSpPr>
          <p:nvPr>
            <p:ph type="body" idx="1"/>
          </p:nvPr>
        </p:nvSpPr>
        <p:spPr>
          <a:xfrm>
            <a:off x="415600" y="1536633"/>
            <a:ext cx="5333200" cy="4555200"/>
          </a:xfrm>
          <a:prstGeom prst="rect">
            <a:avLst/>
          </a:prstGeom>
        </p:spPr>
        <p:txBody>
          <a:bodyPr spcFirstLastPara="1" wrap="square" lIns="91425" tIns="91425" rIns="91425" bIns="91425" anchor="t" anchorCtr="0"/>
          <a:lstStyle>
            <a:lvl1pPr marL="609585" lvl="0" indent="-423323" rtl="0">
              <a:spcBef>
                <a:spcPts val="0"/>
              </a:spcBef>
              <a:spcAft>
                <a:spcPts val="0"/>
              </a:spcAft>
              <a:buSzPts val="1400"/>
              <a:buChar char="●"/>
              <a:defRPr sz="1867"/>
            </a:lvl1pPr>
            <a:lvl2pPr marL="1219170" lvl="1" indent="-406390" rtl="0">
              <a:spcBef>
                <a:spcPts val="2133"/>
              </a:spcBef>
              <a:spcAft>
                <a:spcPts val="0"/>
              </a:spcAft>
              <a:buSzPts val="1200"/>
              <a:buChar char="○"/>
              <a:defRPr sz="1600"/>
            </a:lvl2pPr>
            <a:lvl3pPr marL="1828754" lvl="2" indent="-406390" rtl="0">
              <a:spcBef>
                <a:spcPts val="2133"/>
              </a:spcBef>
              <a:spcAft>
                <a:spcPts val="0"/>
              </a:spcAft>
              <a:buSzPts val="1200"/>
              <a:buChar char="■"/>
              <a:defRPr sz="1600"/>
            </a:lvl3pPr>
            <a:lvl4pPr marL="2438339" lvl="3" indent="-406390" rtl="0">
              <a:spcBef>
                <a:spcPts val="2133"/>
              </a:spcBef>
              <a:spcAft>
                <a:spcPts val="0"/>
              </a:spcAft>
              <a:buSzPts val="1200"/>
              <a:buChar char="●"/>
              <a:defRPr sz="1600"/>
            </a:lvl4pPr>
            <a:lvl5pPr marL="3047924" lvl="4" indent="-406390" rtl="0">
              <a:spcBef>
                <a:spcPts val="2133"/>
              </a:spcBef>
              <a:spcAft>
                <a:spcPts val="0"/>
              </a:spcAft>
              <a:buSzPts val="1200"/>
              <a:buChar char="○"/>
              <a:defRPr sz="1600"/>
            </a:lvl5pPr>
            <a:lvl6pPr marL="3657509" lvl="5" indent="-406390" rtl="0">
              <a:spcBef>
                <a:spcPts val="2133"/>
              </a:spcBef>
              <a:spcAft>
                <a:spcPts val="0"/>
              </a:spcAft>
              <a:buSzPts val="1200"/>
              <a:buChar char="■"/>
              <a:defRPr sz="1600"/>
            </a:lvl6pPr>
            <a:lvl7pPr marL="4267093" lvl="6" indent="-406390" rtl="0">
              <a:spcBef>
                <a:spcPts val="2133"/>
              </a:spcBef>
              <a:spcAft>
                <a:spcPts val="0"/>
              </a:spcAft>
              <a:buSzPts val="1200"/>
              <a:buChar char="●"/>
              <a:defRPr sz="1600"/>
            </a:lvl7pPr>
            <a:lvl8pPr marL="4876678" lvl="7" indent="-406390" rtl="0">
              <a:spcBef>
                <a:spcPts val="2133"/>
              </a:spcBef>
              <a:spcAft>
                <a:spcPts val="0"/>
              </a:spcAft>
              <a:buSzPts val="1200"/>
              <a:buChar char="○"/>
              <a:defRPr sz="1600"/>
            </a:lvl8pPr>
            <a:lvl9pPr marL="5486263" lvl="8" indent="-406390" rtl="0">
              <a:spcBef>
                <a:spcPts val="2133"/>
              </a:spcBef>
              <a:spcAft>
                <a:spcPts val="2133"/>
              </a:spcAft>
              <a:buSzPts val="1200"/>
              <a:buChar char="■"/>
              <a:defRPr sz="1600"/>
            </a:lvl9pPr>
          </a:lstStyle>
          <a:p>
            <a:endParaRPr/>
          </a:p>
        </p:txBody>
      </p:sp>
      <p:sp>
        <p:nvSpPr>
          <p:cNvPr id="72" name="Shape 72"/>
          <p:cNvSpPr txBox="1">
            <a:spLocks noGrp="1"/>
          </p:cNvSpPr>
          <p:nvPr>
            <p:ph type="body" idx="2"/>
          </p:nvPr>
        </p:nvSpPr>
        <p:spPr>
          <a:xfrm>
            <a:off x="6443200" y="1536633"/>
            <a:ext cx="5333200" cy="4555200"/>
          </a:xfrm>
          <a:prstGeom prst="rect">
            <a:avLst/>
          </a:prstGeom>
        </p:spPr>
        <p:txBody>
          <a:bodyPr spcFirstLastPara="1" wrap="square" lIns="91425" tIns="91425" rIns="91425" bIns="91425" anchor="t" anchorCtr="0"/>
          <a:lstStyle>
            <a:lvl1pPr marL="609585" lvl="0" indent="-423323" rtl="0">
              <a:spcBef>
                <a:spcPts val="0"/>
              </a:spcBef>
              <a:spcAft>
                <a:spcPts val="0"/>
              </a:spcAft>
              <a:buSzPts val="1400"/>
              <a:buChar char="●"/>
              <a:defRPr sz="1867"/>
            </a:lvl1pPr>
            <a:lvl2pPr marL="1219170" lvl="1" indent="-406390" rtl="0">
              <a:spcBef>
                <a:spcPts val="2133"/>
              </a:spcBef>
              <a:spcAft>
                <a:spcPts val="0"/>
              </a:spcAft>
              <a:buSzPts val="1200"/>
              <a:buChar char="○"/>
              <a:defRPr sz="1600"/>
            </a:lvl2pPr>
            <a:lvl3pPr marL="1828754" lvl="2" indent="-406390" rtl="0">
              <a:spcBef>
                <a:spcPts val="2133"/>
              </a:spcBef>
              <a:spcAft>
                <a:spcPts val="0"/>
              </a:spcAft>
              <a:buSzPts val="1200"/>
              <a:buChar char="■"/>
              <a:defRPr sz="1600"/>
            </a:lvl3pPr>
            <a:lvl4pPr marL="2438339" lvl="3" indent="-406390" rtl="0">
              <a:spcBef>
                <a:spcPts val="2133"/>
              </a:spcBef>
              <a:spcAft>
                <a:spcPts val="0"/>
              </a:spcAft>
              <a:buSzPts val="1200"/>
              <a:buChar char="●"/>
              <a:defRPr sz="1600"/>
            </a:lvl4pPr>
            <a:lvl5pPr marL="3047924" lvl="4" indent="-406390" rtl="0">
              <a:spcBef>
                <a:spcPts val="2133"/>
              </a:spcBef>
              <a:spcAft>
                <a:spcPts val="0"/>
              </a:spcAft>
              <a:buSzPts val="1200"/>
              <a:buChar char="○"/>
              <a:defRPr sz="1600"/>
            </a:lvl5pPr>
            <a:lvl6pPr marL="3657509" lvl="5" indent="-406390" rtl="0">
              <a:spcBef>
                <a:spcPts val="2133"/>
              </a:spcBef>
              <a:spcAft>
                <a:spcPts val="0"/>
              </a:spcAft>
              <a:buSzPts val="1200"/>
              <a:buChar char="■"/>
              <a:defRPr sz="1600"/>
            </a:lvl6pPr>
            <a:lvl7pPr marL="4267093" lvl="6" indent="-406390" rtl="0">
              <a:spcBef>
                <a:spcPts val="2133"/>
              </a:spcBef>
              <a:spcAft>
                <a:spcPts val="0"/>
              </a:spcAft>
              <a:buSzPts val="1200"/>
              <a:buChar char="●"/>
              <a:defRPr sz="1600"/>
            </a:lvl7pPr>
            <a:lvl8pPr marL="4876678" lvl="7" indent="-406390" rtl="0">
              <a:spcBef>
                <a:spcPts val="2133"/>
              </a:spcBef>
              <a:spcAft>
                <a:spcPts val="0"/>
              </a:spcAft>
              <a:buSzPts val="1200"/>
              <a:buChar char="○"/>
              <a:defRPr sz="1600"/>
            </a:lvl8pPr>
            <a:lvl9pPr marL="5486263" lvl="8" indent="-406390" rtl="0">
              <a:spcBef>
                <a:spcPts val="2133"/>
              </a:spcBef>
              <a:spcAft>
                <a:spcPts val="2133"/>
              </a:spcAft>
              <a:buSzPts val="1200"/>
              <a:buChar char="■"/>
              <a:defRPr sz="1600"/>
            </a:lvl9pPr>
          </a:lstStyle>
          <a:p>
            <a:endParaRPr/>
          </a:p>
        </p:txBody>
      </p:sp>
      <p:sp>
        <p:nvSpPr>
          <p:cNvPr id="73" name="Shape 73"/>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fld id="{00000000-1234-1234-1234-123412341234}" type="slidenum">
              <a:rPr lang="en" smtClean="0"/>
              <a:pPr/>
              <a:t>‹#›</a:t>
            </a:fld>
            <a:endParaRPr lang="en"/>
          </a:p>
        </p:txBody>
      </p:sp>
      <p:sp>
        <p:nvSpPr>
          <p:cNvPr id="74" name="Shape 74"/>
          <p:cNvSpPr/>
          <p:nvPr/>
        </p:nvSpPr>
        <p:spPr>
          <a:xfrm>
            <a:off x="-19333" y="-68400"/>
            <a:ext cx="12192000" cy="602800"/>
          </a:xfrm>
          <a:prstGeom prst="rect">
            <a:avLst/>
          </a:prstGeom>
          <a:solidFill>
            <a:srgbClr val="85200C"/>
          </a:solidFill>
          <a:ln w="9525"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p>
            <a:pPr marL="0" lvl="0" indent="0">
              <a:spcBef>
                <a:spcPts val="0"/>
              </a:spcBef>
              <a:spcAft>
                <a:spcPts val="0"/>
              </a:spcAft>
              <a:buNone/>
            </a:pPr>
            <a:endParaRPr sz="2400" dirty="0"/>
          </a:p>
        </p:txBody>
      </p:sp>
    </p:spTree>
    <p:extLst>
      <p:ext uri="{BB962C8B-B14F-4D97-AF65-F5344CB8AC3E}">
        <p14:creationId xmlns:p14="http://schemas.microsoft.com/office/powerpoint/2010/main" val="166811137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F7D4156-A61C-45C8-B173-8D300BAEE2CC}" type="datetime1">
              <a:rPr lang="en-US" smtClean="0"/>
              <a:t>7/6/2020</a:t>
            </a:fld>
            <a:endParaRPr lang="en-US" dirty="0"/>
          </a:p>
        </p:txBody>
      </p:sp>
      <p:sp>
        <p:nvSpPr>
          <p:cNvPr id="5" name="Footer Placeholder 4"/>
          <p:cNvSpPr>
            <a:spLocks noGrp="1"/>
          </p:cNvSpPr>
          <p:nvPr>
            <p:ph type="ftr" sz="quarter" idx="11"/>
          </p:nvPr>
        </p:nvSpPr>
        <p:spPr/>
        <p:txBody>
          <a:bodyPr/>
          <a:lstStyle/>
          <a:p>
            <a:r>
              <a:rPr lang="en-US" dirty="0"/>
              <a:t>ASCCC Curriculum Institute 2017, July 12-15, Riverside Convention Center</a:t>
            </a:r>
          </a:p>
        </p:txBody>
      </p:sp>
      <p:sp>
        <p:nvSpPr>
          <p:cNvPr id="6" name="Slide Number Placeholder 5"/>
          <p:cNvSpPr>
            <a:spLocks noGrp="1"/>
          </p:cNvSpPr>
          <p:nvPr>
            <p:ph type="sldNum" sz="quarter" idx="12"/>
          </p:nvPr>
        </p:nvSpPr>
        <p:spPr/>
        <p:txBody>
          <a:bodyPr/>
          <a:lstStyle/>
          <a:p>
            <a:fld id="{A2145772-00D6-490A-8D79-5C10DE608B47}" type="slidenum">
              <a:rPr lang="en-US" smtClean="0"/>
              <a:t>‹#›</a:t>
            </a:fld>
            <a:endParaRPr lang="en-US" dirty="0"/>
          </a:p>
        </p:txBody>
      </p:sp>
    </p:spTree>
    <p:extLst>
      <p:ext uri="{BB962C8B-B14F-4D97-AF65-F5344CB8AC3E}">
        <p14:creationId xmlns:p14="http://schemas.microsoft.com/office/powerpoint/2010/main" val="7971258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A52D507-5401-464E-AD07-D24EE91AF6E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2E3A2FC3-D2C7-9B4C-9B9B-A2C7D0FDA33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Edit Master text – Remember to ad alt text to all imported graphics and images.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a:extLst>
              <a:ext uri="{FF2B5EF4-FFF2-40B4-BE49-F238E27FC236}">
                <a16:creationId xmlns:a16="http://schemas.microsoft.com/office/drawing/2014/main" id="{2F650318-0809-C04F-9288-E60B69D54831}"/>
              </a:ext>
            </a:extLst>
          </p:cNvPr>
          <p:cNvSpPr>
            <a:spLocks noGrp="1"/>
          </p:cNvSpPr>
          <p:nvPr>
            <p:ph type="sldNum" sz="quarter" idx="4"/>
          </p:nvPr>
        </p:nvSpPr>
        <p:spPr>
          <a:xfrm>
            <a:off x="8610600" y="6356350"/>
            <a:ext cx="2743200" cy="365125"/>
          </a:xfrm>
          <a:prstGeom prst="rect">
            <a:avLst/>
          </a:prstGeom>
        </p:spPr>
        <p:txBody>
          <a:bodyPr vert="horz" lIns="91440" tIns="45720" rIns="0" bIns="45720" rtlCol="0" anchor="ctr"/>
          <a:lstStyle>
            <a:lvl1pPr algn="r">
              <a:defRPr sz="1000">
                <a:solidFill>
                  <a:schemeClr val="accent4">
                    <a:lumMod val="50000"/>
                  </a:schemeClr>
                </a:solidFill>
                <a:latin typeface="+mj-lt"/>
              </a:defRPr>
            </a:lvl1pPr>
          </a:lstStyle>
          <a:p>
            <a:fld id="{492D8F1A-69A8-9242-9469-8400121D240A}" type="slidenum">
              <a:rPr lang="en-US" smtClean="0"/>
              <a:pPr/>
              <a:t>‹#›</a:t>
            </a:fld>
            <a:endParaRPr lang="en-US" dirty="0"/>
          </a:p>
        </p:txBody>
      </p:sp>
    </p:spTree>
    <p:extLst>
      <p:ext uri="{BB962C8B-B14F-4D97-AF65-F5344CB8AC3E}">
        <p14:creationId xmlns:p14="http://schemas.microsoft.com/office/powerpoint/2010/main" val="984657070"/>
      </p:ext>
    </p:extLst>
  </p:cSld>
  <p:clrMap bg1="lt1" tx1="dk1" bg2="lt2" tx2="dk2" accent1="accent1" accent2="accent2" accent3="accent3" accent4="accent4" accent5="accent5" accent6="accent6" hlink="hlink" folHlink="folHlink"/>
  <p:sldLayoutIdLst>
    <p:sldLayoutId id="2147483649" r:id="rId1"/>
    <p:sldLayoutId id="2147483663" r:id="rId2"/>
    <p:sldLayoutId id="2147483668" r:id="rId3"/>
    <p:sldLayoutId id="2147483653" r:id="rId4"/>
    <p:sldLayoutId id="2147483666" r:id="rId5"/>
    <p:sldLayoutId id="2147483655" r:id="rId6"/>
    <p:sldLayoutId id="2147483669" r:id="rId7"/>
    <p:sldLayoutId id="2147483670" r:id="rId8"/>
    <p:sldLayoutId id="2147483671" r:id="rId9"/>
  </p:sldLayoutIdLst>
  <p:hf hdr="0" ftr="0" dt="0"/>
  <p:txStyles>
    <p:titleStyle>
      <a:lvl1pPr algn="l" defTabSz="914400" rtl="0" eaLnBrk="1" latinLnBrk="0" hangingPunct="1">
        <a:lnSpc>
          <a:spcPct val="90000"/>
        </a:lnSpc>
        <a:spcBef>
          <a:spcPct val="0"/>
        </a:spcBef>
        <a:buNone/>
        <a:defRPr sz="4400" kern="1200">
          <a:solidFill>
            <a:schemeClr val="accent4">
              <a:lumMod val="50000"/>
            </a:schemeClr>
          </a:solidFill>
          <a:latin typeface="Palatino" pitchFamily="2" charset="77"/>
          <a:ea typeface="Palatino" pitchFamily="2" charset="77"/>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b="0" i="0" kern="1200">
          <a:solidFill>
            <a:schemeClr val="tx2">
              <a:lumMod val="75000"/>
              <a:lumOff val="25000"/>
            </a:schemeClr>
          </a:solidFill>
          <a:latin typeface="+mj-lt"/>
          <a:ea typeface="+mn-ea"/>
          <a:cs typeface="Gill Sans" panose="020B0502020104020203" pitchFamily="34" charset="-79"/>
        </a:defRPr>
      </a:lvl1pPr>
      <a:lvl2pPr marL="685800" indent="-228600" algn="l" defTabSz="914400" rtl="0" eaLnBrk="1" latinLnBrk="0" hangingPunct="1">
        <a:lnSpc>
          <a:spcPct val="90000"/>
        </a:lnSpc>
        <a:spcBef>
          <a:spcPts val="500"/>
        </a:spcBef>
        <a:buFont typeface="Arial" panose="020B0604020202020204" pitchFamily="34" charset="0"/>
        <a:buChar char="•"/>
        <a:defRPr sz="2200" b="0" i="0" kern="1200">
          <a:solidFill>
            <a:schemeClr val="tx2">
              <a:lumMod val="75000"/>
              <a:lumOff val="25000"/>
            </a:schemeClr>
          </a:solidFill>
          <a:latin typeface="+mj-lt"/>
          <a:ea typeface="+mn-ea"/>
          <a:cs typeface="Gill Sans" panose="020B0502020104020203" pitchFamily="34" charset="-79"/>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2">
              <a:lumMod val="75000"/>
              <a:lumOff val="25000"/>
            </a:schemeClr>
          </a:solidFill>
          <a:latin typeface="+mj-lt"/>
          <a:ea typeface="+mn-ea"/>
          <a:cs typeface="Gill Sans" panose="020B0502020104020203" pitchFamily="34" charset="-79"/>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2">
              <a:lumMod val="75000"/>
              <a:lumOff val="25000"/>
            </a:schemeClr>
          </a:solidFill>
          <a:latin typeface="+mj-lt"/>
          <a:ea typeface="+mn-ea"/>
          <a:cs typeface="Gill Sans" panose="020B0502020104020203" pitchFamily="34" charset="-79"/>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2">
              <a:lumMod val="75000"/>
              <a:lumOff val="25000"/>
            </a:schemeClr>
          </a:solidFill>
          <a:latin typeface="+mj-lt"/>
          <a:ea typeface="+mn-ea"/>
          <a:cs typeface="Gill Sans" panose="020B0502020104020203" pitchFamily="34" charset="-79"/>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govt.westlaw.com/calregs/Document/I1E35BBE3B57046F0ABD056DC4E8F0E73?viewType=FullText&amp;originationContext=documenttoc&amp;transitionType=CategoryPageItem&amp;contextData=(sc.Default)" TargetMode="External"/><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hyperlink" Target="https://govt.westlaw.com/calregs/Document/I1E35BBE3B57046F0ABD056DC4E8F0E73?viewType=FullText&amp;originationContext=documenttoc&amp;transitionType=CategoryPageItem&amp;contextData=(sc.Default)" TargetMode="External"/><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mailto:jbowen@avc.edu"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hyperlink" Target="mailto:saperslm@laccd.edu" TargetMode="External"/><Relationship Id="rId4" Type="http://schemas.openxmlformats.org/officeDocument/2006/relationships/hyperlink" Target="mailto:stephanie.curry@reedleycollege.edu" TargetMode="Externa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hyperlink" Target="https://govt.westlaw.com/calregs/Document/I17CDFA4650794F79B801F22BDD8A83F1?viewType=FullText&amp;originationContext=documenttoc&amp;transitionType=CategoryPageItem&amp;contextData=(sc.Default)&amp;bhcp=1&amp;ignorebhwarn=IgnoreWarns" TargetMode="External"/><Relationship Id="rId2" Type="http://schemas.openxmlformats.org/officeDocument/2006/relationships/notesSlide" Target="../notesSlides/notesSlide21.xml"/><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hyperlink" Target="https://govt.westlaw.com/calregs/Document/I9D2D0137ACF049019AC07C153D823E3B?transitionType=Default&amp;contextData=%28sc.Default%29" TargetMode="External"/><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hyperlink" Target="https://www.asccc.org/sites/default/files/COR.pdf" TargetMode="External"/><Relationship Id="rId2" Type="http://schemas.openxmlformats.org/officeDocument/2006/relationships/notesSlide" Target="../notesSlides/notesSlide24.xml"/><Relationship Id="rId1" Type="http://schemas.openxmlformats.org/officeDocument/2006/relationships/slideLayout" Target="../slideLayouts/slideLayout2.xml"/><Relationship Id="rId6" Type="http://schemas.openxmlformats.org/officeDocument/2006/relationships/hyperlink" Target="http://www.sdmesa.edu/accreditation/accreditation-2017/2a-evidence/2a-5/IIA5_19_CCCCO_Hours_and_Units_Calculation.pdf" TargetMode="External"/><Relationship Id="rId5" Type="http://schemas.openxmlformats.org/officeDocument/2006/relationships/hyperlink" Target="https://www.cccco.edu/-/media/CCCCO-Website/Reports/CCCCO_Report_Program_Course_Approval-web-102819.ashx?la=en&amp;hash=8E54C44CB97423B024D18C7AB13C456F91FB03E3" TargetMode="External"/><Relationship Id="rId4" Type="http://schemas.openxmlformats.org/officeDocument/2006/relationships/hyperlink" Target="https://guides.library.pdx.edu/c.php?g=527355&amp;p=3605354" TargetMode="External"/></Relationships>
</file>

<file path=ppt/slides/_rels/slide25.xml.rels><?xml version="1.0" encoding="UTF-8" standalone="yes"?>
<Relationships xmlns="http://schemas.openxmlformats.org/package/2006/relationships"><Relationship Id="rId3" Type="http://schemas.openxmlformats.org/officeDocument/2006/relationships/hyperlink" Target="mailto:info@asccc.org" TargetMode="External"/><Relationship Id="rId2" Type="http://schemas.openxmlformats.org/officeDocument/2006/relationships/notesSlide" Target="../notesSlides/notesSlide25.xml"/><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https://www.asccc.org/papers/course-outline-record-curriculum-reference-guide-revisited"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3" Type="http://schemas.openxmlformats.org/officeDocument/2006/relationships/hyperlink" Target="https://guides.library.pdx.edu/c.php?g=527355&amp;p=3623937" TargetMode="External"/><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8" Type="http://schemas.openxmlformats.org/officeDocument/2006/relationships/hyperlink" Target="https://www.ucop.edu/transfer-articulation/transferable-course-agreements/tca-policy/regulations-by-subject-area.html" TargetMode="External"/><Relationship Id="rId3" Type="http://schemas.openxmlformats.org/officeDocument/2006/relationships/hyperlink" Target="https://govt.westlaw.com/calregs/Document/I02E2C60D166D4806B63BA4AF82F76323?viewType=FullText&amp;originationContext=documenttoc&amp;transitionType=CategoryPageItem&amp;contextData=(sc.Default)" TargetMode="External"/><Relationship Id="rId7" Type="http://schemas.openxmlformats.org/officeDocument/2006/relationships/hyperlink" Target="https://www.calstate.edu/App/GEAC/documents/GE-Reviewers-Guiding-Notes.pdf" TargetMode="External"/><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hyperlink" Target="https://c-id.net/" TargetMode="External"/><Relationship Id="rId5" Type="http://schemas.openxmlformats.org/officeDocument/2006/relationships/hyperlink" Target="https://accjc.org/eligibility-requirements-standards-policies/" TargetMode="External"/><Relationship Id="rId4" Type="http://schemas.openxmlformats.org/officeDocument/2006/relationships/hyperlink" Target="https://www.cccco.edu/-/media/CCCCO-Website/Reports/CCCCO_Report_Program_Course_Approval-web-102819.ashx?la=en&amp;hash=8E54C44CB97423B024D18C7AB13C456F91FB03E3" TargetMode="Externa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701685-6854-4F4E-8886-7E7F0A6D919B}"/>
              </a:ext>
            </a:extLst>
          </p:cNvPr>
          <p:cNvSpPr>
            <a:spLocks noGrp="1"/>
          </p:cNvSpPr>
          <p:nvPr>
            <p:ph type="title"/>
          </p:nvPr>
        </p:nvSpPr>
        <p:spPr/>
        <p:txBody>
          <a:bodyPr>
            <a:normAutofit/>
          </a:bodyPr>
          <a:lstStyle/>
          <a:p>
            <a:r>
              <a:rPr lang="en-US" sz="4200" dirty="0"/>
              <a:t>The Course Outline of Record (COR): The Basics  </a:t>
            </a:r>
          </a:p>
        </p:txBody>
      </p:sp>
    </p:spTree>
    <p:extLst>
      <p:ext uri="{BB962C8B-B14F-4D97-AF65-F5344CB8AC3E}">
        <p14:creationId xmlns:p14="http://schemas.microsoft.com/office/powerpoint/2010/main" val="103676002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87"/>
        <p:cNvGrpSpPr/>
        <p:nvPr/>
      </p:nvGrpSpPr>
      <p:grpSpPr>
        <a:xfrm>
          <a:off x="0" y="0"/>
          <a:ext cx="0" cy="0"/>
          <a:chOff x="0" y="0"/>
          <a:chExt cx="0" cy="0"/>
        </a:xfrm>
      </p:grpSpPr>
      <p:sp>
        <p:nvSpPr>
          <p:cNvPr id="188" name="Shape 188"/>
          <p:cNvSpPr txBox="1">
            <a:spLocks noGrp="1"/>
          </p:cNvSpPr>
          <p:nvPr>
            <p:ph type="title"/>
          </p:nvPr>
        </p:nvSpPr>
        <p:spPr>
          <a:xfrm>
            <a:off x="1277650" y="365125"/>
            <a:ext cx="10046043" cy="1015491"/>
          </a:xfrm>
          <a:prstGeom prst="rect">
            <a:avLst/>
          </a:prstGeom>
        </p:spPr>
        <p:txBody>
          <a:bodyPr spcFirstLastPara="1" vert="horz" wrap="square" lIns="121900" tIns="121900" rIns="121900" bIns="121900" rtlCol="0" anchor="t" anchorCtr="0">
            <a:noAutofit/>
          </a:bodyPr>
          <a:lstStyle/>
          <a:p>
            <a:pPr>
              <a:buClr>
                <a:schemeClr val="dk1"/>
              </a:buClr>
              <a:buSzPts val="1100"/>
            </a:pPr>
            <a:r>
              <a:rPr lang="en" dirty="0"/>
              <a:t>Credit COR Structure as Required by Title 5 </a:t>
            </a:r>
            <a:r>
              <a:rPr lang="en" dirty="0">
                <a:solidFill>
                  <a:srgbClr val="3F3F3F"/>
                </a:solidFill>
              </a:rPr>
              <a:t>§</a:t>
            </a:r>
            <a:r>
              <a:rPr lang="en" dirty="0">
                <a:hlinkClick r:id="rId3"/>
              </a:rPr>
              <a:t>55002</a:t>
            </a:r>
            <a:endParaRPr dirty="0"/>
          </a:p>
          <a:p>
            <a:r>
              <a:rPr lang="en" dirty="0"/>
              <a:t> </a:t>
            </a:r>
            <a:br>
              <a:rPr lang="en" dirty="0"/>
            </a:br>
            <a:endParaRPr dirty="0"/>
          </a:p>
        </p:txBody>
      </p:sp>
      <p:sp>
        <p:nvSpPr>
          <p:cNvPr id="189" name="Shape 189"/>
          <p:cNvSpPr txBox="1">
            <a:spLocks noGrp="1"/>
          </p:cNvSpPr>
          <p:nvPr>
            <p:ph sz="half" idx="2"/>
          </p:nvPr>
        </p:nvSpPr>
        <p:spPr>
          <a:xfrm>
            <a:off x="1277650" y="1520456"/>
            <a:ext cx="4922537" cy="4669207"/>
          </a:xfrm>
          <a:prstGeom prst="rect">
            <a:avLst/>
          </a:prstGeom>
        </p:spPr>
        <p:txBody>
          <a:bodyPr spcFirstLastPara="1" vert="horz" wrap="square" lIns="121900" tIns="121900" rIns="121900" bIns="121900" rtlCol="0" anchor="t" anchorCtr="0">
            <a:noAutofit/>
          </a:bodyPr>
          <a:lstStyle/>
          <a:p>
            <a:pPr indent="-457189">
              <a:buClr>
                <a:srgbClr val="3F3F3F"/>
              </a:buClr>
              <a:buSzPts val="1800"/>
            </a:pPr>
            <a:r>
              <a:rPr lang="en" sz="2400" dirty="0">
                <a:solidFill>
                  <a:srgbClr val="3F3F3F"/>
                </a:solidFill>
              </a:rPr>
              <a:t>Unit value (credit courses)</a:t>
            </a:r>
            <a:endParaRPr sz="2400" dirty="0">
              <a:solidFill>
                <a:srgbClr val="3F3F3F"/>
              </a:solidFill>
            </a:endParaRPr>
          </a:p>
          <a:p>
            <a:pPr indent="-457189">
              <a:buClr>
                <a:srgbClr val="3F3F3F"/>
              </a:buClr>
              <a:buSzPts val="1800"/>
            </a:pPr>
            <a:r>
              <a:rPr lang="en" sz="2400" dirty="0">
                <a:solidFill>
                  <a:srgbClr val="3F3F3F"/>
                </a:solidFill>
              </a:rPr>
              <a:t>Total contact hours for course (more on this later...)</a:t>
            </a:r>
            <a:endParaRPr sz="2400" dirty="0">
              <a:solidFill>
                <a:srgbClr val="3F3F3F"/>
              </a:solidFill>
            </a:endParaRPr>
          </a:p>
          <a:p>
            <a:pPr indent="-457189">
              <a:buClr>
                <a:srgbClr val="3F3F3F"/>
              </a:buClr>
              <a:buSzPts val="1800"/>
            </a:pPr>
            <a:r>
              <a:rPr lang="en" sz="2400" dirty="0">
                <a:solidFill>
                  <a:srgbClr val="3F3F3F"/>
                </a:solidFill>
              </a:rPr>
              <a:t>Outside of class hours</a:t>
            </a:r>
            <a:endParaRPr sz="2400" dirty="0">
              <a:solidFill>
                <a:srgbClr val="3F3F3F"/>
              </a:solidFill>
            </a:endParaRPr>
          </a:p>
          <a:p>
            <a:pPr indent="-457189">
              <a:buClr>
                <a:srgbClr val="3F3F3F"/>
              </a:buClr>
              <a:buSzPts val="1800"/>
            </a:pPr>
            <a:r>
              <a:rPr lang="en" sz="2400" dirty="0">
                <a:solidFill>
                  <a:srgbClr val="3F3F3F"/>
                </a:solidFill>
              </a:rPr>
              <a:t>Total student learning hours </a:t>
            </a:r>
            <a:endParaRPr sz="2400" dirty="0">
              <a:solidFill>
                <a:srgbClr val="3F3F3F"/>
              </a:solidFill>
            </a:endParaRPr>
          </a:p>
          <a:p>
            <a:pPr indent="-457189">
              <a:buClr>
                <a:srgbClr val="3F3F3F"/>
              </a:buClr>
              <a:buSzPts val="1800"/>
            </a:pPr>
            <a:r>
              <a:rPr lang="en" sz="2400" dirty="0">
                <a:solidFill>
                  <a:srgbClr val="3F3F3F"/>
                </a:solidFill>
              </a:rPr>
              <a:t>Conditions of enrollment: requisites, advisories, and    other conditions</a:t>
            </a:r>
            <a:endParaRPr sz="2400" dirty="0">
              <a:solidFill>
                <a:srgbClr val="3F3F3F"/>
              </a:solidFill>
            </a:endParaRPr>
          </a:p>
          <a:p>
            <a:pPr indent="-457189">
              <a:buClr>
                <a:srgbClr val="3F3F3F"/>
              </a:buClr>
              <a:buSzPts val="1800"/>
            </a:pPr>
            <a:r>
              <a:rPr lang="en" sz="2400" dirty="0">
                <a:solidFill>
                  <a:srgbClr val="3F3F3F"/>
                </a:solidFill>
              </a:rPr>
              <a:t>Catalog description</a:t>
            </a:r>
            <a:endParaRPr sz="2400" dirty="0">
              <a:solidFill>
                <a:srgbClr val="3F3F3F"/>
              </a:solidFill>
            </a:endParaRPr>
          </a:p>
          <a:p>
            <a:pPr indent="-457189">
              <a:buClr>
                <a:srgbClr val="3F3F3F"/>
              </a:buClr>
              <a:buSzPts val="1800"/>
            </a:pPr>
            <a:r>
              <a:rPr lang="en" sz="2400" dirty="0">
                <a:solidFill>
                  <a:srgbClr val="3F3F3F"/>
                </a:solidFill>
              </a:rPr>
              <a:t>Objectives</a:t>
            </a:r>
            <a:endParaRPr sz="2400" dirty="0">
              <a:solidFill>
                <a:srgbClr val="3F3F3F"/>
              </a:solidFill>
            </a:endParaRPr>
          </a:p>
          <a:p>
            <a:pPr marL="0" indent="609585">
              <a:buClr>
                <a:schemeClr val="dk1"/>
              </a:buClr>
              <a:buSzPts val="1100"/>
              <a:buNone/>
            </a:pPr>
            <a:r>
              <a:rPr lang="en" sz="2400" dirty="0">
                <a:solidFill>
                  <a:srgbClr val="3F3F3F"/>
                </a:solidFill>
              </a:rPr>
              <a:t>(more on SLOs later...)</a:t>
            </a:r>
            <a:endParaRPr dirty="0"/>
          </a:p>
        </p:txBody>
      </p:sp>
      <p:sp>
        <p:nvSpPr>
          <p:cNvPr id="191" name="Shape 191"/>
          <p:cNvSpPr txBox="1">
            <a:spLocks noGrp="1"/>
          </p:cNvSpPr>
          <p:nvPr>
            <p:ph sz="quarter" idx="4"/>
          </p:nvPr>
        </p:nvSpPr>
        <p:spPr>
          <a:xfrm>
            <a:off x="6388259" y="1380616"/>
            <a:ext cx="4948881" cy="4809047"/>
          </a:xfrm>
          <a:prstGeom prst="rect">
            <a:avLst/>
          </a:prstGeom>
        </p:spPr>
        <p:txBody>
          <a:bodyPr spcFirstLastPara="1" vert="horz" wrap="square" lIns="121900" tIns="121900" rIns="121900" bIns="121900" rtlCol="0" anchor="t" anchorCtr="0">
            <a:noAutofit/>
          </a:bodyPr>
          <a:lstStyle/>
          <a:p>
            <a:pPr indent="-457189">
              <a:buClr>
                <a:srgbClr val="3F3F3F"/>
              </a:buClr>
              <a:buSzPts val="1800"/>
            </a:pPr>
            <a:r>
              <a:rPr lang="en" sz="2400" dirty="0">
                <a:solidFill>
                  <a:srgbClr val="3F3F3F"/>
                </a:solidFill>
              </a:rPr>
              <a:t>Content (typically in outline form)</a:t>
            </a:r>
            <a:endParaRPr sz="2400" dirty="0">
              <a:solidFill>
                <a:srgbClr val="3F3F3F"/>
              </a:solidFill>
            </a:endParaRPr>
          </a:p>
          <a:p>
            <a:pPr indent="-457189">
              <a:buClr>
                <a:srgbClr val="3F3F3F"/>
              </a:buClr>
              <a:buSzPts val="1800"/>
            </a:pPr>
            <a:r>
              <a:rPr lang="en" sz="2400" dirty="0">
                <a:solidFill>
                  <a:srgbClr val="3F3F3F"/>
                </a:solidFill>
              </a:rPr>
              <a:t>Reading and Writing Assignments or others as appropriate</a:t>
            </a:r>
            <a:endParaRPr sz="2400" dirty="0">
              <a:solidFill>
                <a:srgbClr val="3F3F3F"/>
              </a:solidFill>
            </a:endParaRPr>
          </a:p>
          <a:p>
            <a:pPr indent="-457189">
              <a:buClr>
                <a:srgbClr val="3F3F3F"/>
              </a:buClr>
              <a:buSzPts val="1800"/>
            </a:pPr>
            <a:r>
              <a:rPr lang="en" sz="2400" dirty="0">
                <a:solidFill>
                  <a:srgbClr val="3F3F3F"/>
                </a:solidFill>
              </a:rPr>
              <a:t>Other outside-of-class assignments</a:t>
            </a:r>
            <a:endParaRPr sz="2400" dirty="0">
              <a:solidFill>
                <a:srgbClr val="3F3F3F"/>
              </a:solidFill>
            </a:endParaRPr>
          </a:p>
          <a:p>
            <a:pPr indent="-457189">
              <a:buClr>
                <a:srgbClr val="3F3F3F"/>
              </a:buClr>
              <a:buSzPts val="1800"/>
            </a:pPr>
            <a:r>
              <a:rPr lang="en" sz="2400" dirty="0">
                <a:solidFill>
                  <a:srgbClr val="3F3F3F"/>
                </a:solidFill>
              </a:rPr>
              <a:t>Methods of instruction</a:t>
            </a:r>
            <a:endParaRPr sz="2400" dirty="0">
              <a:solidFill>
                <a:srgbClr val="3F3F3F"/>
              </a:solidFill>
            </a:endParaRPr>
          </a:p>
          <a:p>
            <a:pPr marL="0" indent="609585">
              <a:buClr>
                <a:schemeClr val="dk1"/>
              </a:buClr>
              <a:buSzPts val="1100"/>
              <a:buNone/>
            </a:pPr>
            <a:r>
              <a:rPr lang="en" sz="2400" dirty="0">
                <a:solidFill>
                  <a:srgbClr val="3F3F3F"/>
                </a:solidFill>
              </a:rPr>
              <a:t>(more on DE later...)</a:t>
            </a:r>
            <a:endParaRPr sz="2400" dirty="0">
              <a:solidFill>
                <a:srgbClr val="3F3F3F"/>
              </a:solidFill>
            </a:endParaRPr>
          </a:p>
          <a:p>
            <a:pPr indent="-457189">
              <a:buClr>
                <a:srgbClr val="3F3F3F"/>
              </a:buClr>
              <a:buSzPts val="1800"/>
            </a:pPr>
            <a:r>
              <a:rPr lang="en" sz="2400" dirty="0">
                <a:solidFill>
                  <a:srgbClr val="3F3F3F"/>
                </a:solidFill>
              </a:rPr>
              <a:t>Methods of evaluation / grading policy</a:t>
            </a:r>
            <a:endParaRPr dirty="0"/>
          </a:p>
        </p:txBody>
      </p:sp>
      <p:sp>
        <p:nvSpPr>
          <p:cNvPr id="190" name="Shape 190"/>
          <p:cNvSpPr txBox="1"/>
          <p:nvPr/>
        </p:nvSpPr>
        <p:spPr>
          <a:xfrm>
            <a:off x="0" y="6016567"/>
            <a:ext cx="12192000" cy="590800"/>
          </a:xfrm>
          <a:prstGeom prst="rect">
            <a:avLst/>
          </a:prstGeom>
          <a:noFill/>
          <a:ln>
            <a:noFill/>
          </a:ln>
        </p:spPr>
        <p:txBody>
          <a:bodyPr spcFirstLastPara="1" wrap="square" lIns="121900" tIns="121900" rIns="121900" bIns="121900" anchor="t" anchorCtr="0">
            <a:noAutofit/>
          </a:bodyPr>
          <a:lstStyle/>
          <a:p>
            <a:pPr algn="ctr"/>
            <a:endParaRPr sz="1333"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95"/>
        <p:cNvGrpSpPr/>
        <p:nvPr/>
      </p:nvGrpSpPr>
      <p:grpSpPr>
        <a:xfrm>
          <a:off x="0" y="0"/>
          <a:ext cx="0" cy="0"/>
          <a:chOff x="0" y="0"/>
          <a:chExt cx="0" cy="0"/>
        </a:xfrm>
      </p:grpSpPr>
      <p:sp>
        <p:nvSpPr>
          <p:cNvPr id="196" name="Shape 196"/>
          <p:cNvSpPr txBox="1">
            <a:spLocks noGrp="1"/>
          </p:cNvSpPr>
          <p:nvPr>
            <p:ph type="title"/>
          </p:nvPr>
        </p:nvSpPr>
        <p:spPr>
          <a:prstGeom prst="rect">
            <a:avLst/>
          </a:prstGeom>
        </p:spPr>
        <p:txBody>
          <a:bodyPr spcFirstLastPara="1" vert="horz" wrap="square" lIns="121900" tIns="121900" rIns="121900" bIns="121900" rtlCol="0" anchor="t" anchorCtr="0">
            <a:noAutofit/>
          </a:bodyPr>
          <a:lstStyle/>
          <a:p>
            <a:pPr>
              <a:buClr>
                <a:schemeClr val="dk1"/>
              </a:buClr>
              <a:buSzPts val="1100"/>
            </a:pPr>
            <a:r>
              <a:rPr lang="en" dirty="0"/>
              <a:t>Noncredit COR Structure as Required by Title 5 </a:t>
            </a:r>
            <a:r>
              <a:rPr lang="en" dirty="0">
                <a:solidFill>
                  <a:srgbClr val="3F3F3F"/>
                </a:solidFill>
              </a:rPr>
              <a:t>§</a:t>
            </a:r>
            <a:r>
              <a:rPr lang="en" dirty="0">
                <a:hlinkClick r:id="rId3"/>
              </a:rPr>
              <a:t>55002</a:t>
            </a:r>
            <a:endParaRPr dirty="0"/>
          </a:p>
          <a:p>
            <a:r>
              <a:rPr lang="en" dirty="0"/>
              <a:t> </a:t>
            </a:r>
            <a:br>
              <a:rPr lang="en" dirty="0"/>
            </a:br>
            <a:endParaRPr dirty="0"/>
          </a:p>
        </p:txBody>
      </p:sp>
      <p:sp>
        <p:nvSpPr>
          <p:cNvPr id="197" name="Shape 197"/>
          <p:cNvSpPr txBox="1">
            <a:spLocks noGrp="1"/>
          </p:cNvSpPr>
          <p:nvPr>
            <p:ph idx="1"/>
          </p:nvPr>
        </p:nvSpPr>
        <p:spPr>
          <a:prstGeom prst="rect">
            <a:avLst/>
          </a:prstGeom>
        </p:spPr>
        <p:txBody>
          <a:bodyPr spcFirstLastPara="1" vert="horz" wrap="square" lIns="121900" tIns="121900" rIns="121900" bIns="121900" rtlCol="0" anchor="t" anchorCtr="0">
            <a:noAutofit/>
          </a:bodyPr>
          <a:lstStyle/>
          <a:p>
            <a:pPr>
              <a:buClr>
                <a:srgbClr val="3F3F3F"/>
              </a:buClr>
            </a:pPr>
            <a:r>
              <a:rPr lang="en" dirty="0">
                <a:solidFill>
                  <a:srgbClr val="3F3F3F"/>
                </a:solidFill>
              </a:rPr>
              <a:t>Total contact hours for course (</a:t>
            </a:r>
            <a:r>
              <a:rPr lang="en-US" dirty="0">
                <a:solidFill>
                  <a:srgbClr val="3F3F3F"/>
                </a:solidFill>
              </a:rPr>
              <a:t>can be a range) </a:t>
            </a:r>
            <a:endParaRPr dirty="0">
              <a:solidFill>
                <a:srgbClr val="3F3F3F"/>
              </a:solidFill>
            </a:endParaRPr>
          </a:p>
          <a:p>
            <a:pPr>
              <a:buClr>
                <a:srgbClr val="3F3F3F"/>
              </a:buClr>
            </a:pPr>
            <a:r>
              <a:rPr lang="en" dirty="0">
                <a:solidFill>
                  <a:srgbClr val="3F3F3F"/>
                </a:solidFill>
              </a:rPr>
              <a:t>Catalog description</a:t>
            </a:r>
            <a:endParaRPr dirty="0">
              <a:solidFill>
                <a:srgbClr val="3F3F3F"/>
              </a:solidFill>
            </a:endParaRPr>
          </a:p>
          <a:p>
            <a:pPr>
              <a:buClr>
                <a:srgbClr val="3F3F3F"/>
              </a:buClr>
            </a:pPr>
            <a:r>
              <a:rPr lang="en" dirty="0">
                <a:solidFill>
                  <a:srgbClr val="3F3F3F"/>
                </a:solidFill>
              </a:rPr>
              <a:t>Objectives (more on SLOs later...)</a:t>
            </a:r>
            <a:endParaRPr dirty="0">
              <a:solidFill>
                <a:srgbClr val="3F3F3F"/>
              </a:solidFill>
            </a:endParaRPr>
          </a:p>
          <a:p>
            <a:pPr>
              <a:buClr>
                <a:srgbClr val="3F3F3F"/>
              </a:buClr>
            </a:pPr>
            <a:r>
              <a:rPr lang="en" dirty="0">
                <a:solidFill>
                  <a:srgbClr val="3F3F3F"/>
                </a:solidFill>
              </a:rPr>
              <a:t>Content (typically in outline form)</a:t>
            </a:r>
            <a:endParaRPr dirty="0">
              <a:solidFill>
                <a:srgbClr val="3F3F3F"/>
              </a:solidFill>
            </a:endParaRPr>
          </a:p>
          <a:p>
            <a:pPr>
              <a:buClr>
                <a:srgbClr val="3F3F3F"/>
              </a:buClr>
            </a:pPr>
            <a:r>
              <a:rPr lang="en" dirty="0">
                <a:solidFill>
                  <a:srgbClr val="3F3F3F"/>
                </a:solidFill>
              </a:rPr>
              <a:t>Assignments and activities</a:t>
            </a:r>
            <a:endParaRPr dirty="0">
              <a:solidFill>
                <a:srgbClr val="3F3F3F"/>
              </a:solidFill>
            </a:endParaRPr>
          </a:p>
          <a:p>
            <a:pPr>
              <a:buClr>
                <a:srgbClr val="3F3F3F"/>
              </a:buClr>
            </a:pPr>
            <a:r>
              <a:rPr lang="en" dirty="0">
                <a:solidFill>
                  <a:srgbClr val="3F3F3F"/>
                </a:solidFill>
              </a:rPr>
              <a:t>Methods of instruction (more on DE later...)</a:t>
            </a:r>
            <a:endParaRPr dirty="0">
              <a:solidFill>
                <a:srgbClr val="3F3F3F"/>
              </a:solidFill>
            </a:endParaRPr>
          </a:p>
          <a:p>
            <a:pPr>
              <a:buClr>
                <a:srgbClr val="3F3F3F"/>
              </a:buClr>
            </a:pPr>
            <a:r>
              <a:rPr lang="en" dirty="0">
                <a:solidFill>
                  <a:srgbClr val="3F3F3F"/>
                </a:solidFill>
              </a:rPr>
              <a:t>Methods of evaluation / grading policy</a:t>
            </a:r>
            <a:br>
              <a:rPr lang="en" dirty="0"/>
            </a:br>
            <a:endParaRPr dirty="0"/>
          </a:p>
        </p:txBody>
      </p:sp>
      <p:sp>
        <p:nvSpPr>
          <p:cNvPr id="198" name="Shape 198"/>
          <p:cNvSpPr txBox="1"/>
          <p:nvPr/>
        </p:nvSpPr>
        <p:spPr>
          <a:xfrm>
            <a:off x="0" y="6016567"/>
            <a:ext cx="12192000" cy="590800"/>
          </a:xfrm>
          <a:prstGeom prst="rect">
            <a:avLst/>
          </a:prstGeom>
          <a:noFill/>
          <a:ln>
            <a:noFill/>
          </a:ln>
        </p:spPr>
        <p:txBody>
          <a:bodyPr spcFirstLastPara="1" wrap="square" lIns="121900" tIns="121900" rIns="121900" bIns="121900" anchor="t" anchorCtr="0">
            <a:noAutofit/>
          </a:bodyPr>
          <a:lstStyle/>
          <a:p>
            <a:pPr algn="ctr"/>
            <a:endParaRPr sz="1333"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09"/>
        <p:cNvGrpSpPr/>
        <p:nvPr/>
      </p:nvGrpSpPr>
      <p:grpSpPr>
        <a:xfrm>
          <a:off x="0" y="0"/>
          <a:ext cx="0" cy="0"/>
          <a:chOff x="0" y="0"/>
          <a:chExt cx="0" cy="0"/>
        </a:xfrm>
      </p:grpSpPr>
      <p:sp>
        <p:nvSpPr>
          <p:cNvPr id="210" name="Shape 210"/>
          <p:cNvSpPr txBox="1">
            <a:spLocks noGrp="1"/>
          </p:cNvSpPr>
          <p:nvPr>
            <p:ph type="title"/>
          </p:nvPr>
        </p:nvSpPr>
        <p:spPr>
          <a:prstGeom prst="rect">
            <a:avLst/>
          </a:prstGeom>
        </p:spPr>
        <p:txBody>
          <a:bodyPr spcFirstLastPara="1" vert="horz" wrap="square" lIns="121900" tIns="121900" rIns="121900" bIns="121900" rtlCol="0" anchor="t" anchorCtr="0">
            <a:noAutofit/>
          </a:bodyPr>
          <a:lstStyle/>
          <a:p>
            <a:pPr>
              <a:buClr>
                <a:schemeClr val="dk1"/>
              </a:buClr>
              <a:buSzPts val="1100"/>
            </a:pPr>
            <a:r>
              <a:rPr lang="en"/>
              <a:t>COR Components:  Hours and Units</a:t>
            </a:r>
            <a:endParaRPr dirty="0"/>
          </a:p>
          <a:p>
            <a:r>
              <a:rPr lang="en"/>
              <a:t> </a:t>
            </a:r>
            <a:br>
              <a:rPr lang="en"/>
            </a:br>
            <a:endParaRPr dirty="0"/>
          </a:p>
        </p:txBody>
      </p:sp>
      <p:sp>
        <p:nvSpPr>
          <p:cNvPr id="211" name="Shape 211"/>
          <p:cNvSpPr txBox="1">
            <a:spLocks noGrp="1"/>
          </p:cNvSpPr>
          <p:nvPr>
            <p:ph idx="1"/>
          </p:nvPr>
        </p:nvSpPr>
        <p:spPr>
          <a:prstGeom prst="rect">
            <a:avLst/>
          </a:prstGeom>
        </p:spPr>
        <p:txBody>
          <a:bodyPr spcFirstLastPara="1" vert="horz" wrap="square" lIns="121900" tIns="121900" rIns="121900" bIns="121900" rtlCol="0" anchor="t" anchorCtr="0">
            <a:noAutofit/>
          </a:bodyPr>
          <a:lstStyle/>
          <a:p>
            <a:r>
              <a:rPr lang="en" dirty="0"/>
              <a:t>Must be consistent with Board Policy and also Title 5 and the PCAH</a:t>
            </a:r>
            <a:endParaRPr dirty="0"/>
          </a:p>
          <a:p>
            <a:r>
              <a:rPr lang="en" dirty="0"/>
              <a:t>In general, 3 hours of student work per week for one unit of credit.</a:t>
            </a:r>
            <a:endParaRPr dirty="0"/>
          </a:p>
          <a:p>
            <a:pPr lvl="1">
              <a:spcBef>
                <a:spcPts val="0"/>
              </a:spcBef>
            </a:pPr>
            <a:r>
              <a:rPr lang="en" dirty="0"/>
              <a:t>Instructional modalities:  Lecture, lab with homework, lab</a:t>
            </a:r>
            <a:endParaRPr dirty="0"/>
          </a:p>
          <a:p>
            <a:pPr lvl="1">
              <a:spcBef>
                <a:spcPts val="0"/>
              </a:spcBef>
            </a:pPr>
            <a:r>
              <a:rPr lang="en" dirty="0"/>
              <a:t>Minimum and maximum total hours</a:t>
            </a:r>
            <a:endParaRPr dirty="0"/>
          </a:p>
          <a:p>
            <a:r>
              <a:rPr lang="en" dirty="0"/>
              <a:t>Transfer institutions (and C-ID) may want a breakdown of instructional time</a:t>
            </a:r>
            <a:endParaRPr dirty="0"/>
          </a:p>
          <a:p>
            <a:r>
              <a:rPr lang="en" dirty="0"/>
              <a:t>Noncredit requires only minimum and maximum total hours.</a:t>
            </a:r>
            <a:br>
              <a:rPr lang="en" dirty="0"/>
            </a:br>
            <a:endParaRPr dirty="0"/>
          </a:p>
        </p:txBody>
      </p:sp>
      <p:sp>
        <p:nvSpPr>
          <p:cNvPr id="212" name="Shape 212"/>
          <p:cNvSpPr txBox="1"/>
          <p:nvPr/>
        </p:nvSpPr>
        <p:spPr>
          <a:xfrm>
            <a:off x="0" y="6016567"/>
            <a:ext cx="12192000" cy="590800"/>
          </a:xfrm>
          <a:prstGeom prst="rect">
            <a:avLst/>
          </a:prstGeom>
          <a:noFill/>
          <a:ln>
            <a:noFill/>
          </a:ln>
        </p:spPr>
        <p:txBody>
          <a:bodyPr spcFirstLastPara="1" wrap="square" lIns="121900" tIns="121900" rIns="121900" bIns="121900" anchor="t" anchorCtr="0">
            <a:noAutofit/>
          </a:bodyPr>
          <a:lstStyle/>
          <a:p>
            <a:pPr algn="ctr"/>
            <a:endParaRPr sz="1333"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C12658-33BC-4451-984D-D3D1B048ABB7}"/>
              </a:ext>
            </a:extLst>
          </p:cNvPr>
          <p:cNvSpPr>
            <a:spLocks noGrp="1"/>
          </p:cNvSpPr>
          <p:nvPr>
            <p:ph type="title"/>
          </p:nvPr>
        </p:nvSpPr>
        <p:spPr/>
        <p:txBody>
          <a:bodyPr/>
          <a:lstStyle/>
          <a:p>
            <a:r>
              <a:rPr lang="en-US" dirty="0"/>
              <a:t>The Basic Calculations </a:t>
            </a:r>
          </a:p>
        </p:txBody>
      </p:sp>
      <p:sp>
        <p:nvSpPr>
          <p:cNvPr id="3" name="Content Placeholder 2">
            <a:extLst>
              <a:ext uri="{FF2B5EF4-FFF2-40B4-BE49-F238E27FC236}">
                <a16:creationId xmlns:a16="http://schemas.microsoft.com/office/drawing/2014/main" id="{8C0F9DF0-702F-4513-BBD9-077275BA7B7D}"/>
              </a:ext>
            </a:extLst>
          </p:cNvPr>
          <p:cNvSpPr>
            <a:spLocks noGrp="1"/>
          </p:cNvSpPr>
          <p:nvPr>
            <p:ph sz="half" idx="1"/>
          </p:nvPr>
        </p:nvSpPr>
        <p:spPr/>
        <p:txBody>
          <a:bodyPr>
            <a:normAutofit fontScale="92500" lnSpcReduction="10000"/>
          </a:bodyPr>
          <a:lstStyle/>
          <a:p>
            <a:pPr marL="0" indent="0">
              <a:buNone/>
            </a:pPr>
            <a:r>
              <a:rPr lang="en-US" sz="3500" b="1" dirty="0"/>
              <a:t>48 to 54 total student learning hours</a:t>
            </a:r>
          </a:p>
          <a:p>
            <a:pPr marL="0" indent="0">
              <a:buNone/>
            </a:pPr>
            <a:r>
              <a:rPr lang="en-US" sz="3500" b="1" dirty="0"/>
              <a:t>= 1 unit of academic credit</a:t>
            </a:r>
          </a:p>
          <a:p>
            <a:pPr marL="0" indent="0">
              <a:buNone/>
            </a:pPr>
            <a:r>
              <a:rPr lang="en-US" sz="3000" dirty="0"/>
              <a:t>Standard Unit based on three hours of work per week, over an entire term. </a:t>
            </a:r>
          </a:p>
          <a:p>
            <a:r>
              <a:rPr lang="en-US" sz="3000" dirty="0"/>
              <a:t>3 hours x 18 weeks = 54 </a:t>
            </a:r>
          </a:p>
          <a:p>
            <a:r>
              <a:rPr lang="en-US" sz="3000" dirty="0"/>
              <a:t>3 hours x 16 weeks = 48 </a:t>
            </a:r>
          </a:p>
          <a:p>
            <a:r>
              <a:rPr lang="en-US" sz="3000" dirty="0"/>
              <a:t>48 is the minimum required for 1 unit </a:t>
            </a:r>
          </a:p>
          <a:p>
            <a:r>
              <a:rPr lang="en-US" sz="3000" dirty="0"/>
              <a:t>54 is the CO recommended divisor to ensure accurate reporting of FTES. </a:t>
            </a:r>
          </a:p>
        </p:txBody>
      </p:sp>
    </p:spTree>
    <p:extLst>
      <p:ext uri="{BB962C8B-B14F-4D97-AF65-F5344CB8AC3E}">
        <p14:creationId xmlns:p14="http://schemas.microsoft.com/office/powerpoint/2010/main" val="65178393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77650" y="365125"/>
            <a:ext cx="10046043" cy="549275"/>
          </a:xfrm>
        </p:spPr>
        <p:txBody>
          <a:bodyPr>
            <a:normAutofit fontScale="90000"/>
          </a:bodyPr>
          <a:lstStyle/>
          <a:p>
            <a:r>
              <a:rPr lang="en-US" dirty="0"/>
              <a:t>Calculating Credit Hours</a:t>
            </a:r>
          </a:p>
        </p:txBody>
      </p:sp>
      <p:sp>
        <p:nvSpPr>
          <p:cNvPr id="3" name="Content Placeholder 2"/>
          <p:cNvSpPr>
            <a:spLocks noGrp="1"/>
          </p:cNvSpPr>
          <p:nvPr>
            <p:ph sz="half" idx="1"/>
            <p:extLst/>
          </p:nvPr>
        </p:nvSpPr>
        <p:spPr>
          <a:xfrm>
            <a:off x="1277649" y="1020725"/>
            <a:ext cx="10790303" cy="5709683"/>
          </a:xfrm>
        </p:spPr>
        <p:txBody>
          <a:bodyPr vert="horz" lIns="91440" tIns="45720" rIns="91440" bIns="45720" rtlCol="0" anchor="t">
            <a:normAutofit fontScale="92500" lnSpcReduction="20000"/>
          </a:bodyPr>
          <a:lstStyle/>
          <a:p>
            <a:pPr marL="0" indent="0">
              <a:buNone/>
            </a:pPr>
            <a:r>
              <a:rPr lang="en-US" sz="2100" dirty="0"/>
              <a:t>Title 5 clarifies formula for calculating credit hours:</a:t>
            </a:r>
            <a:endParaRPr lang="en-US" sz="2100" dirty="0">
              <a:solidFill>
                <a:srgbClr val="404040"/>
              </a:solidFill>
              <a:latin typeface="Trebuchet MS"/>
            </a:endParaRPr>
          </a:p>
          <a:p>
            <a:pPr marL="0" indent="0">
              <a:buNone/>
            </a:pPr>
            <a:endParaRPr lang="en-US" sz="2100" dirty="0"/>
          </a:p>
          <a:p>
            <a:pPr marL="0" indent="0" algn="ctr">
              <a:buNone/>
            </a:pPr>
            <a:r>
              <a:rPr lang="en-US" sz="2100" dirty="0">
                <a:solidFill>
                  <a:schemeClr val="tx2"/>
                </a:solidFill>
              </a:rPr>
              <a:t> [Total Contact Hours + Outside-of-class Hours] </a:t>
            </a:r>
          </a:p>
          <a:p>
            <a:pPr marL="0" indent="0" algn="ctr">
              <a:buNone/>
            </a:pPr>
            <a:r>
              <a:rPr lang="en-US" sz="2100" dirty="0">
                <a:solidFill>
                  <a:schemeClr val="tx1"/>
                </a:solidFill>
              </a:rPr>
              <a:t>________________________________________________________________________________     </a:t>
            </a:r>
          </a:p>
          <a:p>
            <a:pPr marL="0" indent="0" algn="ctr">
              <a:buNone/>
            </a:pPr>
            <a:r>
              <a:rPr lang="en-US" sz="2100" b="1" dirty="0">
                <a:solidFill>
                  <a:schemeClr val="tx2"/>
                </a:solidFill>
              </a:rPr>
              <a:t>Hours-per-unit Divisor</a:t>
            </a:r>
          </a:p>
          <a:p>
            <a:pPr marL="0" indent="0" algn="ctr">
              <a:buNone/>
            </a:pPr>
            <a:endParaRPr lang="en-US" sz="2100" b="1" dirty="0">
              <a:solidFill>
                <a:schemeClr val="tx2"/>
              </a:solidFill>
            </a:endParaRPr>
          </a:p>
          <a:p>
            <a:r>
              <a:rPr lang="en-US" sz="2100" dirty="0">
                <a:solidFill>
                  <a:schemeClr val="tx2"/>
                </a:solidFill>
              </a:rPr>
              <a:t>Total Contact Hours = </a:t>
            </a:r>
            <a:r>
              <a:rPr lang="en-US" sz="2100" dirty="0">
                <a:solidFill>
                  <a:schemeClr val="tx2"/>
                </a:solidFill>
                <a:latin typeface="Trebuchet MS"/>
                <a:cs typeface="Times New Roman"/>
              </a:rPr>
              <a:t>total time per term that a student is under the direct supervision of an instructor or other qualified employee... including lecture, recitation, discussion, seminar, laboratory, clinical, studio, practica, activity, to-be-arranged, etc.  </a:t>
            </a:r>
          </a:p>
          <a:p>
            <a:pPr marL="0" indent="0">
              <a:buNone/>
            </a:pPr>
            <a:endParaRPr lang="en-US" sz="2100" dirty="0">
              <a:solidFill>
                <a:schemeClr val="tx2"/>
              </a:solidFill>
              <a:latin typeface="Trebuchet MS"/>
            </a:endParaRPr>
          </a:p>
          <a:p>
            <a:r>
              <a:rPr lang="en-US" sz="2100" dirty="0">
                <a:solidFill>
                  <a:schemeClr val="tx2"/>
                </a:solidFill>
              </a:rPr>
              <a:t>Outside-of-class Hours = determined using ratio of in-class to outside-of-class hours:</a:t>
            </a:r>
          </a:p>
          <a:p>
            <a:pPr marL="457200" lvl="1" indent="0">
              <a:buNone/>
            </a:pPr>
            <a:r>
              <a:rPr lang="en-US" sz="2100" b="1" dirty="0">
                <a:solidFill>
                  <a:schemeClr val="tx2"/>
                </a:solidFill>
              </a:rPr>
              <a:t>1:2 </a:t>
            </a:r>
            <a:r>
              <a:rPr lang="en-US" sz="2100" dirty="0">
                <a:solidFill>
                  <a:schemeClr val="tx2"/>
                </a:solidFill>
              </a:rPr>
              <a:t>for Lecture (lecture, discussion, seminar and related work)    </a:t>
            </a:r>
          </a:p>
          <a:p>
            <a:pPr marL="457200" lvl="1" indent="0">
              <a:buNone/>
            </a:pPr>
            <a:r>
              <a:rPr lang="en-US" sz="2100" b="1" dirty="0">
                <a:solidFill>
                  <a:schemeClr val="tx2"/>
                </a:solidFill>
              </a:rPr>
              <a:t>2:1</a:t>
            </a:r>
            <a:r>
              <a:rPr lang="en-US" sz="2100" dirty="0">
                <a:solidFill>
                  <a:schemeClr val="tx2"/>
                </a:solidFill>
              </a:rPr>
              <a:t> for </a:t>
            </a:r>
            <a:r>
              <a:rPr lang="en-US" sz="2100" dirty="0">
                <a:solidFill>
                  <a:schemeClr val="tx2"/>
                </a:solidFill>
                <a:latin typeface="Trebuchet MS"/>
                <a:cs typeface="Times New Roman"/>
              </a:rPr>
              <a:t>Activity (activity, lab w/ homework, studio, and similar)</a:t>
            </a:r>
          </a:p>
          <a:p>
            <a:pPr marL="457200" lvl="1" indent="0">
              <a:buNone/>
            </a:pPr>
            <a:r>
              <a:rPr lang="en-US" sz="2100" b="1" dirty="0">
                <a:solidFill>
                  <a:schemeClr val="tx2"/>
                </a:solidFill>
                <a:latin typeface="Trebuchet MS"/>
                <a:cs typeface="Times New Roman"/>
              </a:rPr>
              <a:t>3:0</a:t>
            </a:r>
            <a:r>
              <a:rPr lang="en-US" sz="2100" dirty="0">
                <a:solidFill>
                  <a:schemeClr val="tx2"/>
                </a:solidFill>
                <a:latin typeface="Trebuchet MS"/>
                <a:cs typeface="Times New Roman"/>
              </a:rPr>
              <a:t> for Laboratory (traditional lab, natural science lab, clinical, and similar)</a:t>
            </a:r>
          </a:p>
          <a:p>
            <a:pPr marL="457200" lvl="1" indent="0">
              <a:buNone/>
            </a:pPr>
            <a:endParaRPr lang="en-US" sz="2100" dirty="0">
              <a:solidFill>
                <a:schemeClr val="tx1"/>
              </a:solidFill>
              <a:latin typeface="Trebuchet MS"/>
              <a:cs typeface="Times New Roman"/>
            </a:endParaRPr>
          </a:p>
          <a:p>
            <a:r>
              <a:rPr lang="en-US" sz="2100" b="1" dirty="0">
                <a:solidFill>
                  <a:srgbClr val="9B2D1F"/>
                </a:solidFill>
                <a:latin typeface="Trebuchet MS"/>
                <a:cs typeface="Times New Roman"/>
              </a:rPr>
              <a:t>Hours-per-unit Divisor</a:t>
            </a:r>
            <a:r>
              <a:rPr lang="en-US" sz="2100" b="1" dirty="0">
                <a:solidFill>
                  <a:srgbClr val="000000"/>
                </a:solidFill>
                <a:latin typeface="Trebuchet MS"/>
                <a:cs typeface="Times New Roman"/>
              </a:rPr>
              <a:t> </a:t>
            </a:r>
            <a:r>
              <a:rPr lang="en-US" sz="2100" dirty="0">
                <a:solidFill>
                  <a:srgbClr val="000000"/>
                </a:solidFill>
                <a:latin typeface="Trebuchet MS"/>
                <a:cs typeface="Times New Roman"/>
              </a:rPr>
              <a:t>= 48-54 for semesters, or 33-36 for quarters</a:t>
            </a:r>
          </a:p>
          <a:p>
            <a:r>
              <a:rPr lang="en-US" sz="2000" dirty="0"/>
              <a:t>(Round answer down to nearest .5) </a:t>
            </a:r>
            <a:endParaRPr lang="en-US" sz="2100" dirty="0">
              <a:solidFill>
                <a:schemeClr val="tx1"/>
              </a:solidFill>
              <a:latin typeface="Trebuchet MS"/>
              <a:cs typeface="Times New Roman"/>
            </a:endParaRPr>
          </a:p>
          <a:p>
            <a:pPr lvl="1"/>
            <a:endParaRPr lang="en-US" dirty="0">
              <a:solidFill>
                <a:schemeClr val="tx1"/>
              </a:solidFill>
              <a:latin typeface="Times New Roman"/>
              <a:cs typeface="Times New Roman"/>
            </a:endParaRPr>
          </a:p>
          <a:p>
            <a:endParaRPr lang="en-US" dirty="0">
              <a:solidFill>
                <a:schemeClr val="tx1"/>
              </a:solidFill>
              <a:latin typeface="Trebuchet MS"/>
              <a:cs typeface="Times New Roman"/>
            </a:endParaRPr>
          </a:p>
        </p:txBody>
      </p:sp>
    </p:spTree>
    <p:extLst>
      <p:ext uri="{BB962C8B-B14F-4D97-AF65-F5344CB8AC3E}">
        <p14:creationId xmlns:p14="http://schemas.microsoft.com/office/powerpoint/2010/main" val="361957058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77650" y="365126"/>
            <a:ext cx="10046043" cy="793824"/>
          </a:xfrm>
        </p:spPr>
        <p:txBody>
          <a:bodyPr/>
          <a:lstStyle/>
          <a:p>
            <a:r>
              <a:rPr lang="en-US" dirty="0"/>
              <a:t>Displaying Credit Hours on COR</a:t>
            </a:r>
          </a:p>
        </p:txBody>
      </p:sp>
      <p:sp>
        <p:nvSpPr>
          <p:cNvPr id="3" name="Content Placeholder 2"/>
          <p:cNvSpPr>
            <a:spLocks noGrp="1"/>
          </p:cNvSpPr>
          <p:nvPr>
            <p:ph sz="half" idx="1"/>
          </p:nvPr>
        </p:nvSpPr>
        <p:spPr>
          <a:xfrm>
            <a:off x="1277650" y="1350335"/>
            <a:ext cx="10450062" cy="5252483"/>
          </a:xfrm>
        </p:spPr>
        <p:txBody>
          <a:bodyPr vert="horz" lIns="91440" tIns="45720" rIns="91440" bIns="45720" rtlCol="0" anchor="t">
            <a:normAutofit/>
          </a:bodyPr>
          <a:lstStyle/>
          <a:p>
            <a:r>
              <a:rPr lang="en-US" dirty="0"/>
              <a:t>COCI will require </a:t>
            </a:r>
            <a:r>
              <a:rPr lang="en-US" b="1" dirty="0"/>
              <a:t>minimum</a:t>
            </a:r>
            <a:r>
              <a:rPr lang="en-US" dirty="0"/>
              <a:t> and </a:t>
            </a:r>
            <a:r>
              <a:rPr lang="en-US" b="1" dirty="0"/>
              <a:t>maximum</a:t>
            </a:r>
            <a:r>
              <a:rPr lang="en-US" dirty="0"/>
              <a:t> total contact hours and total outside-of-class hours to validate the units for the course. </a:t>
            </a:r>
          </a:p>
          <a:p>
            <a:pPr marL="0" indent="0">
              <a:buNone/>
            </a:pPr>
            <a:endParaRPr lang="en-US" dirty="0"/>
          </a:p>
          <a:p>
            <a:r>
              <a:rPr lang="en-US" dirty="0"/>
              <a:t>Some transfer institutions may want breakdown of in-class hours by instructional category on COR:</a:t>
            </a:r>
          </a:p>
          <a:p>
            <a:pPr marL="914400" lvl="2" indent="0">
              <a:buNone/>
            </a:pPr>
            <a:r>
              <a:rPr lang="en-US" b="1" dirty="0">
                <a:solidFill>
                  <a:schemeClr val="tx2"/>
                </a:solidFill>
                <a:latin typeface="Trebuchet MS"/>
                <a:cs typeface="Helvetica"/>
              </a:rPr>
              <a:t>Total Contact Hours: </a:t>
            </a:r>
            <a:r>
              <a:rPr lang="en-US" dirty="0">
                <a:solidFill>
                  <a:schemeClr val="tx2"/>
                </a:solidFill>
                <a:latin typeface="Trebuchet MS"/>
                <a:cs typeface="Helvetica"/>
              </a:rPr>
              <a:t>90.00 [63 lecture + 27 lab]</a:t>
            </a:r>
          </a:p>
          <a:p>
            <a:pPr marL="1371600" lvl="3" indent="0">
              <a:buNone/>
            </a:pPr>
            <a:r>
              <a:rPr lang="en-US" b="1" dirty="0">
                <a:solidFill>
                  <a:schemeClr val="tx2"/>
                </a:solidFill>
                <a:latin typeface="Trebuchet MS"/>
                <a:cs typeface="Helvetica"/>
              </a:rPr>
              <a:t>Lecture Hours: </a:t>
            </a:r>
            <a:r>
              <a:rPr lang="en-US" dirty="0">
                <a:solidFill>
                  <a:schemeClr val="tx2"/>
                </a:solidFill>
                <a:latin typeface="Trebuchet MS"/>
                <a:cs typeface="Helvetica"/>
              </a:rPr>
              <a:t>63.00</a:t>
            </a:r>
          </a:p>
          <a:p>
            <a:pPr marL="1371600" lvl="3" indent="0">
              <a:buNone/>
            </a:pPr>
            <a:r>
              <a:rPr lang="en-US" b="1" dirty="0">
                <a:solidFill>
                  <a:schemeClr val="tx2"/>
                </a:solidFill>
                <a:latin typeface="Trebuchet MS"/>
                <a:cs typeface="Helvetica"/>
              </a:rPr>
              <a:t>Lab Hours: </a:t>
            </a:r>
            <a:r>
              <a:rPr lang="en-US" dirty="0">
                <a:solidFill>
                  <a:schemeClr val="tx2"/>
                </a:solidFill>
                <a:latin typeface="Trebuchet MS"/>
                <a:cs typeface="Helvetica"/>
              </a:rPr>
              <a:t>27.00</a:t>
            </a:r>
          </a:p>
          <a:p>
            <a:pPr marL="914400" lvl="2" indent="0">
              <a:buNone/>
            </a:pPr>
            <a:r>
              <a:rPr lang="en-US" b="1" dirty="0">
                <a:solidFill>
                  <a:schemeClr val="tx2"/>
                </a:solidFill>
                <a:latin typeface="Trebuchet MS"/>
                <a:cs typeface="Helvetica"/>
              </a:rPr>
              <a:t>Total Outside-of-class Hours:</a:t>
            </a:r>
            <a:r>
              <a:rPr lang="en-US" dirty="0">
                <a:solidFill>
                  <a:schemeClr val="tx2"/>
                </a:solidFill>
                <a:latin typeface="Trebuchet MS"/>
                <a:cs typeface="Helvetica"/>
              </a:rPr>
              <a:t> 126.00 [2 x 63 lecture, zero for lab]</a:t>
            </a:r>
          </a:p>
          <a:p>
            <a:pPr marL="914400" lvl="2" indent="0">
              <a:buNone/>
            </a:pPr>
            <a:r>
              <a:rPr lang="en-US" b="1" dirty="0">
                <a:solidFill>
                  <a:schemeClr val="tx2"/>
                </a:solidFill>
                <a:latin typeface="Trebuchet MS"/>
                <a:cs typeface="Helvetica"/>
              </a:rPr>
              <a:t>Units: </a:t>
            </a:r>
            <a:r>
              <a:rPr lang="en-US" dirty="0">
                <a:solidFill>
                  <a:schemeClr val="tx2"/>
                </a:solidFill>
                <a:latin typeface="Trebuchet MS"/>
                <a:cs typeface="Helvetica"/>
              </a:rPr>
              <a:t>4.0 [(90+126)/54]</a:t>
            </a:r>
          </a:p>
          <a:p>
            <a:pPr marL="914400" lvl="2" indent="0">
              <a:buNone/>
            </a:pPr>
            <a:endParaRPr lang="en-US" dirty="0">
              <a:solidFill>
                <a:srgbClr val="0070C0"/>
              </a:solidFill>
              <a:latin typeface="Trebuchet MS"/>
              <a:cs typeface="Helvetica"/>
            </a:endParaRPr>
          </a:p>
          <a:p>
            <a:r>
              <a:rPr lang="en-US" dirty="0">
                <a:solidFill>
                  <a:srgbClr val="000000"/>
                </a:solidFill>
                <a:latin typeface="Trebuchet MS"/>
                <a:cs typeface="Helvetica"/>
              </a:rPr>
              <a:t>For </a:t>
            </a:r>
            <a:r>
              <a:rPr lang="en-US" b="1" dirty="0">
                <a:solidFill>
                  <a:srgbClr val="000000"/>
                </a:solidFill>
                <a:latin typeface="Trebuchet MS"/>
                <a:cs typeface="Helvetica"/>
              </a:rPr>
              <a:t>noncredit</a:t>
            </a:r>
            <a:r>
              <a:rPr lang="en-US" dirty="0">
                <a:solidFill>
                  <a:srgbClr val="000000"/>
                </a:solidFill>
                <a:latin typeface="Trebuchet MS"/>
                <a:cs typeface="Helvetica"/>
              </a:rPr>
              <a:t>, just give min and max contact hours; no need to include outside of class hours for COCI or COR.</a:t>
            </a:r>
          </a:p>
        </p:txBody>
      </p:sp>
    </p:spTree>
    <p:extLst>
      <p:ext uri="{BB962C8B-B14F-4D97-AF65-F5344CB8AC3E}">
        <p14:creationId xmlns:p14="http://schemas.microsoft.com/office/powerpoint/2010/main" val="4242786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5187A1D-B4D7-4D10-B56B-705AD8FC14BA}"/>
              </a:ext>
            </a:extLst>
          </p:cNvPr>
          <p:cNvSpPr>
            <a:spLocks noGrp="1"/>
          </p:cNvSpPr>
          <p:nvPr>
            <p:ph type="title"/>
          </p:nvPr>
        </p:nvSpPr>
        <p:spPr/>
        <p:txBody>
          <a:bodyPr/>
          <a:lstStyle/>
          <a:p>
            <a:r>
              <a:rPr lang="en-US" dirty="0"/>
              <a:t>Calculating Units—Term Length </a:t>
            </a:r>
          </a:p>
        </p:txBody>
      </p:sp>
      <p:sp>
        <p:nvSpPr>
          <p:cNvPr id="5" name="Content Placeholder 4">
            <a:extLst>
              <a:ext uri="{FF2B5EF4-FFF2-40B4-BE49-F238E27FC236}">
                <a16:creationId xmlns:a16="http://schemas.microsoft.com/office/drawing/2014/main" id="{8BFAA4A9-F704-4B5F-A2CF-34B0DA1FB51F}"/>
              </a:ext>
            </a:extLst>
          </p:cNvPr>
          <p:cNvSpPr>
            <a:spLocks noGrp="1"/>
          </p:cNvSpPr>
          <p:nvPr>
            <p:ph idx="1"/>
          </p:nvPr>
        </p:nvSpPr>
        <p:spPr>
          <a:xfrm>
            <a:off x="329609" y="2662568"/>
            <a:ext cx="11589489" cy="4014679"/>
          </a:xfrm>
        </p:spPr>
        <p:txBody>
          <a:bodyPr>
            <a:normAutofit/>
          </a:bodyPr>
          <a:lstStyle/>
          <a:p>
            <a:pPr marL="457200" indent="-457200">
              <a:buFont typeface="Arial" panose="020B0604020202020204" pitchFamily="34" charset="0"/>
              <a:buChar char="•"/>
            </a:pPr>
            <a:r>
              <a:rPr lang="en-US" dirty="0"/>
              <a:t>Term length varies district-to-district, and often program-to-program within districts. </a:t>
            </a:r>
          </a:p>
          <a:p>
            <a:pPr marL="457200" indent="-457200">
              <a:buFont typeface="Arial" panose="020B0604020202020204" pitchFamily="34" charset="0"/>
              <a:buChar char="•"/>
            </a:pPr>
            <a:r>
              <a:rPr lang="en-US" dirty="0"/>
              <a:t>Most CCCs use a 16-18 week calendar.</a:t>
            </a:r>
          </a:p>
          <a:p>
            <a:pPr marL="457200" indent="-457200">
              <a:buFont typeface="Arial" panose="020B0604020202020204" pitchFamily="34" charset="0"/>
              <a:buChar char="•"/>
            </a:pPr>
            <a:r>
              <a:rPr lang="en-US" dirty="0"/>
              <a:t>To ensure compliance with FTES reporting standards, the CO recommends that districts use an 18 week term to calculate hour-to-unit ratios on Course Outlines of Record.</a:t>
            </a:r>
          </a:p>
          <a:p>
            <a:pPr marL="457200" indent="-457200">
              <a:buFont typeface="Arial" panose="020B0604020202020204" pitchFamily="34" charset="0"/>
              <a:buChar char="•"/>
            </a:pPr>
            <a:r>
              <a:rPr lang="en-US" dirty="0"/>
              <a:t> Standard Unit calculation of 3 hours per week over the entire term = 1 unit of credit. </a:t>
            </a:r>
          </a:p>
          <a:p>
            <a:pPr marL="457200" indent="-457200">
              <a:buFont typeface="Arial" panose="020B0604020202020204" pitchFamily="34" charset="0"/>
              <a:buChar char="•"/>
            </a:pPr>
            <a:r>
              <a:rPr lang="en-US" dirty="0"/>
              <a:t> 18 weeks x 3 hours = 54 hours. </a:t>
            </a:r>
          </a:p>
        </p:txBody>
      </p:sp>
    </p:spTree>
    <p:extLst>
      <p:ext uri="{BB962C8B-B14F-4D97-AF65-F5344CB8AC3E}">
        <p14:creationId xmlns:p14="http://schemas.microsoft.com/office/powerpoint/2010/main" val="133932224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16"/>
        <p:cNvGrpSpPr/>
        <p:nvPr/>
      </p:nvGrpSpPr>
      <p:grpSpPr>
        <a:xfrm>
          <a:off x="0" y="0"/>
          <a:ext cx="0" cy="0"/>
          <a:chOff x="0" y="0"/>
          <a:chExt cx="0" cy="0"/>
        </a:xfrm>
      </p:grpSpPr>
      <p:sp>
        <p:nvSpPr>
          <p:cNvPr id="217" name="Shape 217"/>
          <p:cNvSpPr txBox="1">
            <a:spLocks noGrp="1"/>
          </p:cNvSpPr>
          <p:nvPr>
            <p:ph type="title"/>
          </p:nvPr>
        </p:nvSpPr>
        <p:spPr>
          <a:prstGeom prst="rect">
            <a:avLst/>
          </a:prstGeom>
        </p:spPr>
        <p:txBody>
          <a:bodyPr spcFirstLastPara="1" vert="horz" wrap="square" lIns="121900" tIns="121900" rIns="121900" bIns="121900" rtlCol="0" anchor="t" anchorCtr="0">
            <a:noAutofit/>
          </a:bodyPr>
          <a:lstStyle/>
          <a:p>
            <a:pPr>
              <a:buClr>
                <a:schemeClr val="dk1"/>
              </a:buClr>
              <a:buSzPts val="1100"/>
            </a:pPr>
            <a:r>
              <a:rPr lang="en"/>
              <a:t>COR Components:  Requisites</a:t>
            </a:r>
            <a:endParaRPr dirty="0"/>
          </a:p>
          <a:p>
            <a:r>
              <a:rPr lang="en"/>
              <a:t> </a:t>
            </a:r>
            <a:br>
              <a:rPr lang="en"/>
            </a:br>
            <a:endParaRPr dirty="0"/>
          </a:p>
        </p:txBody>
      </p:sp>
      <p:sp>
        <p:nvSpPr>
          <p:cNvPr id="218" name="Shape 218"/>
          <p:cNvSpPr txBox="1">
            <a:spLocks noGrp="1"/>
          </p:cNvSpPr>
          <p:nvPr>
            <p:ph idx="1"/>
          </p:nvPr>
        </p:nvSpPr>
        <p:spPr>
          <a:xfrm>
            <a:off x="350874" y="2662568"/>
            <a:ext cx="11621386" cy="3792019"/>
          </a:xfrm>
          <a:prstGeom prst="rect">
            <a:avLst/>
          </a:prstGeom>
        </p:spPr>
        <p:txBody>
          <a:bodyPr spcFirstLastPara="1" vert="horz" wrap="square" lIns="121900" tIns="121900" rIns="121900" bIns="121900" rtlCol="0" anchor="t" anchorCtr="0">
            <a:noAutofit/>
          </a:bodyPr>
          <a:lstStyle/>
          <a:p>
            <a:pPr marL="457200" indent="-457200">
              <a:buFont typeface="Arial" panose="020B0604020202020204" pitchFamily="34" charset="0"/>
              <a:buChar char="•"/>
            </a:pPr>
            <a:r>
              <a:rPr lang="en" dirty="0"/>
              <a:t>These must be clear to a broad audience</a:t>
            </a:r>
            <a:endParaRPr dirty="0"/>
          </a:p>
          <a:p>
            <a:pPr marL="457200" indent="-457200">
              <a:buFont typeface="Arial" panose="020B0604020202020204" pitchFamily="34" charset="0"/>
              <a:buChar char="•"/>
            </a:pPr>
            <a:r>
              <a:rPr lang="en" dirty="0"/>
              <a:t>Separate approval required for establishment.  What does this look like at your college?</a:t>
            </a:r>
            <a:endParaRPr dirty="0"/>
          </a:p>
          <a:p>
            <a:pPr marL="457200" indent="-457200">
              <a:buFont typeface="Arial" panose="020B0604020202020204" pitchFamily="34" charset="0"/>
              <a:buChar char="•"/>
            </a:pPr>
            <a:r>
              <a:rPr lang="en" dirty="0"/>
              <a:t>Noncredit courses cannot be prerequisites to credit courses (students cannot be required to take noncredit courses under current interpretation of Title 5)</a:t>
            </a:r>
          </a:p>
          <a:p>
            <a:pPr marL="457200" indent="-457200">
              <a:buFont typeface="Arial" panose="020B0604020202020204" pitchFamily="34" charset="0"/>
              <a:buChar char="•"/>
            </a:pPr>
            <a:r>
              <a:rPr lang="en" dirty="0"/>
              <a:t>Colleges </a:t>
            </a:r>
            <a:r>
              <a:rPr lang="en-US" dirty="0"/>
              <a:t>should have codified process for determining requisites </a:t>
            </a:r>
            <a:endParaRPr lang="en" dirty="0"/>
          </a:p>
          <a:p>
            <a:br>
              <a:rPr lang="en" dirty="0"/>
            </a:br>
            <a:endParaRPr dirty="0"/>
          </a:p>
        </p:txBody>
      </p:sp>
      <p:sp>
        <p:nvSpPr>
          <p:cNvPr id="219" name="Shape 219"/>
          <p:cNvSpPr txBox="1"/>
          <p:nvPr/>
        </p:nvSpPr>
        <p:spPr>
          <a:xfrm>
            <a:off x="0" y="6016567"/>
            <a:ext cx="12192000" cy="590800"/>
          </a:xfrm>
          <a:prstGeom prst="rect">
            <a:avLst/>
          </a:prstGeom>
          <a:noFill/>
          <a:ln>
            <a:noFill/>
          </a:ln>
        </p:spPr>
        <p:txBody>
          <a:bodyPr spcFirstLastPara="1" wrap="square" lIns="121900" tIns="121900" rIns="121900" bIns="121900" anchor="t" anchorCtr="0">
            <a:noAutofit/>
          </a:bodyPr>
          <a:lstStyle/>
          <a:p>
            <a:pPr algn="ctr"/>
            <a:endParaRPr sz="1333"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23"/>
        <p:cNvGrpSpPr/>
        <p:nvPr/>
      </p:nvGrpSpPr>
      <p:grpSpPr>
        <a:xfrm>
          <a:off x="0" y="0"/>
          <a:ext cx="0" cy="0"/>
          <a:chOff x="0" y="0"/>
          <a:chExt cx="0" cy="0"/>
        </a:xfrm>
      </p:grpSpPr>
      <p:sp>
        <p:nvSpPr>
          <p:cNvPr id="224" name="Shape 224"/>
          <p:cNvSpPr txBox="1">
            <a:spLocks noGrp="1"/>
          </p:cNvSpPr>
          <p:nvPr>
            <p:ph type="title"/>
          </p:nvPr>
        </p:nvSpPr>
        <p:spPr>
          <a:prstGeom prst="rect">
            <a:avLst/>
          </a:prstGeom>
        </p:spPr>
        <p:txBody>
          <a:bodyPr spcFirstLastPara="1" vert="horz" wrap="square" lIns="121900" tIns="121900" rIns="121900" bIns="121900" rtlCol="0" anchor="t" anchorCtr="0">
            <a:noAutofit/>
          </a:bodyPr>
          <a:lstStyle/>
          <a:p>
            <a:pPr>
              <a:buClr>
                <a:schemeClr val="dk1"/>
              </a:buClr>
              <a:buSzPts val="1100"/>
            </a:pPr>
            <a:r>
              <a:rPr lang="en" dirty="0"/>
              <a:t>COR Components:  Content</a:t>
            </a:r>
            <a:r>
              <a:rPr lang="en-US" dirty="0"/>
              <a:t> </a:t>
            </a:r>
            <a:r>
              <a:rPr lang="en" dirty="0"/>
              <a:t>/</a:t>
            </a:r>
            <a:r>
              <a:rPr lang="en-US" dirty="0"/>
              <a:t> </a:t>
            </a:r>
            <a:r>
              <a:rPr lang="en" dirty="0"/>
              <a:t>Objectives</a:t>
            </a:r>
            <a:endParaRPr dirty="0"/>
          </a:p>
          <a:p>
            <a:r>
              <a:rPr lang="en" dirty="0"/>
              <a:t> </a:t>
            </a:r>
            <a:br>
              <a:rPr lang="en" dirty="0"/>
            </a:br>
            <a:endParaRPr dirty="0"/>
          </a:p>
        </p:txBody>
      </p:sp>
      <p:sp>
        <p:nvSpPr>
          <p:cNvPr id="225" name="Shape 225"/>
          <p:cNvSpPr txBox="1">
            <a:spLocks noGrp="1"/>
          </p:cNvSpPr>
          <p:nvPr>
            <p:ph idx="1"/>
          </p:nvPr>
        </p:nvSpPr>
        <p:spPr>
          <a:xfrm>
            <a:off x="287079" y="2662568"/>
            <a:ext cx="11546958" cy="3792020"/>
          </a:xfrm>
          <a:prstGeom prst="rect">
            <a:avLst/>
          </a:prstGeom>
        </p:spPr>
        <p:txBody>
          <a:bodyPr spcFirstLastPara="1" vert="horz" wrap="square" lIns="121900" tIns="121900" rIns="121900" bIns="121900" rtlCol="0" anchor="t" anchorCtr="0">
            <a:noAutofit/>
          </a:bodyPr>
          <a:lstStyle/>
          <a:p>
            <a:pPr marL="457200" indent="-457200">
              <a:buFont typeface="Arial" panose="020B0604020202020204" pitchFamily="34" charset="0"/>
              <a:buChar char="•"/>
            </a:pPr>
            <a:r>
              <a:rPr lang="en" sz="2800" dirty="0"/>
              <a:t>Balance between flexibility and specificity</a:t>
            </a:r>
            <a:endParaRPr sz="2800" dirty="0"/>
          </a:p>
          <a:p>
            <a:pPr marL="457200" indent="-457200">
              <a:buFont typeface="Arial" panose="020B0604020202020204" pitchFamily="34" charset="0"/>
              <a:buChar char="•"/>
            </a:pPr>
            <a:r>
              <a:rPr lang="en" sz="2800" dirty="0"/>
              <a:t>Evidence of college-level rigor and critical thinking</a:t>
            </a:r>
            <a:endParaRPr sz="2800" dirty="0"/>
          </a:p>
          <a:p>
            <a:pPr marL="457200" indent="-457200">
              <a:buFont typeface="Arial" panose="020B0604020202020204" pitchFamily="34" charset="0"/>
              <a:buChar char="•"/>
            </a:pPr>
            <a:r>
              <a:rPr lang="en" sz="2800" dirty="0"/>
              <a:t>Consider breaking down by hours</a:t>
            </a:r>
            <a:endParaRPr sz="2800" dirty="0"/>
          </a:p>
          <a:p>
            <a:pPr marL="457200" indent="-457200">
              <a:buFont typeface="Arial" panose="020B0604020202020204" pitchFamily="34" charset="0"/>
              <a:buChar char="•"/>
            </a:pPr>
            <a:r>
              <a:rPr lang="en" sz="2800" dirty="0"/>
              <a:t>Lab course specificity</a:t>
            </a:r>
            <a:endParaRPr sz="2800" dirty="0"/>
          </a:p>
          <a:p>
            <a:pPr marL="457200" indent="-457200">
              <a:buFont typeface="Arial" panose="020B0604020202020204" pitchFamily="34" charset="0"/>
              <a:buChar char="•"/>
            </a:pPr>
            <a:r>
              <a:rPr lang="en" sz="2800" dirty="0"/>
              <a:t>Integrate content with description, SLOs, assessments, and assignments.</a:t>
            </a:r>
            <a:br>
              <a:rPr lang="en" sz="2800" dirty="0"/>
            </a:br>
            <a:endParaRPr sz="2800" dirty="0"/>
          </a:p>
        </p:txBody>
      </p:sp>
      <p:sp>
        <p:nvSpPr>
          <p:cNvPr id="226" name="Shape 226"/>
          <p:cNvSpPr txBox="1"/>
          <p:nvPr/>
        </p:nvSpPr>
        <p:spPr>
          <a:xfrm>
            <a:off x="0" y="6016567"/>
            <a:ext cx="12192000" cy="590800"/>
          </a:xfrm>
          <a:prstGeom prst="rect">
            <a:avLst/>
          </a:prstGeom>
          <a:noFill/>
          <a:ln>
            <a:noFill/>
          </a:ln>
        </p:spPr>
        <p:txBody>
          <a:bodyPr spcFirstLastPara="1" wrap="square" lIns="121900" tIns="121900" rIns="121900" bIns="121900" anchor="t" anchorCtr="0">
            <a:noAutofit/>
          </a:bodyPr>
          <a:lstStyle/>
          <a:p>
            <a:pPr algn="ctr"/>
            <a:endParaRPr sz="1333"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30"/>
        <p:cNvGrpSpPr/>
        <p:nvPr/>
      </p:nvGrpSpPr>
      <p:grpSpPr>
        <a:xfrm>
          <a:off x="0" y="0"/>
          <a:ext cx="0" cy="0"/>
          <a:chOff x="0" y="0"/>
          <a:chExt cx="0" cy="0"/>
        </a:xfrm>
      </p:grpSpPr>
      <p:sp>
        <p:nvSpPr>
          <p:cNvPr id="231" name="Shape 231"/>
          <p:cNvSpPr txBox="1">
            <a:spLocks noGrp="1"/>
          </p:cNvSpPr>
          <p:nvPr>
            <p:ph type="title"/>
          </p:nvPr>
        </p:nvSpPr>
        <p:spPr>
          <a:prstGeom prst="rect">
            <a:avLst/>
          </a:prstGeom>
        </p:spPr>
        <p:txBody>
          <a:bodyPr spcFirstLastPara="1" vert="horz" wrap="square" lIns="121900" tIns="121900" rIns="121900" bIns="121900" rtlCol="0" anchor="t" anchorCtr="0">
            <a:noAutofit/>
          </a:bodyPr>
          <a:lstStyle/>
          <a:p>
            <a:pPr>
              <a:buClr>
                <a:schemeClr val="dk1"/>
              </a:buClr>
              <a:buSzPts val="1100"/>
            </a:pPr>
            <a:r>
              <a:rPr lang="en" dirty="0"/>
              <a:t>COR Components:  SLOs</a:t>
            </a:r>
            <a:endParaRPr dirty="0"/>
          </a:p>
          <a:p>
            <a:r>
              <a:rPr lang="en" dirty="0"/>
              <a:t> </a:t>
            </a:r>
            <a:br>
              <a:rPr lang="en" dirty="0"/>
            </a:br>
            <a:endParaRPr dirty="0"/>
          </a:p>
        </p:txBody>
      </p:sp>
      <p:sp>
        <p:nvSpPr>
          <p:cNvPr id="232" name="Shape 232"/>
          <p:cNvSpPr txBox="1">
            <a:spLocks noGrp="1"/>
          </p:cNvSpPr>
          <p:nvPr>
            <p:ph idx="1"/>
          </p:nvPr>
        </p:nvSpPr>
        <p:spPr>
          <a:xfrm>
            <a:off x="233916" y="2662569"/>
            <a:ext cx="11727712" cy="4014678"/>
          </a:xfrm>
          <a:prstGeom prst="rect">
            <a:avLst/>
          </a:prstGeom>
        </p:spPr>
        <p:txBody>
          <a:bodyPr spcFirstLastPara="1" vert="horz" wrap="square" lIns="121900" tIns="121900" rIns="121900" bIns="121900" rtlCol="0" anchor="t" anchorCtr="0">
            <a:noAutofit/>
          </a:bodyPr>
          <a:lstStyle/>
          <a:p>
            <a:pPr marL="457200" indent="-457200">
              <a:buFont typeface="Arial" panose="020B0604020202020204" pitchFamily="34" charset="0"/>
              <a:buChar char="•"/>
            </a:pPr>
            <a:r>
              <a:rPr lang="en" dirty="0"/>
              <a:t>Required by the ACCJC</a:t>
            </a:r>
            <a:endParaRPr dirty="0"/>
          </a:p>
          <a:p>
            <a:pPr marL="457200" indent="-457200">
              <a:buFont typeface="Arial" panose="020B0604020202020204" pitchFamily="34" charset="0"/>
              <a:buChar char="•"/>
            </a:pPr>
            <a:r>
              <a:rPr lang="en" dirty="0"/>
              <a:t>Can be an addendum to the COR</a:t>
            </a:r>
            <a:endParaRPr dirty="0"/>
          </a:p>
          <a:p>
            <a:pPr marL="457200" indent="-457200">
              <a:buFont typeface="Arial" panose="020B0604020202020204" pitchFamily="34" charset="0"/>
              <a:buChar char="•"/>
            </a:pPr>
            <a:r>
              <a:rPr lang="en" dirty="0"/>
              <a:t>The number of SLOs is a local decision.</a:t>
            </a:r>
            <a:endParaRPr dirty="0"/>
          </a:p>
          <a:p>
            <a:pPr marL="457200" indent="-457200">
              <a:buFont typeface="Arial" panose="020B0604020202020204" pitchFamily="34" charset="0"/>
              <a:buChar char="•"/>
            </a:pPr>
            <a:r>
              <a:rPr lang="en" dirty="0"/>
              <a:t>Should differ from the Objectives/Content</a:t>
            </a:r>
            <a:endParaRPr dirty="0"/>
          </a:p>
          <a:p>
            <a:pPr lvl="1">
              <a:spcBef>
                <a:spcPts val="0"/>
              </a:spcBef>
            </a:pPr>
            <a:r>
              <a:rPr lang="en" dirty="0"/>
              <a:t>Objectives/content describe what students learn </a:t>
            </a:r>
            <a:r>
              <a:rPr lang="en" u="sng" dirty="0"/>
              <a:t>during</a:t>
            </a:r>
            <a:r>
              <a:rPr lang="en" dirty="0"/>
              <a:t> the course</a:t>
            </a:r>
            <a:endParaRPr dirty="0"/>
          </a:p>
          <a:p>
            <a:pPr lvl="1">
              <a:spcBef>
                <a:spcPts val="0"/>
              </a:spcBef>
            </a:pPr>
            <a:r>
              <a:rPr lang="en" dirty="0"/>
              <a:t>SLOs describe what students can do </a:t>
            </a:r>
            <a:r>
              <a:rPr lang="en" u="sng" dirty="0"/>
              <a:t>after</a:t>
            </a:r>
            <a:r>
              <a:rPr lang="en" dirty="0"/>
              <a:t> completing the course</a:t>
            </a:r>
            <a:endParaRPr dirty="0"/>
          </a:p>
          <a:p>
            <a:pPr marL="457200" indent="-457200">
              <a:buFont typeface="Arial" panose="020B0604020202020204" pitchFamily="34" charset="0"/>
              <a:buChar char="•"/>
            </a:pPr>
            <a:r>
              <a:rPr lang="en" dirty="0"/>
              <a:t>Most should be at higher levels of Bloom’s Taxonomy (Analysis, Synthesis, Evaluation)</a:t>
            </a:r>
            <a:br>
              <a:rPr lang="en" dirty="0"/>
            </a:br>
            <a:endParaRPr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472ABB-BE2F-42BA-8A7C-0237B1B69CF6}"/>
              </a:ext>
            </a:extLst>
          </p:cNvPr>
          <p:cNvSpPr>
            <a:spLocks noGrp="1"/>
          </p:cNvSpPr>
          <p:nvPr>
            <p:ph type="title"/>
          </p:nvPr>
        </p:nvSpPr>
        <p:spPr/>
        <p:txBody>
          <a:bodyPr/>
          <a:lstStyle/>
          <a:p>
            <a:r>
              <a:rPr lang="en-US" dirty="0"/>
              <a:t>Introductions </a:t>
            </a:r>
          </a:p>
        </p:txBody>
      </p:sp>
      <p:sp>
        <p:nvSpPr>
          <p:cNvPr id="3" name="Content Placeholder 2">
            <a:extLst>
              <a:ext uri="{FF2B5EF4-FFF2-40B4-BE49-F238E27FC236}">
                <a16:creationId xmlns:a16="http://schemas.microsoft.com/office/drawing/2014/main" id="{DF1CC659-3261-4528-A63E-0907D2DF4B7C}"/>
              </a:ext>
            </a:extLst>
          </p:cNvPr>
          <p:cNvSpPr>
            <a:spLocks noGrp="1"/>
          </p:cNvSpPr>
          <p:nvPr>
            <p:ph idx="1"/>
          </p:nvPr>
        </p:nvSpPr>
        <p:spPr/>
        <p:txBody>
          <a:bodyPr/>
          <a:lstStyle/>
          <a:p>
            <a:r>
              <a:rPr lang="en-US" dirty="0">
                <a:hlinkClick r:id="rId3"/>
              </a:rPr>
              <a:t>Jim Bowen</a:t>
            </a:r>
            <a:r>
              <a:rPr lang="en-US" dirty="0"/>
              <a:t>, Antelope Valley College, CTE Faculty, ASCCC Curriculum Committee</a:t>
            </a:r>
          </a:p>
          <a:p>
            <a:endParaRPr lang="en-US" dirty="0"/>
          </a:p>
          <a:p>
            <a:r>
              <a:rPr lang="en-US" dirty="0">
                <a:hlinkClick r:id="rId4"/>
              </a:rPr>
              <a:t>Stephanie Curry</a:t>
            </a:r>
            <a:r>
              <a:rPr lang="en-US" dirty="0"/>
              <a:t>, ASCCC North Representative </a:t>
            </a:r>
          </a:p>
          <a:p>
            <a:endParaRPr lang="en-US" dirty="0"/>
          </a:p>
          <a:p>
            <a:r>
              <a:rPr lang="en-US" dirty="0">
                <a:hlinkClick r:id="rId5"/>
              </a:rPr>
              <a:t>Lisa Saperston</a:t>
            </a:r>
            <a:r>
              <a:rPr lang="en-US" dirty="0"/>
              <a:t>, LACCD ESL Faculty, ASCCC Curriculum Committee </a:t>
            </a:r>
          </a:p>
          <a:p>
            <a:endParaRPr lang="en-US" dirty="0"/>
          </a:p>
        </p:txBody>
      </p:sp>
      <p:sp>
        <p:nvSpPr>
          <p:cNvPr id="4" name="Slide Number Placeholder 3">
            <a:extLst>
              <a:ext uri="{FF2B5EF4-FFF2-40B4-BE49-F238E27FC236}">
                <a16:creationId xmlns:a16="http://schemas.microsoft.com/office/drawing/2014/main" id="{261FACAD-542B-4FF5-8625-A0C2480E2689}"/>
              </a:ext>
            </a:extLst>
          </p:cNvPr>
          <p:cNvSpPr>
            <a:spLocks noGrp="1"/>
          </p:cNvSpPr>
          <p:nvPr>
            <p:ph type="sldNum" sz="quarter" idx="12"/>
          </p:nvPr>
        </p:nvSpPr>
        <p:spPr/>
        <p:txBody>
          <a:bodyPr/>
          <a:lstStyle/>
          <a:p>
            <a:fld id="{492D8F1A-69A8-9242-9469-8400121D240A}" type="slidenum">
              <a:rPr lang="en-US" smtClean="0"/>
              <a:t>2</a:t>
            </a:fld>
            <a:endParaRPr lang="en-US" dirty="0"/>
          </a:p>
        </p:txBody>
      </p:sp>
    </p:spTree>
    <p:extLst>
      <p:ext uri="{BB962C8B-B14F-4D97-AF65-F5344CB8AC3E}">
        <p14:creationId xmlns:p14="http://schemas.microsoft.com/office/powerpoint/2010/main" val="418802993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37"/>
        <p:cNvGrpSpPr/>
        <p:nvPr/>
      </p:nvGrpSpPr>
      <p:grpSpPr>
        <a:xfrm>
          <a:off x="0" y="0"/>
          <a:ext cx="0" cy="0"/>
          <a:chOff x="0" y="0"/>
          <a:chExt cx="0" cy="0"/>
        </a:xfrm>
      </p:grpSpPr>
      <p:sp>
        <p:nvSpPr>
          <p:cNvPr id="238" name="Shape 238"/>
          <p:cNvSpPr txBox="1">
            <a:spLocks noGrp="1"/>
          </p:cNvSpPr>
          <p:nvPr>
            <p:ph type="title"/>
          </p:nvPr>
        </p:nvSpPr>
        <p:spPr>
          <a:prstGeom prst="rect">
            <a:avLst/>
          </a:prstGeom>
        </p:spPr>
        <p:txBody>
          <a:bodyPr spcFirstLastPara="1" vert="horz" wrap="square" lIns="121900" tIns="121900" rIns="121900" bIns="121900" rtlCol="0" anchor="t" anchorCtr="0">
            <a:noAutofit/>
          </a:bodyPr>
          <a:lstStyle/>
          <a:p>
            <a:pPr>
              <a:buClr>
                <a:schemeClr val="dk1"/>
              </a:buClr>
              <a:buSzPts val="1100"/>
            </a:pPr>
            <a:br>
              <a:rPr lang="en" dirty="0"/>
            </a:br>
            <a:r>
              <a:rPr lang="en" dirty="0"/>
              <a:t> Components:  Assignments</a:t>
            </a:r>
            <a:endParaRPr dirty="0"/>
          </a:p>
          <a:p>
            <a:r>
              <a:rPr lang="en" dirty="0"/>
              <a:t> </a:t>
            </a:r>
            <a:br>
              <a:rPr lang="en" dirty="0"/>
            </a:br>
            <a:endParaRPr dirty="0"/>
          </a:p>
        </p:txBody>
      </p:sp>
      <p:sp>
        <p:nvSpPr>
          <p:cNvPr id="239" name="Shape 239"/>
          <p:cNvSpPr txBox="1">
            <a:spLocks noGrp="1"/>
          </p:cNvSpPr>
          <p:nvPr>
            <p:ph idx="1"/>
          </p:nvPr>
        </p:nvSpPr>
        <p:spPr>
          <a:prstGeom prst="rect">
            <a:avLst/>
          </a:prstGeom>
        </p:spPr>
        <p:txBody>
          <a:bodyPr spcFirstLastPara="1" vert="horz" wrap="square" lIns="121900" tIns="121900" rIns="121900" bIns="121900" rtlCol="0" anchor="t" anchorCtr="0">
            <a:noAutofit/>
          </a:bodyPr>
          <a:lstStyle/>
          <a:p>
            <a:pPr marL="457200" indent="-457200">
              <a:buFont typeface="Arial" panose="020B0604020202020204" pitchFamily="34" charset="0"/>
              <a:buChar char="•"/>
            </a:pPr>
            <a:r>
              <a:rPr lang="en" sz="2800" dirty="0"/>
              <a:t>Related to objectives and SLOs</a:t>
            </a:r>
            <a:endParaRPr sz="2800" dirty="0"/>
          </a:p>
          <a:p>
            <a:pPr marL="457200" indent="-457200">
              <a:buFont typeface="Arial" panose="020B0604020202020204" pitchFamily="34" charset="0"/>
              <a:buChar char="•"/>
            </a:pPr>
            <a:r>
              <a:rPr lang="en" sz="2800" dirty="0"/>
              <a:t>Specific enough to show rigor</a:t>
            </a:r>
            <a:endParaRPr sz="2800" dirty="0"/>
          </a:p>
          <a:p>
            <a:pPr marL="457200" indent="-457200">
              <a:buFont typeface="Arial" panose="020B0604020202020204" pitchFamily="34" charset="0"/>
              <a:buChar char="•"/>
            </a:pPr>
            <a:r>
              <a:rPr lang="en" sz="2800" dirty="0"/>
              <a:t>These justify the total student work and the unit value</a:t>
            </a:r>
            <a:endParaRPr sz="2800" dirty="0"/>
          </a:p>
          <a:p>
            <a:pPr marL="457200" indent="-457200">
              <a:buFont typeface="Arial" panose="020B0604020202020204" pitchFamily="34" charset="0"/>
              <a:buChar char="•"/>
            </a:pPr>
            <a:r>
              <a:rPr lang="en" sz="2800" dirty="0"/>
              <a:t>How does your college include assignments in the COR?</a:t>
            </a:r>
            <a:br>
              <a:rPr lang="en" dirty="0"/>
            </a:br>
            <a:endParaRPr dirty="0"/>
          </a:p>
        </p:txBody>
      </p:sp>
      <p:sp>
        <p:nvSpPr>
          <p:cNvPr id="240" name="Shape 240"/>
          <p:cNvSpPr txBox="1"/>
          <p:nvPr/>
        </p:nvSpPr>
        <p:spPr>
          <a:xfrm>
            <a:off x="-255182" y="6016567"/>
            <a:ext cx="12192000" cy="590800"/>
          </a:xfrm>
          <a:prstGeom prst="rect">
            <a:avLst/>
          </a:prstGeom>
          <a:noFill/>
          <a:ln>
            <a:noFill/>
          </a:ln>
        </p:spPr>
        <p:txBody>
          <a:bodyPr spcFirstLastPara="1" wrap="square" lIns="121900" tIns="121900" rIns="121900" bIns="121900" anchor="t" anchorCtr="0">
            <a:noAutofit/>
          </a:bodyPr>
          <a:lstStyle/>
          <a:p>
            <a:pPr algn="ctr"/>
            <a:endParaRPr sz="1333"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44"/>
        <p:cNvGrpSpPr/>
        <p:nvPr/>
      </p:nvGrpSpPr>
      <p:grpSpPr>
        <a:xfrm>
          <a:off x="0" y="0"/>
          <a:ext cx="0" cy="0"/>
          <a:chOff x="0" y="0"/>
          <a:chExt cx="0" cy="0"/>
        </a:xfrm>
      </p:grpSpPr>
      <p:sp>
        <p:nvSpPr>
          <p:cNvPr id="245" name="Shape 245"/>
          <p:cNvSpPr txBox="1">
            <a:spLocks noGrp="1"/>
          </p:cNvSpPr>
          <p:nvPr>
            <p:ph type="title"/>
          </p:nvPr>
        </p:nvSpPr>
        <p:spPr>
          <a:prstGeom prst="rect">
            <a:avLst/>
          </a:prstGeom>
        </p:spPr>
        <p:txBody>
          <a:bodyPr spcFirstLastPara="1" vert="horz" wrap="square" lIns="121900" tIns="121900" rIns="121900" bIns="121900" rtlCol="0" anchor="t" anchorCtr="0">
            <a:noAutofit/>
          </a:bodyPr>
          <a:lstStyle/>
          <a:p>
            <a:pPr>
              <a:buClr>
                <a:schemeClr val="dk1"/>
              </a:buClr>
              <a:buSzPts val="1100"/>
            </a:pPr>
            <a:r>
              <a:rPr lang="en"/>
              <a:t>COR Components:  Methods of Instruction</a:t>
            </a:r>
            <a:endParaRPr dirty="0"/>
          </a:p>
          <a:p>
            <a:r>
              <a:rPr lang="en"/>
              <a:t> </a:t>
            </a:r>
            <a:br>
              <a:rPr lang="en"/>
            </a:br>
            <a:endParaRPr dirty="0"/>
          </a:p>
        </p:txBody>
      </p:sp>
      <p:sp>
        <p:nvSpPr>
          <p:cNvPr id="246" name="Shape 246"/>
          <p:cNvSpPr txBox="1">
            <a:spLocks noGrp="1"/>
          </p:cNvSpPr>
          <p:nvPr>
            <p:ph sz="half" idx="1"/>
          </p:nvPr>
        </p:nvSpPr>
        <p:spPr>
          <a:prstGeom prst="rect">
            <a:avLst/>
          </a:prstGeom>
        </p:spPr>
        <p:txBody>
          <a:bodyPr spcFirstLastPara="1" vert="horz" wrap="square" lIns="121900" tIns="121900" rIns="121900" bIns="121900" rtlCol="0" anchor="t" anchorCtr="0">
            <a:noAutofit/>
          </a:bodyPr>
          <a:lstStyle/>
          <a:p>
            <a:r>
              <a:rPr lang="en" dirty="0"/>
              <a:t>How is the content delivered, how is student learning facilitated during scheduled class time?</a:t>
            </a:r>
            <a:endParaRPr dirty="0"/>
          </a:p>
          <a:p>
            <a:r>
              <a:rPr lang="en" dirty="0"/>
              <a:t>Examples:  Lecture, discussion, lab, studio, performance, student presentations, field trips, intercollegiate athletics competition, etc….</a:t>
            </a:r>
            <a:endParaRPr dirty="0"/>
          </a:p>
          <a:p>
            <a:pPr marL="0" indent="0">
              <a:buClr>
                <a:schemeClr val="dk1"/>
              </a:buClr>
              <a:buSzPts val="1100"/>
              <a:buNone/>
            </a:pPr>
            <a:endParaRPr dirty="0"/>
          </a:p>
          <a:p>
            <a:r>
              <a:rPr lang="en" dirty="0"/>
              <a:t>Distance Education (DE) Modality</a:t>
            </a:r>
            <a:endParaRPr dirty="0"/>
          </a:p>
          <a:p>
            <a:pPr lvl="1">
              <a:spcBef>
                <a:spcPts val="0"/>
              </a:spcBef>
            </a:pPr>
            <a:r>
              <a:rPr lang="en" dirty="0"/>
              <a:t>Requires a separate approval (Title 5 </a:t>
            </a:r>
            <a:r>
              <a:rPr lang="en" dirty="0">
                <a:solidFill>
                  <a:schemeClr val="tx2"/>
                </a:solidFill>
              </a:rPr>
              <a:t>§</a:t>
            </a:r>
            <a:r>
              <a:rPr lang="en" dirty="0">
                <a:solidFill>
                  <a:schemeClr val="tx2"/>
                </a:solidFill>
                <a:hlinkClick r:id="rId3"/>
              </a:rPr>
              <a:t>55206</a:t>
            </a:r>
            <a:r>
              <a:rPr lang="en" dirty="0">
                <a:solidFill>
                  <a:schemeClr val="tx2"/>
                </a:solidFill>
              </a:rPr>
              <a:t>).</a:t>
            </a:r>
            <a:endParaRPr dirty="0">
              <a:solidFill>
                <a:schemeClr val="tx2"/>
              </a:solidFill>
            </a:endParaRPr>
          </a:p>
          <a:p>
            <a:pPr lvl="1">
              <a:spcBef>
                <a:spcPts val="0"/>
              </a:spcBef>
            </a:pPr>
            <a:r>
              <a:rPr lang="en" dirty="0"/>
              <a:t>Does the COR need to specify how DE modality and in-person differ?</a:t>
            </a:r>
            <a:endParaRPr dirty="0"/>
          </a:p>
          <a:p>
            <a:pPr lvl="1">
              <a:spcBef>
                <a:spcPts val="0"/>
              </a:spcBef>
            </a:pPr>
            <a:r>
              <a:rPr lang="en" dirty="0">
                <a:solidFill>
                  <a:schemeClr val="tx2"/>
                </a:solidFill>
              </a:rPr>
              <a:t>How is DE approval documented at your college?</a:t>
            </a:r>
            <a:br>
              <a:rPr lang="en" dirty="0">
                <a:solidFill>
                  <a:schemeClr val="tx2"/>
                </a:solidFill>
              </a:rPr>
            </a:br>
            <a:endParaRPr dirty="0">
              <a:solidFill>
                <a:schemeClr val="tx2"/>
              </a:solidFill>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58"/>
        <p:cNvGrpSpPr/>
        <p:nvPr/>
      </p:nvGrpSpPr>
      <p:grpSpPr>
        <a:xfrm>
          <a:off x="0" y="0"/>
          <a:ext cx="0" cy="0"/>
          <a:chOff x="0" y="0"/>
          <a:chExt cx="0" cy="0"/>
        </a:xfrm>
      </p:grpSpPr>
      <p:sp>
        <p:nvSpPr>
          <p:cNvPr id="259" name="Shape 259"/>
          <p:cNvSpPr txBox="1">
            <a:spLocks noGrp="1"/>
          </p:cNvSpPr>
          <p:nvPr>
            <p:ph type="title"/>
          </p:nvPr>
        </p:nvSpPr>
        <p:spPr>
          <a:prstGeom prst="rect">
            <a:avLst/>
          </a:prstGeom>
        </p:spPr>
        <p:txBody>
          <a:bodyPr spcFirstLastPara="1" vert="horz" wrap="square" lIns="121900" tIns="121900" rIns="121900" bIns="121900" rtlCol="0" anchor="t" anchorCtr="0">
            <a:noAutofit/>
          </a:bodyPr>
          <a:lstStyle/>
          <a:p>
            <a:pPr>
              <a:buClr>
                <a:schemeClr val="dk1"/>
              </a:buClr>
              <a:buSzPts val="1100"/>
            </a:pPr>
            <a:r>
              <a:rPr lang="en"/>
              <a:t>Other COR Components to Consider:</a:t>
            </a:r>
            <a:endParaRPr dirty="0"/>
          </a:p>
          <a:p>
            <a:r>
              <a:rPr lang="en"/>
              <a:t> </a:t>
            </a:r>
            <a:br>
              <a:rPr lang="en"/>
            </a:br>
            <a:endParaRPr dirty="0"/>
          </a:p>
        </p:txBody>
      </p:sp>
      <p:sp>
        <p:nvSpPr>
          <p:cNvPr id="260" name="Shape 260"/>
          <p:cNvSpPr txBox="1">
            <a:spLocks noGrp="1"/>
          </p:cNvSpPr>
          <p:nvPr>
            <p:ph idx="1"/>
          </p:nvPr>
        </p:nvSpPr>
        <p:spPr>
          <a:xfrm>
            <a:off x="1066800" y="2466753"/>
            <a:ext cx="10058400" cy="3316208"/>
          </a:xfrm>
          <a:prstGeom prst="rect">
            <a:avLst/>
          </a:prstGeom>
        </p:spPr>
        <p:txBody>
          <a:bodyPr spcFirstLastPara="1" vert="horz" wrap="square" lIns="121900" tIns="121900" rIns="121900" bIns="121900" rtlCol="0" anchor="t" anchorCtr="0">
            <a:noAutofit/>
          </a:bodyPr>
          <a:lstStyle/>
          <a:p>
            <a:pPr marL="457200" indent="-457200">
              <a:buFont typeface="Arial" panose="020B0604020202020204" pitchFamily="34" charset="0"/>
              <a:buChar char="•"/>
            </a:pPr>
            <a:r>
              <a:rPr lang="en" dirty="0"/>
              <a:t>Textbooks</a:t>
            </a:r>
            <a:endParaRPr dirty="0"/>
          </a:p>
          <a:p>
            <a:pPr marL="457200" indent="-457200">
              <a:buFont typeface="Arial" panose="020B0604020202020204" pitchFamily="34" charset="0"/>
              <a:buChar char="•"/>
            </a:pPr>
            <a:r>
              <a:rPr lang="en" dirty="0"/>
              <a:t>Faculty discipline(s)</a:t>
            </a:r>
            <a:endParaRPr dirty="0"/>
          </a:p>
          <a:p>
            <a:pPr marL="457200" indent="-457200">
              <a:buFont typeface="Arial" panose="020B0604020202020204" pitchFamily="34" charset="0"/>
              <a:buChar char="•"/>
            </a:pPr>
            <a:r>
              <a:rPr lang="en" dirty="0"/>
              <a:t>Materials or field trip fees</a:t>
            </a:r>
            <a:endParaRPr dirty="0"/>
          </a:p>
          <a:p>
            <a:pPr marL="457200" indent="-457200">
              <a:buFont typeface="Arial" panose="020B0604020202020204" pitchFamily="34" charset="0"/>
              <a:buChar char="•"/>
            </a:pPr>
            <a:r>
              <a:rPr lang="en" dirty="0"/>
              <a:t>Repeatability</a:t>
            </a:r>
            <a:endParaRPr dirty="0"/>
          </a:p>
          <a:p>
            <a:pPr marL="457200" indent="-457200">
              <a:buFont typeface="Arial" panose="020B0604020202020204" pitchFamily="34" charset="0"/>
              <a:buChar char="•"/>
            </a:pPr>
            <a:r>
              <a:rPr lang="en" dirty="0"/>
              <a:t>Transferability and C-ID applicability</a:t>
            </a:r>
            <a:endParaRPr dirty="0"/>
          </a:p>
          <a:p>
            <a:pPr marL="457200" indent="-457200">
              <a:buFont typeface="Arial" panose="020B0604020202020204" pitchFamily="34" charset="0"/>
              <a:buChar char="•"/>
            </a:pPr>
            <a:r>
              <a:rPr lang="en" dirty="0"/>
              <a:t>Degree/Certificate applicability</a:t>
            </a:r>
            <a:endParaRPr dirty="0"/>
          </a:p>
          <a:p>
            <a:pPr marL="457200" indent="-457200">
              <a:buFont typeface="Arial" panose="020B0604020202020204" pitchFamily="34" charset="0"/>
              <a:buChar char="•"/>
            </a:pPr>
            <a:r>
              <a:rPr lang="en" dirty="0"/>
              <a:t>Links to other courses (cross-listing, prereq to.., etc…)</a:t>
            </a:r>
            <a:endParaRPr dirty="0"/>
          </a:p>
          <a:p>
            <a:pPr marL="457200" indent="-457200">
              <a:buFont typeface="Arial" panose="020B0604020202020204" pitchFamily="34" charset="0"/>
              <a:buChar char="•"/>
            </a:pPr>
            <a:r>
              <a:rPr lang="en" dirty="0"/>
              <a:t>Effective term</a:t>
            </a:r>
            <a:br>
              <a:rPr lang="en" dirty="0"/>
            </a:br>
            <a:endParaRPr dirty="0"/>
          </a:p>
        </p:txBody>
      </p:sp>
      <p:sp>
        <p:nvSpPr>
          <p:cNvPr id="261" name="Shape 261"/>
          <p:cNvSpPr txBox="1"/>
          <p:nvPr/>
        </p:nvSpPr>
        <p:spPr>
          <a:xfrm>
            <a:off x="0" y="6016567"/>
            <a:ext cx="12192000" cy="590800"/>
          </a:xfrm>
          <a:prstGeom prst="rect">
            <a:avLst/>
          </a:prstGeom>
          <a:noFill/>
          <a:ln>
            <a:noFill/>
          </a:ln>
        </p:spPr>
        <p:txBody>
          <a:bodyPr spcFirstLastPara="1" wrap="square" lIns="121900" tIns="121900" rIns="121900" bIns="121900" anchor="t" anchorCtr="0">
            <a:noAutofit/>
          </a:bodyPr>
          <a:lstStyle/>
          <a:p>
            <a:pPr algn="ctr"/>
            <a:endParaRPr sz="1333" dirty="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65"/>
        <p:cNvGrpSpPr/>
        <p:nvPr/>
      </p:nvGrpSpPr>
      <p:grpSpPr>
        <a:xfrm>
          <a:off x="0" y="0"/>
          <a:ext cx="0" cy="0"/>
          <a:chOff x="0" y="0"/>
          <a:chExt cx="0" cy="0"/>
        </a:xfrm>
      </p:grpSpPr>
      <p:sp>
        <p:nvSpPr>
          <p:cNvPr id="266" name="Shape 266"/>
          <p:cNvSpPr txBox="1">
            <a:spLocks noGrp="1"/>
          </p:cNvSpPr>
          <p:nvPr>
            <p:ph type="title"/>
          </p:nvPr>
        </p:nvSpPr>
        <p:spPr>
          <a:prstGeom prst="rect">
            <a:avLst/>
          </a:prstGeom>
        </p:spPr>
        <p:txBody>
          <a:bodyPr spcFirstLastPara="1" vert="horz" wrap="square" lIns="121900" tIns="121900" rIns="121900" bIns="121900" rtlCol="0" anchor="t" anchorCtr="0">
            <a:noAutofit/>
          </a:bodyPr>
          <a:lstStyle/>
          <a:p>
            <a:pPr>
              <a:buClr>
                <a:schemeClr val="dk1"/>
              </a:buClr>
              <a:buSzPts val="1100"/>
            </a:pPr>
            <a:r>
              <a:rPr lang="en"/>
              <a:t>COR and Academic Freedom</a:t>
            </a:r>
            <a:endParaRPr dirty="0"/>
          </a:p>
          <a:p>
            <a:r>
              <a:rPr lang="en"/>
              <a:t> </a:t>
            </a:r>
            <a:br>
              <a:rPr lang="en"/>
            </a:br>
            <a:endParaRPr dirty="0"/>
          </a:p>
        </p:txBody>
      </p:sp>
      <p:sp>
        <p:nvSpPr>
          <p:cNvPr id="267" name="Shape 267"/>
          <p:cNvSpPr txBox="1">
            <a:spLocks noGrp="1"/>
          </p:cNvSpPr>
          <p:nvPr>
            <p:ph idx="1"/>
          </p:nvPr>
        </p:nvSpPr>
        <p:spPr>
          <a:xfrm>
            <a:off x="1066800" y="2662569"/>
            <a:ext cx="10058400" cy="3944798"/>
          </a:xfrm>
          <a:prstGeom prst="rect">
            <a:avLst/>
          </a:prstGeom>
        </p:spPr>
        <p:txBody>
          <a:bodyPr spcFirstLastPara="1" vert="horz" wrap="square" lIns="121900" tIns="121900" rIns="121900" bIns="121900" rtlCol="0" anchor="t" anchorCtr="0">
            <a:noAutofit/>
          </a:bodyPr>
          <a:lstStyle/>
          <a:p>
            <a:r>
              <a:rPr lang="en" sz="2800" dirty="0"/>
              <a:t>Title 5 </a:t>
            </a:r>
            <a:r>
              <a:rPr lang="en" sz="2800" dirty="0">
                <a:solidFill>
                  <a:srgbClr val="3F3F3F"/>
                </a:solidFill>
              </a:rPr>
              <a:t>§</a:t>
            </a:r>
            <a:r>
              <a:rPr lang="en" sz="2800" dirty="0">
                <a:solidFill>
                  <a:srgbClr val="3F3F3F"/>
                </a:solidFill>
                <a:hlinkClick r:id="rId3"/>
              </a:rPr>
              <a:t>55002</a:t>
            </a:r>
            <a:r>
              <a:rPr lang="en" sz="2800" dirty="0">
                <a:solidFill>
                  <a:srgbClr val="3F3F3F"/>
                </a:solidFill>
              </a:rPr>
              <a:t> requires that a qualified instructor teaches the course in accordance with the objectives and other details in the COR.</a:t>
            </a:r>
            <a:endParaRPr sz="2800" dirty="0">
              <a:solidFill>
                <a:srgbClr val="3F3F3F"/>
              </a:solidFill>
            </a:endParaRPr>
          </a:p>
          <a:p>
            <a:pPr>
              <a:buClr>
                <a:srgbClr val="3F3F3F"/>
              </a:buClr>
            </a:pPr>
            <a:r>
              <a:rPr lang="en" sz="2800" dirty="0">
                <a:solidFill>
                  <a:srgbClr val="3F3F3F"/>
                </a:solidFill>
              </a:rPr>
              <a:t>Flexibility in:</a:t>
            </a:r>
            <a:endParaRPr sz="2800" dirty="0">
              <a:solidFill>
                <a:srgbClr val="3F3F3F"/>
              </a:solidFill>
            </a:endParaRPr>
          </a:p>
          <a:p>
            <a:pPr lvl="1">
              <a:spcBef>
                <a:spcPts val="0"/>
              </a:spcBef>
              <a:buClr>
                <a:srgbClr val="3F3F3F"/>
              </a:buClr>
            </a:pPr>
            <a:r>
              <a:rPr lang="en" sz="2800" dirty="0">
                <a:solidFill>
                  <a:srgbClr val="3F3F3F"/>
                </a:solidFill>
              </a:rPr>
              <a:t>Instructional methods</a:t>
            </a:r>
            <a:endParaRPr sz="2800" dirty="0">
              <a:solidFill>
                <a:srgbClr val="3F3F3F"/>
              </a:solidFill>
            </a:endParaRPr>
          </a:p>
          <a:p>
            <a:pPr lvl="1">
              <a:spcBef>
                <a:spcPts val="0"/>
              </a:spcBef>
              <a:buClr>
                <a:srgbClr val="3F3F3F"/>
              </a:buClr>
            </a:pPr>
            <a:r>
              <a:rPr lang="en" sz="2800" dirty="0">
                <a:solidFill>
                  <a:srgbClr val="3F3F3F"/>
                </a:solidFill>
              </a:rPr>
              <a:t>Assessments/Evaluation</a:t>
            </a:r>
            <a:endParaRPr sz="2800" dirty="0">
              <a:solidFill>
                <a:srgbClr val="3F3F3F"/>
              </a:solidFill>
            </a:endParaRPr>
          </a:p>
          <a:p>
            <a:pPr lvl="1">
              <a:spcBef>
                <a:spcPts val="0"/>
              </a:spcBef>
              <a:buClr>
                <a:srgbClr val="3F3F3F"/>
              </a:buClr>
            </a:pPr>
            <a:r>
              <a:rPr lang="en" sz="2800" dirty="0">
                <a:solidFill>
                  <a:srgbClr val="3F3F3F"/>
                </a:solidFill>
              </a:rPr>
              <a:t>Assignments</a:t>
            </a:r>
            <a:endParaRPr sz="2800" dirty="0">
              <a:solidFill>
                <a:srgbClr val="3F3F3F"/>
              </a:solidFill>
            </a:endParaRPr>
          </a:p>
          <a:p>
            <a:pPr lvl="1">
              <a:spcBef>
                <a:spcPts val="0"/>
              </a:spcBef>
              <a:buClr>
                <a:srgbClr val="3F3F3F"/>
              </a:buClr>
            </a:pPr>
            <a:r>
              <a:rPr lang="en" sz="2800" dirty="0">
                <a:solidFill>
                  <a:srgbClr val="3F3F3F"/>
                </a:solidFill>
              </a:rPr>
              <a:t>Textbooks</a:t>
            </a:r>
            <a:br>
              <a:rPr lang="en" dirty="0"/>
            </a:br>
            <a:endParaRPr dirty="0"/>
          </a:p>
        </p:txBody>
      </p:sp>
      <p:sp>
        <p:nvSpPr>
          <p:cNvPr id="268" name="Shape 268"/>
          <p:cNvSpPr txBox="1"/>
          <p:nvPr/>
        </p:nvSpPr>
        <p:spPr>
          <a:xfrm>
            <a:off x="0" y="6016567"/>
            <a:ext cx="12192000" cy="590800"/>
          </a:xfrm>
          <a:prstGeom prst="rect">
            <a:avLst/>
          </a:prstGeom>
          <a:noFill/>
          <a:ln>
            <a:noFill/>
          </a:ln>
        </p:spPr>
        <p:txBody>
          <a:bodyPr spcFirstLastPara="1" wrap="square" lIns="121900" tIns="121900" rIns="121900" bIns="121900" anchor="t" anchorCtr="0">
            <a:noAutofit/>
          </a:bodyPr>
          <a:lstStyle/>
          <a:p>
            <a:pPr algn="ctr"/>
            <a:endParaRPr sz="1333" dirty="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CC72F5-5CAF-44CB-808E-3AFEEABCFBD3}"/>
              </a:ext>
            </a:extLst>
          </p:cNvPr>
          <p:cNvSpPr>
            <a:spLocks noGrp="1"/>
          </p:cNvSpPr>
          <p:nvPr>
            <p:ph type="title"/>
          </p:nvPr>
        </p:nvSpPr>
        <p:spPr/>
        <p:txBody>
          <a:bodyPr/>
          <a:lstStyle/>
          <a:p>
            <a:r>
              <a:rPr lang="en-US" dirty="0"/>
              <a:t>Resources </a:t>
            </a:r>
          </a:p>
        </p:txBody>
      </p:sp>
      <p:sp>
        <p:nvSpPr>
          <p:cNvPr id="3" name="Content Placeholder 2">
            <a:extLst>
              <a:ext uri="{FF2B5EF4-FFF2-40B4-BE49-F238E27FC236}">
                <a16:creationId xmlns:a16="http://schemas.microsoft.com/office/drawing/2014/main" id="{29A4DD7A-B76D-4551-B9EC-FD2628E7168E}"/>
              </a:ext>
            </a:extLst>
          </p:cNvPr>
          <p:cNvSpPr>
            <a:spLocks noGrp="1"/>
          </p:cNvSpPr>
          <p:nvPr>
            <p:ph idx="1"/>
          </p:nvPr>
        </p:nvSpPr>
        <p:spPr/>
        <p:txBody>
          <a:bodyPr/>
          <a:lstStyle/>
          <a:p>
            <a:r>
              <a:rPr lang="en-US" dirty="0">
                <a:hlinkClick r:id="rId3"/>
              </a:rPr>
              <a:t>The Course Outline of Record: A Curriculum Reference Guide Revisited </a:t>
            </a:r>
            <a:endParaRPr lang="en-US" dirty="0"/>
          </a:p>
          <a:p>
            <a:r>
              <a:rPr lang="en-US" dirty="0">
                <a:hlinkClick r:id="rId4"/>
              </a:rPr>
              <a:t>Culturally Responsive &amp; Inclusive Curriculum Resources: Creating Culturally Responsive Curriculum</a:t>
            </a:r>
            <a:endParaRPr lang="en-US" dirty="0"/>
          </a:p>
          <a:p>
            <a:r>
              <a:rPr lang="en-US" dirty="0">
                <a:hlinkClick r:id="rId5"/>
              </a:rPr>
              <a:t>Program and Course Approval Handbook (PCAH)</a:t>
            </a:r>
            <a:endParaRPr lang="en-US" dirty="0"/>
          </a:p>
          <a:p>
            <a:r>
              <a:rPr lang="en-US" dirty="0">
                <a:hlinkClick r:id="rId6"/>
              </a:rPr>
              <a:t>CCCCO Hours and Units Calculations </a:t>
            </a:r>
            <a:endParaRPr lang="en-US" dirty="0"/>
          </a:p>
        </p:txBody>
      </p:sp>
      <p:sp>
        <p:nvSpPr>
          <p:cNvPr id="4" name="Slide Number Placeholder 3">
            <a:extLst>
              <a:ext uri="{FF2B5EF4-FFF2-40B4-BE49-F238E27FC236}">
                <a16:creationId xmlns:a16="http://schemas.microsoft.com/office/drawing/2014/main" id="{C5DA921B-FEEC-4D85-AA25-48DB312D3E32}"/>
              </a:ext>
            </a:extLst>
          </p:cNvPr>
          <p:cNvSpPr>
            <a:spLocks noGrp="1"/>
          </p:cNvSpPr>
          <p:nvPr>
            <p:ph type="sldNum" sz="quarter" idx="12"/>
          </p:nvPr>
        </p:nvSpPr>
        <p:spPr/>
        <p:txBody>
          <a:bodyPr/>
          <a:lstStyle/>
          <a:p>
            <a:fld id="{492D8F1A-69A8-9242-9469-8400121D240A}" type="slidenum">
              <a:rPr lang="en-US" smtClean="0"/>
              <a:t>24</a:t>
            </a:fld>
            <a:endParaRPr lang="en-US" dirty="0"/>
          </a:p>
        </p:txBody>
      </p:sp>
    </p:spTree>
    <p:extLst>
      <p:ext uri="{BB962C8B-B14F-4D97-AF65-F5344CB8AC3E}">
        <p14:creationId xmlns:p14="http://schemas.microsoft.com/office/powerpoint/2010/main" val="203846442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FAF765-4358-42A9-991F-6C0CA0A8C56B}"/>
              </a:ext>
            </a:extLst>
          </p:cNvPr>
          <p:cNvSpPr>
            <a:spLocks noGrp="1"/>
          </p:cNvSpPr>
          <p:nvPr>
            <p:ph type="title"/>
          </p:nvPr>
        </p:nvSpPr>
        <p:spPr/>
        <p:txBody>
          <a:bodyPr/>
          <a:lstStyle/>
          <a:p>
            <a:r>
              <a:rPr lang="en-US" dirty="0"/>
              <a:t>Questions </a:t>
            </a:r>
          </a:p>
        </p:txBody>
      </p:sp>
      <p:sp>
        <p:nvSpPr>
          <p:cNvPr id="3" name="Content Placeholder 2">
            <a:extLst>
              <a:ext uri="{FF2B5EF4-FFF2-40B4-BE49-F238E27FC236}">
                <a16:creationId xmlns:a16="http://schemas.microsoft.com/office/drawing/2014/main" id="{13A879DA-B2A5-4DEF-8E2E-460B954CF931}"/>
              </a:ext>
            </a:extLst>
          </p:cNvPr>
          <p:cNvSpPr>
            <a:spLocks noGrp="1"/>
          </p:cNvSpPr>
          <p:nvPr>
            <p:ph idx="1"/>
          </p:nvPr>
        </p:nvSpPr>
        <p:spPr>
          <a:xfrm>
            <a:off x="317952" y="2509004"/>
            <a:ext cx="5240591" cy="1560196"/>
          </a:xfrm>
        </p:spPr>
        <p:txBody>
          <a:bodyPr/>
          <a:lstStyle/>
          <a:p>
            <a:r>
              <a:rPr lang="en-US" dirty="0">
                <a:hlinkClick r:id="rId3"/>
              </a:rPr>
              <a:t>info@asccc.org</a:t>
            </a:r>
            <a:r>
              <a:rPr lang="en-US" dirty="0"/>
              <a:t> </a:t>
            </a:r>
          </a:p>
        </p:txBody>
      </p:sp>
      <p:sp>
        <p:nvSpPr>
          <p:cNvPr id="4" name="Slide Number Placeholder 3">
            <a:extLst>
              <a:ext uri="{FF2B5EF4-FFF2-40B4-BE49-F238E27FC236}">
                <a16:creationId xmlns:a16="http://schemas.microsoft.com/office/drawing/2014/main" id="{AC19FBC8-BA96-4B98-A386-A424B350D329}"/>
              </a:ext>
            </a:extLst>
          </p:cNvPr>
          <p:cNvSpPr>
            <a:spLocks noGrp="1"/>
          </p:cNvSpPr>
          <p:nvPr>
            <p:ph type="sldNum" sz="quarter" idx="12"/>
          </p:nvPr>
        </p:nvSpPr>
        <p:spPr/>
        <p:txBody>
          <a:bodyPr/>
          <a:lstStyle/>
          <a:p>
            <a:fld id="{492D8F1A-69A8-9242-9469-8400121D240A}" type="slidenum">
              <a:rPr lang="en-US" smtClean="0"/>
              <a:t>25</a:t>
            </a:fld>
            <a:endParaRPr lang="en-US" dirty="0"/>
          </a:p>
        </p:txBody>
      </p:sp>
      <p:pic>
        <p:nvPicPr>
          <p:cNvPr id="1026" name="Picture 2" descr="200 Not-Boring Questions To Connect And Get To Know Someone Better">
            <a:extLst>
              <a:ext uri="{FF2B5EF4-FFF2-40B4-BE49-F238E27FC236}">
                <a16:creationId xmlns:a16="http://schemas.microsoft.com/office/drawing/2014/main" id="{BF70496A-4EA7-47B3-BCA3-2D0E6D8D81B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85733" y="2783220"/>
            <a:ext cx="5359695" cy="357313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1086682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991AA7-CD25-4A17-8D9D-E2B5E91EDA6D}"/>
              </a:ext>
            </a:extLst>
          </p:cNvPr>
          <p:cNvSpPr>
            <a:spLocks noGrp="1"/>
          </p:cNvSpPr>
          <p:nvPr>
            <p:ph type="title"/>
          </p:nvPr>
        </p:nvSpPr>
        <p:spPr/>
        <p:txBody>
          <a:bodyPr/>
          <a:lstStyle/>
          <a:p>
            <a:r>
              <a:rPr lang="en-US" dirty="0"/>
              <a:t>Breakout Summary </a:t>
            </a:r>
          </a:p>
        </p:txBody>
      </p:sp>
      <p:sp>
        <p:nvSpPr>
          <p:cNvPr id="3" name="Content Placeholder 2">
            <a:extLst>
              <a:ext uri="{FF2B5EF4-FFF2-40B4-BE49-F238E27FC236}">
                <a16:creationId xmlns:a16="http://schemas.microsoft.com/office/drawing/2014/main" id="{D54FE84F-EF3A-4518-AB01-0E10C70CC81F}"/>
              </a:ext>
            </a:extLst>
          </p:cNvPr>
          <p:cNvSpPr>
            <a:spLocks noGrp="1"/>
          </p:cNvSpPr>
          <p:nvPr>
            <p:ph idx="1"/>
          </p:nvPr>
        </p:nvSpPr>
        <p:spPr/>
        <p:txBody>
          <a:bodyPr>
            <a:normAutofit lnSpcReduction="10000"/>
          </a:bodyPr>
          <a:lstStyle/>
          <a:p>
            <a:r>
              <a:rPr lang="en-US" dirty="0"/>
              <a:t>The Course Outline of Record (COR) is the backbone of instruction in the California Community College system. This breakout will demystify all the elements of the COR, with information on which elements are required by California Education Code, California Code of Regulations (Title 5) and/or Code of Federal Regulations (and why) as well as suggestions about those elements that may not be required but which greatly enhance the quality and utility of your curriculum. This breakout is designed for people who are new to the curriculum process. </a:t>
            </a:r>
          </a:p>
        </p:txBody>
      </p:sp>
      <p:sp>
        <p:nvSpPr>
          <p:cNvPr id="4" name="Slide Number Placeholder 3">
            <a:extLst>
              <a:ext uri="{FF2B5EF4-FFF2-40B4-BE49-F238E27FC236}">
                <a16:creationId xmlns:a16="http://schemas.microsoft.com/office/drawing/2014/main" id="{EBCF3096-8371-47D3-A2CB-76B6026817C3}"/>
              </a:ext>
            </a:extLst>
          </p:cNvPr>
          <p:cNvSpPr>
            <a:spLocks noGrp="1"/>
          </p:cNvSpPr>
          <p:nvPr>
            <p:ph type="sldNum" sz="quarter" idx="12"/>
          </p:nvPr>
        </p:nvSpPr>
        <p:spPr/>
        <p:txBody>
          <a:bodyPr/>
          <a:lstStyle/>
          <a:p>
            <a:fld id="{492D8F1A-69A8-9242-9469-8400121D240A}" type="slidenum">
              <a:rPr lang="en-US" smtClean="0"/>
              <a:t>3</a:t>
            </a:fld>
            <a:endParaRPr lang="en-US" dirty="0"/>
          </a:p>
        </p:txBody>
      </p:sp>
    </p:spTree>
    <p:extLst>
      <p:ext uri="{BB962C8B-B14F-4D97-AF65-F5344CB8AC3E}">
        <p14:creationId xmlns:p14="http://schemas.microsoft.com/office/powerpoint/2010/main" val="179207505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31"/>
        <p:cNvGrpSpPr/>
        <p:nvPr/>
      </p:nvGrpSpPr>
      <p:grpSpPr>
        <a:xfrm>
          <a:off x="0" y="0"/>
          <a:ext cx="0" cy="0"/>
          <a:chOff x="0" y="0"/>
          <a:chExt cx="0" cy="0"/>
        </a:xfrm>
      </p:grpSpPr>
      <p:sp>
        <p:nvSpPr>
          <p:cNvPr id="132" name="Shape 132"/>
          <p:cNvSpPr txBox="1">
            <a:spLocks noGrp="1"/>
          </p:cNvSpPr>
          <p:nvPr>
            <p:ph type="title"/>
          </p:nvPr>
        </p:nvSpPr>
        <p:spPr>
          <a:prstGeom prst="rect">
            <a:avLst/>
          </a:prstGeom>
        </p:spPr>
        <p:txBody>
          <a:bodyPr spcFirstLastPara="1" vert="horz" wrap="square" lIns="121900" tIns="121900" rIns="121900" bIns="121900" rtlCol="0" anchor="t" anchorCtr="0">
            <a:noAutofit/>
          </a:bodyPr>
          <a:lstStyle/>
          <a:p>
            <a:r>
              <a:rPr lang="en"/>
              <a:t>Importance of the COR: </a:t>
            </a:r>
            <a:br>
              <a:rPr lang="en"/>
            </a:br>
            <a:endParaRPr dirty="0"/>
          </a:p>
        </p:txBody>
      </p:sp>
      <p:sp>
        <p:nvSpPr>
          <p:cNvPr id="133" name="Shape 133"/>
          <p:cNvSpPr txBox="1">
            <a:spLocks noGrp="1"/>
          </p:cNvSpPr>
          <p:nvPr>
            <p:ph idx="1"/>
          </p:nvPr>
        </p:nvSpPr>
        <p:spPr>
          <a:xfrm>
            <a:off x="1066800" y="2445488"/>
            <a:ext cx="10058400" cy="4178596"/>
          </a:xfrm>
          <a:prstGeom prst="rect">
            <a:avLst/>
          </a:prstGeom>
        </p:spPr>
        <p:txBody>
          <a:bodyPr spcFirstLastPara="1" vert="horz" wrap="square" lIns="121900" tIns="121900" rIns="121900" bIns="121900" rtlCol="0" anchor="t" anchorCtr="0">
            <a:noAutofit/>
          </a:bodyPr>
          <a:lstStyle/>
          <a:p>
            <a:pPr marL="0" indent="0">
              <a:lnSpc>
                <a:spcPct val="100000"/>
              </a:lnSpc>
              <a:buClr>
                <a:schemeClr val="dk1"/>
              </a:buClr>
              <a:buSzPts val="1100"/>
              <a:buNone/>
            </a:pPr>
            <a:r>
              <a:rPr lang="en" dirty="0">
                <a:solidFill>
                  <a:schemeClr val="tx2"/>
                </a:solidFill>
              </a:rPr>
              <a:t>From ASCCC's 2017 paper, </a:t>
            </a:r>
            <a:r>
              <a:rPr lang="en" i="1" u="sng" dirty="0">
                <a:solidFill>
                  <a:schemeClr val="accent5"/>
                </a:solidFill>
                <a:hlinkClick r:id="rId3"/>
              </a:rPr>
              <a:t>The Course Outline of Record: A Curriculum Reference Guide Revisited</a:t>
            </a:r>
            <a:r>
              <a:rPr lang="en" i="1" dirty="0">
                <a:solidFill>
                  <a:schemeClr val="dk1"/>
                </a:solidFill>
              </a:rPr>
              <a:t>:</a:t>
            </a:r>
            <a:endParaRPr i="1" dirty="0">
              <a:solidFill>
                <a:schemeClr val="dk1"/>
              </a:solidFill>
            </a:endParaRPr>
          </a:p>
          <a:p>
            <a:pPr>
              <a:lnSpc>
                <a:spcPct val="100000"/>
              </a:lnSpc>
              <a:spcBef>
                <a:spcPts val="1333"/>
              </a:spcBef>
              <a:buClr>
                <a:schemeClr val="dk1"/>
              </a:buClr>
            </a:pPr>
            <a:r>
              <a:rPr lang="en" dirty="0">
                <a:solidFill>
                  <a:schemeClr val="tx2"/>
                </a:solidFill>
              </a:rPr>
              <a:t>"The course outline of record (COR) is a document with defined legal standing that plays a critical role in the curriculum of the California community colleges."</a:t>
            </a:r>
            <a:endParaRPr dirty="0">
              <a:solidFill>
                <a:schemeClr val="tx2"/>
              </a:solidFill>
            </a:endParaRPr>
          </a:p>
          <a:p>
            <a:pPr>
              <a:lnSpc>
                <a:spcPct val="100000"/>
              </a:lnSpc>
              <a:buClr>
                <a:schemeClr val="dk1"/>
              </a:buClr>
            </a:pPr>
            <a:r>
              <a:rPr lang="en" dirty="0">
                <a:solidFill>
                  <a:schemeClr val="tx2"/>
                </a:solidFill>
              </a:rPr>
              <a:t>The COR "has both internal and external influences that impact all aspects of its content, from outcomes to teaching methodology, which, by extension, impact program development and program evaluation."</a:t>
            </a:r>
            <a:br>
              <a:rPr lang="en" dirty="0"/>
            </a:br>
            <a:endParaRPr dirty="0"/>
          </a:p>
        </p:txBody>
      </p:sp>
      <p:sp>
        <p:nvSpPr>
          <p:cNvPr id="134" name="Shape 134"/>
          <p:cNvSpPr txBox="1"/>
          <p:nvPr/>
        </p:nvSpPr>
        <p:spPr>
          <a:xfrm>
            <a:off x="-826168" y="6356350"/>
            <a:ext cx="12192000" cy="590800"/>
          </a:xfrm>
          <a:prstGeom prst="rect">
            <a:avLst/>
          </a:prstGeom>
          <a:noFill/>
          <a:ln>
            <a:noFill/>
          </a:ln>
        </p:spPr>
        <p:txBody>
          <a:bodyPr spcFirstLastPara="1" wrap="square" lIns="121900" tIns="121900" rIns="121900" bIns="121900" anchor="t" anchorCtr="0">
            <a:noAutofit/>
          </a:bodyPr>
          <a:lstStyle/>
          <a:p>
            <a:pPr algn="ctr"/>
            <a:endParaRPr sz="1333"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91BEEE-CD32-42D6-BFAD-091E16A8C537}"/>
              </a:ext>
            </a:extLst>
          </p:cNvPr>
          <p:cNvSpPr>
            <a:spLocks noGrp="1"/>
          </p:cNvSpPr>
          <p:nvPr>
            <p:ph type="title"/>
          </p:nvPr>
        </p:nvSpPr>
        <p:spPr/>
        <p:txBody>
          <a:bodyPr/>
          <a:lstStyle/>
          <a:p>
            <a:r>
              <a:rPr lang="en-US" dirty="0"/>
              <a:t>Why is the COR so Important? </a:t>
            </a:r>
          </a:p>
        </p:txBody>
      </p:sp>
      <p:sp>
        <p:nvSpPr>
          <p:cNvPr id="3" name="Content Placeholder 2">
            <a:extLst>
              <a:ext uri="{FF2B5EF4-FFF2-40B4-BE49-F238E27FC236}">
                <a16:creationId xmlns:a16="http://schemas.microsoft.com/office/drawing/2014/main" id="{B51EE8D4-ACFE-421B-9B84-C7E1D21FD649}"/>
              </a:ext>
            </a:extLst>
          </p:cNvPr>
          <p:cNvSpPr>
            <a:spLocks noGrp="1"/>
          </p:cNvSpPr>
          <p:nvPr>
            <p:ph sz="half" idx="1"/>
          </p:nvPr>
        </p:nvSpPr>
        <p:spPr/>
        <p:txBody>
          <a:bodyPr>
            <a:normAutofit/>
          </a:bodyPr>
          <a:lstStyle/>
          <a:p>
            <a:r>
              <a:rPr lang="en-US" dirty="0"/>
              <a:t>It is by reviewing the course outline that the various instructors, both full- and part-time, may </a:t>
            </a:r>
            <a:r>
              <a:rPr lang="en-US" b="1" dirty="0"/>
              <a:t>clearly identify the standards and content of the course they are to teach</a:t>
            </a:r>
            <a:r>
              <a:rPr lang="en-US" dirty="0"/>
              <a:t>.  In addition, the course outline plays a critical role in the on-going process of program review by which a college seeks to keep its curriculum relevant and to allocate its resources sufficiently to maintain its programs.</a:t>
            </a:r>
          </a:p>
          <a:p>
            <a:r>
              <a:rPr lang="en-US" dirty="0"/>
              <a:t>Although the outline is not intended to dictate instructional methods and materials, it </a:t>
            </a:r>
            <a:r>
              <a:rPr lang="en-US" b="1" dirty="0"/>
              <a:t>should delineate an agreed upon set of learning objectives which are central to the course in that they (1) determine the desired student learning outcomes of the course and (2) establish a basis for evaluating and assessing student performance. </a:t>
            </a:r>
            <a:r>
              <a:rPr lang="en-US" dirty="0"/>
              <a:t>The Course Outline of Record is used for all courses.</a:t>
            </a:r>
          </a:p>
          <a:p>
            <a:endParaRPr lang="en-US" dirty="0"/>
          </a:p>
        </p:txBody>
      </p:sp>
      <p:sp>
        <p:nvSpPr>
          <p:cNvPr id="4" name="Slide Number Placeholder 3">
            <a:extLst>
              <a:ext uri="{FF2B5EF4-FFF2-40B4-BE49-F238E27FC236}">
                <a16:creationId xmlns:a16="http://schemas.microsoft.com/office/drawing/2014/main" id="{75FA1CE6-4B52-4014-8C77-9BE2E4001BDB}"/>
              </a:ext>
            </a:extLst>
          </p:cNvPr>
          <p:cNvSpPr>
            <a:spLocks noGrp="1"/>
          </p:cNvSpPr>
          <p:nvPr>
            <p:ph type="sldNum" sz="quarter" idx="4294967295"/>
          </p:nvPr>
        </p:nvSpPr>
        <p:spPr>
          <a:xfrm>
            <a:off x="9448800" y="6356350"/>
            <a:ext cx="2743200" cy="365125"/>
          </a:xfrm>
        </p:spPr>
        <p:txBody>
          <a:bodyPr/>
          <a:lstStyle/>
          <a:p>
            <a:fld id="{492D8F1A-69A8-9242-9469-8400121D240A}" type="slidenum">
              <a:rPr lang="en-US" smtClean="0"/>
              <a:t>5</a:t>
            </a:fld>
            <a:endParaRPr lang="en-US" dirty="0"/>
          </a:p>
        </p:txBody>
      </p:sp>
    </p:spTree>
    <p:extLst>
      <p:ext uri="{BB962C8B-B14F-4D97-AF65-F5344CB8AC3E}">
        <p14:creationId xmlns:p14="http://schemas.microsoft.com/office/powerpoint/2010/main" val="34085825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3EFC34-5099-406B-ADBF-1F88BE7E6012}"/>
              </a:ext>
            </a:extLst>
          </p:cNvPr>
          <p:cNvSpPr>
            <a:spLocks noGrp="1"/>
          </p:cNvSpPr>
          <p:nvPr>
            <p:ph type="title"/>
          </p:nvPr>
        </p:nvSpPr>
        <p:spPr/>
        <p:txBody>
          <a:bodyPr/>
          <a:lstStyle/>
          <a:p>
            <a:r>
              <a:rPr lang="en-US" dirty="0"/>
              <a:t>Equity and the COR </a:t>
            </a:r>
          </a:p>
        </p:txBody>
      </p:sp>
      <p:sp>
        <p:nvSpPr>
          <p:cNvPr id="3" name="Content Placeholder 2">
            <a:extLst>
              <a:ext uri="{FF2B5EF4-FFF2-40B4-BE49-F238E27FC236}">
                <a16:creationId xmlns:a16="http://schemas.microsoft.com/office/drawing/2014/main" id="{3373E4A4-B4E2-42D7-9DEF-5DD6B78DE0E0}"/>
              </a:ext>
            </a:extLst>
          </p:cNvPr>
          <p:cNvSpPr>
            <a:spLocks noGrp="1"/>
          </p:cNvSpPr>
          <p:nvPr>
            <p:ph idx="1"/>
          </p:nvPr>
        </p:nvSpPr>
        <p:spPr>
          <a:xfrm>
            <a:off x="864781" y="2488018"/>
            <a:ext cx="10058400" cy="3966569"/>
          </a:xfrm>
        </p:spPr>
        <p:txBody>
          <a:bodyPr/>
          <a:lstStyle/>
          <a:p>
            <a:pPr marL="457200" indent="-457200">
              <a:buFont typeface="Arial" panose="020B0604020202020204" pitchFamily="34" charset="0"/>
              <a:buChar char="•"/>
            </a:pPr>
            <a:r>
              <a:rPr lang="en-US" dirty="0"/>
              <a:t>Curriculum review and revision should be at the heart of equity work since is the foundation of the courses we teach </a:t>
            </a:r>
          </a:p>
          <a:p>
            <a:pPr marL="457200" indent="-457200">
              <a:buFont typeface="Arial" panose="020B0604020202020204" pitchFamily="34" charset="0"/>
              <a:buChar char="•"/>
            </a:pPr>
            <a:r>
              <a:rPr lang="en-US" dirty="0"/>
              <a:t>Train and review curriculum through and equity minded framework</a:t>
            </a:r>
          </a:p>
          <a:p>
            <a:pPr marL="457200" indent="-457200">
              <a:buFont typeface="Arial" panose="020B0604020202020204" pitchFamily="34" charset="0"/>
              <a:buChar char="•"/>
            </a:pPr>
            <a:r>
              <a:rPr lang="en-US" dirty="0"/>
              <a:t>Ask questions or dialog about textbooks, objectives, outcomes, content outlines, and sample assignments. </a:t>
            </a:r>
          </a:p>
          <a:p>
            <a:pPr marL="457200" indent="-457200">
              <a:buFont typeface="Arial" panose="020B0604020202020204" pitchFamily="34" charset="0"/>
              <a:buChar char="•"/>
            </a:pPr>
            <a:r>
              <a:rPr lang="en-US" dirty="0"/>
              <a:t>Make disaggregated equity data part of your curricular review</a:t>
            </a:r>
          </a:p>
          <a:p>
            <a:pPr marL="457200" indent="-457200">
              <a:buFont typeface="Arial" panose="020B0604020202020204" pitchFamily="34" charset="0"/>
              <a:buChar char="•"/>
            </a:pPr>
            <a:r>
              <a:rPr lang="en-US" dirty="0"/>
              <a:t>Support and provide professional development in </a:t>
            </a:r>
            <a:r>
              <a:rPr lang="en-US" dirty="0">
                <a:hlinkClick r:id="rId3"/>
              </a:rPr>
              <a:t>culturally responsive teaching</a:t>
            </a:r>
            <a:endParaRPr lang="en-US" dirty="0"/>
          </a:p>
          <a:p>
            <a:endParaRPr lang="en-US" dirty="0"/>
          </a:p>
        </p:txBody>
      </p:sp>
    </p:spTree>
    <p:extLst>
      <p:ext uri="{BB962C8B-B14F-4D97-AF65-F5344CB8AC3E}">
        <p14:creationId xmlns:p14="http://schemas.microsoft.com/office/powerpoint/2010/main" val="68472178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38"/>
        <p:cNvGrpSpPr/>
        <p:nvPr/>
      </p:nvGrpSpPr>
      <p:grpSpPr>
        <a:xfrm>
          <a:off x="0" y="0"/>
          <a:ext cx="0" cy="0"/>
          <a:chOff x="0" y="0"/>
          <a:chExt cx="0" cy="0"/>
        </a:xfrm>
      </p:grpSpPr>
      <p:sp>
        <p:nvSpPr>
          <p:cNvPr id="139" name="Shape 139"/>
          <p:cNvSpPr txBox="1">
            <a:spLocks noGrp="1"/>
          </p:cNvSpPr>
          <p:nvPr>
            <p:ph type="title"/>
          </p:nvPr>
        </p:nvSpPr>
        <p:spPr>
          <a:prstGeom prst="rect">
            <a:avLst/>
          </a:prstGeom>
        </p:spPr>
        <p:txBody>
          <a:bodyPr spcFirstLastPara="1" vert="horz" wrap="square" lIns="121900" tIns="121900" rIns="121900" bIns="121900" rtlCol="0" anchor="t" anchorCtr="0">
            <a:noAutofit/>
          </a:bodyPr>
          <a:lstStyle/>
          <a:p>
            <a:br>
              <a:rPr lang="en" dirty="0"/>
            </a:br>
            <a:r>
              <a:rPr lang="en" dirty="0"/>
              <a:t>Regulations and Resources </a:t>
            </a:r>
            <a:br>
              <a:rPr lang="en" dirty="0"/>
            </a:br>
            <a:endParaRPr dirty="0"/>
          </a:p>
        </p:txBody>
      </p:sp>
      <p:sp>
        <p:nvSpPr>
          <p:cNvPr id="140" name="Shape 140"/>
          <p:cNvSpPr txBox="1">
            <a:spLocks noGrp="1"/>
          </p:cNvSpPr>
          <p:nvPr>
            <p:ph idx="1"/>
          </p:nvPr>
        </p:nvSpPr>
        <p:spPr>
          <a:prstGeom prst="rect">
            <a:avLst/>
          </a:prstGeom>
        </p:spPr>
        <p:txBody>
          <a:bodyPr spcFirstLastPara="1" vert="horz" wrap="square" lIns="121900" tIns="121900" rIns="121900" bIns="121900" rtlCol="0" anchor="t" anchorCtr="0">
            <a:noAutofit/>
          </a:bodyPr>
          <a:lstStyle/>
          <a:p>
            <a:r>
              <a:rPr lang="en" sz="2800" dirty="0"/>
              <a:t>Title 5 </a:t>
            </a:r>
            <a:r>
              <a:rPr lang="en" sz="2800" u="sng" dirty="0">
                <a:solidFill>
                  <a:schemeClr val="accent5"/>
                </a:solidFill>
                <a:hlinkClick r:id="rId3"/>
              </a:rPr>
              <a:t>55002</a:t>
            </a:r>
            <a:endParaRPr sz="2800" dirty="0"/>
          </a:p>
          <a:p>
            <a:r>
              <a:rPr lang="en" sz="2800" dirty="0"/>
              <a:t>Program and Course Approval Handbook (</a:t>
            </a:r>
            <a:r>
              <a:rPr lang="en" sz="2800" u="sng" dirty="0">
                <a:solidFill>
                  <a:schemeClr val="accent5"/>
                </a:solidFill>
                <a:hlinkClick r:id="rId4"/>
              </a:rPr>
              <a:t>PCAH</a:t>
            </a:r>
            <a:r>
              <a:rPr lang="en" sz="2800" dirty="0"/>
              <a:t>) 7th edition</a:t>
            </a:r>
            <a:endParaRPr sz="2800" dirty="0"/>
          </a:p>
          <a:p>
            <a:r>
              <a:rPr lang="en" sz="2800" dirty="0"/>
              <a:t>ACCJC </a:t>
            </a:r>
            <a:r>
              <a:rPr lang="en" sz="2800" u="sng" dirty="0">
                <a:solidFill>
                  <a:schemeClr val="accent5"/>
                </a:solidFill>
                <a:hlinkClick r:id="rId5"/>
              </a:rPr>
              <a:t>Standards</a:t>
            </a:r>
            <a:endParaRPr sz="2800" dirty="0"/>
          </a:p>
          <a:p>
            <a:r>
              <a:rPr lang="en" sz="2800" u="sng" dirty="0">
                <a:solidFill>
                  <a:schemeClr val="accent5"/>
                </a:solidFill>
                <a:hlinkClick r:id="rId6"/>
              </a:rPr>
              <a:t>C-ID</a:t>
            </a:r>
            <a:endParaRPr sz="2800" dirty="0"/>
          </a:p>
          <a:p>
            <a:r>
              <a:rPr lang="en" sz="2800" dirty="0"/>
              <a:t>Transfer institutions</a:t>
            </a:r>
            <a:endParaRPr sz="2800" dirty="0"/>
          </a:p>
          <a:p>
            <a:pPr lvl="1">
              <a:spcBef>
                <a:spcPts val="0"/>
              </a:spcBef>
            </a:pPr>
            <a:r>
              <a:rPr lang="en" sz="2800" dirty="0"/>
              <a:t>CSU </a:t>
            </a:r>
            <a:r>
              <a:rPr lang="en" sz="2800" u="sng" dirty="0">
                <a:solidFill>
                  <a:schemeClr val="accent5"/>
                </a:solidFill>
                <a:hlinkClick r:id="rId7"/>
              </a:rPr>
              <a:t>GE</a:t>
            </a:r>
            <a:r>
              <a:rPr lang="en" sz="2800" dirty="0"/>
              <a:t> Articulation</a:t>
            </a:r>
            <a:endParaRPr sz="2800" dirty="0"/>
          </a:p>
          <a:p>
            <a:pPr lvl="1">
              <a:spcBef>
                <a:spcPts val="0"/>
              </a:spcBef>
            </a:pPr>
            <a:r>
              <a:rPr lang="en" sz="2800" u="sng" dirty="0">
                <a:solidFill>
                  <a:schemeClr val="accent5"/>
                </a:solidFill>
                <a:hlinkClick r:id="rId8"/>
              </a:rPr>
              <a:t>UC</a:t>
            </a:r>
            <a:r>
              <a:rPr lang="en" sz="2800" dirty="0"/>
              <a:t> Articulation</a:t>
            </a:r>
            <a:br>
              <a:rPr lang="en" dirty="0"/>
            </a:br>
            <a:endParaRPr dirty="0"/>
          </a:p>
        </p:txBody>
      </p:sp>
      <p:sp>
        <p:nvSpPr>
          <p:cNvPr id="141" name="Shape 141"/>
          <p:cNvSpPr txBox="1"/>
          <p:nvPr/>
        </p:nvSpPr>
        <p:spPr>
          <a:xfrm>
            <a:off x="0" y="6016567"/>
            <a:ext cx="12192000" cy="590800"/>
          </a:xfrm>
          <a:prstGeom prst="rect">
            <a:avLst/>
          </a:prstGeom>
          <a:noFill/>
          <a:ln>
            <a:noFill/>
          </a:ln>
        </p:spPr>
        <p:txBody>
          <a:bodyPr spcFirstLastPara="1" wrap="square" lIns="121900" tIns="121900" rIns="121900" bIns="121900" anchor="t" anchorCtr="0">
            <a:noAutofit/>
          </a:bodyPr>
          <a:lstStyle/>
          <a:p>
            <a:pPr algn="ctr"/>
            <a:endParaRPr sz="1333"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77650" y="365125"/>
            <a:ext cx="10046043" cy="717717"/>
          </a:xfrm>
        </p:spPr>
        <p:txBody>
          <a:bodyPr/>
          <a:lstStyle/>
          <a:p>
            <a:r>
              <a:rPr lang="en-US" dirty="0"/>
              <a:t>Development and Approval Process</a:t>
            </a:r>
          </a:p>
        </p:txBody>
      </p:sp>
      <p:sp>
        <p:nvSpPr>
          <p:cNvPr id="3" name="Content Placeholder 2"/>
          <p:cNvSpPr>
            <a:spLocks noGrp="1"/>
          </p:cNvSpPr>
          <p:nvPr>
            <p:ph sz="half" idx="1"/>
          </p:nvPr>
        </p:nvSpPr>
        <p:spPr/>
        <p:txBody>
          <a:bodyPr vert="horz" lIns="91440" tIns="45720" rIns="91440" bIns="45720" rtlCol="0" anchor="t">
            <a:noAutofit/>
          </a:bodyPr>
          <a:lstStyle/>
          <a:p>
            <a:pPr marL="0" indent="0" algn="ctr">
              <a:buNone/>
            </a:pPr>
            <a:r>
              <a:rPr lang="en-US" sz="2000" dirty="0"/>
              <a:t>1. Discipline faculty develop COR with collegial consultation per local process</a:t>
            </a:r>
            <a:endParaRPr lang="en-US" sz="2000" dirty="0">
              <a:solidFill>
                <a:srgbClr val="404040"/>
              </a:solidFill>
              <a:latin typeface="Trebuchet MS"/>
            </a:endParaRPr>
          </a:p>
          <a:p>
            <a:pPr marL="0" indent="0" algn="ctr">
              <a:buNone/>
            </a:pPr>
            <a:endParaRPr lang="en-US" sz="2000" dirty="0"/>
          </a:p>
          <a:p>
            <a:pPr marL="0" indent="0" algn="ctr">
              <a:buNone/>
            </a:pPr>
            <a:r>
              <a:rPr lang="en-US" sz="2000" dirty="0"/>
              <a:t>2. Curriculum Committee reviews and approves</a:t>
            </a:r>
          </a:p>
          <a:p>
            <a:pPr marL="0" indent="0" algn="ctr">
              <a:buNone/>
            </a:pPr>
            <a:endParaRPr lang="en-US" sz="2000" dirty="0">
              <a:solidFill>
                <a:srgbClr val="404040"/>
              </a:solidFill>
            </a:endParaRPr>
          </a:p>
          <a:p>
            <a:pPr marL="0" indent="0" algn="ctr">
              <a:buNone/>
            </a:pPr>
            <a:r>
              <a:rPr lang="en-US" sz="2000" dirty="0"/>
              <a:t>3. Local governing board approves</a:t>
            </a:r>
          </a:p>
          <a:p>
            <a:pPr marL="0" indent="0" algn="ctr">
              <a:buNone/>
            </a:pPr>
            <a:endParaRPr lang="en-US" sz="2000" dirty="0"/>
          </a:p>
          <a:p>
            <a:pPr marL="0" indent="0" algn="ctr">
              <a:buNone/>
            </a:pPr>
            <a:r>
              <a:rPr lang="en-US" sz="2000" dirty="0"/>
              <a:t>4. Submitted to Chancellor's Office for chaptering (credit courses) or review and approval (public safety, work experience, noncredit courses)</a:t>
            </a:r>
          </a:p>
          <a:p>
            <a:pPr marL="0" indent="0" algn="ctr">
              <a:buNone/>
            </a:pPr>
            <a:endParaRPr lang="en-US" dirty="0"/>
          </a:p>
          <a:p>
            <a:pPr marL="0" indent="0" algn="ctr">
              <a:buNone/>
            </a:pPr>
            <a:r>
              <a:rPr lang="en-US" i="1" dirty="0"/>
              <a:t>Once approved, COR may be sent for articulation with transfer institutions, C-ID, etc.</a:t>
            </a:r>
          </a:p>
        </p:txBody>
      </p:sp>
      <p:sp>
        <p:nvSpPr>
          <p:cNvPr id="4" name="Footer Placeholder 3"/>
          <p:cNvSpPr>
            <a:spLocks noGrp="1"/>
          </p:cNvSpPr>
          <p:nvPr>
            <p:ph type="ftr" sz="quarter" idx="4294967295"/>
          </p:nvPr>
        </p:nvSpPr>
        <p:spPr/>
        <p:txBody>
          <a:bodyPr/>
          <a:lstStyle/>
          <a:p>
            <a:endParaRPr lang="en-US" dirty="0"/>
          </a:p>
        </p:txBody>
      </p:sp>
      <p:sp>
        <p:nvSpPr>
          <p:cNvPr id="7" name="Arrow: Down 6"/>
          <p:cNvSpPr/>
          <p:nvPr/>
        </p:nvSpPr>
        <p:spPr>
          <a:xfrm>
            <a:off x="6169190" y="3857658"/>
            <a:ext cx="262962" cy="300352"/>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Arrow: Down 7"/>
          <p:cNvSpPr/>
          <p:nvPr/>
        </p:nvSpPr>
        <p:spPr>
          <a:xfrm>
            <a:off x="6169190" y="3115147"/>
            <a:ext cx="262962" cy="300352"/>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Arrow: Down 8"/>
          <p:cNvSpPr/>
          <p:nvPr/>
        </p:nvSpPr>
        <p:spPr>
          <a:xfrm>
            <a:off x="6169190" y="2302002"/>
            <a:ext cx="262962" cy="262506"/>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96573968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45"/>
        <p:cNvGrpSpPr/>
        <p:nvPr/>
      </p:nvGrpSpPr>
      <p:grpSpPr>
        <a:xfrm>
          <a:off x="0" y="0"/>
          <a:ext cx="0" cy="0"/>
          <a:chOff x="0" y="0"/>
          <a:chExt cx="0" cy="0"/>
        </a:xfrm>
      </p:grpSpPr>
      <p:sp>
        <p:nvSpPr>
          <p:cNvPr id="146" name="Shape 146"/>
          <p:cNvSpPr txBox="1">
            <a:spLocks noGrp="1"/>
          </p:cNvSpPr>
          <p:nvPr>
            <p:ph type="title"/>
          </p:nvPr>
        </p:nvSpPr>
        <p:spPr>
          <a:prstGeom prst="rect">
            <a:avLst/>
          </a:prstGeom>
        </p:spPr>
        <p:txBody>
          <a:bodyPr spcFirstLastPara="1" vert="horz" wrap="square" lIns="121900" tIns="121900" rIns="121900" bIns="121900" rtlCol="0" anchor="t" anchorCtr="0">
            <a:noAutofit/>
          </a:bodyPr>
          <a:lstStyle/>
          <a:p>
            <a:br>
              <a:rPr lang="en" dirty="0"/>
            </a:br>
            <a:r>
              <a:rPr lang="en" dirty="0"/>
              <a:t>Intended Audience </a:t>
            </a:r>
            <a:br>
              <a:rPr lang="en" dirty="0"/>
            </a:br>
            <a:endParaRPr dirty="0"/>
          </a:p>
        </p:txBody>
      </p:sp>
      <p:sp>
        <p:nvSpPr>
          <p:cNvPr id="147" name="Shape 147"/>
          <p:cNvSpPr txBox="1">
            <a:spLocks noGrp="1"/>
          </p:cNvSpPr>
          <p:nvPr>
            <p:ph idx="1"/>
          </p:nvPr>
        </p:nvSpPr>
        <p:spPr>
          <a:xfrm>
            <a:off x="1066800" y="2662569"/>
            <a:ext cx="10058400" cy="2908891"/>
          </a:xfrm>
          <a:prstGeom prst="rect">
            <a:avLst/>
          </a:prstGeom>
        </p:spPr>
        <p:txBody>
          <a:bodyPr spcFirstLastPara="1" vert="horz" wrap="square" lIns="121900" tIns="121900" rIns="121900" bIns="121900" rtlCol="0" anchor="t" anchorCtr="0">
            <a:noAutofit/>
          </a:bodyPr>
          <a:lstStyle/>
          <a:p>
            <a:pPr marL="342900" indent="-342900">
              <a:buFont typeface="Arial" panose="020B0604020202020204" pitchFamily="34" charset="0"/>
              <a:buChar char="•"/>
            </a:pPr>
            <a:r>
              <a:rPr lang="en" sz="2400" dirty="0"/>
              <a:t>Discipline faculty</a:t>
            </a:r>
            <a:endParaRPr sz="2400" dirty="0"/>
          </a:p>
          <a:p>
            <a:pPr marL="342900" indent="-342900">
              <a:buFont typeface="Arial" panose="020B0604020202020204" pitchFamily="34" charset="0"/>
              <a:buChar char="•"/>
            </a:pPr>
            <a:r>
              <a:rPr lang="en" sz="2400" dirty="0"/>
              <a:t>Curriculum committee and local Board</a:t>
            </a:r>
            <a:endParaRPr sz="2400" dirty="0"/>
          </a:p>
          <a:p>
            <a:pPr marL="342900" indent="-342900">
              <a:buFont typeface="Arial" panose="020B0604020202020204" pitchFamily="34" charset="0"/>
              <a:buChar char="•"/>
            </a:pPr>
            <a:r>
              <a:rPr lang="en" sz="2400" dirty="0"/>
              <a:t>College administration (program review and scheduling/assignment)</a:t>
            </a:r>
            <a:endParaRPr sz="2400" dirty="0"/>
          </a:p>
          <a:p>
            <a:pPr marL="342900" indent="-342900">
              <a:buFont typeface="Arial" panose="020B0604020202020204" pitchFamily="34" charset="0"/>
              <a:buChar char="•"/>
            </a:pPr>
            <a:r>
              <a:rPr lang="en" sz="2400" dirty="0"/>
              <a:t>Faculty and articulation officers from other institutions</a:t>
            </a:r>
            <a:endParaRPr sz="2400" dirty="0"/>
          </a:p>
          <a:p>
            <a:pPr marL="342900" indent="-342900">
              <a:buFont typeface="Arial" panose="020B0604020202020204" pitchFamily="34" charset="0"/>
              <a:buChar char="•"/>
            </a:pPr>
            <a:r>
              <a:rPr lang="en" sz="2400" dirty="0"/>
              <a:t>Employers, regional consortia, advisory boards</a:t>
            </a:r>
            <a:endParaRPr sz="2400" dirty="0"/>
          </a:p>
          <a:p>
            <a:pPr marL="342900" indent="-342900">
              <a:buFont typeface="Arial" panose="020B0604020202020204" pitchFamily="34" charset="0"/>
              <a:buChar char="•"/>
            </a:pPr>
            <a:r>
              <a:rPr lang="en" sz="2400" dirty="0"/>
              <a:t>ACCJC visiting teams</a:t>
            </a:r>
            <a:endParaRPr sz="2400" dirty="0"/>
          </a:p>
          <a:p>
            <a:pPr marL="342900" indent="-342900">
              <a:buFont typeface="Arial" panose="020B0604020202020204" pitchFamily="34" charset="0"/>
              <a:buChar char="•"/>
            </a:pPr>
            <a:r>
              <a:rPr lang="en" sz="2400" dirty="0"/>
              <a:t>CCCCO</a:t>
            </a:r>
            <a:endParaRPr sz="2400" dirty="0"/>
          </a:p>
          <a:p>
            <a:pPr marL="342900" indent="-342900">
              <a:buFont typeface="Arial" panose="020B0604020202020204" pitchFamily="34" charset="0"/>
              <a:buChar char="•"/>
            </a:pPr>
            <a:r>
              <a:rPr lang="en" sz="2400" dirty="0"/>
              <a:t>Students and the public</a:t>
            </a:r>
            <a:br>
              <a:rPr lang="en" dirty="0"/>
            </a:br>
            <a:endParaRPr dirty="0"/>
          </a:p>
        </p:txBody>
      </p:sp>
      <p:sp>
        <p:nvSpPr>
          <p:cNvPr id="148" name="Shape 148"/>
          <p:cNvSpPr txBox="1"/>
          <p:nvPr/>
        </p:nvSpPr>
        <p:spPr>
          <a:xfrm>
            <a:off x="0" y="6016567"/>
            <a:ext cx="12192000" cy="590800"/>
          </a:xfrm>
          <a:prstGeom prst="rect">
            <a:avLst/>
          </a:prstGeom>
          <a:noFill/>
          <a:ln>
            <a:noFill/>
          </a:ln>
        </p:spPr>
        <p:txBody>
          <a:bodyPr spcFirstLastPara="1" wrap="square" lIns="121900" tIns="121900" rIns="121900" bIns="121900" anchor="t" anchorCtr="0">
            <a:noAutofit/>
          </a:bodyPr>
          <a:lstStyle/>
          <a:p>
            <a:pPr algn="ctr"/>
            <a:endParaRPr sz="1333" dirty="0"/>
          </a:p>
        </p:txBody>
      </p:sp>
    </p:spTree>
  </p:cSld>
  <p:clrMapOvr>
    <a:masterClrMapping/>
  </p:clrMapOvr>
</p:sld>
</file>

<file path=ppt/theme/theme1.xml><?xml version="1.0" encoding="utf-8"?>
<a:theme xmlns:a="http://schemas.openxmlformats.org/drawingml/2006/main" name="ASCCC Curriculum Inst. 2020 Theme">
  <a:themeElements>
    <a:clrScheme name="Custom 1">
      <a:dk1>
        <a:srgbClr val="E0661C"/>
      </a:dk1>
      <a:lt1>
        <a:srgbClr val="FFFFFF"/>
      </a:lt1>
      <a:dk2>
        <a:srgbClr val="000000"/>
      </a:dk2>
      <a:lt2>
        <a:srgbClr val="F4E2C5"/>
      </a:lt2>
      <a:accent1>
        <a:srgbClr val="E0661C"/>
      </a:accent1>
      <a:accent2>
        <a:srgbClr val="3F240D"/>
      </a:accent2>
      <a:accent3>
        <a:srgbClr val="E0AD50"/>
      </a:accent3>
      <a:accent4>
        <a:srgbClr val="A65E23"/>
      </a:accent4>
      <a:accent5>
        <a:srgbClr val="008796"/>
      </a:accent5>
      <a:accent6>
        <a:srgbClr val="5BBBD0"/>
      </a:accent6>
      <a:hlink>
        <a:srgbClr val="007082"/>
      </a:hlink>
      <a:folHlink>
        <a:srgbClr val="5C3628"/>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ASCCC CI 2020 ppt template B" id="{ADB035F5-19F7-DD42-87C9-F7A4ECB6E2B4}" vid="{FBD1928C-F872-7740-8581-4985D3E4556F}"/>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ASCCC CI 2020 ppt template B (1) (002)</Template>
  <TotalTime>244</TotalTime>
  <Words>1736</Words>
  <Application>Microsoft Office PowerPoint</Application>
  <PresentationFormat>Widescreen</PresentationFormat>
  <Paragraphs>233</Paragraphs>
  <Slides>25</Slides>
  <Notes>25</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25</vt:i4>
      </vt:variant>
    </vt:vector>
  </HeadingPairs>
  <TitlesOfParts>
    <vt:vector size="33" baseType="lpstr">
      <vt:lpstr>Arial</vt:lpstr>
      <vt:lpstr>Calibri</vt:lpstr>
      <vt:lpstr>Gill Sans</vt:lpstr>
      <vt:lpstr>Helvetica</vt:lpstr>
      <vt:lpstr>Palatino</vt:lpstr>
      <vt:lpstr>Times New Roman</vt:lpstr>
      <vt:lpstr>Trebuchet MS</vt:lpstr>
      <vt:lpstr>ASCCC Curriculum Inst. 2020 Theme</vt:lpstr>
      <vt:lpstr>The Course Outline of Record (COR): The Basics  </vt:lpstr>
      <vt:lpstr>Introductions </vt:lpstr>
      <vt:lpstr>Breakout Summary </vt:lpstr>
      <vt:lpstr>Importance of the COR:  </vt:lpstr>
      <vt:lpstr>Why is the COR so Important? </vt:lpstr>
      <vt:lpstr>Equity and the COR </vt:lpstr>
      <vt:lpstr> Regulations and Resources  </vt:lpstr>
      <vt:lpstr>Development and Approval Process</vt:lpstr>
      <vt:lpstr> Intended Audience  </vt:lpstr>
      <vt:lpstr>Credit COR Structure as Required by Title 5 §55002   </vt:lpstr>
      <vt:lpstr>Noncredit COR Structure as Required by Title 5 §55002   </vt:lpstr>
      <vt:lpstr>COR Components:  Hours and Units   </vt:lpstr>
      <vt:lpstr>The Basic Calculations </vt:lpstr>
      <vt:lpstr>Calculating Credit Hours</vt:lpstr>
      <vt:lpstr>Displaying Credit Hours on COR</vt:lpstr>
      <vt:lpstr>Calculating Units—Term Length </vt:lpstr>
      <vt:lpstr>COR Components:  Requisites   </vt:lpstr>
      <vt:lpstr>COR Components:  Content / Objectives   </vt:lpstr>
      <vt:lpstr>COR Components:  SLOs   </vt:lpstr>
      <vt:lpstr>  Components:  Assignments   </vt:lpstr>
      <vt:lpstr>COR Components:  Methods of Instruction   </vt:lpstr>
      <vt:lpstr>Other COR Components to Consider:   </vt:lpstr>
      <vt:lpstr>COR and Academic Freedom   </vt:lpstr>
      <vt:lpstr>Resources </vt:lpstr>
      <vt:lpstr>Questions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Course Outline of Record (COR): The Basics</dc:title>
  <dc:creator>Stephanie Curry</dc:creator>
  <cp:lastModifiedBy>Stephanie Curry</cp:lastModifiedBy>
  <cp:revision>17</cp:revision>
  <dcterms:created xsi:type="dcterms:W3CDTF">2020-06-27T19:44:57Z</dcterms:created>
  <dcterms:modified xsi:type="dcterms:W3CDTF">2020-07-06T18:56:24Z</dcterms:modified>
</cp:coreProperties>
</file>