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9" r:id="rId2"/>
    <p:sldId id="260" r:id="rId3"/>
    <p:sldId id="261" r:id="rId4"/>
    <p:sldId id="262" r:id="rId5"/>
    <p:sldId id="278" r:id="rId6"/>
    <p:sldId id="266" r:id="rId7"/>
    <p:sldId id="273" r:id="rId8"/>
    <p:sldId id="277" r:id="rId9"/>
    <p:sldId id="263" r:id="rId10"/>
    <p:sldId id="264" r:id="rId11"/>
    <p:sldId id="265" r:id="rId12"/>
    <p:sldId id="274" r:id="rId13"/>
    <p:sldId id="267" r:id="rId14"/>
    <p:sldId id="268" r:id="rId15"/>
    <p:sldId id="269" r:id="rId16"/>
    <p:sldId id="270" r:id="rId17"/>
    <p:sldId id="279" r:id="rId18"/>
    <p:sldId id="271" r:id="rId19"/>
    <p:sldId id="272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3A27"/>
    <a:srgbClr val="6748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2"/>
    <p:restoredTop sz="93444"/>
  </p:normalViewPr>
  <p:slideViewPr>
    <p:cSldViewPr snapToGrid="0" snapToObjects="1">
      <p:cViewPr varScale="1">
        <p:scale>
          <a:sx n="70" d="100"/>
          <a:sy n="70" d="100"/>
        </p:scale>
        <p:origin x="6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1718C-EE5C-A545-A26B-F1D44DE2C295}" type="datetimeFigureOut">
              <a:rPr lang="en-US" smtClean="0"/>
              <a:t>7/5/20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E57F4-9D9C-5847-BCD2-13B860A1E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9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#1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E98C01E4-BBDE-A04D-BF52-50C7E63D7B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44996" y="2088292"/>
            <a:ext cx="6400800" cy="2730843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7" name="Picture 6" descr="ASCCC logo">
            <a:extLst>
              <a:ext uri="{FF2B5EF4-FFF2-40B4-BE49-F238E27FC236}">
                <a16:creationId xmlns:a16="http://schemas.microsoft.com/office/drawing/2014/main" xmlns="" id="{9AD9AFDF-7905-B74A-8D29-1B5C4D2C72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044" y="2362611"/>
            <a:ext cx="3085513" cy="172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46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#2 Section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280103-BDBC-4A40-9E85-AE3F70CBE9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7135" y="1335091"/>
            <a:ext cx="3583461" cy="1611995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8E3A56-FB7B-AC46-8402-D5947961F4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34930" y="1112108"/>
            <a:ext cx="6672648" cy="4670854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Edit Master text styles (Remember to add alt text to all imported graphics and images.)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6BCEDA2-8D63-C44F-BC49-24E0BC45BAE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47135" y="2928551"/>
            <a:ext cx="3583461" cy="2533135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782F75C-9DD2-074A-96FF-53829C46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4378" y="6356350"/>
            <a:ext cx="2743200" cy="365125"/>
          </a:xfrm>
        </p:spPr>
        <p:txBody>
          <a:bodyPr/>
          <a:lstStyle/>
          <a:p>
            <a:fld id="{492D8F1A-69A8-9242-9469-8400121D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#2 Content 2 Column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DEDC0F-3BCC-4B40-AC8B-5FD51655B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395" y="365125"/>
            <a:ext cx="10046043" cy="1325563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ADAEDF-6709-4345-868D-28A3E2BF9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7395" y="1798320"/>
            <a:ext cx="4922537" cy="43913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A17F0D2-6EF4-B446-81DE-946EB47EBE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4557" y="1798320"/>
            <a:ext cx="4948881" cy="43913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xmlns="" id="{7E383382-0294-BD4C-A5F0-F13A44A6EA7B}"/>
              </a:ext>
            </a:extLst>
          </p:cNvPr>
          <p:cNvSpPr txBox="1">
            <a:spLocks/>
          </p:cNvSpPr>
          <p:nvPr userDrawn="1"/>
        </p:nvSpPr>
        <p:spPr>
          <a:xfrm>
            <a:off x="846437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4"/>
                </a:solidFill>
                <a:latin typeface="Gill Sans Ultra Bold" panose="020B0A02020104020203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2D8F1A-69A8-9242-9469-8400121D2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63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#2 Content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xmlns="" id="{7E383382-0294-BD4C-A5F0-F13A44A6EA7B}"/>
              </a:ext>
            </a:extLst>
          </p:cNvPr>
          <p:cNvSpPr txBox="1">
            <a:spLocks/>
          </p:cNvSpPr>
          <p:nvPr userDrawn="1"/>
        </p:nvSpPr>
        <p:spPr>
          <a:xfrm>
            <a:off x="846437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4"/>
                </a:solidFill>
                <a:latin typeface="Gill Sans Ultra Bold" panose="020B0A02020104020203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2D8F1A-69A8-9242-9469-8400121D24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F364D7FE-3356-3F4C-A9D0-D7CF7DC02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38" y="365125"/>
            <a:ext cx="10058399" cy="132556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xmlns="" id="{CEF576B0-A006-8A43-9E28-F8921C359D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5038" y="1921669"/>
            <a:ext cx="100584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61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8B9249B-BE17-6849-9D73-B0C3BA84C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8F1A-69A8-9242-9469-8400121D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6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A52D507-5401-464E-AD07-D24EE91AF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3A2FC3-D2C7-9B4C-9B9B-A2C7D0FDA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– Remember to ad alt text to all imported graphics and images.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650318-0809-C04F-9288-E60B69D54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/>
                </a:solidFill>
                <a:latin typeface="Gill Sans Ultra Bold" panose="020B0A02020104020203" pitchFamily="34" charset="77"/>
              </a:defRPr>
            </a:lvl1pPr>
          </a:lstStyle>
          <a:p>
            <a:fld id="{492D8F1A-69A8-9242-9469-8400121D2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5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3" r:id="rId3"/>
    <p:sldLayoutId id="2147483665" r:id="rId4"/>
    <p:sldLayoutId id="214748365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Palatino" pitchFamily="2" charset="77"/>
          <a:ea typeface="Palatino" pitchFamily="2" charset="7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74831"/>
          </a:solidFill>
          <a:latin typeface="Gill Sans" panose="020B0502020104020203" pitchFamily="34" charset="-79"/>
          <a:ea typeface="+mn-ea"/>
          <a:cs typeface="Gill Sans" panose="020B0502020104020203" pitchFamily="34" charset="-79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74831"/>
          </a:solidFill>
          <a:latin typeface="Gill Sans" panose="020B0502020104020203" pitchFamily="34" charset="-79"/>
          <a:ea typeface="+mn-ea"/>
          <a:cs typeface="Gill Sans" panose="020B0502020104020203" pitchFamily="34" charset="-79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74831"/>
          </a:solidFill>
          <a:latin typeface="Gill Sans" panose="020B0502020104020203" pitchFamily="34" charset="-79"/>
          <a:ea typeface="+mn-ea"/>
          <a:cs typeface="Gill Sans" panose="020B0502020104020203" pitchFamily="34" charset="-79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74831"/>
          </a:solidFill>
          <a:latin typeface="Gill Sans" panose="020B0502020104020203" pitchFamily="34" charset="-79"/>
          <a:ea typeface="+mn-ea"/>
          <a:cs typeface="Gill Sans" panose="020B0502020104020203" pitchFamily="34" charset="-79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74831"/>
          </a:solidFill>
          <a:latin typeface="Gill Sans" panose="020B0502020104020203" pitchFamily="34" charset="-79"/>
          <a:ea typeface="+mn-ea"/>
          <a:cs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ovt.westlaw.com/calregs/Document/I9D2D0137ACF049019AC07C153D823E3B?transitionType=Default&amp;contextData=(sc.Default)" TargetMode="External"/><Relationship Id="rId4" Type="http://schemas.openxmlformats.org/officeDocument/2006/relationships/hyperlink" Target="https://govt.westlaw.com/calregs/Document/I021E71E71096404D9109DBA3BCE027BD?viewType=FullText&amp;originationContext=documenttoc&amp;transitionType=CategoryPageItem&amp;contextData=(sc.Default)&amp;bhcp=1" TargetMode="External"/><Relationship Id="rId5" Type="http://schemas.openxmlformats.org/officeDocument/2006/relationships/hyperlink" Target="https://govt.westlaw.com/calregs/Document/I3BBA08FE209543A9A8181F0BF33CD714?originationContext=document&amp;transitionType=StatuteNavigator&amp;needToInjectTerms=False&amp;viewType=FullText&amp;contextData=(sc.Default)" TargetMode="External"/><Relationship Id="rId6" Type="http://schemas.openxmlformats.org/officeDocument/2006/relationships/hyperlink" Target="https://www.asccc.org/sites/default/files/publications/GoodPracPrereq_0.pdf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cccco.edu/-/media/CCCCO-Website/About-Us/Divisions/Educational-Services-and-Support/Academic-Affairs/What-we-do/Curriculum-and-Instruction-Unit/Files/Prerequisites_Guidelines_55003-Final_pdf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701685-6854-4F4E-8886-7E7F0A6D9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781" y="1758462"/>
            <a:ext cx="7596553" cy="334811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Nuts and Bolts of Prerequisites and Corequisites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/>
              <a:t>Cheryl </a:t>
            </a:r>
            <a:r>
              <a:rPr lang="en-US" sz="2700" dirty="0" err="1"/>
              <a:t>Aschenbach</a:t>
            </a:r>
            <a:r>
              <a:rPr lang="en-US" sz="2700" dirty="0"/>
              <a:t>, ASCCC Secretary</a:t>
            </a:r>
            <a:br>
              <a:rPr lang="en-US" sz="2700" dirty="0"/>
            </a:br>
            <a:r>
              <a:rPr lang="en-US" sz="2700" dirty="0" err="1"/>
              <a:t>Ginni</a:t>
            </a:r>
            <a:r>
              <a:rPr lang="en-US" sz="2700" dirty="0"/>
              <a:t> May, ASCCC Vice President</a:t>
            </a:r>
            <a:br>
              <a:rPr lang="en-US" sz="2700" dirty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000" dirty="0"/>
              <a:t>2020 Curriculum Institute | July, 10 | 2:45-4:00</a:t>
            </a:r>
          </a:p>
        </p:txBody>
      </p:sp>
    </p:spTree>
    <p:extLst>
      <p:ext uri="{BB962C8B-B14F-4D97-AF65-F5344CB8AC3E}">
        <p14:creationId xmlns:p14="http://schemas.microsoft.com/office/powerpoint/2010/main" val="1036760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 - Prerequisites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38" y="1921668"/>
            <a:ext cx="10058400" cy="4686949"/>
          </a:xfrm>
        </p:spPr>
        <p:txBody>
          <a:bodyPr>
            <a:normAutofit/>
          </a:bodyPr>
          <a:lstStyle/>
          <a:p>
            <a:r>
              <a:rPr lang="en-US" dirty="0"/>
              <a:t>Prerequisites may create unnecessary barriers, depending on how they are implemented.</a:t>
            </a:r>
          </a:p>
          <a:p>
            <a:r>
              <a:rPr lang="en-US" dirty="0"/>
              <a:t>Prerequisites may adversely impact some students more than others, particularly marginalized student populations.</a:t>
            </a:r>
          </a:p>
          <a:p>
            <a:r>
              <a:rPr lang="en-US" dirty="0"/>
              <a:t>Prerequisites may add time to completion of students’ educational goals.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400" dirty="0">
                <a:solidFill>
                  <a:schemeClr val="accent5"/>
                </a:solidFill>
              </a:rPr>
              <a:t>If you have additional cons to consider for prerequisites, tell us in the chat!</a:t>
            </a:r>
          </a:p>
        </p:txBody>
      </p:sp>
    </p:spTree>
    <p:extLst>
      <p:ext uri="{BB962C8B-B14F-4D97-AF65-F5344CB8AC3E}">
        <p14:creationId xmlns:p14="http://schemas.microsoft.com/office/powerpoint/2010/main" val="71767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Prerequisites Effectively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must be able to meet prerequisites using multiple measures.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>
                <a:solidFill>
                  <a:srgbClr val="533A27"/>
                </a:solidFill>
              </a:rPr>
              <a:t>Consider various options in which students can gain the skills and knowledge expected for the destination course.</a:t>
            </a:r>
            <a:endParaRPr lang="en-US" dirty="0"/>
          </a:p>
          <a:p>
            <a:r>
              <a:rPr lang="en-US" dirty="0"/>
              <a:t>Processes for challenging prerequisites must be clear to students, readily available, and timely.</a:t>
            </a:r>
          </a:p>
          <a:p>
            <a:r>
              <a:rPr lang="en-US" dirty="0"/>
              <a:t>Depending on the course, consider advisories in lieu of prerequisites.</a:t>
            </a:r>
          </a:p>
          <a:p>
            <a:r>
              <a:rPr lang="en-US" dirty="0">
                <a:solidFill>
                  <a:srgbClr val="533A27"/>
                </a:solidFill>
              </a:rPr>
              <a:t>Evaluate effectiveness and disproportionate impact.</a:t>
            </a:r>
          </a:p>
          <a:p>
            <a:endParaRPr lang="en-US" dirty="0">
              <a:solidFill>
                <a:srgbClr val="533A27"/>
              </a:solidFill>
            </a:endParaRPr>
          </a:p>
          <a:p>
            <a:endParaRPr lang="en-US" dirty="0">
              <a:solidFill>
                <a:srgbClr val="533A27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08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Corequisites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Signify that a body of knowledge or course skills is essential to the success of a student in a course. </a:t>
            </a:r>
          </a:p>
          <a:p>
            <a:r>
              <a:rPr lang="en-US" dirty="0"/>
              <a:t>Different than prerequisites, the body of knowledge or course skills can be acquired or developed concomitantly with the primary course. </a:t>
            </a:r>
          </a:p>
          <a:p>
            <a:r>
              <a:rPr lang="en-US" dirty="0"/>
              <a:t>A student is required to enroll in a corequisite simultaneously with (or, in some cases, may be allowed to enroll in the corequisite prior to) the primary course. </a:t>
            </a:r>
          </a:p>
          <a:p>
            <a:endParaRPr lang="en-US" dirty="0"/>
          </a:p>
          <a:p>
            <a:endParaRPr lang="en-US" dirty="0"/>
          </a:p>
          <a:p>
            <a:pPr marL="0" indent="0" algn="r">
              <a:buNone/>
            </a:pPr>
            <a:r>
              <a:rPr lang="en-US" sz="1800" dirty="0"/>
              <a:t>Guidelines for Title 5 Regulations Section 55003 (2012) 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250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Pros - </a:t>
            </a:r>
            <a:r>
              <a:rPr lang="en-US" dirty="0" err="1"/>
              <a:t>Corequisites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Students can gain skills alongside a parent course, sometimes characterized as just in time skills.</a:t>
            </a:r>
          </a:p>
          <a:p>
            <a:r>
              <a:rPr lang="en-US" dirty="0"/>
              <a:t>Students can shorten a sequence time to completion.</a:t>
            </a:r>
          </a:p>
          <a:p>
            <a:r>
              <a:rPr lang="en-US" dirty="0"/>
              <a:t>Skills or knowledge in one course may be more relevant to students given content of second course.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400" dirty="0">
                <a:solidFill>
                  <a:schemeClr val="accent5"/>
                </a:solidFill>
              </a:rPr>
              <a:t>If you have additional pros to consider for </a:t>
            </a:r>
            <a:r>
              <a:rPr lang="en-US" sz="2400" dirty="0" err="1">
                <a:solidFill>
                  <a:schemeClr val="accent5"/>
                </a:solidFill>
              </a:rPr>
              <a:t>corequisites</a:t>
            </a:r>
            <a:r>
              <a:rPr lang="en-US" sz="2400" dirty="0">
                <a:solidFill>
                  <a:schemeClr val="accent5"/>
                </a:solidFill>
              </a:rPr>
              <a:t>, tell us in the chat!</a:t>
            </a:r>
          </a:p>
        </p:txBody>
      </p:sp>
    </p:spTree>
    <p:extLst>
      <p:ext uri="{BB962C8B-B14F-4D97-AF65-F5344CB8AC3E}">
        <p14:creationId xmlns:p14="http://schemas.microsoft.com/office/powerpoint/2010/main" val="301980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 - </a:t>
            </a:r>
            <a:r>
              <a:rPr lang="en-US" dirty="0" err="1"/>
              <a:t>Corequisites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Does not necessarily reduce student unit total or workload.</a:t>
            </a:r>
          </a:p>
          <a:p>
            <a:r>
              <a:rPr lang="en-US" dirty="0"/>
              <a:t>Difficult to schedule and, sometimes, to teach especially when content directly supports second course.</a:t>
            </a:r>
          </a:p>
          <a:p>
            <a:r>
              <a:rPr lang="en-US" dirty="0"/>
              <a:t>Content needs to be timed with connected course.</a:t>
            </a:r>
          </a:p>
          <a:p>
            <a:r>
              <a:rPr lang="en-US" dirty="0"/>
              <a:t>Failure in one course could lead to failure in the other course.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400" dirty="0">
                <a:solidFill>
                  <a:schemeClr val="accent5"/>
                </a:solidFill>
              </a:rPr>
              <a:t>If you have additional cons to consider for </a:t>
            </a:r>
            <a:r>
              <a:rPr lang="en-US" sz="2400" dirty="0" err="1">
                <a:solidFill>
                  <a:schemeClr val="accent5"/>
                </a:solidFill>
              </a:rPr>
              <a:t>corequisites</a:t>
            </a:r>
            <a:r>
              <a:rPr lang="en-US" sz="2400" dirty="0">
                <a:solidFill>
                  <a:schemeClr val="accent5"/>
                </a:solidFill>
              </a:rPr>
              <a:t>, tell us in the chat!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32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</a:t>
            </a:r>
            <a:r>
              <a:rPr lang="en-US" dirty="0" err="1"/>
              <a:t>Corequisites</a:t>
            </a:r>
            <a:r>
              <a:rPr lang="en-US" dirty="0"/>
              <a:t> Effectively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Corequisite courses need to be carefully choreographed.</a:t>
            </a:r>
          </a:p>
          <a:p>
            <a:r>
              <a:rPr lang="en-US" dirty="0"/>
              <a:t>Evaluate effectiveness and adjust as needed:</a:t>
            </a:r>
          </a:p>
          <a:p>
            <a:pPr lvl="1"/>
            <a:r>
              <a:rPr lang="en-US" dirty="0"/>
              <a:t>Consider disproportionate impact based on success rates in subsequent course;</a:t>
            </a:r>
          </a:p>
          <a:p>
            <a:pPr lvl="1"/>
            <a:r>
              <a:rPr lang="en-US" dirty="0"/>
              <a:t>Consider whether the corequisite is needed or could exist as an advisory instead.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12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Advisories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Signify that acquisition of a body of knowledge or course skills will be of great advantage to a student prior to enrollment in a specific course. </a:t>
            </a:r>
          </a:p>
          <a:p>
            <a:r>
              <a:rPr lang="en-US" dirty="0"/>
              <a:t>Unlike prerequisites and </a:t>
            </a:r>
            <a:r>
              <a:rPr lang="en-US" dirty="0" err="1"/>
              <a:t>corequisites</a:t>
            </a:r>
            <a:r>
              <a:rPr lang="en-US" dirty="0"/>
              <a:t>, enrollment in a course to acquire this knowledge or skills is not required, merely recommended. </a:t>
            </a:r>
          </a:p>
          <a:p>
            <a:r>
              <a:rPr lang="en-US" dirty="0"/>
              <a:t>Unlike prerequisites and corequisites, advisories do not need to be scrutinized, but they should be periodically reviewed.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r">
              <a:buNone/>
            </a:pPr>
            <a:r>
              <a:rPr lang="en-US" sz="1800" dirty="0"/>
              <a:t>Guidelines for Title 5 Regulations Section 55003 (2012) 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22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Additional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38" y="1921668"/>
            <a:ext cx="10058400" cy="477173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Instituting prerequisites may inadvertently keep students from advancing toward their educational goals. </a:t>
            </a:r>
          </a:p>
          <a:p>
            <a:r>
              <a:rPr lang="en-US" dirty="0"/>
              <a:t>Eliminating prerequisites may disadvantage students seeking preparatory skills.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is imperative that prerequisites be monitored for disproportionate impact, as well as effectiveness:</a:t>
            </a:r>
          </a:p>
          <a:p>
            <a:r>
              <a:rPr lang="en-US" dirty="0"/>
              <a:t>Prerequisites and corequisites must be reviewed at least every six years.</a:t>
            </a:r>
          </a:p>
          <a:p>
            <a:r>
              <a:rPr lang="en-US" dirty="0"/>
              <a:t>Prerequisites and corequisites for CTE courses must be reviewed at least every two years.</a:t>
            </a:r>
          </a:p>
          <a:p>
            <a:r>
              <a:rPr lang="en-US" dirty="0"/>
              <a:t>If a student group’s access to a course is adversely impacted by a prerequisite, </a:t>
            </a:r>
          </a:p>
          <a:p>
            <a:pPr lvl="1"/>
            <a:r>
              <a:rPr lang="en-US" dirty="0"/>
              <a:t>Consider whether the prerequisite should be implemented;</a:t>
            </a:r>
          </a:p>
          <a:p>
            <a:pPr lvl="1"/>
            <a:r>
              <a:rPr lang="en-US" dirty="0"/>
              <a:t>Consider what steps can be taken to mitigate adverse impact.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47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Additional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Multiple Measures for students to meet prerequisites or corequisites. </a:t>
            </a:r>
          </a:p>
          <a:p>
            <a:pPr marL="0" indent="0" algn="ctr">
              <a:buNone/>
            </a:pPr>
            <a:r>
              <a:rPr lang="en-US" dirty="0"/>
              <a:t>Sample language for COR:</a:t>
            </a:r>
          </a:p>
          <a:p>
            <a:pPr marL="0" indent="0">
              <a:buNone/>
            </a:pPr>
            <a:r>
              <a:rPr lang="en-US" dirty="0"/>
              <a:t>Prerequisite: MATH 25, or equivalent, or by assessment through the college placement processes.</a:t>
            </a:r>
          </a:p>
          <a:p>
            <a:pPr marL="0" indent="0">
              <a:buNone/>
            </a:pPr>
            <a:r>
              <a:rPr lang="en-US" dirty="0"/>
              <a:t>Corequisite: ENGL 36, or equivalent, or by assessment through the college placement process</a:t>
            </a:r>
          </a:p>
          <a:p>
            <a:pPr marL="0" indent="0">
              <a:buNone/>
            </a:pPr>
            <a:r>
              <a:rPr lang="en-US" dirty="0"/>
              <a:t>Advisory: ENGL IA is highly recommended to increase the student’s likelihood of success in this course.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34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hlinkClick r:id="rId2"/>
              </a:rPr>
              <a:t>Guidelines for Title 5 Regulations Section 55003 Policies for Prerequisites, Corequisites, and Advisories on Recommended Preparation</a:t>
            </a:r>
            <a:r>
              <a:rPr lang="en-US" dirty="0"/>
              <a:t> (2012)</a:t>
            </a:r>
          </a:p>
          <a:p>
            <a:r>
              <a:rPr lang="en-US" dirty="0"/>
              <a:t>Title 5 §55002:Standards and Criteria for Courses </a:t>
            </a:r>
            <a:r>
              <a:rPr lang="en-US" dirty="0">
                <a:hlinkClick r:id="rId3"/>
              </a:rPr>
              <a:t>https://govt.westlaw.com/calregs/Document/I9D2D0137ACF049019AC07C153D823E3B?transitionType=Default&amp;contextData=%28sc.Default%29</a:t>
            </a:r>
            <a:endParaRPr lang="en-US" dirty="0"/>
          </a:p>
          <a:p>
            <a:r>
              <a:rPr lang="en-US" dirty="0"/>
              <a:t>Title 5 §55003:Policies for Prerequisites, Corequisites, and Advisories on Recommended Preparation </a:t>
            </a:r>
            <a:r>
              <a:rPr lang="en-US" dirty="0">
                <a:hlinkClick r:id="rId4"/>
              </a:rPr>
              <a:t>https://govt.westlaw.com/calregs/Document/I021E71E71096404D9109DBA3BCE027BD?viewType=FullText&amp;originationContext=documenttoc&amp;transitionType=CategoryPageItem&amp;contextData=(sc.Default)&amp;bhcp=1</a:t>
            </a:r>
            <a:endParaRPr lang="en-US" dirty="0"/>
          </a:p>
          <a:p>
            <a:r>
              <a:rPr lang="en-US" dirty="0"/>
              <a:t>Title 5 §55522:English and Mathematics Placement and Assessment </a:t>
            </a:r>
            <a:r>
              <a:rPr lang="en-US" dirty="0">
                <a:hlinkClick r:id="rId5"/>
              </a:rPr>
              <a:t>https://govt.westlaw.com/calregs/Document/I3BBA08FE209543A9A8181F0BF33CD714?originationContext=document&amp;transitionType=StatuteNavigator&amp;needToInjectTerms=False&amp;viewType=FullText&amp;contextData=%28sc.Default%29</a:t>
            </a:r>
            <a:endParaRPr lang="en-US" dirty="0"/>
          </a:p>
          <a:p>
            <a:r>
              <a:rPr lang="en-US" dirty="0">
                <a:hlinkClick r:id="rId6"/>
              </a:rPr>
              <a:t>Good Practices for the Implementation of Prerequisites </a:t>
            </a:r>
            <a:r>
              <a:rPr lang="en-US" dirty="0"/>
              <a:t>(ASCCC 1997) </a:t>
            </a:r>
          </a:p>
          <a:p>
            <a:pPr lvl="1"/>
            <a:r>
              <a:rPr lang="en-US" dirty="0"/>
              <a:t>Information is a little dated and in some cases refers to Title 5 practices that have since been revised, but good practices are still relevant</a:t>
            </a:r>
          </a:p>
        </p:txBody>
      </p:sp>
    </p:spTree>
    <p:extLst>
      <p:ext uri="{BB962C8B-B14F-4D97-AF65-F5344CB8AC3E}">
        <p14:creationId xmlns:p14="http://schemas.microsoft.com/office/powerpoint/2010/main" val="414860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08FE82-E11F-1C46-AC8D-5D33DE0E0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9DA646-3528-8841-85EC-1D1A451483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Prerequisites and co-requisites are intended to improve students' success in a given course or multiple courses through prior preparation or additional learning and application. They may also end up being a barrier to student progress and enrollment. This session will include an overview of regulations and requirements followed by dialogue about effectively using prerequisites and co-requisites in ways that support student success without adversely impacting student access.</a:t>
            </a:r>
          </a:p>
        </p:txBody>
      </p:sp>
    </p:spTree>
    <p:extLst>
      <p:ext uri="{BB962C8B-B14F-4D97-AF65-F5344CB8AC3E}">
        <p14:creationId xmlns:p14="http://schemas.microsoft.com/office/powerpoint/2010/main" val="1190734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66652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E61C42-8E99-E641-8202-46BA112B2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29F596-7E9F-1D45-B3A2-BE4B794A3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Regulations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Prerequisites</a:t>
            </a:r>
          </a:p>
          <a:p>
            <a:pPr marL="1143000" lvl="1" indent="-457200"/>
            <a:r>
              <a:rPr lang="en-US" dirty="0"/>
              <a:t>Pros</a:t>
            </a:r>
          </a:p>
          <a:p>
            <a:pPr marL="1143000" lvl="1" indent="-457200"/>
            <a:r>
              <a:rPr lang="en-US" dirty="0"/>
              <a:t>Cons</a:t>
            </a:r>
          </a:p>
          <a:p>
            <a:pPr marL="1143000" lvl="1" indent="-457200"/>
            <a:r>
              <a:rPr lang="en-US" dirty="0"/>
              <a:t>Using prerequisites effectively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Corequisites</a:t>
            </a:r>
            <a:endParaRPr lang="en-US" dirty="0"/>
          </a:p>
          <a:p>
            <a:pPr marL="1143000" lvl="1" indent="-457200"/>
            <a:r>
              <a:rPr lang="en-US" dirty="0"/>
              <a:t>Pros</a:t>
            </a:r>
          </a:p>
          <a:p>
            <a:pPr marL="1143000" lvl="1" indent="-457200"/>
            <a:r>
              <a:rPr lang="en-US" dirty="0"/>
              <a:t>Cons</a:t>
            </a:r>
          </a:p>
          <a:p>
            <a:pPr marL="1143000" lvl="1" indent="-457200"/>
            <a:r>
              <a:rPr lang="en-US" dirty="0"/>
              <a:t>Using corequisites effectively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Advisories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Considerations: impacts and avoiding unintentional outcomes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E2DDC1E-44B7-C348-83A9-DEEFF689F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DFC237D-BD2B-8445-9BDC-D31808D2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8F1A-69A8-9242-9469-8400121D240A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35CAAC3-C128-1549-9C79-FDAF315BE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979" y="2947086"/>
            <a:ext cx="2971772" cy="219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323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Let’s start with a little quiz…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AB 705 required colleges to change prerequisites to corequisites.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True	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False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Once prerequisites or corequisites are established for a course, they remain on the course with no other actions necessary until rescinded by discipline faculty.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True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70152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Regulation and Guidance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Regulation</a:t>
            </a:r>
            <a:r>
              <a:rPr lang="en-US" dirty="0"/>
              <a:t> (Strength of Law)</a:t>
            </a:r>
          </a:p>
          <a:p>
            <a:r>
              <a:rPr lang="en-US" dirty="0"/>
              <a:t>Title 5 §55002: Standards and Criteria for Courses </a:t>
            </a:r>
          </a:p>
          <a:p>
            <a:r>
              <a:rPr lang="en-US" dirty="0"/>
              <a:t>Title 5 §55003: Policies for Prerequisites, Corequisites, and Advisories on Recommended Preparation </a:t>
            </a:r>
          </a:p>
          <a:p>
            <a:r>
              <a:rPr lang="en-US" dirty="0"/>
              <a:t>Title 5 §55522: English and Mathematics Placement and Assessment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Chancellor’s Office Guidance</a:t>
            </a:r>
          </a:p>
          <a:p>
            <a:r>
              <a:rPr lang="en-US" i="1" dirty="0"/>
              <a:t>Guidelines for Title 5 Regulations §55003 </a:t>
            </a:r>
            <a:r>
              <a:rPr lang="en-US" dirty="0"/>
              <a:t>(2012)</a:t>
            </a:r>
          </a:p>
        </p:txBody>
      </p:sp>
    </p:spTree>
    <p:extLst>
      <p:ext uri="{BB962C8B-B14F-4D97-AF65-F5344CB8AC3E}">
        <p14:creationId xmlns:p14="http://schemas.microsoft.com/office/powerpoint/2010/main" val="2033638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Prerequisites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Conditions of enrollment that students are required to meet prior to enrollment in particular courses and programs. </a:t>
            </a:r>
          </a:p>
          <a:p>
            <a:r>
              <a:rPr lang="en-US" dirty="0"/>
              <a:t>The assignment of a prerequisite to a course signifies that the course skills or body of knowledge described in the prerequisite are essential to the success of the student in that course.</a:t>
            </a:r>
          </a:p>
          <a:p>
            <a:r>
              <a:rPr lang="en-US" dirty="0"/>
              <a:t>Also signify that it is highly unlikely that a student who has not met the prerequisite will receive a satisfactory grade in the course for which the prerequisite has been established.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1800" dirty="0"/>
              <a:t>Guidelines for Title 5 Regulations Section 55003 (2012)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5677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Prerequisites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Purposes for which prerequisites and </a:t>
            </a:r>
            <a:r>
              <a:rPr lang="en-US" dirty="0" err="1"/>
              <a:t>corequisites</a:t>
            </a:r>
            <a:r>
              <a:rPr lang="en-US" dirty="0"/>
              <a:t> may be established: </a:t>
            </a:r>
          </a:p>
          <a:p>
            <a:r>
              <a:rPr lang="en-US" dirty="0"/>
              <a:t>It is required or expressly authorized by statute or regulation; </a:t>
            </a:r>
          </a:p>
          <a:p>
            <a:r>
              <a:rPr lang="en-US" dirty="0"/>
              <a:t>It will assure that a student has the skills, concepts, and/or information needed to succeed (receive a satisfactory grade) for the course it is established; </a:t>
            </a:r>
          </a:p>
          <a:p>
            <a:r>
              <a:rPr lang="en-US" dirty="0"/>
              <a:t>It is needed to protect the health or safety of the student or others.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313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Prerequisites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Prerequisites and corequisites must be scrutinized using content review or content review with statistical validation, except when:</a:t>
            </a:r>
          </a:p>
          <a:p>
            <a:r>
              <a:rPr lang="en-US" dirty="0"/>
              <a:t>it is required by statute or regulation;</a:t>
            </a:r>
          </a:p>
          <a:p>
            <a:r>
              <a:rPr lang="en-US" dirty="0"/>
              <a:t>it is part of a closely-related lecture-laboratory course pairing within a discipline;</a:t>
            </a:r>
          </a:p>
          <a:p>
            <a:r>
              <a:rPr lang="en-US" dirty="0"/>
              <a:t>it is required by four-year institutions;</a:t>
            </a:r>
          </a:p>
          <a:p>
            <a:r>
              <a:rPr lang="en-US" dirty="0"/>
              <a:t>baccalaureate institutions will not grant credit for a course unless it has the particular communication or computation skill prerequisite; or</a:t>
            </a:r>
          </a:p>
          <a:p>
            <a:r>
              <a:rPr lang="en-US" dirty="0"/>
              <a:t>it is a </a:t>
            </a:r>
            <a:r>
              <a:rPr lang="en-US" dirty="0" err="1"/>
              <a:t>corequisite</a:t>
            </a:r>
            <a:r>
              <a:rPr lang="en-US" dirty="0"/>
              <a:t> that has been recommended through placement guidelines approved by the Chancellor.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552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Pros - Prerequisites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38" y="1921668"/>
            <a:ext cx="10058400" cy="4742367"/>
          </a:xfrm>
        </p:spPr>
        <p:txBody>
          <a:bodyPr>
            <a:normAutofit/>
          </a:bodyPr>
          <a:lstStyle/>
          <a:p>
            <a:r>
              <a:rPr lang="en-US" dirty="0"/>
              <a:t>Students understand level, skills, and knowledge required for expected success in the course or subsequent course(s)</a:t>
            </a:r>
          </a:p>
          <a:p>
            <a:r>
              <a:rPr lang="en-US" dirty="0"/>
              <a:t>Faculty have common expectation of entering skills/competencies/knowledge to inform the level upon which to teach the course</a:t>
            </a:r>
          </a:p>
          <a:p>
            <a:r>
              <a:rPr lang="en-US" dirty="0"/>
              <a:t>Other institutions understand the level at which the course was taught</a:t>
            </a:r>
          </a:p>
          <a:p>
            <a:r>
              <a:rPr lang="en-US" dirty="0"/>
              <a:t>Counselors can effectively advise students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400" dirty="0">
                <a:solidFill>
                  <a:schemeClr val="accent5"/>
                </a:solidFill>
              </a:rPr>
              <a:t>If you have additional pros to consider for prerequisites, tell us in the chat!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228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CCC colors">
      <a:dk1>
        <a:srgbClr val="E02826"/>
      </a:dk1>
      <a:lt1>
        <a:srgbClr val="FFFFFF"/>
      </a:lt1>
      <a:dk2>
        <a:srgbClr val="513628"/>
      </a:dk2>
      <a:lt2>
        <a:srgbClr val="E7E6E6"/>
      </a:lt2>
      <a:accent1>
        <a:srgbClr val="E02826"/>
      </a:accent1>
      <a:accent2>
        <a:srgbClr val="93011D"/>
      </a:accent2>
      <a:accent3>
        <a:srgbClr val="FAA01E"/>
      </a:accent3>
      <a:accent4>
        <a:srgbClr val="888888"/>
      </a:accent4>
      <a:accent5>
        <a:srgbClr val="005691"/>
      </a:accent5>
      <a:accent6>
        <a:srgbClr val="00A593"/>
      </a:accent6>
      <a:hlink>
        <a:srgbClr val="5C3628"/>
      </a:hlink>
      <a:folHlink>
        <a:srgbClr val="5C3628"/>
      </a:folHlink>
    </a:clrScheme>
    <a:fontScheme name="ASCCC Fonts">
      <a:majorFont>
        <a:latin typeface="Palatino Linotyp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CC ppt template 2019 Colors.potx" id="{709733E0-98AB-B742-A901-A5ADFEE70B17}" vid="{2B555066-8715-5444-816F-F32952213B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1290</TotalTime>
  <Words>1242</Words>
  <Application>Microsoft Macintosh PowerPoint</Application>
  <PresentationFormat>Widescreen</PresentationFormat>
  <Paragraphs>130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Gill Sans</vt:lpstr>
      <vt:lpstr>Gill Sans Ultra Bold</vt:lpstr>
      <vt:lpstr>Palatino</vt:lpstr>
      <vt:lpstr>Arial</vt:lpstr>
      <vt:lpstr>Office Theme</vt:lpstr>
      <vt:lpstr>Nuts and Bolts of Prerequisites and Corequisites  Cheryl Aschenbach, ASCCC Secretary Ginni May, ASCCC Vice President  2020 Curriculum Institute | July, 10 | 2:45-4:00</vt:lpstr>
      <vt:lpstr>Description</vt:lpstr>
      <vt:lpstr>Overview</vt:lpstr>
      <vt:lpstr>Let’s start with a little quiz…</vt:lpstr>
      <vt:lpstr>Regulation and Guidance</vt:lpstr>
      <vt:lpstr>Prerequisites</vt:lpstr>
      <vt:lpstr>Prerequisites</vt:lpstr>
      <vt:lpstr>Prerequisites</vt:lpstr>
      <vt:lpstr>Pros - Prerequisites</vt:lpstr>
      <vt:lpstr>Cons - Prerequisites</vt:lpstr>
      <vt:lpstr>Using Prerequisites Effectively</vt:lpstr>
      <vt:lpstr>Corequisites</vt:lpstr>
      <vt:lpstr>Pros - Corequisites</vt:lpstr>
      <vt:lpstr>Cons - Corequisites</vt:lpstr>
      <vt:lpstr>Using Corequisites Effectively</vt:lpstr>
      <vt:lpstr>Advisories</vt:lpstr>
      <vt:lpstr>Additional Considerations</vt:lpstr>
      <vt:lpstr>Additional Considerations</vt:lpstr>
      <vt:lpstr>Resources</vt:lpstr>
      <vt:lpstr>Thank you!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Nuts and Bolts of Prerequisites and Corequisites  Cheryl Aschenbach, ASCCC Secretary Ginni May, ASCCC Vice President  2020 Curriculum Institute | July, 10 | 2:45-4:00</dc:title>
  <dc:creator>Virginia May</dc:creator>
  <cp:lastModifiedBy>Microsoft Office User</cp:lastModifiedBy>
  <cp:revision>29</cp:revision>
  <dcterms:created xsi:type="dcterms:W3CDTF">2020-06-24T18:39:54Z</dcterms:created>
  <dcterms:modified xsi:type="dcterms:W3CDTF">2020-07-06T05:27:37Z</dcterms:modified>
</cp:coreProperties>
</file>