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22"/>
  </p:notesMasterIdLst>
  <p:sldIdLst>
    <p:sldId id="259" r:id="rId6"/>
    <p:sldId id="260" r:id="rId7"/>
    <p:sldId id="273" r:id="rId8"/>
    <p:sldId id="267" r:id="rId9"/>
    <p:sldId id="268" r:id="rId10"/>
    <p:sldId id="262" r:id="rId11"/>
    <p:sldId id="272" r:id="rId12"/>
    <p:sldId id="274" r:id="rId13"/>
    <p:sldId id="265" r:id="rId14"/>
    <p:sldId id="266" r:id="rId15"/>
    <p:sldId id="264" r:id="rId16"/>
    <p:sldId id="261" r:id="rId17"/>
    <p:sldId id="275" r:id="rId18"/>
    <p:sldId id="271" r:id="rId19"/>
    <p:sldId id="270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FD6"/>
    <a:srgbClr val="EA831C"/>
    <a:srgbClr val="E16C1C"/>
    <a:srgbClr val="674831"/>
    <a:srgbClr val="04A07D"/>
    <a:srgbClr val="FFDE62"/>
    <a:srgbClr val="054690"/>
    <a:srgbClr val="D0EA6F"/>
    <a:srgbClr val="D0EA5B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/>
    <p:restoredTop sz="94744"/>
  </p:normalViewPr>
  <p:slideViewPr>
    <p:cSldViewPr snapToGrid="0" snapToObjects="1">
      <p:cViewPr>
        <p:scale>
          <a:sx n="86" d="100"/>
          <a:sy n="86" d="100"/>
        </p:scale>
        <p:origin x="114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5041" y="659567"/>
            <a:ext cx="4132289" cy="547735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2B592-1A17-417A-8CFF-BB522123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D4226-5D1B-4021-88D2-27DD3BCF6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D2C9C-F314-4CCB-AAB0-F0B7CEDB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CF2BD4-3099-4413-AE67-38243C7DB4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5FBB6-FB89-486F-9BF8-8F14C4D1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39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316F23-07ED-43F0-9BD5-8F6398670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3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06D77-332E-4483-AAB5-DD9F9EF0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0D8B378-6192-43BF-B31B-4835045A6C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08638" y="1849438"/>
            <a:ext cx="6583362" cy="3302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8DB3A6-CCA2-4870-A323-033306F8F3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49438"/>
            <a:ext cx="4578350" cy="330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C9FC73-1847-4979-9B5D-D9E59F62D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2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CAE7F-6533-4069-8AAA-35DFBF4C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6ADA4-64EA-49CF-8707-2F0B6D4F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320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D617E-D9DE-4CE8-B65E-87959D358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662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7E0CC-1A1C-4861-BDAF-EF4CC28760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5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B795-4551-4892-BDA9-BB5EF646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80E8-B6F0-436C-8626-D07C6FB45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7008812" cy="47116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1CB76-B78C-4A20-84A9-69D867BB6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652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ED20-8062-40E1-950F-CBE3819940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13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12192000" cy="23551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dir="54000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403412"/>
            <a:ext cx="10058400" cy="168576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662569"/>
            <a:ext cx="10058400" cy="31203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35C675-F55A-8A44-9B93-9E37ED70F138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2329763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ection Slid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3EBFD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EB78EA-BEEE-F349-88FC-0EA343974678}"/>
              </a:ext>
            </a:extLst>
          </p:cNvPr>
          <p:cNvCxnSpPr>
            <a:cxnSpLocks/>
          </p:cNvCxnSpPr>
          <p:nvPr userDrawn="1"/>
        </p:nvCxnSpPr>
        <p:spPr>
          <a:xfrm flipH="1">
            <a:off x="-1734" y="1112108"/>
            <a:ext cx="40494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D4A47C-A252-5E44-B313-E53706F59CD9}"/>
              </a:ext>
            </a:extLst>
          </p:cNvPr>
          <p:cNvCxnSpPr>
            <a:cxnSpLocks/>
          </p:cNvCxnSpPr>
          <p:nvPr userDrawn="1"/>
        </p:nvCxnSpPr>
        <p:spPr>
          <a:xfrm flipH="1">
            <a:off x="-1734" y="5671458"/>
            <a:ext cx="404948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6225CB-6D53-5B4E-9EFA-34719523B6E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510682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75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solidFill>
                  <a:schemeClr val="accent2"/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EB2186-3A18-D445-88A4-34402F9511EA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790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en-US" sz="10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860091-E249-9C44-9CCA-1956D1962FF4}"/>
              </a:ext>
            </a:extLst>
          </p:cNvPr>
          <p:cNvCxnSpPr>
            <a:cxnSpLocks/>
          </p:cNvCxnSpPr>
          <p:nvPr userDrawn="1"/>
        </p:nvCxnSpPr>
        <p:spPr>
          <a:xfrm flipV="1">
            <a:off x="907790" y="-37218"/>
            <a:ext cx="0" cy="689522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96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B0BE-86DF-4F6D-9695-42F873922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4465"/>
            <a:ext cx="9144000" cy="786809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B438-DCC4-4947-A9DA-38DDD07A0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35754"/>
            <a:ext cx="9144000" cy="48086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EF952D-624F-419B-B843-811A9B9E0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38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06E9A-B34F-4B71-A6B8-D8968C12E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C9AC-4235-4209-A24C-8BA29A6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45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C7671-28B7-4084-B2EE-71698325C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3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A91A-8332-4C79-8136-7F08F76C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5CB0-1620-4CBC-ADDE-31A28A930E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AF324E-1F35-4923-847A-B73AFBC314E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15205" y="1825625"/>
            <a:ext cx="5038596" cy="35066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A2D49-EDF3-45E1-AF22-9C956F3347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7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0" Type="http://schemas.openxmlformats.org/officeDocument/2006/relationships/image" Target="NUL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8" r:id="rId3"/>
    <p:sldLayoutId id="2147483653" r:id="rId4"/>
    <p:sldLayoutId id="2147483666" r:id="rId5"/>
    <p:sldLayoutId id="214748365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89376D1-4608-4787-BE58-B2E914F26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12879" b="7360"/>
          <a:stretch/>
        </p:blipFill>
        <p:spPr>
          <a:xfrm>
            <a:off x="7810500" y="1041748"/>
            <a:ext cx="4381500" cy="465904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2E5279-6BB5-4200-B623-E50AF74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05A94-6AAA-4E19-916C-A4F16D9F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0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California Community Colleges logo">
            <a:extLst>
              <a:ext uri="{FF2B5EF4-FFF2-40B4-BE49-F238E27FC236}">
                <a16:creationId xmlns:a16="http://schemas.microsoft.com/office/drawing/2014/main" id="{F4BB0571-4F9D-46DF-8EFE-445155A934C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0140" y="6001350"/>
            <a:ext cx="1579813" cy="5969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0D472-E2B6-4FB4-807D-3388763161BF}"/>
              </a:ext>
            </a:extLst>
          </p:cNvPr>
          <p:cNvCxnSpPr/>
          <p:nvPr userDrawn="1"/>
        </p:nvCxnSpPr>
        <p:spPr>
          <a:xfrm>
            <a:off x="0" y="5699720"/>
            <a:ext cx="12192000" cy="0"/>
          </a:xfrm>
          <a:prstGeom prst="line">
            <a:avLst/>
          </a:prstGeom>
          <a:ln w="12700">
            <a:solidFill>
              <a:srgbClr val="E3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97C6-3A1E-4029-A027-67C28BED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17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53575A"/>
                </a:solidFill>
              </a:defRPr>
            </a:lvl1pPr>
          </a:lstStyle>
          <a:p>
            <a:fld id="{7934E7AA-586C-4B13-A389-1429762DA2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1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F6D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3575A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ngriffin@cccco.edu" TargetMode="External"/><Relationship Id="rId3" Type="http://schemas.openxmlformats.org/officeDocument/2006/relationships/hyperlink" Target="mailto:dgarcia@cccco.edu" TargetMode="External"/><Relationship Id="rId7" Type="http://schemas.openxmlformats.org/officeDocument/2006/relationships/hyperlink" Target="mailto:kolson@cccco.edu" TargetMode="External"/><Relationship Id="rId2" Type="http://schemas.openxmlformats.org/officeDocument/2006/relationships/hyperlink" Target="mailto:pblank@cccco.edu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klovelace@cccco.edu" TargetMode="External"/><Relationship Id="rId5" Type="http://schemas.openxmlformats.org/officeDocument/2006/relationships/hyperlink" Target="mailto:ztorres@cccco.edu" TargetMode="External"/><Relationship Id="rId4" Type="http://schemas.openxmlformats.org/officeDocument/2006/relationships/hyperlink" Target="mailto:cguiney@cccco.edu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dgarcia@cccco.edu" TargetMode="External"/><Relationship Id="rId3" Type="http://schemas.openxmlformats.org/officeDocument/2006/relationships/hyperlink" Target="mailto:nkelly@cccco.edu" TargetMode="External"/><Relationship Id="rId7" Type="http://schemas.openxmlformats.org/officeDocument/2006/relationships/hyperlink" Target="mailto:wfinche@cccco.edu" TargetMode="External"/><Relationship Id="rId2" Type="http://schemas.openxmlformats.org/officeDocument/2006/relationships/hyperlink" Target="mailto:cguiney@cccco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browne@cccco.edu" TargetMode="External"/><Relationship Id="rId5" Type="http://schemas.openxmlformats.org/officeDocument/2006/relationships/hyperlink" Target="mailto:ngriffin@cccco.edu" TargetMode="External"/><Relationship Id="rId10" Type="http://schemas.openxmlformats.org/officeDocument/2006/relationships/hyperlink" Target="mailto:drodriguez@cccco.edu" TargetMode="External"/><Relationship Id="rId4" Type="http://schemas.openxmlformats.org/officeDocument/2006/relationships/hyperlink" Target="mailto:kolson@cccco.edu" TargetMode="External"/><Relationship Id="rId9" Type="http://schemas.openxmlformats.org/officeDocument/2006/relationships/hyperlink" Target="mailto:bquinn@cccco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quinn@cccco.edu" TargetMode="External"/><Relationship Id="rId2" Type="http://schemas.openxmlformats.org/officeDocument/2006/relationships/hyperlink" Target="mailto:kolson@cccco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amirez@riohondo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cco.edu/-/media/CCCCO-Website/Reports/CCCCO_Report_Program_Course_Approval-web-102819.ashx?la=en&amp;hash=8E54C44CB97423B024D18C7AB13C456F91FB03E3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 smtClean="0"/>
              <a:t>Submission of ADT’s and Double Counting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367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Counting “Secrets”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maximum of 3 units available from any one course regardless of the local college’s unit value.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if a course is taken can the units toward double count be applied, this is why many ADT’s have variable double count units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reference sheet for double count when there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value question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CSU GE area B has a total unit value of 9 units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CSU GE B3 and IGETC 5C have a unit value of 1 unit 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CSU GE area E for movement courses may only be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counted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1 unit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Attachments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Screen share ADT check list</a:t>
            </a:r>
          </a:p>
          <a:p>
            <a:r>
              <a:rPr lang="en-US" dirty="0" smtClean="0"/>
              <a:t>Screen share Double Count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Helpful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2568"/>
            <a:ext cx="10058400" cy="369378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sure all COR’s are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attached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 sure to be using the most recently approved template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Verify all courses listed on template are attached in COC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Once a COR is attached in COCI to an ADT it will automatically update when changes are made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Confirm all required documents are attached- Narrative, template, CORs, AAM, GECC, BCT.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 use C-ID to verify C-ID approval of a course, so there is no need to attach that information in COCI unless the course has been submitted for 45 or more days and not approved yet</a:t>
            </a:r>
          </a:p>
          <a:p>
            <a:pPr marL="34290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 comments area in COCI is a great place to rely information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5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tips and considerations: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759" y="420283"/>
            <a:ext cx="6672648" cy="5936067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Be sure that course information is updated in C-ID (title, units, etc.); substantive vs. non-substantive revisions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Keep track of when you’ve submitted courses for C-ID and use a screenshot to show proof of submission beyond 45 days.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Templates on C-ID website vs. Chancellor’s Office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Chancellor’s Office approval vs. how you can award the degree (</a:t>
            </a:r>
            <a:r>
              <a:rPr lang="en-US" dirty="0"/>
              <a:t>c</a:t>
            </a:r>
            <a:r>
              <a:rPr lang="en-US" dirty="0" smtClean="0"/>
              <a:t>onsiderations for when your ADT has been approved with only IGETC or IGETC/CSU GE </a:t>
            </a:r>
            <a:r>
              <a:rPr lang="en-US" smtClean="0"/>
              <a:t>for STEM)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When in doubt, pick up the phone!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34" name="Picture 10" descr="1000+ Amazing Phone Photos Pexels · Free Stock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5" y="3217240"/>
            <a:ext cx="3606157" cy="208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1777"/>
            <a:ext cx="10515600" cy="1021223"/>
          </a:xfrm>
        </p:spPr>
        <p:txBody>
          <a:bodyPr/>
          <a:lstStyle/>
          <a:p>
            <a:r>
              <a:rPr lang="en-US" dirty="0" smtClean="0"/>
              <a:t>Curriculum Team by Region</a:t>
            </a:r>
            <a:endParaRPr lang="en-US" dirty="0"/>
          </a:p>
        </p:txBody>
      </p:sp>
      <p:graphicFrame>
        <p:nvGraphicFramePr>
          <p:cNvPr id="5" name="Content Placeholder 4" descr="Table with the curriculum team"/>
          <p:cNvGraphicFramePr>
            <a:graphicFrameLocks noGrp="1"/>
          </p:cNvGraphicFramePr>
          <p:nvPr>
            <p:ph idx="1"/>
            <p:extLst/>
          </p:nvPr>
        </p:nvGraphicFramePr>
        <p:xfrm>
          <a:off x="838198" y="970219"/>
          <a:ext cx="1068029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323">
                  <a:extLst>
                    <a:ext uri="{9D8B030D-6E8A-4147-A177-3AD203B41FA5}">
                      <a16:colId xmlns:a16="http://schemas.microsoft.com/office/drawing/2014/main" val="129364555"/>
                    </a:ext>
                  </a:extLst>
                </a:gridCol>
                <a:gridCol w="8199969">
                  <a:extLst>
                    <a:ext uri="{9D8B030D-6E8A-4147-A177-3AD203B41FA5}">
                      <a16:colId xmlns:a16="http://schemas.microsoft.com/office/drawing/2014/main" val="3360631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 and 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186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Patti Blank</a:t>
                      </a:r>
                    </a:p>
                    <a:p>
                      <a:r>
                        <a:rPr lang="en-US" dirty="0" smtClean="0">
                          <a:hlinkClick r:id="rId2"/>
                        </a:rPr>
                        <a:t>pblank@cccco.edu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Macro Region A (Northern Inland, Northern Coastal, Lake Tahoe)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479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David Garcia</a:t>
                      </a:r>
                    </a:p>
                    <a:p>
                      <a:r>
                        <a:rPr lang="en-US" dirty="0" smtClean="0">
                          <a:hlinkClick r:id="rId3"/>
                        </a:rPr>
                        <a:t>dgarcia@cccco.edu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Macro</a:t>
                      </a:r>
                      <a:r>
                        <a:rPr lang="en-US" baseline="0" dirty="0" smtClean="0"/>
                        <a:t> Region A (Greater Sacramento)</a:t>
                      </a:r>
                    </a:p>
                    <a:p>
                      <a:r>
                        <a:rPr lang="en-US" baseline="0" dirty="0" smtClean="0"/>
                        <a:t>Macro Region E (San Diego/Imperial)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76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Chantee Guiney</a:t>
                      </a:r>
                    </a:p>
                    <a:p>
                      <a:r>
                        <a:rPr lang="en-US" dirty="0" smtClean="0">
                          <a:hlinkClick r:id="rId4"/>
                        </a:rPr>
                        <a:t>cguiney@cccco.edu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Macro Region B (North Bay, Mid-Peninsula, Silicon Valley, Santa Cruz/Monterey)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003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Zitlali Torres</a:t>
                      </a:r>
                    </a:p>
                    <a:p>
                      <a:r>
                        <a:rPr lang="en-US" dirty="0" smtClean="0">
                          <a:hlinkClick r:id="rId5"/>
                        </a:rPr>
                        <a:t>ztorres@cccco.edu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r>
                        <a:rPr lang="en-US" baseline="0" dirty="0" smtClean="0"/>
                        <a:t> B (East Bay)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648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Kevin Lovelace</a:t>
                      </a:r>
                    </a:p>
                    <a:p>
                      <a:r>
                        <a:rPr lang="en-US" dirty="0" smtClean="0">
                          <a:hlinkClick r:id="rId6"/>
                        </a:rPr>
                        <a:t>klovelace@cccco.edu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C (Central</a:t>
                      </a:r>
                      <a:r>
                        <a:rPr lang="en-US" baseline="0" dirty="0" smtClean="0"/>
                        <a:t> Valley)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712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Kevin Olson</a:t>
                      </a:r>
                    </a:p>
                    <a:p>
                      <a:r>
                        <a:rPr lang="en-US" dirty="0" smtClean="0">
                          <a:hlinkClick r:id="rId7"/>
                        </a:rPr>
                        <a:t>kolson@cccco.edu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D (South Central Coast)</a:t>
                      </a:r>
                    </a:p>
                    <a:p>
                      <a:r>
                        <a:rPr lang="en-US" dirty="0" smtClean="0"/>
                        <a:t>Region F (Inland Empire/Desert)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298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Njeri Griffin</a:t>
                      </a:r>
                    </a:p>
                    <a:p>
                      <a:r>
                        <a:rPr lang="en-US" dirty="0" smtClean="0">
                          <a:hlinkClick r:id="rId8"/>
                        </a:rPr>
                        <a:t>ngriffin@cccco.edu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 G (Los Angeles/Orange County)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65048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34E7AA-586C-4B13-A389-1429762DA2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3575A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3575A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here to support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Noncredit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Chantee Guiney (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cguiney@cccco.edu</a:t>
            </a:r>
            <a:r>
              <a:rPr lang="en-US" sz="2000" dirty="0" smtClean="0">
                <a:solidFill>
                  <a:srgbClr val="002060"/>
                </a:solidFill>
              </a:rPr>
              <a:t>); Neil </a:t>
            </a:r>
            <a:r>
              <a:rPr lang="en-US" sz="2000" dirty="0">
                <a:solidFill>
                  <a:srgbClr val="002060"/>
                </a:solidFill>
              </a:rPr>
              <a:t>Kelly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3"/>
              </a:rPr>
              <a:t>nkelly@cccco.edu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ADT Submits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Kevin Olson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4"/>
              </a:rPr>
              <a:t>kolson@cccco.edu</a:t>
            </a:r>
            <a:r>
              <a:rPr lang="en-US" sz="2000" dirty="0" smtClean="0">
                <a:solidFill>
                  <a:srgbClr val="002060"/>
                </a:solidFill>
              </a:rPr>
              <a:t>); Njeri </a:t>
            </a:r>
            <a:r>
              <a:rPr lang="en-US" sz="2000" dirty="0">
                <a:solidFill>
                  <a:srgbClr val="002060"/>
                </a:solidFill>
              </a:rPr>
              <a:t>Griffin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5"/>
              </a:rPr>
              <a:t>ngriffin@cccco.edu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Financial Aid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rgbClr val="002060"/>
                </a:solidFill>
              </a:rPr>
              <a:t>– Gina Browne (</a:t>
            </a:r>
            <a:r>
              <a:rPr lang="en-US" sz="2000" dirty="0" smtClean="0">
                <a:solidFill>
                  <a:srgbClr val="002060"/>
                </a:solidFill>
                <a:hlinkClick r:id="rId6"/>
              </a:rPr>
              <a:t>gbrowne@cccco.edu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Apportionment</a:t>
            </a:r>
            <a:r>
              <a:rPr lang="en-US" sz="2000" dirty="0" smtClean="0">
                <a:solidFill>
                  <a:srgbClr val="002060"/>
                </a:solidFill>
              </a:rPr>
              <a:t> - </a:t>
            </a:r>
            <a:r>
              <a:rPr lang="en-US" sz="2000" dirty="0">
                <a:solidFill>
                  <a:srgbClr val="002060"/>
                </a:solidFill>
              </a:rPr>
              <a:t>Wrenna Finche (</a:t>
            </a:r>
            <a:r>
              <a:rPr lang="en-US" sz="2000" dirty="0">
                <a:solidFill>
                  <a:srgbClr val="002060"/>
                </a:solidFill>
                <a:hlinkClick r:id="rId7"/>
              </a:rPr>
              <a:t>wfinche@cccco.edu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>
                <a:solidFill>
                  <a:srgbClr val="002060"/>
                </a:solidFill>
              </a:rPr>
              <a:t>Course and programs</a:t>
            </a:r>
            <a:r>
              <a:rPr lang="en-US" sz="2000" dirty="0">
                <a:solidFill>
                  <a:srgbClr val="002060"/>
                </a:solidFill>
              </a:rPr>
              <a:t> – Njeri Griffin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5"/>
              </a:rPr>
              <a:t>ngriffin@cccco.edu</a:t>
            </a:r>
            <a:r>
              <a:rPr lang="en-US" sz="2000" dirty="0" smtClean="0">
                <a:solidFill>
                  <a:srgbClr val="002060"/>
                </a:solidFill>
              </a:rPr>
              <a:t>); David </a:t>
            </a:r>
            <a:r>
              <a:rPr lang="en-US" sz="2000" dirty="0">
                <a:solidFill>
                  <a:srgbClr val="002060"/>
                </a:solidFill>
              </a:rPr>
              <a:t>Garcia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8"/>
              </a:rPr>
              <a:t>dgarcia@cccco.edu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Articulation </a:t>
            </a:r>
            <a:r>
              <a:rPr lang="en-US" sz="2000" b="1" dirty="0">
                <a:solidFill>
                  <a:srgbClr val="002060"/>
                </a:solidFill>
              </a:rPr>
              <a:t>&amp;</a:t>
            </a:r>
            <a:r>
              <a:rPr lang="en-US" sz="2000" b="1" dirty="0" smtClean="0">
                <a:solidFill>
                  <a:srgbClr val="002060"/>
                </a:solidFill>
              </a:rPr>
              <a:t> Transfer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Bob Quinn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9"/>
              </a:rPr>
              <a:t>bquinn@cccco.edu</a:t>
            </a:r>
            <a:r>
              <a:rPr lang="en-US" sz="2000" dirty="0" smtClean="0">
                <a:solidFill>
                  <a:srgbClr val="002060"/>
                </a:solidFill>
              </a:rPr>
              <a:t>); Devin </a:t>
            </a:r>
            <a:r>
              <a:rPr lang="en-US" sz="2000" dirty="0">
                <a:solidFill>
                  <a:srgbClr val="002060"/>
                </a:solidFill>
              </a:rPr>
              <a:t>Rodriguez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10"/>
              </a:rPr>
              <a:t>drodriguez@cccco.edu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Competency Based Education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Chantee Guiney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cguiney@cccco.edu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b="1" dirty="0" smtClean="0">
                <a:solidFill>
                  <a:srgbClr val="002060"/>
                </a:solidFill>
              </a:rPr>
              <a:t>Credit Prior Learning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– Chantee Guiney </a:t>
            </a:r>
            <a:r>
              <a:rPr lang="en-US" sz="2000" dirty="0" smtClean="0">
                <a:solidFill>
                  <a:srgbClr val="002060"/>
                </a:solidFill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hlinkClick r:id="rId2"/>
              </a:rPr>
              <a:t>cguiney@cccco.edu</a:t>
            </a:r>
            <a:r>
              <a:rPr lang="en-US" sz="2000" dirty="0" smtClean="0">
                <a:solidFill>
                  <a:srgbClr val="002060"/>
                </a:solidFill>
              </a:rPr>
              <a:t>) 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9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encourage you to contact us with any additional questions at:</a:t>
            </a:r>
          </a:p>
          <a:p>
            <a:endParaRPr lang="en-US" dirty="0"/>
          </a:p>
          <a:p>
            <a:pPr marL="1143000" lvl="1" indent="-457200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Kevin Olson (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hlinkClick r:id="rId2"/>
              </a:rPr>
              <a:t>kolson@cccco.edu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1143000" lvl="1" indent="-457200"/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Bob Quinn (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hlinkClick r:id="rId3"/>
              </a:rPr>
              <a:t>bquinn@cccco.edu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</a:p>
          <a:p>
            <a:pPr marL="1143000" lvl="1" indent="-457200"/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Elizabeth Ramirez (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  <a:hlinkClick r:id="rId4"/>
              </a:rPr>
              <a:t>eramirez@riohondo.edu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2569"/>
            <a:ext cx="10058400" cy="1892392"/>
          </a:xfrm>
        </p:spPr>
        <p:txBody>
          <a:bodyPr/>
          <a:lstStyle/>
          <a:p>
            <a:r>
              <a:rPr lang="en-US" dirty="0" smtClean="0"/>
              <a:t>CCC Chancellor’s Office</a:t>
            </a:r>
          </a:p>
          <a:p>
            <a:endParaRPr lang="en-US" dirty="0" smtClean="0"/>
          </a:p>
          <a:p>
            <a:pPr marL="1143000" lvl="1" indent="-457200"/>
            <a:r>
              <a:rPr lang="en-US" dirty="0" smtClean="0"/>
              <a:t>Kevin Olson, Academic Affairs, Retired Annuitant</a:t>
            </a:r>
          </a:p>
          <a:p>
            <a:pPr marL="1143000" lvl="1" indent="-457200"/>
            <a:r>
              <a:rPr lang="en-US" dirty="0" smtClean="0"/>
              <a:t>Bob Quinn Academic Affairs, </a:t>
            </a:r>
            <a:r>
              <a:rPr lang="en-US" dirty="0" smtClean="0"/>
              <a:t>Specialist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799181"/>
            <a:ext cx="101104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ASCCC Curriculum Committee 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Elizabeth Ramirez, Counselor/Articulation Officer, Rio Hondo College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759" y="2464904"/>
            <a:ext cx="6672648" cy="331805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roles are represented in this audience?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2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 for Success / Core Commitments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Photo of front cover Vision for Success Publication" title="Vision for Success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320" y="2534285"/>
            <a:ext cx="1895759" cy="254804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17CF1D-3A75-4C6A-86F1-0209BD5F4E75}"/>
              </a:ext>
            </a:extLst>
          </p:cNvPr>
          <p:cNvSpPr txBox="1">
            <a:spLocks/>
          </p:cNvSpPr>
          <p:nvPr/>
        </p:nvSpPr>
        <p:spPr>
          <a:xfrm>
            <a:off x="615755" y="2638394"/>
            <a:ext cx="4887377" cy="3479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credential obtainment by 20%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transfer by 35% to UC and CSU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unit obtainment for a degree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employment for CTE students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and erase equity gaps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regional gaps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B0DE60-0E8B-4B55-B705-FA79BE07834E}"/>
              </a:ext>
            </a:extLst>
          </p:cNvPr>
          <p:cNvSpPr txBox="1"/>
          <p:nvPr/>
        </p:nvSpPr>
        <p:spPr>
          <a:xfrm>
            <a:off x="5833920" y="2534285"/>
            <a:ext cx="4343400" cy="426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Focus on students’ goals </a:t>
            </a:r>
          </a:p>
          <a:p>
            <a:pPr marL="342900" indent="-342900" defTabSz="6858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Design and decide with the student in mind</a:t>
            </a:r>
          </a:p>
          <a:p>
            <a:pPr marL="342900" indent="-342900" defTabSz="6858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Pair high expectations and high support</a:t>
            </a:r>
          </a:p>
          <a:p>
            <a:pPr marL="342900" indent="-342900" defTabSz="6858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Evidence-based decisions</a:t>
            </a:r>
          </a:p>
          <a:p>
            <a:pPr marL="342900" indent="-342900" defTabSz="6858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Own student performance</a:t>
            </a:r>
          </a:p>
          <a:p>
            <a:pPr marL="342900" indent="-342900" defTabSz="6858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Enable innovation and action </a:t>
            </a:r>
          </a:p>
          <a:p>
            <a:pPr marL="342900" indent="-342900" defTabSz="685800">
              <a:lnSpc>
                <a:spcPct val="114000"/>
              </a:lnSpc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Cross-system partnership</a:t>
            </a:r>
          </a:p>
        </p:txBody>
      </p:sp>
    </p:spTree>
    <p:extLst>
      <p:ext uri="{BB962C8B-B14F-4D97-AF65-F5344CB8AC3E}">
        <p14:creationId xmlns:p14="http://schemas.microsoft.com/office/powerpoint/2010/main" val="8515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latin typeface="Palatino"/>
                <a:cs typeface="Arial" panose="020B0604020202020204" pitchFamily="34" charset="0"/>
              </a:rPr>
              <a:t>Call to Action for Equity</a:t>
            </a:r>
            <a:endParaRPr lang="en-US" sz="4000" dirty="0">
              <a:latin typeface="Palatin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2060"/>
                </a:solidFill>
              </a:rPr>
              <a:t>Systemwide</a:t>
            </a:r>
            <a:r>
              <a:rPr lang="en-US" dirty="0">
                <a:solidFill>
                  <a:srgbClr val="002060"/>
                </a:solidFill>
              </a:rPr>
              <a:t> review of police and first responder training and curriculum.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Campus leaders host open dialogue and address campus climate.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Campuses audit classroom climate and create an action plan to create inclusive classrooms and anti-racism curriculum.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District Boards review and update your Equity plans with urgency.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Shorten the time for the full implementation of the DEI Integration Plan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Engage in the Vision Resource Center “Community Colleges for Change.”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Preparing to submit an ADT for approval does require many entries from several sources but a methodical process helps save time and hastens approval.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at the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Chancellor’s Office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always here to help and support the local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1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759" y="2300198"/>
            <a:ext cx="6672648" cy="34827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What is your confidence level in double counting?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Helpful definitions: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2152532"/>
            <a:ext cx="10058400" cy="3997126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Double counting</a:t>
            </a:r>
            <a:r>
              <a:rPr lang="en-US" sz="2800" dirty="0" smtClean="0"/>
              <a:t>:  How the </a:t>
            </a:r>
            <a:r>
              <a:rPr lang="en-US" sz="2800" dirty="0"/>
              <a:t>units can be used to fulfill both major preparation and transfer GE requirements. </a:t>
            </a:r>
            <a:r>
              <a:rPr lang="en-US" sz="2800" dirty="0" smtClean="0">
                <a:hlinkClick r:id="rId2"/>
              </a:rPr>
              <a:t>Program and Course Approval Handbook (PCAH) 7th Edition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smtClean="0"/>
              <a:t>TMC</a:t>
            </a:r>
            <a:r>
              <a:rPr lang="en-US" sz="2800" dirty="0" smtClean="0"/>
              <a:t>:  Transfer Model Curriculum</a:t>
            </a:r>
          </a:p>
          <a:p>
            <a:endParaRPr lang="en-US" sz="2800" dirty="0" smtClean="0"/>
          </a:p>
          <a:p>
            <a:r>
              <a:rPr lang="en-US" sz="2800" b="1" dirty="0" smtClean="0"/>
              <a:t>ADT</a:t>
            </a:r>
            <a:r>
              <a:rPr lang="en-US" sz="2800" dirty="0" smtClean="0"/>
              <a:t>:  Associate Degree for Transfer (must be obtainable within 60 units)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25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Counting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is the best way to learn double counting. 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understanding of the rules that cover double counting helps make it easier and less stressful.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 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achieve the same end results when figuring the double count.   </a:t>
            </a:r>
            <a:endParaRPr lang="en-US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show you one method. We are always open to suggestion for easier and better ways!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8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CC Curriculum Inst. 2020 Theme">
  <a:themeElements>
    <a:clrScheme name="Custom 1">
      <a:dk1>
        <a:srgbClr val="E0661C"/>
      </a:dk1>
      <a:lt1>
        <a:srgbClr val="FFFFFF"/>
      </a:lt1>
      <a:dk2>
        <a:srgbClr val="000000"/>
      </a:dk2>
      <a:lt2>
        <a:srgbClr val="F4E2C5"/>
      </a:lt2>
      <a:accent1>
        <a:srgbClr val="E0661C"/>
      </a:accent1>
      <a:accent2>
        <a:srgbClr val="3F240D"/>
      </a:accent2>
      <a:accent3>
        <a:srgbClr val="E0AD50"/>
      </a:accent3>
      <a:accent4>
        <a:srgbClr val="A65E23"/>
      </a:accent4>
      <a:accent5>
        <a:srgbClr val="008796"/>
      </a:accent5>
      <a:accent6>
        <a:srgbClr val="5BBBD0"/>
      </a:accent6>
      <a:hlink>
        <a:srgbClr val="007082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CI 2020 ppt template B" id="{ADB035F5-19F7-DD42-87C9-F7A4ECB6E2B4}" vid="{FBD1928C-F872-7740-8581-4985D3E4556F}"/>
    </a:ext>
  </a:extLst>
</a:theme>
</file>

<file path=ppt/theme/theme2.xml><?xml version="1.0" encoding="utf-8"?>
<a:theme xmlns:a="http://schemas.openxmlformats.org/drawingml/2006/main" name="California Community Colleges - Primary (White)">
  <a:themeElements>
    <a:clrScheme name="CCC 2018">
      <a:dk1>
        <a:srgbClr val="002F6D"/>
      </a:dk1>
      <a:lt1>
        <a:srgbClr val="FFFFFF"/>
      </a:lt1>
      <a:dk2>
        <a:srgbClr val="555759"/>
      </a:dk2>
      <a:lt2>
        <a:srgbClr val="0066BA"/>
      </a:lt2>
      <a:accent1>
        <a:srgbClr val="002F6D"/>
      </a:accent1>
      <a:accent2>
        <a:srgbClr val="FFB600"/>
      </a:accent2>
      <a:accent3>
        <a:srgbClr val="717271"/>
      </a:accent3>
      <a:accent4>
        <a:srgbClr val="002755"/>
      </a:accent4>
      <a:accent5>
        <a:srgbClr val="0066BA"/>
      </a:accent5>
      <a:accent6>
        <a:srgbClr val="40B4E5"/>
      </a:accent6>
      <a:hlink>
        <a:srgbClr val="0066BA"/>
      </a:hlink>
      <a:folHlink>
        <a:srgbClr val="002F6D"/>
      </a:folHlink>
    </a:clrScheme>
    <a:fontScheme name="CCCCO Refresh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E4BCF4D8983C40A36124FC3310ACB6" ma:contentTypeVersion="10" ma:contentTypeDescription="Create a new document." ma:contentTypeScope="" ma:versionID="53f2bf9fd9d39859b5502079541e9804">
  <xsd:schema xmlns:xsd="http://www.w3.org/2001/XMLSchema" xmlns:xs="http://www.w3.org/2001/XMLSchema" xmlns:p="http://schemas.microsoft.com/office/2006/metadata/properties" xmlns:ns3="c879b346-0b7d-453e-989e-4db3ade23c72" targetNamespace="http://schemas.microsoft.com/office/2006/metadata/properties" ma:root="true" ma:fieldsID="fb80ae055e033b801040a764c2c67dd5" ns3:_="">
    <xsd:import namespace="c879b346-0b7d-453e-989e-4db3ade23c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9b346-0b7d-453e-989e-4db3ade23c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B38A70-DE57-4BB0-81E8-46E72BE9C3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79b346-0b7d-453e-989e-4db3ade23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4111F5-45D1-40AF-969E-61AE7C0AAE3A}">
  <ds:schemaRefs>
    <ds:schemaRef ds:uri="http://www.w3.org/XML/1998/namespace"/>
    <ds:schemaRef ds:uri="http://purl.org/dc/terms/"/>
    <ds:schemaRef ds:uri="c879b346-0b7d-453e-989e-4db3ade23c72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A5F18D6-17D9-419E-9010-BB49CD63A1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ASCCC CI 2020 ppt template B (1)</Template>
  <TotalTime>274</TotalTime>
  <Words>927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Gill Sans</vt:lpstr>
      <vt:lpstr>Palatino</vt:lpstr>
      <vt:lpstr>Source Sans Pro</vt:lpstr>
      <vt:lpstr>Times New Roman</vt:lpstr>
      <vt:lpstr>ASCCC Curriculum Inst. 2020 Theme</vt:lpstr>
      <vt:lpstr>California Community Colleges - Primary (White)</vt:lpstr>
      <vt:lpstr>Submission of ADT’s and Double Counting</vt:lpstr>
      <vt:lpstr>Introductions</vt:lpstr>
      <vt:lpstr>Poll #1</vt:lpstr>
      <vt:lpstr>Vision for Success / Core Commitments</vt:lpstr>
      <vt:lpstr>      Call to Action for Equity</vt:lpstr>
      <vt:lpstr>Getting Started</vt:lpstr>
      <vt:lpstr>Poll #2</vt:lpstr>
      <vt:lpstr>Helpful definitions:</vt:lpstr>
      <vt:lpstr>Double Counting Tips</vt:lpstr>
      <vt:lpstr>Double Counting “Secrets”</vt:lpstr>
      <vt:lpstr>Attachments Transition</vt:lpstr>
      <vt:lpstr>Some Helpful Hints</vt:lpstr>
      <vt:lpstr>A few more tips and considerations:</vt:lpstr>
      <vt:lpstr>Curriculum Team by Region</vt:lpstr>
      <vt:lpstr>We are here to support you</vt:lpstr>
      <vt:lpstr>Questions &amp; Answers</vt:lpstr>
    </vt:vector>
  </TitlesOfParts>
  <Company>CCCCO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Quinn, Bob</dc:creator>
  <cp:lastModifiedBy>Elizabeth Ramirez</cp:lastModifiedBy>
  <cp:revision>15</cp:revision>
  <dcterms:created xsi:type="dcterms:W3CDTF">2020-06-29T17:06:50Z</dcterms:created>
  <dcterms:modified xsi:type="dcterms:W3CDTF">2020-07-03T22:26:27Z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0x0101009AE4BCF4D8983C40A36124FC3310ACB6</vt:lpwstr>
  </property>
</Properties>
</file>