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7" r:id="rId2"/>
  </p:sldMasterIdLst>
  <p:notesMasterIdLst>
    <p:notesMasterId r:id="rId31"/>
  </p:notesMasterIdLst>
  <p:sldIdLst>
    <p:sldId id="405" r:id="rId3"/>
    <p:sldId id="406" r:id="rId4"/>
    <p:sldId id="407" r:id="rId5"/>
    <p:sldId id="408" r:id="rId6"/>
    <p:sldId id="409" r:id="rId7"/>
    <p:sldId id="434" r:id="rId8"/>
    <p:sldId id="420" r:id="rId9"/>
    <p:sldId id="410" r:id="rId10"/>
    <p:sldId id="413" r:id="rId11"/>
    <p:sldId id="414" r:id="rId12"/>
    <p:sldId id="415" r:id="rId13"/>
    <p:sldId id="416" r:id="rId14"/>
    <p:sldId id="417" r:id="rId15"/>
    <p:sldId id="418" r:id="rId16"/>
    <p:sldId id="419" r:id="rId17"/>
    <p:sldId id="437" r:id="rId18"/>
    <p:sldId id="440" r:id="rId19"/>
    <p:sldId id="441" r:id="rId20"/>
    <p:sldId id="442" r:id="rId21"/>
    <p:sldId id="443" r:id="rId22"/>
    <p:sldId id="447" r:id="rId23"/>
    <p:sldId id="448" r:id="rId24"/>
    <p:sldId id="444" r:id="rId25"/>
    <p:sldId id="445" r:id="rId26"/>
    <p:sldId id="449" r:id="rId27"/>
    <p:sldId id="446" r:id="rId28"/>
    <p:sldId id="432" r:id="rId29"/>
    <p:sldId id="433"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HDA FHD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410"/>
    <a:srgbClr val="276996"/>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79467" autoAdjust="0"/>
  </p:normalViewPr>
  <p:slideViewPr>
    <p:cSldViewPr snapToGrid="0" snapToObjects="1">
      <p:cViewPr varScale="1">
        <p:scale>
          <a:sx n="78" d="100"/>
          <a:sy n="78" d="100"/>
        </p:scale>
        <p:origin x="196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900E7A-7A23-8242-B7F3-489F3EE371CB}" type="datetimeFigureOut">
              <a:rPr lang="en-US" smtClean="0"/>
              <a:t>7/12/18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CD9B432-1D0D-C64A-8055-10DDB5129B2F}" type="slidenum">
              <a:rPr lang="en-US" smtClean="0"/>
              <a:t>‹#›</a:t>
            </a:fld>
            <a:endParaRPr lang="en-US" dirty="0"/>
          </a:p>
        </p:txBody>
      </p:sp>
    </p:spTree>
    <p:extLst>
      <p:ext uri="{BB962C8B-B14F-4D97-AF65-F5344CB8AC3E}">
        <p14:creationId xmlns:p14="http://schemas.microsoft.com/office/powerpoint/2010/main" val="17899969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701677" y="4416425"/>
            <a:ext cx="5607049" cy="4183063"/>
          </a:xfrm>
          <a:prstGeom prst="rect">
            <a:avLst/>
          </a:prstGeom>
          <a:noFill/>
          <a:ln>
            <a:noFill/>
          </a:ln>
        </p:spPr>
        <p:txBody>
          <a:bodyPr lIns="91420" tIns="45697" rIns="91420" bIns="45697" anchor="t" anchorCtr="0">
            <a:noAutofit/>
          </a:bodyPr>
          <a:lstStyle/>
          <a:p>
            <a:pPr>
              <a:buSzPct val="25000"/>
            </a:pPr>
            <a:endParaRPr>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970338" y="8829675"/>
            <a:ext cx="3038475" cy="465138"/>
          </a:xfrm>
          <a:prstGeom prst="rect">
            <a:avLst/>
          </a:prstGeom>
          <a:noFill/>
          <a:ln>
            <a:noFill/>
          </a:ln>
        </p:spPr>
        <p:txBody>
          <a:bodyPr lIns="91420" tIns="45697" rIns="91420" bIns="45697"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7713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01042" y="4415789"/>
            <a:ext cx="5608319" cy="4183380"/>
          </a:xfrm>
          <a:prstGeom prst="rect">
            <a:avLst/>
          </a:prstGeom>
        </p:spPr>
        <p:txBody>
          <a:bodyPr lIns="93270" tIns="93270" rIns="93270" bIns="93270" anchor="t" anchorCtr="0">
            <a:noAutofit/>
          </a:bodyPr>
          <a:lstStyle/>
          <a:p>
            <a:endParaRPr/>
          </a:p>
        </p:txBody>
      </p:sp>
      <p:sp>
        <p:nvSpPr>
          <p:cNvPr id="159" name="Shape 1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559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701042" y="4415789"/>
            <a:ext cx="5608319" cy="4183380"/>
          </a:xfrm>
          <a:prstGeom prst="rect">
            <a:avLst/>
          </a:prstGeom>
        </p:spPr>
        <p:txBody>
          <a:bodyPr lIns="93270" tIns="93270" rIns="93270" bIns="93270" anchor="t" anchorCtr="0">
            <a:noAutofit/>
          </a:bodyPr>
          <a:lstStyle/>
          <a:p>
            <a:endParaRPr/>
          </a:p>
        </p:txBody>
      </p:sp>
      <p:sp>
        <p:nvSpPr>
          <p:cNvPr id="166" name="Shape 1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017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701042" y="4415789"/>
            <a:ext cx="5608319" cy="4183380"/>
          </a:xfrm>
          <a:prstGeom prst="rect">
            <a:avLst/>
          </a:prstGeom>
        </p:spPr>
        <p:txBody>
          <a:bodyPr lIns="93270" tIns="93270" rIns="93270" bIns="93270" anchor="t" anchorCtr="0">
            <a:noAutofit/>
          </a:bodyPr>
          <a:lstStyle/>
          <a:p>
            <a:endParaRPr/>
          </a:p>
        </p:txBody>
      </p:sp>
      <p:sp>
        <p:nvSpPr>
          <p:cNvPr id="173" name="Shape 1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937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701042" y="4415789"/>
            <a:ext cx="5608319" cy="4183380"/>
          </a:xfrm>
          <a:prstGeom prst="rect">
            <a:avLst/>
          </a:prstGeom>
        </p:spPr>
        <p:txBody>
          <a:bodyPr lIns="93270" tIns="93270" rIns="93270" bIns="93270" anchor="t" anchorCtr="0">
            <a:noAutofit/>
          </a:bodyPr>
          <a:lstStyle/>
          <a:p>
            <a:endParaRPr/>
          </a:p>
        </p:txBody>
      </p:sp>
      <p:sp>
        <p:nvSpPr>
          <p:cNvPr id="181" name="Shape 1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7263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701042" y="4415789"/>
            <a:ext cx="5608319" cy="4183380"/>
          </a:xfrm>
          <a:prstGeom prst="rect">
            <a:avLst/>
          </a:prstGeom>
        </p:spPr>
        <p:txBody>
          <a:bodyPr lIns="93270" tIns="93270" rIns="93270" bIns="93270" anchor="t" anchorCtr="0">
            <a:noAutofit/>
          </a:bodyPr>
          <a:lstStyle/>
          <a:p>
            <a:endParaRPr/>
          </a:p>
        </p:txBody>
      </p:sp>
      <p:sp>
        <p:nvSpPr>
          <p:cNvPr id="189" name="Shape 1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8373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701042" y="4415789"/>
            <a:ext cx="5608319" cy="4183380"/>
          </a:xfrm>
          <a:prstGeom prst="rect">
            <a:avLst/>
          </a:prstGeom>
        </p:spPr>
        <p:txBody>
          <a:bodyPr lIns="93270" tIns="93270" rIns="93270" bIns="93270" anchor="t" anchorCtr="0">
            <a:noAutofit/>
          </a:bodyPr>
          <a:lstStyle/>
          <a:p>
            <a:endParaRPr/>
          </a:p>
        </p:txBody>
      </p:sp>
      <p:sp>
        <p:nvSpPr>
          <p:cNvPr id="197" name="Shape 1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608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based on Fall 2015 and Spring 2016 Enrollments- active duty and veterans</a:t>
            </a:r>
          </a:p>
          <a:p>
            <a:endParaRPr lang="en-US" dirty="0"/>
          </a:p>
          <a:p>
            <a:r>
              <a:rPr lang="en-US" dirty="0"/>
              <a:t>Total 31993 out of 106643 or 30%</a:t>
            </a:r>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16</a:t>
            </a:fld>
            <a:endParaRPr lang="en-US" dirty="0"/>
          </a:p>
        </p:txBody>
      </p:sp>
    </p:spTree>
    <p:extLst>
      <p:ext uri="{BB962C8B-B14F-4D97-AF65-F5344CB8AC3E}">
        <p14:creationId xmlns:p14="http://schemas.microsoft.com/office/powerpoint/2010/main" val="302186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instructional program TOPs are similar in content to the target colleges with high military and veteran populations with some variance in rankings. Specifically, the top instructional program codes for the target schools and the system are the same in:</a:t>
            </a:r>
          </a:p>
          <a:p>
            <a:r>
              <a:rPr lang="en-US" dirty="0"/>
              <a:t> Transfer Studies – 490110</a:t>
            </a:r>
          </a:p>
          <a:p>
            <a:r>
              <a:rPr lang="en-US" dirty="0"/>
              <a:t>Biological and Physical Sciences (and Mathematics) – 490200</a:t>
            </a:r>
          </a:p>
          <a:p>
            <a:r>
              <a:rPr lang="en-US" dirty="0"/>
              <a:t>Liberal Arts and Sciences, General – 490100</a:t>
            </a:r>
          </a:p>
          <a:p>
            <a:r>
              <a:rPr lang="en-US" dirty="0"/>
              <a:t>Fire Technology – 213300</a:t>
            </a:r>
          </a:p>
          <a:p>
            <a:r>
              <a:rPr lang="en-US" dirty="0"/>
              <a:t>Social Sciences, General – 220100</a:t>
            </a:r>
          </a:p>
          <a:p>
            <a:r>
              <a:rPr lang="en-US" dirty="0"/>
              <a:t>Liberal Studies – 490120</a:t>
            </a:r>
          </a:p>
          <a:p>
            <a:r>
              <a:rPr lang="en-US" dirty="0"/>
              <a:t>Administration of Justice - 210500</a:t>
            </a:r>
          </a:p>
          <a:p>
            <a:r>
              <a:rPr lang="en-US" dirty="0"/>
              <a:t> </a:t>
            </a:r>
          </a:p>
          <a:p>
            <a:pPr lvl="0"/>
            <a:r>
              <a:rPr lang="en-US" dirty="0"/>
              <a:t>The system-wide common TOP instructional program codes for VMS include Business Management and Automotive Technology, which are not in the top ten TOPs for the target colleges. Paramedic and Psychology are included in the top ten VMS TOP instructional program codes for the target colleges but are not included in the system-wide top list. </a:t>
            </a:r>
          </a:p>
          <a:p>
            <a:r>
              <a:rPr lang="en-US" dirty="0"/>
              <a:t>Top ten TOP instructional program codes in Table 4 account for almost half of all VMS program awards (4,054 out of 8,310 total awards).</a:t>
            </a:r>
          </a:p>
          <a:p>
            <a:r>
              <a:rPr lang="en-US" dirty="0"/>
              <a:t>Even taking a conservative approach of analyzing the number of awards in traditional transfer programs (Transfer Studies, Liberal Arts and Sciences, General and Liberal Studies), the number of awards reflects 36% of the total top ten majors/concentrations. If Biological and Physical Sciences (and Mathematics), Business Administration, Social Sciences, General, and Business Management are also included, VMS reflects 76% of the total top ten instructional program TOPs. </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17</a:t>
            </a:fld>
            <a:endParaRPr lang="en-US" dirty="0"/>
          </a:p>
        </p:txBody>
      </p:sp>
    </p:spTree>
    <p:extLst>
      <p:ext uri="{BB962C8B-B14F-4D97-AF65-F5344CB8AC3E}">
        <p14:creationId xmlns:p14="http://schemas.microsoft.com/office/powerpoint/2010/main" val="2704781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18</a:t>
            </a:fld>
            <a:endParaRPr lang="en-US" dirty="0"/>
          </a:p>
        </p:txBody>
      </p:sp>
    </p:spTree>
    <p:extLst>
      <p:ext uri="{BB962C8B-B14F-4D97-AF65-F5344CB8AC3E}">
        <p14:creationId xmlns:p14="http://schemas.microsoft.com/office/powerpoint/2010/main" val="1394227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19</a:t>
            </a:fld>
            <a:endParaRPr lang="en-US" dirty="0"/>
          </a:p>
        </p:txBody>
      </p:sp>
    </p:spTree>
    <p:extLst>
      <p:ext uri="{BB962C8B-B14F-4D97-AF65-F5344CB8AC3E}">
        <p14:creationId xmlns:p14="http://schemas.microsoft.com/office/powerpoint/2010/main" val="419381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01677" y="4416425"/>
            <a:ext cx="5607049" cy="4183063"/>
          </a:xfrm>
          <a:prstGeom prst="rect">
            <a:avLst/>
          </a:prstGeom>
        </p:spPr>
        <p:txBody>
          <a:bodyPr lIns="91420" tIns="91420" rIns="91420" bIns="91420" anchor="t" anchorCtr="0">
            <a:noAutofit/>
          </a:bodyPr>
          <a:lstStyle/>
          <a:p>
            <a:endParaRPr/>
          </a:p>
        </p:txBody>
      </p:sp>
      <p:sp>
        <p:nvSpPr>
          <p:cNvPr id="136" name="Shape 1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680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20</a:t>
            </a:fld>
            <a:endParaRPr lang="en-US" dirty="0"/>
          </a:p>
        </p:txBody>
      </p:sp>
    </p:spTree>
    <p:extLst>
      <p:ext uri="{BB962C8B-B14F-4D97-AF65-F5344CB8AC3E}">
        <p14:creationId xmlns:p14="http://schemas.microsoft.com/office/powerpoint/2010/main" val="1694676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Routing to CSU or</a:t>
            </a:r>
            <a:r>
              <a:rPr lang="en-US" baseline="0" dirty="0"/>
              <a:t> new panel is necessary</a:t>
            </a:r>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22</a:t>
            </a:fld>
            <a:endParaRPr lang="en-US" dirty="0"/>
          </a:p>
        </p:txBody>
      </p:sp>
    </p:spTree>
    <p:extLst>
      <p:ext uri="{BB962C8B-B14F-4D97-AF65-F5344CB8AC3E}">
        <p14:creationId xmlns:p14="http://schemas.microsoft.com/office/powerpoint/2010/main" val="457470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 Website for review- http://www3.acenet.edu/militaryguide/CourseSearch.cfm  </a:t>
            </a:r>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23</a:t>
            </a:fld>
            <a:endParaRPr lang="en-US" dirty="0"/>
          </a:p>
        </p:txBody>
      </p:sp>
    </p:spTree>
    <p:extLst>
      <p:ext uri="{BB962C8B-B14F-4D97-AF65-F5344CB8AC3E}">
        <p14:creationId xmlns:p14="http://schemas.microsoft.com/office/powerpoint/2010/main" val="3742466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24</a:t>
            </a:fld>
            <a:endParaRPr lang="en-US" dirty="0"/>
          </a:p>
        </p:txBody>
      </p:sp>
    </p:spTree>
    <p:extLst>
      <p:ext uri="{BB962C8B-B14F-4D97-AF65-F5344CB8AC3E}">
        <p14:creationId xmlns:p14="http://schemas.microsoft.com/office/powerpoint/2010/main" val="1653406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25</a:t>
            </a:fld>
            <a:endParaRPr lang="en-US" dirty="0"/>
          </a:p>
        </p:txBody>
      </p:sp>
    </p:spTree>
    <p:extLst>
      <p:ext uri="{BB962C8B-B14F-4D97-AF65-F5344CB8AC3E}">
        <p14:creationId xmlns:p14="http://schemas.microsoft.com/office/powerpoint/2010/main" val="2764020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DE139-656D-41E1-A798-008CDE55E940}" type="slidenum">
              <a:rPr lang="en-US" smtClean="0"/>
              <a:pPr>
                <a:defRPr/>
              </a:pPr>
              <a:t>26</a:t>
            </a:fld>
            <a:endParaRPr lang="en-US" dirty="0"/>
          </a:p>
        </p:txBody>
      </p:sp>
    </p:spTree>
    <p:extLst>
      <p:ext uri="{BB962C8B-B14F-4D97-AF65-F5344CB8AC3E}">
        <p14:creationId xmlns:p14="http://schemas.microsoft.com/office/powerpoint/2010/main" val="3032882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701677" y="4416425"/>
            <a:ext cx="5607049" cy="4183063"/>
          </a:xfrm>
          <a:prstGeom prst="rect">
            <a:avLst/>
          </a:prstGeom>
        </p:spPr>
        <p:txBody>
          <a:bodyPr lIns="91420" tIns="91420" rIns="91420" bIns="91420" anchor="t" anchorCtr="0">
            <a:noAutofit/>
          </a:bodyPr>
          <a:lstStyle/>
          <a:p>
            <a:endParaRPr/>
          </a:p>
        </p:txBody>
      </p:sp>
      <p:sp>
        <p:nvSpPr>
          <p:cNvPr id="306" name="Shape 3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338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701677" y="4416425"/>
            <a:ext cx="5607049" cy="4183063"/>
          </a:xfrm>
          <a:prstGeom prst="rect">
            <a:avLst/>
          </a:prstGeom>
        </p:spPr>
        <p:txBody>
          <a:bodyPr lIns="91420" tIns="91420" rIns="91420" bIns="91420" anchor="t" anchorCtr="0">
            <a:noAutofit/>
          </a:bodyPr>
          <a:lstStyle/>
          <a:p>
            <a:endParaRPr/>
          </a:p>
        </p:txBody>
      </p:sp>
      <p:sp>
        <p:nvSpPr>
          <p:cNvPr id="313" name="Shape 3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04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701042" y="4415789"/>
            <a:ext cx="5608319" cy="4183380"/>
          </a:xfrm>
          <a:prstGeom prst="rect">
            <a:avLst/>
          </a:prstGeom>
        </p:spPr>
        <p:txBody>
          <a:bodyPr lIns="93270" tIns="93270" rIns="93270" bIns="93270" anchor="t" anchorCtr="0">
            <a:noAutofit/>
          </a:bodyPr>
          <a:lstStyle/>
          <a:p>
            <a:endParaRPr/>
          </a:p>
        </p:txBody>
      </p:sp>
      <p:sp>
        <p:nvSpPr>
          <p:cNvPr id="63" name="Shape 6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24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701677" y="4416425"/>
            <a:ext cx="5607049" cy="4183063"/>
          </a:xfrm>
          <a:prstGeom prst="rect">
            <a:avLst/>
          </a:prstGeom>
        </p:spPr>
        <p:txBody>
          <a:bodyPr lIns="91420" tIns="91420" rIns="91420" bIns="91420" anchor="t" anchorCtr="0">
            <a:noAutofit/>
          </a:bodyPr>
          <a:lstStyle/>
          <a:p>
            <a:endParaRPr/>
          </a:p>
        </p:txBody>
      </p:sp>
      <p:sp>
        <p:nvSpPr>
          <p:cNvPr id="143" name="Shape 1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38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701675" y="4416426"/>
            <a:ext cx="5607000" cy="4183200"/>
          </a:xfrm>
          <a:prstGeom prst="rect">
            <a:avLst/>
          </a:prstGeom>
        </p:spPr>
        <p:txBody>
          <a:bodyPr lIns="91420" tIns="91420" rIns="91420" bIns="91420" anchor="t" anchorCtr="0">
            <a:noAutofit/>
          </a:bodyPr>
          <a:lstStyle/>
          <a:p>
            <a:endParaRPr/>
          </a:p>
        </p:txBody>
      </p:sp>
      <p:sp>
        <p:nvSpPr>
          <p:cNvPr id="152" name="Shape 152"/>
          <p:cNvSpPr txBox="1">
            <a:spLocks noGrp="1"/>
          </p:cNvSpPr>
          <p:nvPr>
            <p:ph type="sldNum" idx="12"/>
          </p:nvPr>
        </p:nvSpPr>
        <p:spPr>
          <a:xfrm>
            <a:off x="3970338" y="8829675"/>
            <a:ext cx="3038399" cy="465000"/>
          </a:xfrm>
          <a:prstGeom prst="rect">
            <a:avLst/>
          </a:prstGeom>
        </p:spPr>
        <p:txBody>
          <a:bodyPr lIns="91420" tIns="45697" rIns="91420" bIns="45697" anchor="b" anchorCtr="0">
            <a:noAutofit/>
          </a:bodyPr>
          <a:lstStyle/>
          <a:p>
            <a:pPr>
              <a:buClr>
                <a:srgbClr val="000000"/>
              </a:buClr>
              <a:buSzPct val="25000"/>
            </a:pPr>
            <a:fld id="{00000000-1234-1234-1234-123412341234}" type="slidenum">
              <a:rPr lang="en-US"/>
              <a:pPr>
                <a:buClr>
                  <a:srgbClr val="000000"/>
                </a:buClr>
                <a:buSzPct val="25000"/>
              </a:pPr>
              <a:t>5</a:t>
            </a:fld>
            <a:endParaRPr lang="en-US" dirty="0"/>
          </a:p>
        </p:txBody>
      </p:sp>
    </p:spTree>
    <p:extLst>
      <p:ext uri="{BB962C8B-B14F-4D97-AF65-F5344CB8AC3E}">
        <p14:creationId xmlns:p14="http://schemas.microsoft.com/office/powerpoint/2010/main" val="373509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701675" y="4416426"/>
            <a:ext cx="5607000" cy="4183200"/>
          </a:xfrm>
          <a:prstGeom prst="rect">
            <a:avLst/>
          </a:prstGeom>
        </p:spPr>
        <p:txBody>
          <a:bodyPr lIns="91420" tIns="91420" rIns="91420" bIns="91420" anchor="t" anchorCtr="0">
            <a:noAutofit/>
          </a:bodyPr>
          <a:lstStyle/>
          <a:p>
            <a:endParaRPr/>
          </a:p>
        </p:txBody>
      </p:sp>
      <p:sp>
        <p:nvSpPr>
          <p:cNvPr id="152" name="Shape 152"/>
          <p:cNvSpPr txBox="1">
            <a:spLocks noGrp="1"/>
          </p:cNvSpPr>
          <p:nvPr>
            <p:ph type="sldNum" idx="12"/>
          </p:nvPr>
        </p:nvSpPr>
        <p:spPr>
          <a:xfrm>
            <a:off x="3970338" y="8829675"/>
            <a:ext cx="3038399" cy="465000"/>
          </a:xfrm>
          <a:prstGeom prst="rect">
            <a:avLst/>
          </a:prstGeom>
        </p:spPr>
        <p:txBody>
          <a:bodyPr lIns="91420" tIns="45697" rIns="91420" bIns="45697" anchor="b" anchorCtr="0">
            <a:noAutofit/>
          </a:bodyPr>
          <a:lstStyle/>
          <a:p>
            <a:pPr>
              <a:buClr>
                <a:srgbClr val="000000"/>
              </a:buClr>
              <a:buSzPct val="25000"/>
            </a:pPr>
            <a:fld id="{00000000-1234-1234-1234-123412341234}" type="slidenum">
              <a:rPr lang="en-US"/>
              <a:pPr>
                <a:buClr>
                  <a:srgbClr val="000000"/>
                </a:buClr>
                <a:buSzPct val="25000"/>
              </a:pPr>
              <a:t>6</a:t>
            </a:fld>
            <a:endParaRPr lang="en-US" dirty="0"/>
          </a:p>
        </p:txBody>
      </p:sp>
    </p:spTree>
    <p:extLst>
      <p:ext uri="{BB962C8B-B14F-4D97-AF65-F5344CB8AC3E}">
        <p14:creationId xmlns:p14="http://schemas.microsoft.com/office/powerpoint/2010/main" val="123002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701042" y="4415789"/>
            <a:ext cx="5608319" cy="4183380"/>
          </a:xfrm>
          <a:prstGeom prst="rect">
            <a:avLst/>
          </a:prstGeom>
          <a:noFill/>
          <a:ln>
            <a:noFill/>
          </a:ln>
        </p:spPr>
        <p:txBody>
          <a:bodyPr lIns="93270" tIns="46622" rIns="93270" bIns="46622" anchor="t" anchorCtr="0">
            <a:noAutofit/>
          </a:bodyPr>
          <a:lstStyle/>
          <a:p>
            <a:pPr>
              <a:buSzPct val="25000"/>
            </a:pPr>
            <a:endParaRPr>
              <a:solidFill>
                <a:schemeClr val="dk1"/>
              </a:solidFill>
              <a:latin typeface="Calibri"/>
              <a:ea typeface="Calibri"/>
              <a:cs typeface="Calibri"/>
              <a:sym typeface="Calibri"/>
            </a:endParaRPr>
          </a:p>
        </p:txBody>
      </p:sp>
      <p:sp>
        <p:nvSpPr>
          <p:cNvPr id="72" name="Shape 72"/>
          <p:cNvSpPr txBox="1">
            <a:spLocks noGrp="1"/>
          </p:cNvSpPr>
          <p:nvPr>
            <p:ph type="sldNum" idx="12"/>
          </p:nvPr>
        </p:nvSpPr>
        <p:spPr>
          <a:xfrm>
            <a:off x="3970938" y="8829966"/>
            <a:ext cx="3037839" cy="464820"/>
          </a:xfrm>
          <a:prstGeom prst="rect">
            <a:avLst/>
          </a:prstGeom>
          <a:noFill/>
          <a:ln>
            <a:noFill/>
          </a:ln>
        </p:spPr>
        <p:txBody>
          <a:bodyPr lIns="93270" tIns="46622" rIns="93270" bIns="46622" anchor="b" anchorCtr="0">
            <a:noAutofit/>
          </a:bodyPr>
          <a:lstStyle/>
          <a:p>
            <a:pPr>
              <a:buSzPct val="25000"/>
            </a:pPr>
            <a:fld id="{00000000-1234-1234-1234-123412341234}" type="slidenum">
              <a:rPr lang="en-US">
                <a:solidFill>
                  <a:srgbClr val="000000"/>
                </a:solidFill>
                <a:latin typeface="Calibri"/>
                <a:ea typeface="Calibri"/>
                <a:cs typeface="Calibri"/>
                <a:sym typeface="Calibri"/>
              </a:rPr>
              <a:pPr>
                <a:buSzPct val="25000"/>
              </a:pPr>
              <a:t>7</a:t>
            </a:fld>
            <a:endParaRPr lang="en-US"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36276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701677" y="4416425"/>
            <a:ext cx="5607049" cy="4183063"/>
          </a:xfrm>
          <a:prstGeom prst="rect">
            <a:avLst/>
          </a:prstGeom>
        </p:spPr>
        <p:txBody>
          <a:bodyPr lIns="91420" tIns="91420" rIns="91420" bIns="91420" anchor="t" anchorCtr="0">
            <a:noAutofit/>
          </a:bodyPr>
          <a:lstStyle/>
          <a:p>
            <a:endParaRPr/>
          </a:p>
        </p:txBody>
      </p:sp>
      <p:sp>
        <p:nvSpPr>
          <p:cNvPr id="215" name="Shape 21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650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701677" y="4416425"/>
            <a:ext cx="5607049" cy="4183063"/>
          </a:xfrm>
          <a:prstGeom prst="rect">
            <a:avLst/>
          </a:prstGeom>
        </p:spPr>
        <p:txBody>
          <a:bodyPr lIns="91420" tIns="91420" rIns="91420" bIns="91420" anchor="t" anchorCtr="0">
            <a:noAutofit/>
          </a:bodyPr>
          <a:lstStyle/>
          <a:p>
            <a:endParaRPr/>
          </a:p>
        </p:txBody>
      </p:sp>
      <p:sp>
        <p:nvSpPr>
          <p:cNvPr id="56" name="Shape 5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73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30DB7A9F-7502-C94C-A1F1-7C54E10EE10B}" type="datetimeFigureOut">
              <a:rPr lang="en-US" smtClean="0"/>
              <a:t>7/12/18</a:t>
            </a:fld>
            <a:endParaRPr lang="en-US" dirty="0"/>
          </a:p>
        </p:txBody>
      </p:sp>
      <p:sp>
        <p:nvSpPr>
          <p:cNvPr id="23" name="Footer Placeholder 22"/>
          <p:cNvSpPr>
            <a:spLocks noGrp="1"/>
          </p:cNvSpPr>
          <p:nvPr>
            <p:ph type="ftr" sz="quarter" idx="15"/>
          </p:nvPr>
        </p:nvSpPr>
        <p:spPr/>
        <p:txBody>
          <a:bodyPr/>
          <a:lstStyle/>
          <a:p>
            <a:endParaRPr lang="en-US" dirty="0"/>
          </a:p>
        </p:txBody>
      </p:sp>
      <p:sp>
        <p:nvSpPr>
          <p:cNvPr id="24" name="Slide Number Placeholder 23"/>
          <p:cNvSpPr>
            <a:spLocks noGrp="1"/>
          </p:cNvSpPr>
          <p:nvPr>
            <p:ph type="sldNum" sz="quarter" idx="16"/>
          </p:nvPr>
        </p:nvSpPr>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79753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50260544-4A87-49A3-86C3-9DC242E79B4A}" type="datetime1">
              <a:rPr lang="en-US" smtClean="0">
                <a:solidFill>
                  <a:prstClr val="black">
                    <a:tint val="75000"/>
                  </a:prstClr>
                </a:solidFill>
              </a:rPr>
              <a:t>7/12/18</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842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DBDA5-D7DD-4D38-8907-A241E4CE37E1}" type="datetime1">
              <a:rPr lang="en-US" smtClean="0">
                <a:solidFill>
                  <a:prstClr val="black">
                    <a:tint val="75000"/>
                  </a:prstClr>
                </a:solidFill>
              </a:rPr>
              <a:t>7/12/18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951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BC266D-BFBD-4B37-BFA4-C37E18035003}" type="datetime1">
              <a:rPr lang="en-US" smtClean="0">
                <a:solidFill>
                  <a:prstClr val="black">
                    <a:tint val="75000"/>
                  </a:prstClr>
                </a:solidFill>
              </a:rPr>
              <a:t>7/12/18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933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20BF76-86E5-40D3-A439-7A61F707CE52}" type="datetime1">
              <a:rPr lang="en-US" smtClean="0">
                <a:solidFill>
                  <a:prstClr val="black">
                    <a:tint val="75000"/>
                  </a:prstClr>
                </a:solidFill>
              </a:rPr>
              <a:t>7/12/18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191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895356"/>
            <a:ext cx="7886700" cy="7953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B7E486-BC6E-4DEB-B45D-2571709A5DC9}" type="datetime1">
              <a:rPr lang="en-US" smtClean="0">
                <a:solidFill>
                  <a:prstClr val="black">
                    <a:tint val="75000"/>
                  </a:prstClr>
                </a:solidFill>
              </a:rPr>
              <a:t>7/12/18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913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D52A4A-C73D-46B0-89A3-C7D1410DBD11}" type="datetime1">
              <a:rPr lang="en-US" smtClean="0">
                <a:solidFill>
                  <a:prstClr val="black">
                    <a:tint val="75000"/>
                  </a:prstClr>
                </a:solidFill>
              </a:rPr>
              <a:t>7/12/18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6202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CFABE-1CD7-4086-A148-8FEE73AB722B}" type="datetime1">
              <a:rPr lang="en-US" smtClean="0">
                <a:solidFill>
                  <a:prstClr val="black">
                    <a:tint val="75000"/>
                  </a:prstClr>
                </a:solidFill>
              </a:rPr>
              <a:t>7/12/18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776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19379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6200" y="987432"/>
            <a:ext cx="462915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181225"/>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E3F34-5C45-4DB8-8327-E69EE255C04A}" type="datetime1">
              <a:rPr lang="en-US" smtClean="0">
                <a:solidFill>
                  <a:prstClr val="black">
                    <a:tint val="75000"/>
                  </a:prstClr>
                </a:solidFill>
              </a:rPr>
              <a:t>7/12/18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110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E0F421-5901-4EBC-9B14-F85694F9D34B}" type="datetime1">
              <a:rPr lang="en-US" smtClean="0">
                <a:solidFill>
                  <a:prstClr val="black">
                    <a:tint val="75000"/>
                  </a:prstClr>
                </a:solidFill>
              </a:rPr>
              <a:t>7/12/18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7706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F92F59-A2F1-43EA-8B21-24D28D79083D}" type="datetime1">
              <a:rPr lang="en-US" smtClean="0">
                <a:solidFill>
                  <a:prstClr val="black">
                    <a:tint val="75000"/>
                  </a:prstClr>
                </a:solidFill>
              </a:rPr>
              <a:t>7/12/18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655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DB7A9F-7502-C94C-A1F1-7C54E10EE10B}" type="datetimeFigureOut">
              <a:rPr lang="en-US" smtClean="0"/>
              <a:t>7/12/18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4199513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923925"/>
            <a:ext cx="1971675" cy="52530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923925"/>
            <a:ext cx="5800725" cy="5253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F720A-187C-45C7-B0D2-DCC329A88F6C}" type="datetime1">
              <a:rPr lang="en-US" smtClean="0">
                <a:solidFill>
                  <a:prstClr val="black">
                    <a:tint val="75000"/>
                  </a:prstClr>
                </a:solidFill>
              </a:rPr>
              <a:t>7/12/18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4291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69F861-2192-4D8F-ADE3-A4DD7E587DBD}" type="datetime1">
              <a:rPr lang="en-US" smtClean="0">
                <a:solidFill>
                  <a:prstClr val="black">
                    <a:tint val="75000"/>
                  </a:prstClr>
                </a:solidFill>
              </a:rPr>
              <a:t>7/12/18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5942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056622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57185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68641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05662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10597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72676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57185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0895" y="602571"/>
            <a:ext cx="7450101" cy="769441"/>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1" name="Text Placeholder 10"/>
          <p:cNvSpPr>
            <a:spLocks noGrp="1"/>
          </p:cNvSpPr>
          <p:nvPr>
            <p:ph type="body" sz="quarter" idx="12"/>
          </p:nvPr>
        </p:nvSpPr>
        <p:spPr>
          <a:xfrm>
            <a:off x="4215384" y="4572001"/>
            <a:ext cx="3568700" cy="1030287"/>
          </a:xfrm>
        </p:spPr>
        <p:txBody>
          <a:bodyPr>
            <a:normAutofit/>
          </a:bodyPr>
          <a:lstStyle>
            <a:lvl1pPr marL="0" indent="0" algn="r">
              <a:buNone/>
              <a:defRPr sz="2000"/>
            </a:lvl1pPr>
          </a:lstStyle>
          <a:p>
            <a:pPr lvl="0"/>
            <a:r>
              <a:rPr lang="en-US"/>
              <a:t>Edit Master text styles</a:t>
            </a:r>
          </a:p>
        </p:txBody>
      </p:sp>
      <p:sp>
        <p:nvSpPr>
          <p:cNvPr id="9" name="Subtitle 2"/>
          <p:cNvSpPr>
            <a:spLocks noGrp="1"/>
          </p:cNvSpPr>
          <p:nvPr>
            <p:ph type="subTitle" idx="1"/>
          </p:nvPr>
        </p:nvSpPr>
        <p:spPr>
          <a:xfrm>
            <a:off x="728770" y="1583253"/>
            <a:ext cx="4957570" cy="445316"/>
          </a:xfrm>
        </p:spPr>
        <p:txBody>
          <a:bodyPr>
            <a:normAutofit/>
          </a:bodyPr>
          <a:lstStyle>
            <a:lvl1pPr marL="0" indent="0" algn="l">
              <a:buNone/>
              <a:defRPr sz="24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Slide Number Placeholder 2"/>
          <p:cNvSpPr>
            <a:spLocks noGrp="1"/>
          </p:cNvSpPr>
          <p:nvPr>
            <p:ph type="sldNum" sz="quarter" idx="14"/>
          </p:nvPr>
        </p:nvSpPr>
        <p:spPr>
          <a:xfrm>
            <a:off x="8778240" y="6345936"/>
            <a:ext cx="365760" cy="512064"/>
          </a:xfrm>
          <a:prstGeom prst="rect">
            <a:avLst/>
          </a:prstGeom>
        </p:spPr>
        <p:txBody>
          <a:bodyPr/>
          <a:lstStyle/>
          <a:p>
            <a:fld id="{907DF27B-57C8-407E-9267-7D7D55AAD6A3}" type="slidenum">
              <a:rPr lang="en-US" smtClean="0"/>
              <a:pPr/>
              <a:t>‹#›</a:t>
            </a:fld>
            <a:endParaRPr lang="en-US" dirty="0"/>
          </a:p>
        </p:txBody>
      </p:sp>
      <p:grpSp>
        <p:nvGrpSpPr>
          <p:cNvPr id="2" name="Group 1"/>
          <p:cNvGrpSpPr/>
          <p:nvPr userDrawn="1"/>
        </p:nvGrpSpPr>
        <p:grpSpPr>
          <a:xfrm>
            <a:off x="277353" y="387043"/>
            <a:ext cx="274320" cy="365760"/>
            <a:chOff x="277353" y="290282"/>
            <a:chExt cx="274320" cy="274320"/>
          </a:xfrm>
        </p:grpSpPr>
        <p:sp>
          <p:nvSpPr>
            <p:cNvPr id="7" name="Rectangle 6"/>
            <p:cNvSpPr/>
            <p:nvPr/>
          </p:nvSpPr>
          <p:spPr bwMode="auto">
            <a:xfrm>
              <a:off x="279700" y="291064"/>
              <a:ext cx="271973" cy="12272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sp>
          <p:nvSpPr>
            <p:cNvPr id="8" name="Rectangle 7"/>
            <p:cNvSpPr/>
            <p:nvPr/>
          </p:nvSpPr>
          <p:spPr bwMode="auto">
            <a:xfrm rot="16200000">
              <a:off x="201031" y="366604"/>
              <a:ext cx="274320" cy="12167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dirty="0">
                <a:ln>
                  <a:noFill/>
                </a:ln>
                <a:effectLst/>
                <a:latin typeface="Arial Unicode MS" pitchFamily="34" charset="-128"/>
              </a:endParaRPr>
            </a:p>
          </p:txBody>
        </p:sp>
      </p:grpSp>
    </p:spTree>
    <p:extLst>
      <p:ext uri="{BB962C8B-B14F-4D97-AF65-F5344CB8AC3E}">
        <p14:creationId xmlns:p14="http://schemas.microsoft.com/office/powerpoint/2010/main" val="113448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0DB7A9F-7502-C94C-A1F1-7C54E10EE10B}" type="datetimeFigureOut">
              <a:rPr lang="en-US" smtClean="0"/>
              <a:t>7/12/18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1F804C7-3C5E-104F-AE6E-20B8167A851D}" type="slidenum">
              <a:rPr lang="en-US" smtClean="0"/>
              <a:t>‹#›</a:t>
            </a:fld>
            <a:endParaRPr lang="en-US" dirty="0"/>
          </a:p>
        </p:txBody>
      </p:sp>
    </p:spTree>
    <p:extLst>
      <p:ext uri="{BB962C8B-B14F-4D97-AF65-F5344CB8AC3E}">
        <p14:creationId xmlns:p14="http://schemas.microsoft.com/office/powerpoint/2010/main" val="212768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3.jp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04877"/>
            <a:ext cx="78867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15BB5-8096-4DDB-A05D-069F5073348E}" type="datetime1">
              <a:rPr lang="en-US" smtClean="0">
                <a:solidFill>
                  <a:prstClr val="black">
                    <a:tint val="75000"/>
                  </a:prstClr>
                </a:solidFill>
              </a:rPr>
              <a:t>7/12/18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2"/>
          <a:stretch>
            <a:fillRect/>
          </a:stretch>
        </p:blipFill>
        <p:spPr>
          <a:xfrm>
            <a:off x="158750" y="5668963"/>
            <a:ext cx="4559300" cy="546100"/>
          </a:xfrm>
          <a:prstGeom prst="rect">
            <a:avLst/>
          </a:prstGeom>
        </p:spPr>
      </p:pic>
    </p:spTree>
    <p:extLst>
      <p:ext uri="{BB962C8B-B14F-4D97-AF65-F5344CB8AC3E}">
        <p14:creationId xmlns:p14="http://schemas.microsoft.com/office/powerpoint/2010/main" val="41840592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04879"/>
            <a:ext cx="78867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19277"/>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3B54B-F1EF-4DDD-A4C9-DB6441CA8637}" type="datetime1">
              <a:rPr lang="en-US" smtClean="0">
                <a:solidFill>
                  <a:prstClr val="black">
                    <a:tint val="75000"/>
                  </a:prstClr>
                </a:solidFill>
              </a:rPr>
              <a:t>7/12/18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solidFill>
                  <a:prstClr val="black">
                    <a:tint val="75000"/>
                  </a:prstClr>
                </a:solidFill>
              </a:rPr>
              <a:t>2017 ASCCC Accreditation Institute, Napa,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22649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1" r:id="rId13"/>
    <p:sldLayoutId id="2147483694" r:id="rId14"/>
  </p:sldLayoutIdLst>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saddleback.edu/vets/pathways-completion-v-cat"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hyperlink" Target="mailto:gbarnak@saddleback.edu" TargetMode="External"/><Relationship Id="rId4" Type="http://schemas.openxmlformats.org/officeDocument/2006/relationships/hyperlink" Target="mailto:tnelson14@saddleback.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mailto:davisondolores@fhda.eduTerence"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hyperlink" Target="mailto:tnelson14@saddleback.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543360" y="1064057"/>
            <a:ext cx="8229600" cy="1371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i="0" dirty="0">
                <a:solidFill>
                  <a:srgbClr val="C30410"/>
                </a:solidFill>
                <a:latin typeface="Calibri"/>
                <a:ea typeface="Calibri"/>
                <a:cs typeface="Calibri"/>
                <a:sym typeface="Calibri"/>
              </a:rPr>
              <a:t>Credit fo</a:t>
            </a:r>
            <a:r>
              <a:rPr lang="en-US" sz="4800" i="0" u="none" strike="noStrike" cap="none" dirty="0">
                <a:solidFill>
                  <a:srgbClr val="C30410"/>
                </a:solidFill>
                <a:latin typeface="Calibri"/>
                <a:ea typeface="Calibri"/>
                <a:cs typeface="Calibri"/>
                <a:sym typeface="Calibri"/>
              </a:rPr>
              <a:t>r Prior Learning</a:t>
            </a:r>
            <a:br>
              <a:rPr lang="en-US" sz="4800" i="0" u="none" strike="noStrike" cap="none" dirty="0">
                <a:solidFill>
                  <a:srgbClr val="C30410"/>
                </a:solidFill>
                <a:latin typeface="Calibri"/>
                <a:ea typeface="Calibri"/>
                <a:cs typeface="Calibri"/>
                <a:sym typeface="Calibri"/>
              </a:rPr>
            </a:br>
            <a:endParaRPr lang="en-US" sz="4800" i="0" u="none" strike="noStrike" cap="none" dirty="0">
              <a:solidFill>
                <a:srgbClr val="C30410"/>
              </a:solidFill>
              <a:latin typeface="Calibri"/>
              <a:ea typeface="Calibri"/>
              <a:cs typeface="Calibri"/>
              <a:sym typeface="Calibri"/>
            </a:endParaRPr>
          </a:p>
        </p:txBody>
      </p:sp>
      <p:sp>
        <p:nvSpPr>
          <p:cNvPr id="53" name="Shape 53"/>
          <p:cNvSpPr txBox="1">
            <a:spLocks noGrp="1"/>
          </p:cNvSpPr>
          <p:nvPr>
            <p:ph idx="1"/>
          </p:nvPr>
        </p:nvSpPr>
        <p:spPr>
          <a:xfrm>
            <a:off x="292100" y="2128838"/>
            <a:ext cx="8661400" cy="4320029"/>
          </a:xfrm>
          <a:prstGeom prst="rect">
            <a:avLst/>
          </a:prstGeom>
          <a:noFill/>
          <a:ln>
            <a:noFill/>
          </a:ln>
        </p:spPr>
        <p:txBody>
          <a:bodyPr lIns="91425" tIns="45700" rIns="91425" bIns="45700" anchor="t" anchorCtr="0">
            <a:noAutofit/>
          </a:bodyPr>
          <a:lstStyle/>
          <a:p>
            <a:pPr marL="0" lvl="0" indent="0" algn="ctr">
              <a:lnSpc>
                <a:spcPct val="80000"/>
              </a:lnSpc>
              <a:spcBef>
                <a:spcPts val="555"/>
              </a:spcBef>
              <a:buClr>
                <a:schemeClr val="dk1"/>
              </a:buClr>
              <a:buSzPct val="25000"/>
              <a:buNone/>
            </a:pPr>
            <a:endParaRPr lang="en-US" sz="2800" b="1" dirty="0"/>
          </a:p>
          <a:p>
            <a:pPr marL="0" lvl="0" indent="0" algn="ctr">
              <a:lnSpc>
                <a:spcPct val="80000"/>
              </a:lnSpc>
              <a:spcBef>
                <a:spcPts val="555"/>
              </a:spcBef>
              <a:buClr>
                <a:schemeClr val="dk1"/>
              </a:buClr>
              <a:buSzPct val="25000"/>
              <a:buNone/>
            </a:pPr>
            <a:r>
              <a:rPr lang="en-US" b="1" dirty="0"/>
              <a:t>Dolores Davison, Vice President, ASCCC</a:t>
            </a:r>
          </a:p>
          <a:p>
            <a:pPr marL="0" lvl="0" indent="0" algn="ctr">
              <a:lnSpc>
                <a:spcPct val="80000"/>
              </a:lnSpc>
              <a:spcBef>
                <a:spcPts val="555"/>
              </a:spcBef>
              <a:buClr>
                <a:schemeClr val="dk1"/>
              </a:buClr>
              <a:buSzPct val="25000"/>
              <a:buNone/>
            </a:pPr>
            <a:endParaRPr lang="en-US" b="1" dirty="0"/>
          </a:p>
          <a:p>
            <a:pPr marL="0" marR="0" lvl="0" indent="0" algn="ctr" rtl="0">
              <a:lnSpc>
                <a:spcPct val="80000"/>
              </a:lnSpc>
              <a:spcBef>
                <a:spcPts val="555"/>
              </a:spcBef>
              <a:buClr>
                <a:schemeClr val="dk1"/>
              </a:buClr>
              <a:buSzPct val="25000"/>
              <a:buFont typeface="Arial"/>
              <a:buNone/>
            </a:pPr>
            <a:r>
              <a:rPr lang="en-US" b="1"/>
              <a:t>Terence C Nelson</a:t>
            </a:r>
            <a:r>
              <a:rPr lang="en-US" b="1" dirty="0"/>
              <a:t>, VETS Program Faculty Coordinator, Saddleback College</a:t>
            </a:r>
          </a:p>
          <a:p>
            <a:pPr marL="0" marR="0" lvl="0" indent="0" algn="ctr" rtl="0">
              <a:lnSpc>
                <a:spcPct val="80000"/>
              </a:lnSpc>
              <a:spcBef>
                <a:spcPts val="555"/>
              </a:spcBef>
              <a:buClr>
                <a:schemeClr val="dk1"/>
              </a:buClr>
              <a:buSzPct val="25000"/>
              <a:buFont typeface="Arial"/>
              <a:buNone/>
            </a:pPr>
            <a:endParaRPr lang="en-US" b="1" dirty="0"/>
          </a:p>
          <a:p>
            <a:pPr marL="0" marR="0" lvl="0" indent="0" algn="ctr" rtl="0">
              <a:lnSpc>
                <a:spcPct val="80000"/>
              </a:lnSpc>
              <a:spcBef>
                <a:spcPts val="555"/>
              </a:spcBef>
              <a:buClr>
                <a:schemeClr val="dk1"/>
              </a:buClr>
              <a:buSzPct val="25000"/>
              <a:buFont typeface="Arial"/>
              <a:buNone/>
            </a:pPr>
            <a:r>
              <a:rPr lang="en-US" b="1" dirty="0"/>
              <a:t>Kim Schenk, Senior Dean, Diablo Valley College </a:t>
            </a:r>
          </a:p>
          <a:p>
            <a:pPr marL="0" lvl="0" indent="0" algn="ctr">
              <a:lnSpc>
                <a:spcPct val="80000"/>
              </a:lnSpc>
              <a:spcBef>
                <a:spcPts val="555"/>
              </a:spcBef>
              <a:buClr>
                <a:schemeClr val="dk1"/>
              </a:buClr>
              <a:buSzPct val="25000"/>
              <a:buNone/>
            </a:pPr>
            <a:endParaRPr lang="en-US" sz="2800" b="1" dirty="0"/>
          </a:p>
          <a:p>
            <a:pPr marL="0" lvl="0" indent="0" algn="ctr">
              <a:lnSpc>
                <a:spcPct val="80000"/>
              </a:lnSpc>
              <a:spcBef>
                <a:spcPts val="555"/>
              </a:spcBef>
              <a:buClr>
                <a:schemeClr val="dk1"/>
              </a:buClr>
              <a:buSzPct val="25000"/>
              <a:buNone/>
            </a:pPr>
            <a:r>
              <a:rPr lang="en-US" sz="2800" b="1" dirty="0"/>
              <a:t>2018 Curriculum Institute</a:t>
            </a:r>
          </a:p>
          <a:p>
            <a:pPr marL="0" lvl="0" indent="0" algn="ctr">
              <a:lnSpc>
                <a:spcPct val="80000"/>
              </a:lnSpc>
              <a:spcBef>
                <a:spcPts val="555"/>
              </a:spcBef>
              <a:buClr>
                <a:schemeClr val="dk1"/>
              </a:buClr>
              <a:buSzPct val="25000"/>
              <a:buNone/>
            </a:pPr>
            <a:r>
              <a:rPr lang="en-US" sz="2800" b="1" dirty="0"/>
              <a:t>Riverside Convention Center </a:t>
            </a:r>
            <a:endParaRPr lang="en-US" sz="2800" dirty="0"/>
          </a:p>
        </p:txBody>
      </p:sp>
      <p:sp>
        <p:nvSpPr>
          <p:cNvPr id="52" name="Shape 5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Shape 162"/>
          <p:cNvSpPr txBox="1">
            <a:spLocks noGrp="1"/>
          </p:cNvSpPr>
          <p:nvPr>
            <p:ph type="sldNum" sz="quarter"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10</a:t>
            </a:fld>
            <a:endParaRPr lang="en-US" sz="1200" b="0" i="0" u="none" strike="noStrike" cap="none" dirty="0">
              <a:solidFill>
                <a:srgbClr val="888888"/>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2350401" y="1819280"/>
            <a:ext cx="3471863" cy="4896793"/>
          </a:xfrm>
          <a:prstGeom prst="rect">
            <a:avLst/>
          </a:prstGeom>
        </p:spPr>
      </p:pic>
      <p:sp>
        <p:nvSpPr>
          <p:cNvPr id="3" name="Title 2">
            <a:extLst>
              <a:ext uri="{FF2B5EF4-FFF2-40B4-BE49-F238E27FC236}">
                <a16:creationId xmlns:a16="http://schemas.microsoft.com/office/drawing/2014/main" id="{B7B1C348-B686-A243-A8F5-2AA8BEA2F05C}"/>
              </a:ext>
            </a:extLst>
          </p:cNvPr>
          <p:cNvSpPr>
            <a:spLocks noGrp="1"/>
          </p:cNvSpPr>
          <p:nvPr>
            <p:ph type="title"/>
          </p:nvPr>
        </p:nvSpPr>
        <p:spPr/>
        <p:txBody>
          <a:bodyPr>
            <a:normAutofit/>
          </a:bodyPr>
          <a:lstStyle/>
          <a:p>
            <a:r>
              <a:rPr lang="en-US" dirty="0"/>
              <a:t>CCCCO Survey – March 2016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967444"/>
            <a:ext cx="8229600" cy="58989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dirty="0"/>
              <a:t>CCCCO </a:t>
            </a:r>
            <a:r>
              <a:rPr lang="en-US" b="1" i="0" u="none" strike="noStrike" cap="none" dirty="0">
                <a:solidFill>
                  <a:schemeClr val="dk1"/>
                </a:solidFill>
                <a:latin typeface="Calibri"/>
                <a:ea typeface="Calibri"/>
                <a:cs typeface="Calibri"/>
                <a:sym typeface="Calibri"/>
              </a:rPr>
              <a:t>College Survey</a:t>
            </a:r>
          </a:p>
        </p:txBody>
      </p:sp>
      <p:sp>
        <p:nvSpPr>
          <p:cNvPr id="169" name="Shape 169"/>
          <p:cNvSpPr txBox="1">
            <a:spLocks noGrp="1"/>
          </p:cNvSpPr>
          <p:nvPr>
            <p:ph idx="1"/>
          </p:nvPr>
        </p:nvSpPr>
        <p:spPr>
          <a:xfrm>
            <a:off x="457200" y="2212430"/>
            <a:ext cx="8229600" cy="40736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113 colleges surveyed</a:t>
            </a:r>
          </a:p>
          <a:p>
            <a:pPr marL="342900" marR="0" lvl="0" indent="-342900" algn="l" rtl="0">
              <a:spcBef>
                <a:spcPts val="2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3 surveys conducted Nov 2014 to Mar 2016 </a:t>
            </a:r>
          </a:p>
          <a:p>
            <a:pPr marL="342900" marR="0" lvl="0" indent="-342900" algn="l" rtl="0">
              <a:spcBef>
                <a:spcPts val="2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96 colleges participated</a:t>
            </a:r>
          </a:p>
          <a:p>
            <a:pPr marL="342900" marR="0" lvl="0" indent="-342900" algn="l" rtl="0">
              <a:spcBef>
                <a:spcPts val="2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102 unduplicated courses reported</a:t>
            </a:r>
          </a:p>
          <a:p>
            <a:pPr marL="342900" marR="0" lvl="0" indent="-342900" algn="l" rtl="0">
              <a:spcBef>
                <a:spcPts val="2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Units of Credit Awarded:  0.5 to 10</a:t>
            </a:r>
          </a:p>
        </p:txBody>
      </p:sp>
      <p:sp>
        <p:nvSpPr>
          <p:cNvPr id="170" name="Shape 170"/>
          <p:cNvSpPr txBox="1">
            <a:spLocks noGrp="1"/>
          </p:cNvSpPr>
          <p:nvPr>
            <p:ph type="sldNum" sz="quarter"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11</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16220" y="593444"/>
            <a:ext cx="8703949" cy="135255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Course Identifiers and C-ID Descriptors</a:t>
            </a:r>
          </a:p>
        </p:txBody>
      </p:sp>
      <p:sp>
        <p:nvSpPr>
          <p:cNvPr id="177" name="Shape 177"/>
          <p:cNvSpPr txBox="1">
            <a:spLocks noGrp="1"/>
          </p:cNvSpPr>
          <p:nvPr>
            <p:ph idx="1"/>
          </p:nvPr>
        </p:nvSpPr>
        <p:spPr>
          <a:xfrm>
            <a:off x="0" y="2548933"/>
            <a:ext cx="5663821" cy="338784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Colleges requested to specify the Course Identification Descriptor, if applicable</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Top 3 Reported</a:t>
            </a:r>
          </a:p>
          <a:p>
            <a:pPr marL="742950" marR="0" lvl="1" indent="-285750" algn="l" rtl="0">
              <a:spcBef>
                <a:spcPts val="48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Physical Education</a:t>
            </a:r>
          </a:p>
          <a:p>
            <a:pPr marL="742950" marR="0" lvl="1" indent="-285750" algn="l" rtl="0">
              <a:spcBef>
                <a:spcPts val="48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Administration of Justice</a:t>
            </a:r>
          </a:p>
          <a:p>
            <a:pPr marL="742950" marR="0" lvl="1" indent="-285750" algn="l" rtl="0">
              <a:spcBef>
                <a:spcPts val="480"/>
              </a:spcBef>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Information Technology </a:t>
            </a:r>
          </a:p>
        </p:txBody>
      </p:sp>
      <p:sp>
        <p:nvSpPr>
          <p:cNvPr id="176" name="Shape 176"/>
          <p:cNvSpPr txBox="1">
            <a:spLocks noGrp="1"/>
          </p:cNvSpPr>
          <p:nvPr>
            <p:ph type="sldNum" sz="quarter"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12</a:t>
            </a:fld>
            <a:endParaRPr lang="en-US" sz="1200" b="0" i="0" u="none" strike="noStrike" cap="none" dirty="0">
              <a:solidFill>
                <a:srgbClr val="888888"/>
              </a:solidFill>
              <a:latin typeface="Calibri"/>
              <a:ea typeface="Calibri"/>
              <a:cs typeface="Calibri"/>
              <a:sym typeface="Calibri"/>
            </a:endParaRPr>
          </a:p>
        </p:txBody>
      </p:sp>
      <p:pic>
        <p:nvPicPr>
          <p:cNvPr id="178" name="Shape 178"/>
          <p:cNvPicPr preferRelativeResize="0"/>
          <p:nvPr/>
        </p:nvPicPr>
        <p:blipFill rotWithShape="1">
          <a:blip r:embed="rId3">
            <a:alphaModFix/>
          </a:blip>
          <a:srcRect/>
          <a:stretch/>
        </p:blipFill>
        <p:spPr>
          <a:xfrm rot="363586">
            <a:off x="6163049" y="2301395"/>
            <a:ext cx="2828170" cy="30442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891493"/>
            <a:ext cx="8229600" cy="78718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Course Identifiers – SOC Codes</a:t>
            </a:r>
          </a:p>
        </p:txBody>
      </p:sp>
      <p:sp>
        <p:nvSpPr>
          <p:cNvPr id="185" name="Shape 185"/>
          <p:cNvSpPr txBox="1">
            <a:spLocks noGrp="1"/>
          </p:cNvSpPr>
          <p:nvPr>
            <p:ph idx="1"/>
          </p:nvPr>
        </p:nvSpPr>
        <p:spPr>
          <a:xfrm>
            <a:off x="0" y="2332000"/>
            <a:ext cx="8229600" cy="4526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Colleges requested to specify respective </a:t>
            </a:r>
            <a:r>
              <a:rPr lang="en-US" sz="2800" b="1" dirty="0">
                <a:solidFill>
                  <a:schemeClr val="dk1"/>
                </a:solidFill>
                <a:latin typeface="Calibri"/>
                <a:ea typeface="Calibri"/>
                <a:cs typeface="Calibri"/>
                <a:sym typeface="Calibri"/>
              </a:rPr>
              <a:t>s</a:t>
            </a:r>
            <a:r>
              <a:rPr lang="en-US" sz="2800" b="1" i="0" u="none" strike="noStrike" cap="none" dirty="0">
                <a:solidFill>
                  <a:schemeClr val="dk1"/>
                </a:solidFill>
                <a:latin typeface="Calibri"/>
                <a:ea typeface="Calibri"/>
                <a:cs typeface="Calibri"/>
                <a:sym typeface="Calibri"/>
              </a:rPr>
              <a:t>ervice members Opportunity College (SOC) Code, if applicable</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Top 3 Reported</a:t>
            </a:r>
          </a:p>
          <a:p>
            <a:pPr marL="742950" marR="0" lvl="1" indent="-285750" algn="l" rtl="0">
              <a:spcBef>
                <a:spcPts val="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Accounting</a:t>
            </a:r>
          </a:p>
          <a:p>
            <a:pPr marL="742950" marR="0" lvl="1" indent="-285750" algn="l" rtl="0">
              <a:spcBef>
                <a:spcPts val="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Administration of Justice</a:t>
            </a:r>
          </a:p>
          <a:p>
            <a:pPr marL="742950" marR="0" lvl="1" indent="-285750" algn="l" rtl="0">
              <a:spcBef>
                <a:spcPts val="400"/>
              </a:spcBef>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Automotive</a:t>
            </a:r>
          </a:p>
        </p:txBody>
      </p:sp>
      <p:sp>
        <p:nvSpPr>
          <p:cNvPr id="184" name="Shape 184"/>
          <p:cNvSpPr txBox="1">
            <a:spLocks noGrp="1"/>
          </p:cNvSpPr>
          <p:nvPr>
            <p:ph type="sldNum" sz="quarter"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13</a:t>
            </a:fld>
            <a:endParaRPr lang="en-US" sz="1200" b="0" i="0" u="none" strike="noStrike" cap="none" dirty="0">
              <a:solidFill>
                <a:srgbClr val="888888"/>
              </a:solidFill>
              <a:latin typeface="Calibri"/>
              <a:ea typeface="Calibri"/>
              <a:cs typeface="Calibri"/>
              <a:sym typeface="Calibri"/>
            </a:endParaRPr>
          </a:p>
        </p:txBody>
      </p:sp>
      <p:pic>
        <p:nvPicPr>
          <p:cNvPr id="186" name="Shape 186" descr="http://tse1.mm.bing.net/th?&amp;id=OIP.Mf24d8050464a0d9b7bb48af0ef89d092o0&amp;w=202&amp;h=126&amp;c=0&amp;pid=1.9&amp;rs=0&amp;p=0&amp;r=0"/>
          <p:cNvPicPr preferRelativeResize="0"/>
          <p:nvPr/>
        </p:nvPicPr>
        <p:blipFill rotWithShape="1">
          <a:blip r:embed="rId3">
            <a:alphaModFix/>
          </a:blip>
          <a:srcRect/>
          <a:stretch/>
        </p:blipFill>
        <p:spPr>
          <a:xfrm rot="507143">
            <a:off x="6205931" y="3372045"/>
            <a:ext cx="2081811" cy="2473207"/>
          </a:xfrm>
          <a:prstGeom prst="rect">
            <a:avLst/>
          </a:prstGeom>
          <a:noFill/>
          <a:ln w="9525" cap="flat" cmpd="sng">
            <a:solidFill>
              <a:schemeClr val="dk2"/>
            </a:solidFill>
            <a:prstDash val="solid"/>
            <a:round/>
            <a:headEnd type="none" w="med" len="med"/>
            <a:tailEnd type="none" w="med" len="med"/>
          </a:ln>
          <a:effectLst>
            <a:outerShdw blurRad="292100" dist="139700" dir="2700000" algn="tl" rotWithShape="0">
              <a:srgbClr val="333333">
                <a:alpha val="6470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992545"/>
            <a:ext cx="8229600" cy="80895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Course Identifiers – TOP Code</a:t>
            </a:r>
          </a:p>
        </p:txBody>
      </p:sp>
      <p:sp>
        <p:nvSpPr>
          <p:cNvPr id="193" name="Shape 193"/>
          <p:cNvSpPr txBox="1">
            <a:spLocks noGrp="1"/>
          </p:cNvSpPr>
          <p:nvPr>
            <p:ph idx="1"/>
          </p:nvPr>
        </p:nvSpPr>
        <p:spPr>
          <a:xfrm>
            <a:off x="150126" y="2811439"/>
            <a:ext cx="5527344" cy="221846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Courses classified according to their respective Taxonomy of Programs (TOP) Code</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Top 3 Reported</a:t>
            </a:r>
          </a:p>
          <a:p>
            <a:pPr marL="742950" marR="0" lvl="1" indent="-285750" algn="l" rtl="0">
              <a:spcBef>
                <a:spcPts val="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Physical Education</a:t>
            </a:r>
          </a:p>
          <a:p>
            <a:pPr marL="742950" marR="0" lvl="1" indent="-285750" algn="l" rtl="0">
              <a:spcBef>
                <a:spcPts val="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Office Technology </a:t>
            </a:r>
          </a:p>
          <a:p>
            <a:pPr marL="742950" marR="0" lvl="1" indent="-285750" algn="l" rtl="0">
              <a:spcBef>
                <a:spcPts val="4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Automotive</a:t>
            </a:r>
          </a:p>
        </p:txBody>
      </p:sp>
      <p:sp>
        <p:nvSpPr>
          <p:cNvPr id="192" name="Shape 192"/>
          <p:cNvSpPr txBox="1">
            <a:spLocks noGrp="1"/>
          </p:cNvSpPr>
          <p:nvPr>
            <p:ph type="sldNum" sz="quarter" idx="12"/>
          </p:nvPr>
        </p:nvSpPr>
        <p:spPr>
          <a:xfrm>
            <a:off x="6553201" y="4767263"/>
            <a:ext cx="2133599"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14</a:t>
            </a:fld>
            <a:endParaRPr lang="en-US" sz="1200" b="0" i="0" u="none" strike="noStrike" cap="none" dirty="0">
              <a:solidFill>
                <a:srgbClr val="888888"/>
              </a:solidFill>
              <a:latin typeface="Calibri"/>
              <a:ea typeface="Calibri"/>
              <a:cs typeface="Calibri"/>
              <a:sym typeface="Calibri"/>
            </a:endParaRPr>
          </a:p>
        </p:txBody>
      </p:sp>
      <p:pic>
        <p:nvPicPr>
          <p:cNvPr id="194" name="Shape 194"/>
          <p:cNvPicPr preferRelativeResize="0"/>
          <p:nvPr/>
        </p:nvPicPr>
        <p:blipFill rotWithShape="1">
          <a:blip r:embed="rId3">
            <a:alphaModFix/>
          </a:blip>
          <a:srcRect/>
          <a:stretch/>
        </p:blipFill>
        <p:spPr>
          <a:xfrm rot="159497">
            <a:off x="6112048" y="1945052"/>
            <a:ext cx="2484461" cy="3951232"/>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99315" y="1241946"/>
            <a:ext cx="8229600" cy="25665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Courses Frequently Reported Among C-ID, SOC, and TOP Codes </a:t>
            </a:r>
          </a:p>
        </p:txBody>
      </p:sp>
      <p:sp>
        <p:nvSpPr>
          <p:cNvPr id="200" name="Shape 200"/>
          <p:cNvSpPr txBox="1">
            <a:spLocks noGrp="1"/>
          </p:cNvSpPr>
          <p:nvPr>
            <p:ph idx="1"/>
          </p:nvPr>
        </p:nvSpPr>
        <p:spPr>
          <a:xfrm>
            <a:off x="1212056" y="2566616"/>
            <a:ext cx="6719887" cy="396527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 Administration of Justice </a:t>
            </a:r>
          </a:p>
          <a:p>
            <a:pPr marL="342900" marR="0" lvl="0" indent="-342900" algn="l" rtl="0">
              <a:spcBef>
                <a:spcPts val="36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 Business and Management</a:t>
            </a:r>
          </a:p>
          <a:p>
            <a:pPr marL="342900" marR="0" lvl="0" indent="-342900" algn="l" rtl="0">
              <a:spcBef>
                <a:spcPts val="3600"/>
              </a:spcBef>
              <a:spcAft>
                <a:spcPts val="0"/>
              </a:spcAft>
              <a:buClr>
                <a:schemeClr val="dk1"/>
              </a:buClr>
              <a:buSzPct val="100000"/>
              <a:buFont typeface="Arial"/>
              <a:buChar char="•"/>
            </a:pPr>
            <a:r>
              <a:rPr lang="en-US" b="1" i="0" u="none" strike="noStrike" cap="none" dirty="0">
                <a:solidFill>
                  <a:schemeClr val="dk1"/>
                </a:solidFill>
                <a:latin typeface="Calibri"/>
                <a:ea typeface="Calibri"/>
                <a:cs typeface="Calibri"/>
                <a:sym typeface="Calibri"/>
              </a:rPr>
              <a:t> Information Technology</a:t>
            </a:r>
          </a:p>
        </p:txBody>
      </p:sp>
      <p:pic>
        <p:nvPicPr>
          <p:cNvPr id="202" name="Shape 202" descr="C:\Users\cwarner\AppData\Local\Microsoft\Windows\Temporary Internet Files\Content.IE5\WWAWSGQW\scales-of-justice-logo[1].jpg"/>
          <p:cNvPicPr preferRelativeResize="0"/>
          <p:nvPr/>
        </p:nvPicPr>
        <p:blipFill rotWithShape="1">
          <a:blip r:embed="rId3">
            <a:alphaModFix/>
          </a:blip>
          <a:srcRect/>
          <a:stretch/>
        </p:blipFill>
        <p:spPr>
          <a:xfrm>
            <a:off x="336337" y="2339276"/>
            <a:ext cx="670916" cy="812799"/>
          </a:xfrm>
          <a:prstGeom prst="rect">
            <a:avLst/>
          </a:prstGeom>
          <a:noFill/>
          <a:ln>
            <a:noFill/>
          </a:ln>
        </p:spPr>
      </p:pic>
      <p:pic>
        <p:nvPicPr>
          <p:cNvPr id="203" name="Shape 203" descr="C:\Users\cwarner\AppData\Local\Microsoft\Windows\Temporary Internet Files\Content.IE5\NBO4J8PA\graphic_showing_a_pen_and_paper_writing_a_report_0515-0909-2722-3528_SMU[1].jpg"/>
          <p:cNvPicPr preferRelativeResize="0"/>
          <p:nvPr/>
        </p:nvPicPr>
        <p:blipFill rotWithShape="1">
          <a:blip r:embed="rId4">
            <a:alphaModFix/>
          </a:blip>
          <a:srcRect/>
          <a:stretch/>
        </p:blipFill>
        <p:spPr>
          <a:xfrm>
            <a:off x="399315" y="3276339"/>
            <a:ext cx="544960" cy="689343"/>
          </a:xfrm>
          <a:prstGeom prst="rect">
            <a:avLst/>
          </a:prstGeom>
          <a:noFill/>
          <a:ln>
            <a:noFill/>
          </a:ln>
        </p:spPr>
      </p:pic>
      <p:pic>
        <p:nvPicPr>
          <p:cNvPr id="204" name="Shape 204" descr="C:\Users\cwarner\AppData\Local\Microsoft\Windows\Temporary Internet Files\Content.IE5\2CA375ZD\15445-illustration-of-a-red-information-button-pv[1].png"/>
          <p:cNvPicPr preferRelativeResize="0"/>
          <p:nvPr/>
        </p:nvPicPr>
        <p:blipFill rotWithShape="1">
          <a:blip r:embed="rId5">
            <a:alphaModFix/>
          </a:blip>
          <a:srcRect/>
          <a:stretch/>
        </p:blipFill>
        <p:spPr>
          <a:xfrm>
            <a:off x="353238" y="3992753"/>
            <a:ext cx="702814"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2900" y="1037229"/>
            <a:ext cx="8186737" cy="663213"/>
          </a:xfrm>
        </p:spPr>
        <p:txBody>
          <a:bodyPr/>
          <a:lstStyle/>
          <a:p>
            <a:r>
              <a:rPr lang="en-US" sz="2800" b="1" i="1" dirty="0"/>
              <a:t>Top 10 Colleges Based on Average VMS Enrollment in 2015-16 </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3947800228"/>
              </p:ext>
            </p:extLst>
          </p:nvPr>
        </p:nvGraphicFramePr>
        <p:xfrm>
          <a:off x="342900" y="2047164"/>
          <a:ext cx="7586663" cy="3875964"/>
        </p:xfrm>
        <a:graphic>
          <a:graphicData uri="http://schemas.openxmlformats.org/drawingml/2006/table">
            <a:tbl>
              <a:tblPr firstRow="1" firstCol="1" bandRow="1">
                <a:tableStyleId>{10A1B5D5-9B99-4C35-A422-299274C87663}</a:tableStyleId>
              </a:tblPr>
              <a:tblGrid>
                <a:gridCol w="4351282">
                  <a:extLst>
                    <a:ext uri="{9D8B030D-6E8A-4147-A177-3AD203B41FA5}">
                      <a16:colId xmlns:a16="http://schemas.microsoft.com/office/drawing/2014/main" val="421672196"/>
                    </a:ext>
                  </a:extLst>
                </a:gridCol>
                <a:gridCol w="3235381">
                  <a:extLst>
                    <a:ext uri="{9D8B030D-6E8A-4147-A177-3AD203B41FA5}">
                      <a16:colId xmlns:a16="http://schemas.microsoft.com/office/drawing/2014/main" val="4200439376"/>
                    </a:ext>
                  </a:extLst>
                </a:gridCol>
              </a:tblGrid>
              <a:tr h="322997">
                <a:tc>
                  <a:txBody>
                    <a:bodyPr/>
                    <a:lstStyle/>
                    <a:p>
                      <a:pPr marL="0" marR="0" algn="l">
                        <a:lnSpc>
                          <a:spcPct val="110000"/>
                        </a:lnSpc>
                        <a:spcBef>
                          <a:spcPts val="0"/>
                        </a:spcBef>
                        <a:spcAft>
                          <a:spcPts val="0"/>
                        </a:spcAft>
                      </a:pPr>
                      <a:r>
                        <a:rPr lang="en-US" sz="1600" dirty="0">
                          <a:effectLst/>
                        </a:rPr>
                        <a:t>Institution</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0000"/>
                        </a:lnSpc>
                        <a:spcBef>
                          <a:spcPts val="0"/>
                        </a:spcBef>
                        <a:spcAft>
                          <a:spcPts val="0"/>
                        </a:spcAft>
                      </a:pPr>
                      <a:r>
                        <a:rPr lang="en-US" sz="1600" dirty="0">
                          <a:effectLst/>
                        </a:rPr>
                        <a:t>VMS Enrollment</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6752837"/>
                  </a:ext>
                </a:extLst>
              </a:tr>
              <a:tr h="322997">
                <a:tc>
                  <a:txBody>
                    <a:bodyPr/>
                    <a:lstStyle/>
                    <a:p>
                      <a:pPr marL="0" marR="0" algn="l">
                        <a:lnSpc>
                          <a:spcPct val="110000"/>
                        </a:lnSpc>
                        <a:spcBef>
                          <a:spcPts val="0"/>
                        </a:spcBef>
                        <a:spcAft>
                          <a:spcPts val="0"/>
                        </a:spcAft>
                      </a:pPr>
                      <a:r>
                        <a:rPr lang="en-US" sz="1600" dirty="0">
                          <a:effectLst/>
                        </a:rPr>
                        <a:t>Solano</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7171</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7778303"/>
                  </a:ext>
                </a:extLst>
              </a:tr>
              <a:tr h="322997">
                <a:tc>
                  <a:txBody>
                    <a:bodyPr/>
                    <a:lstStyle/>
                    <a:p>
                      <a:pPr marL="0" marR="0" algn="l">
                        <a:lnSpc>
                          <a:spcPct val="110000"/>
                        </a:lnSpc>
                        <a:spcBef>
                          <a:spcPts val="0"/>
                        </a:spcBef>
                        <a:spcAft>
                          <a:spcPts val="0"/>
                        </a:spcAft>
                      </a:pPr>
                      <a:r>
                        <a:rPr lang="en-US" sz="1600" dirty="0">
                          <a:effectLst/>
                        </a:rPr>
                        <a:t>Palomar</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4880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33917890"/>
                  </a:ext>
                </a:extLst>
              </a:tr>
              <a:tr h="322997">
                <a:tc>
                  <a:txBody>
                    <a:bodyPr/>
                    <a:lstStyle/>
                    <a:p>
                      <a:pPr marL="0" marR="0" algn="l">
                        <a:lnSpc>
                          <a:spcPct val="110000"/>
                        </a:lnSpc>
                        <a:spcBef>
                          <a:spcPts val="0"/>
                        </a:spcBef>
                        <a:spcAft>
                          <a:spcPts val="0"/>
                        </a:spcAft>
                      </a:pPr>
                      <a:r>
                        <a:rPr lang="en-US" sz="1600" dirty="0">
                          <a:effectLst/>
                        </a:rPr>
                        <a:t>San Diego Mesa</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3339</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2601349"/>
                  </a:ext>
                </a:extLst>
              </a:tr>
              <a:tr h="322997">
                <a:tc>
                  <a:txBody>
                    <a:bodyPr/>
                    <a:lstStyle/>
                    <a:p>
                      <a:pPr marL="0" marR="0" algn="l">
                        <a:lnSpc>
                          <a:spcPct val="110000"/>
                        </a:lnSpc>
                        <a:spcBef>
                          <a:spcPts val="0"/>
                        </a:spcBef>
                        <a:spcAft>
                          <a:spcPts val="0"/>
                        </a:spcAft>
                      </a:pPr>
                      <a:r>
                        <a:rPr lang="en-US" sz="1600" dirty="0">
                          <a:effectLst/>
                        </a:rPr>
                        <a:t>American River</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2985</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7523559"/>
                  </a:ext>
                </a:extLst>
              </a:tr>
              <a:tr h="322997">
                <a:tc>
                  <a:txBody>
                    <a:bodyPr/>
                    <a:lstStyle/>
                    <a:p>
                      <a:pPr marL="0" marR="0" algn="l">
                        <a:lnSpc>
                          <a:spcPct val="110000"/>
                        </a:lnSpc>
                        <a:spcBef>
                          <a:spcPts val="0"/>
                        </a:spcBef>
                        <a:spcAft>
                          <a:spcPts val="0"/>
                        </a:spcAft>
                      </a:pPr>
                      <a:r>
                        <a:rPr lang="en-US" sz="1600" dirty="0">
                          <a:effectLst/>
                        </a:rPr>
                        <a:t>San Francisco</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2588</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34689894"/>
                  </a:ext>
                </a:extLst>
              </a:tr>
              <a:tr h="322997">
                <a:tc>
                  <a:txBody>
                    <a:bodyPr/>
                    <a:lstStyle/>
                    <a:p>
                      <a:pPr marL="0" marR="0" algn="l">
                        <a:lnSpc>
                          <a:spcPct val="110000"/>
                        </a:lnSpc>
                        <a:spcBef>
                          <a:spcPts val="0"/>
                        </a:spcBef>
                        <a:spcAft>
                          <a:spcPts val="0"/>
                        </a:spcAft>
                      </a:pPr>
                      <a:r>
                        <a:rPr lang="en-US" sz="1600" dirty="0">
                          <a:effectLst/>
                        </a:rPr>
                        <a:t>Mira Costa</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2425</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39069296"/>
                  </a:ext>
                </a:extLst>
              </a:tr>
              <a:tr h="322997">
                <a:tc>
                  <a:txBody>
                    <a:bodyPr/>
                    <a:lstStyle/>
                    <a:p>
                      <a:pPr marL="0" marR="0" algn="l">
                        <a:lnSpc>
                          <a:spcPct val="110000"/>
                        </a:lnSpc>
                        <a:spcBef>
                          <a:spcPts val="0"/>
                        </a:spcBef>
                        <a:spcAft>
                          <a:spcPts val="0"/>
                        </a:spcAft>
                      </a:pPr>
                      <a:r>
                        <a:rPr lang="en-US" sz="1600" dirty="0">
                          <a:effectLst/>
                        </a:rPr>
                        <a:t>Southwestern</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2287</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56311727"/>
                  </a:ext>
                </a:extLst>
              </a:tr>
              <a:tr h="322997">
                <a:tc>
                  <a:txBody>
                    <a:bodyPr/>
                    <a:lstStyle/>
                    <a:p>
                      <a:pPr marL="0" marR="0" algn="l">
                        <a:lnSpc>
                          <a:spcPct val="110000"/>
                        </a:lnSpc>
                        <a:spcBef>
                          <a:spcPts val="0"/>
                        </a:spcBef>
                        <a:spcAft>
                          <a:spcPts val="0"/>
                        </a:spcAft>
                      </a:pPr>
                      <a:r>
                        <a:rPr lang="en-US" sz="1600" dirty="0">
                          <a:effectLst/>
                        </a:rPr>
                        <a:t>Mt San Jacinto</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2120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32757013"/>
                  </a:ext>
                </a:extLst>
              </a:tr>
              <a:tr h="322997">
                <a:tc>
                  <a:txBody>
                    <a:bodyPr/>
                    <a:lstStyle/>
                    <a:p>
                      <a:pPr marL="0" marR="0" algn="l">
                        <a:lnSpc>
                          <a:spcPct val="110000"/>
                        </a:lnSpc>
                        <a:spcBef>
                          <a:spcPts val="0"/>
                        </a:spcBef>
                        <a:spcAft>
                          <a:spcPts val="0"/>
                        </a:spcAft>
                      </a:pPr>
                      <a:r>
                        <a:rPr lang="en-US" sz="1600">
                          <a:effectLst/>
                        </a:rPr>
                        <a:t>San Diego Miramar</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2107</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19557231"/>
                  </a:ext>
                </a:extLst>
              </a:tr>
              <a:tr h="322997">
                <a:tc>
                  <a:txBody>
                    <a:bodyPr/>
                    <a:lstStyle/>
                    <a:p>
                      <a:pPr marL="0" marR="0" algn="l">
                        <a:lnSpc>
                          <a:spcPct val="110000"/>
                        </a:lnSpc>
                        <a:spcBef>
                          <a:spcPts val="0"/>
                        </a:spcBef>
                        <a:spcAft>
                          <a:spcPts val="0"/>
                        </a:spcAft>
                      </a:pPr>
                      <a:r>
                        <a:rPr lang="en-US" sz="1600">
                          <a:effectLst/>
                        </a:rPr>
                        <a:t>Saddleback</a:t>
                      </a:r>
                      <a:endParaRPr lang="en-US" sz="16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2091</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23920300"/>
                  </a:ext>
                </a:extLst>
              </a:tr>
              <a:tr h="322997">
                <a:tc>
                  <a:txBody>
                    <a:bodyPr/>
                    <a:lstStyle/>
                    <a:p>
                      <a:pPr marL="0" marR="0" algn="r">
                        <a:lnSpc>
                          <a:spcPct val="110000"/>
                        </a:lnSpc>
                        <a:spcBef>
                          <a:spcPts val="0"/>
                        </a:spcBef>
                        <a:spcAft>
                          <a:spcPts val="0"/>
                        </a:spcAft>
                      </a:pPr>
                      <a:r>
                        <a:rPr lang="en-US" sz="1600" dirty="0">
                          <a:effectLst/>
                        </a:rPr>
                        <a:t>Total:</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31,993</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37890452"/>
                  </a:ext>
                </a:extLst>
              </a:tr>
            </a:tbl>
          </a:graphicData>
        </a:graphic>
      </p:graphicFrame>
    </p:spTree>
    <p:extLst>
      <p:ext uri="{BB962C8B-B14F-4D97-AF65-F5344CB8AC3E}">
        <p14:creationId xmlns:p14="http://schemas.microsoft.com/office/powerpoint/2010/main" val="2212918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050" y="887103"/>
            <a:ext cx="8230190" cy="189867"/>
          </a:xfrm>
        </p:spPr>
        <p:txBody>
          <a:bodyPr/>
          <a:lstStyle/>
          <a:p>
            <a:r>
              <a:rPr lang="en-US" sz="2800" b="1" i="1" dirty="0"/>
              <a:t>Top 10 Instructional Program TOP codes for VMS System-wide, 2015-16</a:t>
            </a:r>
          </a:p>
        </p:txBody>
      </p:sp>
      <p:sp>
        <p:nvSpPr>
          <p:cNvPr id="5" name="Slide Number Placeholder 4"/>
          <p:cNvSpPr>
            <a:spLocks noGrp="1"/>
          </p:cNvSpPr>
          <p:nvPr>
            <p:ph type="sldNum" sz="quarter" idx="14"/>
          </p:nvPr>
        </p:nvSpPr>
        <p:spPr/>
        <p:txBody>
          <a:bodyPr/>
          <a:lstStyle/>
          <a:p>
            <a:fld id="{907DF27B-57C8-407E-9267-7D7D55AAD6A3}" type="slidenum">
              <a:rPr lang="en-US" smtClean="0"/>
              <a:pPr/>
              <a:t>17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93743871"/>
              </p:ext>
            </p:extLst>
          </p:nvPr>
        </p:nvGraphicFramePr>
        <p:xfrm>
          <a:off x="414338" y="2033516"/>
          <a:ext cx="8363902" cy="3806028"/>
        </p:xfrm>
        <a:graphic>
          <a:graphicData uri="http://schemas.openxmlformats.org/drawingml/2006/table">
            <a:tbl>
              <a:tblPr firstRow="1" firstCol="1" bandRow="1">
                <a:tableStyleId>{10A1B5D5-9B99-4C35-A422-299274C87663}</a:tableStyleId>
              </a:tblPr>
              <a:tblGrid>
                <a:gridCol w="5360188">
                  <a:extLst>
                    <a:ext uri="{9D8B030D-6E8A-4147-A177-3AD203B41FA5}">
                      <a16:colId xmlns:a16="http://schemas.microsoft.com/office/drawing/2014/main" val="3807532909"/>
                    </a:ext>
                  </a:extLst>
                </a:gridCol>
                <a:gridCol w="3003714">
                  <a:extLst>
                    <a:ext uri="{9D8B030D-6E8A-4147-A177-3AD203B41FA5}">
                      <a16:colId xmlns:a16="http://schemas.microsoft.com/office/drawing/2014/main" val="1212033751"/>
                    </a:ext>
                  </a:extLst>
                </a:gridCol>
              </a:tblGrid>
              <a:tr h="243000">
                <a:tc>
                  <a:txBody>
                    <a:bodyPr/>
                    <a:lstStyle/>
                    <a:p>
                      <a:pPr marL="0" marR="0">
                        <a:lnSpc>
                          <a:spcPct val="110000"/>
                        </a:lnSpc>
                        <a:spcBef>
                          <a:spcPts val="0"/>
                        </a:spcBef>
                        <a:spcAft>
                          <a:spcPts val="0"/>
                        </a:spcAft>
                      </a:pPr>
                      <a:r>
                        <a:rPr lang="en-US" sz="1600" dirty="0">
                          <a:effectLst/>
                        </a:rPr>
                        <a:t>Instructional Program Codes</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0000"/>
                        </a:lnSpc>
                        <a:spcBef>
                          <a:spcPts val="0"/>
                        </a:spcBef>
                        <a:spcAft>
                          <a:spcPts val="0"/>
                        </a:spcAft>
                      </a:pPr>
                      <a:r>
                        <a:rPr lang="en-US" sz="1600" dirty="0">
                          <a:effectLst/>
                        </a:rPr>
                        <a:t>Program Awards</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81022041"/>
                  </a:ext>
                </a:extLst>
              </a:tr>
              <a:tr h="294817">
                <a:tc>
                  <a:txBody>
                    <a:bodyPr/>
                    <a:lstStyle/>
                    <a:p>
                      <a:pPr marL="0" marR="0">
                        <a:lnSpc>
                          <a:spcPct val="110000"/>
                        </a:lnSpc>
                        <a:spcBef>
                          <a:spcPts val="0"/>
                        </a:spcBef>
                        <a:spcAft>
                          <a:spcPts val="0"/>
                        </a:spcAft>
                      </a:pPr>
                      <a:r>
                        <a:rPr lang="en-US" sz="1600" dirty="0">
                          <a:effectLst/>
                        </a:rPr>
                        <a:t>Transfer Studies – 490110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781</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23797596"/>
                  </a:ext>
                </a:extLst>
              </a:tr>
              <a:tr h="294817">
                <a:tc>
                  <a:txBody>
                    <a:bodyPr/>
                    <a:lstStyle/>
                    <a:p>
                      <a:pPr marL="0" marR="0">
                        <a:lnSpc>
                          <a:spcPct val="110000"/>
                        </a:lnSpc>
                        <a:spcBef>
                          <a:spcPts val="0"/>
                        </a:spcBef>
                        <a:spcAft>
                          <a:spcPts val="0"/>
                        </a:spcAft>
                      </a:pPr>
                      <a:r>
                        <a:rPr lang="en-US" sz="1600" dirty="0">
                          <a:effectLst/>
                        </a:rPr>
                        <a:t>Administration of Justice – 210500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605</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08857084"/>
                  </a:ext>
                </a:extLst>
              </a:tr>
              <a:tr h="589634">
                <a:tc>
                  <a:txBody>
                    <a:bodyPr/>
                    <a:lstStyle/>
                    <a:p>
                      <a:pPr marL="0" marR="0">
                        <a:lnSpc>
                          <a:spcPct val="110000"/>
                        </a:lnSpc>
                        <a:spcBef>
                          <a:spcPts val="0"/>
                        </a:spcBef>
                        <a:spcAft>
                          <a:spcPts val="0"/>
                        </a:spcAft>
                      </a:pPr>
                      <a:r>
                        <a:rPr lang="en-US" sz="1600" dirty="0">
                          <a:effectLst/>
                        </a:rPr>
                        <a:t>Biological and Physical Sciences (and Mathematics) 490200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541</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20203360"/>
                  </a:ext>
                </a:extLst>
              </a:tr>
              <a:tr h="294817">
                <a:tc>
                  <a:txBody>
                    <a:bodyPr/>
                    <a:lstStyle/>
                    <a:p>
                      <a:pPr marL="0" marR="0">
                        <a:lnSpc>
                          <a:spcPct val="110000"/>
                        </a:lnSpc>
                        <a:spcBef>
                          <a:spcPts val="0"/>
                        </a:spcBef>
                        <a:spcAft>
                          <a:spcPts val="0"/>
                        </a:spcAft>
                      </a:pPr>
                      <a:r>
                        <a:rPr lang="en-US" sz="1600" dirty="0">
                          <a:effectLst/>
                        </a:rPr>
                        <a:t>Business Administration – 050500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518</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86221761"/>
                  </a:ext>
                </a:extLst>
              </a:tr>
              <a:tr h="294817">
                <a:tc>
                  <a:txBody>
                    <a:bodyPr/>
                    <a:lstStyle/>
                    <a:p>
                      <a:pPr marL="0" marR="0">
                        <a:lnSpc>
                          <a:spcPct val="110000"/>
                        </a:lnSpc>
                        <a:spcBef>
                          <a:spcPts val="0"/>
                        </a:spcBef>
                        <a:spcAft>
                          <a:spcPts val="0"/>
                        </a:spcAft>
                      </a:pPr>
                      <a:r>
                        <a:rPr lang="en-US" sz="1600" dirty="0">
                          <a:effectLst/>
                        </a:rPr>
                        <a:t>Liberal Arts and Sciences, General – 490100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506</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0967652"/>
                  </a:ext>
                </a:extLst>
              </a:tr>
              <a:tr h="294817">
                <a:tc>
                  <a:txBody>
                    <a:bodyPr/>
                    <a:lstStyle/>
                    <a:p>
                      <a:pPr marL="0" marR="0">
                        <a:lnSpc>
                          <a:spcPct val="110000"/>
                        </a:lnSpc>
                        <a:spcBef>
                          <a:spcPts val="0"/>
                        </a:spcBef>
                        <a:spcAft>
                          <a:spcPts val="0"/>
                        </a:spcAft>
                      </a:pPr>
                      <a:r>
                        <a:rPr lang="en-US" sz="1600" dirty="0">
                          <a:effectLst/>
                        </a:rPr>
                        <a:t>Social Sciences, General – 220100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331</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71281442"/>
                  </a:ext>
                </a:extLst>
              </a:tr>
              <a:tr h="294817">
                <a:tc>
                  <a:txBody>
                    <a:bodyPr/>
                    <a:lstStyle/>
                    <a:p>
                      <a:pPr marL="0" marR="0">
                        <a:lnSpc>
                          <a:spcPct val="110000"/>
                        </a:lnSpc>
                        <a:spcBef>
                          <a:spcPts val="0"/>
                        </a:spcBef>
                        <a:spcAft>
                          <a:spcPts val="0"/>
                        </a:spcAft>
                      </a:pPr>
                      <a:r>
                        <a:rPr lang="en-US" sz="1600" dirty="0">
                          <a:effectLst/>
                        </a:rPr>
                        <a:t>Business Management – 050600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238</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05593031"/>
                  </a:ext>
                </a:extLst>
              </a:tr>
              <a:tr h="294817">
                <a:tc>
                  <a:txBody>
                    <a:bodyPr/>
                    <a:lstStyle/>
                    <a:p>
                      <a:pPr marL="0" marR="0">
                        <a:lnSpc>
                          <a:spcPct val="110000"/>
                        </a:lnSpc>
                        <a:spcBef>
                          <a:spcPts val="0"/>
                        </a:spcBef>
                        <a:spcAft>
                          <a:spcPts val="0"/>
                        </a:spcAft>
                      </a:pPr>
                      <a:r>
                        <a:rPr lang="en-US" sz="1600" dirty="0">
                          <a:effectLst/>
                        </a:rPr>
                        <a:t>Fire Technology – 213300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189</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5982073"/>
                  </a:ext>
                </a:extLst>
              </a:tr>
              <a:tr h="294817">
                <a:tc>
                  <a:txBody>
                    <a:bodyPr/>
                    <a:lstStyle/>
                    <a:p>
                      <a:pPr marL="0" marR="0">
                        <a:lnSpc>
                          <a:spcPct val="110000"/>
                        </a:lnSpc>
                        <a:spcBef>
                          <a:spcPts val="0"/>
                        </a:spcBef>
                        <a:spcAft>
                          <a:spcPts val="0"/>
                        </a:spcAft>
                      </a:pPr>
                      <a:r>
                        <a:rPr lang="en-US" sz="1600" dirty="0">
                          <a:effectLst/>
                        </a:rPr>
                        <a:t>Automotive Technology – 094800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183</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88632659"/>
                  </a:ext>
                </a:extLst>
              </a:tr>
              <a:tr h="294817">
                <a:tc>
                  <a:txBody>
                    <a:bodyPr/>
                    <a:lstStyle/>
                    <a:p>
                      <a:pPr marL="0" marR="0">
                        <a:lnSpc>
                          <a:spcPct val="110000"/>
                        </a:lnSpc>
                        <a:spcBef>
                          <a:spcPts val="0"/>
                        </a:spcBef>
                        <a:spcAft>
                          <a:spcPts val="0"/>
                        </a:spcAft>
                      </a:pPr>
                      <a:r>
                        <a:rPr lang="en-US" sz="1600" dirty="0">
                          <a:effectLst/>
                        </a:rPr>
                        <a:t>Liberal Studies – 490120</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162</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198584271"/>
                  </a:ext>
                </a:extLst>
              </a:tr>
              <a:tr h="294817">
                <a:tc>
                  <a:txBody>
                    <a:bodyPr/>
                    <a:lstStyle/>
                    <a:p>
                      <a:pPr marL="0" marR="0" algn="r">
                        <a:lnSpc>
                          <a:spcPct val="110000"/>
                        </a:lnSpc>
                        <a:spcBef>
                          <a:spcPts val="0"/>
                        </a:spcBef>
                        <a:spcAft>
                          <a:spcPts val="0"/>
                        </a:spcAft>
                      </a:pPr>
                      <a:r>
                        <a:rPr lang="en-US" sz="1600" dirty="0">
                          <a:effectLst/>
                        </a:rPr>
                        <a:t>Total:</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r">
                        <a:lnSpc>
                          <a:spcPct val="110000"/>
                        </a:lnSpc>
                        <a:spcBef>
                          <a:spcPts val="0"/>
                        </a:spcBef>
                        <a:spcAft>
                          <a:spcPts val="0"/>
                        </a:spcAft>
                      </a:pPr>
                      <a:r>
                        <a:rPr lang="en-US" sz="1600" dirty="0">
                          <a:effectLst/>
                        </a:rPr>
                        <a:t>4,054</a:t>
                      </a:r>
                      <a:endParaRPr lang="en-US" sz="16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68052364"/>
                  </a:ext>
                </a:extLst>
              </a:tr>
            </a:tbl>
          </a:graphicData>
        </a:graphic>
      </p:graphicFrame>
    </p:spTree>
    <p:extLst>
      <p:ext uri="{BB962C8B-B14F-4D97-AF65-F5344CB8AC3E}">
        <p14:creationId xmlns:p14="http://schemas.microsoft.com/office/powerpoint/2010/main" val="366770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i="1" dirty="0"/>
              <a:t>Innovation Award- Saddleback College</a:t>
            </a:r>
            <a:br>
              <a:rPr lang="en-US" sz="2800" b="1" i="1" dirty="0"/>
            </a:br>
            <a:r>
              <a:rPr lang="en-US" sz="2800" dirty="0"/>
              <a:t>Veterans-Credit Articulation Track (V-CAT)</a:t>
            </a:r>
            <a:endParaRPr lang="en-US" sz="2800" b="1" i="1" dirty="0"/>
          </a:p>
        </p:txBody>
      </p:sp>
      <p:sp>
        <p:nvSpPr>
          <p:cNvPr id="7" name="Content Placeholder 6"/>
          <p:cNvSpPr>
            <a:spLocks noGrp="1"/>
          </p:cNvSpPr>
          <p:nvPr>
            <p:ph sz="half" idx="1"/>
          </p:nvPr>
        </p:nvSpPr>
        <p:spPr>
          <a:xfrm>
            <a:off x="130628" y="1825625"/>
            <a:ext cx="5047861" cy="4351338"/>
          </a:xfrm>
        </p:spPr>
        <p:txBody>
          <a:bodyPr>
            <a:normAutofit fontScale="92500" lnSpcReduction="10000"/>
          </a:bodyPr>
          <a:lstStyle/>
          <a:p>
            <a:r>
              <a:rPr lang="en-US" b="0" i="0" dirty="0"/>
              <a:t>$2M over 5 years</a:t>
            </a:r>
          </a:p>
          <a:p>
            <a:r>
              <a:rPr lang="en-US" b="0" i="0" dirty="0"/>
              <a:t>Focus on faculty and regional needs</a:t>
            </a:r>
          </a:p>
          <a:p>
            <a:r>
              <a:rPr lang="en-US" b="0" i="0" dirty="0"/>
              <a:t>Award Goals:</a:t>
            </a:r>
          </a:p>
          <a:p>
            <a:pPr lvl="1"/>
            <a:r>
              <a:rPr lang="en-US" sz="2000" dirty="0"/>
              <a:t>Increase knowledge of ACE and military training/coursework among faculty in CA CCs and CSUs</a:t>
            </a:r>
          </a:p>
          <a:p>
            <a:pPr lvl="1"/>
            <a:r>
              <a:rPr lang="en-US" sz="2000" dirty="0">
                <a:latin typeface="Times New Roman" panose="02020603050405020304" pitchFamily="18" charset="0"/>
                <a:cs typeface="Times New Roman" panose="02020603050405020304" pitchFamily="18" charset="0"/>
              </a:rPr>
              <a:t>Minimize CTE and transfer pathways for veterans to maximize use of VA benefits in the public CA systems</a:t>
            </a:r>
            <a:endParaRPr lang="en-US" sz="2000" dirty="0"/>
          </a:p>
          <a:p>
            <a:pPr lvl="1"/>
            <a:r>
              <a:rPr lang="en-US" sz="2000" dirty="0"/>
              <a:t>Create online open source repository for articulated courses/MOSs</a:t>
            </a:r>
          </a:p>
          <a:p>
            <a:pPr lvl="1"/>
            <a:r>
              <a:rPr lang="en-US" sz="2000" dirty="0">
                <a:latin typeface="Times New Roman" panose="02020603050405020304" pitchFamily="18" charset="0"/>
                <a:cs typeface="Times New Roman" panose="02020603050405020304" pitchFamily="18" charset="0"/>
              </a:rPr>
              <a:t>Enhance Understanding of DoD Training and Experiences by IHLs and Workforce </a:t>
            </a:r>
          </a:p>
          <a:p>
            <a:pPr lvl="1"/>
            <a:r>
              <a:rPr lang="en-US" sz="2000" dirty="0">
                <a:latin typeface="Times New Roman" panose="02020603050405020304" pitchFamily="18" charset="0"/>
                <a:cs typeface="Times New Roman" panose="02020603050405020304" pitchFamily="18" charset="0"/>
              </a:rPr>
              <a:t>Build Trust Across IHL/ DoD Sectors</a:t>
            </a:r>
          </a:p>
          <a:p>
            <a:pPr lvl="1"/>
            <a:endParaRPr lang="en-US" sz="2000" dirty="0">
              <a:latin typeface="Times New Roman" panose="02020603050405020304" pitchFamily="18" charset="0"/>
              <a:cs typeface="Times New Roman" panose="02020603050405020304" pitchFamily="18" charset="0"/>
            </a:endParaRPr>
          </a:p>
          <a:p>
            <a:pPr lvl="1"/>
            <a:endParaRPr lang="en-US" sz="2000" dirty="0"/>
          </a:p>
          <a:p>
            <a:pPr lvl="1"/>
            <a:endParaRPr lang="en-US" b="0" i="0" dirty="0"/>
          </a:p>
        </p:txBody>
      </p:sp>
      <p:sp>
        <p:nvSpPr>
          <p:cNvPr id="5" name="Slide Number Placeholder 4"/>
          <p:cNvSpPr>
            <a:spLocks noGrp="1"/>
          </p:cNvSpPr>
          <p:nvPr>
            <p:ph type="sldNum" sz="quarter" idx="12"/>
          </p:nvPr>
        </p:nvSpPr>
        <p:spPr/>
        <p:txBody>
          <a:bodyPr/>
          <a:lstStyle/>
          <a:p>
            <a:fld id="{907DF27B-57C8-407E-9267-7D7D55AAD6A3}" type="slidenum">
              <a:rPr lang="en-US" smtClean="0"/>
              <a:pPr/>
              <a:t>18</a:t>
            </a:fld>
            <a:endParaRPr lang="en-US" dirty="0"/>
          </a:p>
        </p:txBody>
      </p:sp>
      <p:pic>
        <p:nvPicPr>
          <p:cNvPr id="9" name="Content Placeholder 9"/>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449078" y="2649511"/>
            <a:ext cx="3140917" cy="2093945"/>
          </a:xfrm>
          <a:prstGeom prst="rect">
            <a:avLst/>
          </a:prstGeom>
        </p:spPr>
      </p:pic>
    </p:spTree>
    <p:extLst>
      <p:ext uri="{BB962C8B-B14F-4D97-AF65-F5344CB8AC3E}">
        <p14:creationId xmlns:p14="http://schemas.microsoft.com/office/powerpoint/2010/main" val="410833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i="1" dirty="0"/>
              <a:t>Innovation Award- Saddleback College</a:t>
            </a:r>
            <a:br>
              <a:rPr lang="en-US" sz="2800" b="1" i="1" dirty="0"/>
            </a:br>
            <a:r>
              <a:rPr lang="en-US" sz="2800" dirty="0"/>
              <a:t>Veterans-Credit Articulation Track (V-CAT)</a:t>
            </a:r>
            <a:endParaRPr lang="en-US" sz="2800" b="1" i="1" dirty="0"/>
          </a:p>
        </p:txBody>
      </p:sp>
      <p:sp>
        <p:nvSpPr>
          <p:cNvPr id="3" name="Content Placeholder 2"/>
          <p:cNvSpPr>
            <a:spLocks noGrp="1"/>
          </p:cNvSpPr>
          <p:nvPr>
            <p:ph sz="half" idx="1"/>
          </p:nvPr>
        </p:nvSpPr>
        <p:spPr>
          <a:xfrm>
            <a:off x="628650" y="2005017"/>
            <a:ext cx="3886200" cy="4351338"/>
          </a:xfrm>
        </p:spPr>
        <p:txBody>
          <a:bodyPr>
            <a:normAutofit fontScale="92500" lnSpcReduction="20000"/>
          </a:bodyPr>
          <a:lstStyle/>
          <a:p>
            <a:pPr marL="0" indent="0" algn="ctr">
              <a:buNone/>
            </a:pPr>
            <a:r>
              <a:rPr lang="en-US" sz="2000" i="0" dirty="0"/>
              <a:t>V-CAT Origins</a:t>
            </a:r>
          </a:p>
          <a:p>
            <a:pPr marL="285750" indent="-285750"/>
            <a:r>
              <a:rPr lang="en-US" sz="1800" b="0" i="0" dirty="0">
                <a:cs typeface="Times New Roman" panose="02020603050405020304" pitchFamily="18" charset="0"/>
              </a:rPr>
              <a:t>Environmental Scan </a:t>
            </a:r>
          </a:p>
          <a:p>
            <a:pPr marL="742950" lvl="1" indent="-285750"/>
            <a:r>
              <a:rPr lang="en-US" sz="1800" dirty="0">
                <a:cs typeface="Times New Roman" panose="02020603050405020304" pitchFamily="18" charset="0"/>
              </a:rPr>
              <a:t>Veterans Services</a:t>
            </a:r>
          </a:p>
          <a:p>
            <a:pPr marL="742950" lvl="1" indent="-285750"/>
            <a:r>
              <a:rPr lang="en-US" sz="1800" dirty="0">
                <a:cs typeface="Times New Roman" panose="02020603050405020304" pitchFamily="18" charset="0"/>
              </a:rPr>
              <a:t>Existing CPL Initiatives</a:t>
            </a:r>
          </a:p>
          <a:p>
            <a:pPr marL="285750" indent="-285750"/>
            <a:r>
              <a:rPr lang="en-US" sz="1800" b="0" i="0" dirty="0">
                <a:cs typeface="Times New Roman" panose="02020603050405020304" pitchFamily="18" charset="0"/>
              </a:rPr>
              <a:t>Region VIII Veterans Program Director Consortium </a:t>
            </a:r>
          </a:p>
          <a:p>
            <a:pPr marL="285750" indent="-285750"/>
            <a:r>
              <a:rPr lang="en-US" sz="1800" b="0" i="0" dirty="0">
                <a:cs typeface="Times New Roman" panose="02020603050405020304" pitchFamily="18" charset="0"/>
              </a:rPr>
              <a:t>Regional CPL </a:t>
            </a:r>
            <a:r>
              <a:rPr lang="en-US" sz="1800" b="0" i="0" dirty="0" err="1">
                <a:cs typeface="Times New Roman" panose="02020603050405020304" pitchFamily="18" charset="0"/>
              </a:rPr>
              <a:t>Collaboratives</a:t>
            </a:r>
            <a:r>
              <a:rPr lang="en-US" sz="1800" b="0" i="0" dirty="0">
                <a:cs typeface="Times New Roman" panose="02020603050405020304" pitchFamily="18" charset="0"/>
              </a:rPr>
              <a:t> within National Veterans Space</a:t>
            </a:r>
          </a:p>
          <a:p>
            <a:pPr marL="285750" indent="-285750"/>
            <a:r>
              <a:rPr lang="en-US" sz="1800" b="0" i="0" dirty="0">
                <a:cs typeface="Times New Roman" panose="02020603050405020304" pitchFamily="18" charset="0"/>
              </a:rPr>
              <a:t>Joint Advocacy and Professional Development</a:t>
            </a:r>
          </a:p>
          <a:p>
            <a:pPr marL="457200" lvl="1" indent="0" algn="ctr">
              <a:buNone/>
            </a:pPr>
            <a:r>
              <a:rPr lang="en-US" sz="2100" b="1" dirty="0">
                <a:cs typeface="Times New Roman" panose="02020603050405020304" pitchFamily="18" charset="0"/>
              </a:rPr>
              <a:t>V-CAT Benefits</a:t>
            </a:r>
          </a:p>
          <a:p>
            <a:r>
              <a:rPr lang="en-US" sz="1800" b="0" i="0" dirty="0">
                <a:cs typeface="Times New Roman" panose="02020603050405020304" pitchFamily="18" charset="0"/>
              </a:rPr>
              <a:t>35% of GI Bill users in CA at for-profit universities</a:t>
            </a:r>
          </a:p>
          <a:p>
            <a:r>
              <a:rPr lang="en-US" sz="1800" b="0" i="0" dirty="0">
                <a:cs typeface="Times New Roman" panose="02020603050405020304" pitchFamily="18" charset="0"/>
              </a:rPr>
              <a:t>Merely 36 months of GI Bill</a:t>
            </a:r>
          </a:p>
          <a:p>
            <a:r>
              <a:rPr lang="en-US" sz="1800" b="0" i="0" dirty="0">
                <a:cs typeface="Times New Roman" panose="02020603050405020304" pitchFamily="18" charset="0"/>
              </a:rPr>
              <a:t>Wasting faculty and student instructional time for potentially redundant curriculum</a:t>
            </a:r>
          </a:p>
          <a:p>
            <a:pPr lvl="1"/>
            <a:endParaRPr lang="en-US" dirty="0"/>
          </a:p>
        </p:txBody>
      </p:sp>
      <p:sp>
        <p:nvSpPr>
          <p:cNvPr id="5" name="Slide Number Placeholder 4"/>
          <p:cNvSpPr>
            <a:spLocks noGrp="1"/>
          </p:cNvSpPr>
          <p:nvPr>
            <p:ph type="sldNum" sz="quarter" idx="12"/>
          </p:nvPr>
        </p:nvSpPr>
        <p:spPr/>
        <p:txBody>
          <a:bodyPr/>
          <a:lstStyle/>
          <a:p>
            <a:fld id="{907DF27B-57C8-407E-9267-7D7D55AAD6A3}" type="slidenum">
              <a:rPr lang="en-US" smtClean="0"/>
              <a:pPr/>
              <a:t>19</a:t>
            </a:fld>
            <a:endParaRPr lang="en-US" dirty="0"/>
          </a:p>
        </p:txBody>
      </p:sp>
      <p:pic>
        <p:nvPicPr>
          <p:cNvPr id="6" name="Content Placeholder 7"/>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572000" y="2819312"/>
            <a:ext cx="4202602" cy="2363963"/>
          </a:xfrm>
          <a:prstGeom prst="rect">
            <a:avLst/>
          </a:prstGeom>
        </p:spPr>
      </p:pic>
    </p:spTree>
    <p:extLst>
      <p:ext uri="{BB962C8B-B14F-4D97-AF65-F5344CB8AC3E}">
        <p14:creationId xmlns:p14="http://schemas.microsoft.com/office/powerpoint/2010/main" val="80105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dirty="0">
                <a:solidFill>
                  <a:schemeClr val="dk1"/>
                </a:solidFill>
                <a:latin typeface="Calibri"/>
                <a:ea typeface="Calibri"/>
                <a:cs typeface="Calibri"/>
                <a:sym typeface="Calibri"/>
              </a:rPr>
              <a:t>CPL Convergence in California</a:t>
            </a:r>
          </a:p>
        </p:txBody>
      </p:sp>
      <p:sp>
        <p:nvSpPr>
          <p:cNvPr id="139" name="Shape 139"/>
          <p:cNvSpPr txBox="1">
            <a:spLocks noGrp="1"/>
          </p:cNvSpPr>
          <p:nvPr>
            <p:ph idx="1"/>
          </p:nvPr>
        </p:nvSpPr>
        <p:spPr>
          <a:xfrm>
            <a:off x="279400" y="1969995"/>
            <a:ext cx="8407400" cy="4653000"/>
          </a:xfrm>
          <a:prstGeom prst="rect">
            <a:avLst/>
          </a:prstGeom>
          <a:noFill/>
          <a:ln>
            <a:noFill/>
          </a:ln>
        </p:spPr>
        <p:txBody>
          <a:bodyPr lIns="91425" tIns="45700" rIns="91425" bIns="45700" anchor="t" anchorCtr="0">
            <a:noAutofit/>
          </a:bodyPr>
          <a:lstStyle/>
          <a:p>
            <a:pPr marL="50800" marR="0" lvl="0" indent="0" algn="l" rtl="0">
              <a:lnSpc>
                <a:spcPct val="90000"/>
              </a:lnSpc>
              <a:spcBef>
                <a:spcPts val="0"/>
              </a:spcBef>
              <a:spcAft>
                <a:spcPts val="0"/>
              </a:spcAft>
              <a:buClr>
                <a:schemeClr val="dk1"/>
              </a:buClr>
              <a:buSzPct val="100000"/>
              <a:buNone/>
            </a:pPr>
            <a:r>
              <a:rPr lang="en-US" sz="3600" b="1" i="0" u="none" strike="noStrike" cap="none" dirty="0">
                <a:solidFill>
                  <a:schemeClr val="dk1"/>
                </a:solidFill>
                <a:latin typeface="Calibri"/>
                <a:ea typeface="Calibri"/>
                <a:cs typeface="Calibri"/>
                <a:sym typeface="Calibri"/>
              </a:rPr>
              <a:t>Various CCC projects looking for ways to uncover CPL opportunities for students</a:t>
            </a:r>
          </a:p>
          <a:p>
            <a:pPr marL="742950" marR="0" lvl="1" indent="-260350" algn="l" rtl="0">
              <a:lnSpc>
                <a:spcPct val="90000"/>
              </a:lnSpc>
              <a:spcBef>
                <a:spcPts val="560"/>
              </a:spcBef>
              <a:spcAft>
                <a:spcPts val="0"/>
              </a:spcAft>
              <a:buClr>
                <a:schemeClr val="dk1"/>
              </a:buClr>
              <a:buSzPct val="100000"/>
              <a:buFont typeface="Arial"/>
              <a:buChar char="–"/>
            </a:pPr>
            <a:r>
              <a:rPr lang="en-US" b="1" i="0" u="none" strike="noStrike" cap="none" dirty="0">
                <a:solidFill>
                  <a:schemeClr val="dk1"/>
                </a:solidFill>
                <a:latin typeface="+mn-lt"/>
                <a:ea typeface="Calibri"/>
                <a:cs typeface="Calibri"/>
                <a:sym typeface="Calibri"/>
              </a:rPr>
              <a:t>Veterans and military students (AB 2462)</a:t>
            </a:r>
          </a:p>
          <a:p>
            <a:pPr marL="742950" marR="0" lvl="1" indent="-260350" algn="l" rtl="0">
              <a:lnSpc>
                <a:spcPct val="90000"/>
              </a:lnSpc>
              <a:spcBef>
                <a:spcPts val="560"/>
              </a:spcBef>
              <a:spcAft>
                <a:spcPts val="0"/>
              </a:spcAft>
              <a:buClr>
                <a:schemeClr val="dk1"/>
              </a:buClr>
              <a:buSzPct val="100000"/>
              <a:buFont typeface="Arial"/>
              <a:buChar char="–"/>
            </a:pPr>
            <a:r>
              <a:rPr lang="en-US" b="1" dirty="0">
                <a:latin typeface="+mn-lt"/>
              </a:rPr>
              <a:t>Bachelor’s Degree Pilot </a:t>
            </a:r>
            <a:endParaRPr lang="en-US" b="1" i="0" u="none" strike="noStrike" cap="none" dirty="0">
              <a:solidFill>
                <a:schemeClr val="dk1"/>
              </a:solidFill>
              <a:latin typeface="+mn-lt"/>
              <a:ea typeface="Calibri"/>
              <a:cs typeface="Calibri"/>
              <a:sym typeface="Calibri"/>
            </a:endParaRPr>
          </a:p>
          <a:p>
            <a:pPr marL="742950" marR="0" lvl="1" indent="-260350" algn="l" rtl="0">
              <a:lnSpc>
                <a:spcPct val="90000"/>
              </a:lnSpc>
              <a:spcBef>
                <a:spcPts val="560"/>
              </a:spcBef>
              <a:spcAft>
                <a:spcPts val="0"/>
              </a:spcAft>
              <a:buClr>
                <a:schemeClr val="dk1"/>
              </a:buClr>
              <a:buSzPct val="100000"/>
              <a:buFont typeface="Arial"/>
              <a:buChar char="–"/>
            </a:pPr>
            <a:r>
              <a:rPr lang="en-US" b="1" dirty="0">
                <a:latin typeface="+mn-lt"/>
              </a:rPr>
              <a:t>Nursing and military students (SB 466)</a:t>
            </a:r>
          </a:p>
          <a:p>
            <a:pPr marL="742950" marR="0" lvl="1" indent="-260350" algn="l" rtl="0">
              <a:lnSpc>
                <a:spcPct val="90000"/>
              </a:lnSpc>
              <a:spcBef>
                <a:spcPts val="560"/>
              </a:spcBef>
              <a:spcAft>
                <a:spcPts val="0"/>
              </a:spcAft>
              <a:buClr>
                <a:schemeClr val="dk1"/>
              </a:buClr>
              <a:buSzPct val="100000"/>
              <a:buFont typeface="Arial"/>
              <a:buChar char="–"/>
            </a:pPr>
            <a:r>
              <a:rPr lang="en-US" b="1" i="0" u="none" strike="noStrike" cap="none" dirty="0">
                <a:solidFill>
                  <a:schemeClr val="dk1"/>
                </a:solidFill>
                <a:latin typeface="+mn-lt"/>
                <a:ea typeface="Calibri"/>
                <a:cs typeface="Calibri"/>
                <a:sym typeface="Calibri"/>
              </a:rPr>
              <a:t>Workforce and Career/Technical </a:t>
            </a:r>
            <a:br>
              <a:rPr lang="en-US" b="1" i="0" u="none" strike="noStrike" cap="none" dirty="0">
                <a:solidFill>
                  <a:schemeClr val="dk1"/>
                </a:solidFill>
                <a:latin typeface="+mn-lt"/>
                <a:ea typeface="Calibri"/>
                <a:cs typeface="Calibri"/>
                <a:sym typeface="Calibri"/>
              </a:rPr>
            </a:br>
            <a:r>
              <a:rPr lang="en-US" b="1" i="0" u="none" strike="noStrike" cap="none" dirty="0">
                <a:solidFill>
                  <a:schemeClr val="dk1"/>
                </a:solidFill>
                <a:latin typeface="+mn-lt"/>
                <a:ea typeface="Calibri"/>
                <a:cs typeface="Calibri"/>
                <a:sym typeface="Calibri"/>
              </a:rPr>
              <a:t>(Doing What Matters for Jobs and the Economy)</a:t>
            </a:r>
          </a:p>
          <a:p>
            <a:pPr marL="742950" marR="0" lvl="1" indent="-260350" algn="l" rtl="0">
              <a:lnSpc>
                <a:spcPct val="90000"/>
              </a:lnSpc>
              <a:spcBef>
                <a:spcPts val="560"/>
              </a:spcBef>
              <a:buClr>
                <a:schemeClr val="dk1"/>
              </a:buClr>
              <a:buSzPct val="100000"/>
              <a:buFont typeface="Arial"/>
              <a:buChar char="–"/>
            </a:pPr>
            <a:r>
              <a:rPr lang="en-US" b="1" i="0" u="none" strike="noStrike" cap="none" dirty="0">
                <a:solidFill>
                  <a:schemeClr val="dk1"/>
                </a:solidFill>
                <a:latin typeface="+mn-lt"/>
                <a:ea typeface="Calibri"/>
                <a:cs typeface="Calibri"/>
                <a:sym typeface="Calibri"/>
              </a:rPr>
              <a:t>Online process to connect students with CPL opportunities (Online Education Initiative)</a:t>
            </a:r>
          </a:p>
        </p:txBody>
      </p:sp>
      <p:sp>
        <p:nvSpPr>
          <p:cNvPr id="140" name="Shape 14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i="1" dirty="0"/>
              <a:t>Innovation Award- Saddleback College</a:t>
            </a:r>
            <a:br>
              <a:rPr lang="en-US" sz="2800" b="1" i="1" dirty="0"/>
            </a:br>
            <a:r>
              <a:rPr lang="en-US" sz="2800" dirty="0"/>
              <a:t>Veterans-Credit Articulation Track (V-CAT)</a:t>
            </a:r>
            <a:endParaRPr lang="en-US" sz="2800" b="1" i="1" dirty="0"/>
          </a:p>
        </p:txBody>
      </p:sp>
      <p:sp>
        <p:nvSpPr>
          <p:cNvPr id="3" name="Content Placeholder 2"/>
          <p:cNvSpPr>
            <a:spLocks noGrp="1"/>
          </p:cNvSpPr>
          <p:nvPr>
            <p:ph sz="half" idx="1"/>
          </p:nvPr>
        </p:nvSpPr>
        <p:spPr/>
        <p:txBody>
          <a:bodyPr>
            <a:normAutofit/>
          </a:bodyPr>
          <a:lstStyle/>
          <a:p>
            <a:pPr marL="0" indent="0" algn="ctr">
              <a:buNone/>
            </a:pPr>
            <a:r>
              <a:rPr lang="en-US" sz="2000" i="0" dirty="0"/>
              <a:t>V-CAT Partners</a:t>
            </a:r>
          </a:p>
          <a:p>
            <a:pPr marL="285750" indent="-285750"/>
            <a:r>
              <a:rPr lang="en-US" sz="1800" b="0" i="0" dirty="0">
                <a:cs typeface="Times New Roman" panose="02020603050405020304" pitchFamily="18" charset="0"/>
              </a:rPr>
              <a:t>Saddleback College</a:t>
            </a:r>
          </a:p>
          <a:p>
            <a:pPr marL="285750" indent="-285750"/>
            <a:r>
              <a:rPr lang="en-US" sz="1800" b="0" i="0" dirty="0">
                <a:cs typeface="Times New Roman" panose="02020603050405020304" pitchFamily="18" charset="0"/>
              </a:rPr>
              <a:t>Cal Poly Pomona</a:t>
            </a:r>
          </a:p>
          <a:p>
            <a:pPr marL="285750" indent="-285750"/>
            <a:r>
              <a:rPr lang="en-US" sz="1800" b="0" i="0" dirty="0">
                <a:cs typeface="Times New Roman" panose="02020603050405020304" pitchFamily="18" charset="0"/>
              </a:rPr>
              <a:t>Cal State Fullerton </a:t>
            </a:r>
          </a:p>
          <a:p>
            <a:pPr marL="285750" indent="-285750"/>
            <a:r>
              <a:rPr lang="en-US" sz="1800" b="0" i="0" dirty="0">
                <a:cs typeface="Times New Roman" panose="02020603050405020304" pitchFamily="18" charset="0"/>
              </a:rPr>
              <a:t>Cal State Long Beach</a:t>
            </a:r>
          </a:p>
          <a:p>
            <a:pPr marL="285750" indent="-285750"/>
            <a:r>
              <a:rPr lang="en-US" sz="1800" b="0" i="0" dirty="0">
                <a:cs typeface="Times New Roman" panose="02020603050405020304" pitchFamily="18" charset="0"/>
              </a:rPr>
              <a:t>Cal State University Chancellor’s Office</a:t>
            </a:r>
          </a:p>
          <a:p>
            <a:pPr marL="285750" indent="-285750"/>
            <a:r>
              <a:rPr lang="en-US" sz="1800" b="0" i="0" dirty="0">
                <a:cs typeface="Times New Roman" panose="02020603050405020304" pitchFamily="18" charset="0"/>
              </a:rPr>
              <a:t>CCCCO</a:t>
            </a:r>
          </a:p>
          <a:p>
            <a:pPr marL="285750" indent="-285750"/>
            <a:r>
              <a:rPr lang="en-US" sz="1800" b="0" i="0" dirty="0">
                <a:cs typeface="Times New Roman" panose="02020603050405020304" pitchFamily="18" charset="0"/>
              </a:rPr>
              <a:t>ACE/ Department of Defense</a:t>
            </a:r>
          </a:p>
          <a:p>
            <a:pPr marL="285750" indent="-285750"/>
            <a:r>
              <a:rPr lang="en-US" sz="1800" b="0" i="0" dirty="0">
                <a:cs typeface="Times New Roman" panose="02020603050405020304" pitchFamily="18" charset="0"/>
              </a:rPr>
              <a:t>Faculty, Faculty, Faculty!!!</a:t>
            </a:r>
          </a:p>
          <a:p>
            <a:pPr marL="742950" lvl="1" indent="-285750"/>
            <a:r>
              <a:rPr lang="en-US" sz="1800" dirty="0">
                <a:cs typeface="Times New Roman" panose="02020603050405020304" pitchFamily="18" charset="0"/>
              </a:rPr>
              <a:t>10+1 Foundations</a:t>
            </a:r>
          </a:p>
          <a:p>
            <a:pPr marL="0" indent="0">
              <a:buNone/>
            </a:pPr>
            <a:endParaRPr lang="en-US" dirty="0"/>
          </a:p>
        </p:txBody>
      </p:sp>
      <p:sp>
        <p:nvSpPr>
          <p:cNvPr id="5" name="Slide Number Placeholder 4"/>
          <p:cNvSpPr>
            <a:spLocks noGrp="1"/>
          </p:cNvSpPr>
          <p:nvPr>
            <p:ph type="sldNum" sz="quarter" idx="12"/>
          </p:nvPr>
        </p:nvSpPr>
        <p:spPr/>
        <p:txBody>
          <a:bodyPr/>
          <a:lstStyle/>
          <a:p>
            <a:fld id="{907DF27B-57C8-407E-9267-7D7D55AAD6A3}" type="slidenum">
              <a:rPr lang="en-US" smtClean="0"/>
              <a:pPr/>
              <a:t>20</a:t>
            </a:fld>
            <a:endParaRPr lang="en-US" dirty="0"/>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971499" y="1977568"/>
            <a:ext cx="1811856" cy="246259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91967" y="3056921"/>
            <a:ext cx="1589366" cy="2825540"/>
          </a:xfrm>
          <a:prstGeom prst="rect">
            <a:avLst/>
          </a:prstGeom>
        </p:spPr>
      </p:pic>
    </p:spTree>
    <p:extLst>
      <p:ext uri="{BB962C8B-B14F-4D97-AF65-F5344CB8AC3E}">
        <p14:creationId xmlns:p14="http://schemas.microsoft.com/office/powerpoint/2010/main" val="133336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81810" y="2478529"/>
            <a:ext cx="3038796" cy="2818951"/>
            <a:chOff x="3300155" y="1814179"/>
            <a:chExt cx="2247696" cy="1814536"/>
          </a:xfrm>
        </p:grpSpPr>
        <p:sp>
          <p:nvSpPr>
            <p:cNvPr id="5" name="Oval 4"/>
            <p:cNvSpPr/>
            <p:nvPr/>
          </p:nvSpPr>
          <p:spPr>
            <a:xfrm>
              <a:off x="3300155" y="1814179"/>
              <a:ext cx="2247696" cy="1814536"/>
            </a:xfrm>
            <a:prstGeom prst="ellipse">
              <a:avLst/>
            </a:prstGeom>
            <a:solidFill>
              <a:srgbClr val="CC0000">
                <a:alpha val="93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 name="Oval 4"/>
            <p:cNvSpPr/>
            <p:nvPr/>
          </p:nvSpPr>
          <p:spPr>
            <a:xfrm>
              <a:off x="3629322" y="2079912"/>
              <a:ext cx="1589362" cy="128307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800" b="1" kern="1200" dirty="0">
                  <a:solidFill>
                    <a:schemeClr val="bg1"/>
                  </a:solidFill>
                </a:rPr>
                <a:t>Saddleback College</a:t>
              </a:r>
            </a:p>
          </p:txBody>
        </p:sp>
      </p:grpSp>
      <p:grpSp>
        <p:nvGrpSpPr>
          <p:cNvPr id="9" name="Group 8"/>
          <p:cNvGrpSpPr/>
          <p:nvPr/>
        </p:nvGrpSpPr>
        <p:grpSpPr>
          <a:xfrm>
            <a:off x="2778516" y="4767610"/>
            <a:ext cx="1317846" cy="990605"/>
            <a:chOff x="2532637" y="3359423"/>
            <a:chExt cx="1317846" cy="990605"/>
          </a:xfrm>
        </p:grpSpPr>
        <p:sp>
          <p:nvSpPr>
            <p:cNvPr id="10" name="Oval 9"/>
            <p:cNvSpPr/>
            <p:nvPr/>
          </p:nvSpPr>
          <p:spPr>
            <a:xfrm>
              <a:off x="2532637" y="3359423"/>
              <a:ext cx="1317846" cy="990605"/>
            </a:xfrm>
            <a:prstGeom prst="ellipse">
              <a:avLst/>
            </a:prstGeom>
            <a:solidFill>
              <a:srgbClr val="00B0F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Oval 4"/>
            <p:cNvSpPr/>
            <p:nvPr/>
          </p:nvSpPr>
          <p:spPr>
            <a:xfrm>
              <a:off x="2725631" y="3504494"/>
              <a:ext cx="931858" cy="7004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CSU Long Beach</a:t>
              </a:r>
            </a:p>
          </p:txBody>
        </p:sp>
      </p:grpSp>
      <p:grpSp>
        <p:nvGrpSpPr>
          <p:cNvPr id="12" name="Group 11"/>
          <p:cNvGrpSpPr/>
          <p:nvPr/>
        </p:nvGrpSpPr>
        <p:grpSpPr>
          <a:xfrm>
            <a:off x="3913076" y="4755843"/>
            <a:ext cx="1317846" cy="990605"/>
            <a:chOff x="2532637" y="3359423"/>
            <a:chExt cx="1317846" cy="990605"/>
          </a:xfrm>
        </p:grpSpPr>
        <p:sp>
          <p:nvSpPr>
            <p:cNvPr id="13" name="Oval 12"/>
            <p:cNvSpPr/>
            <p:nvPr/>
          </p:nvSpPr>
          <p:spPr>
            <a:xfrm>
              <a:off x="2532637" y="3359423"/>
              <a:ext cx="1317846" cy="990605"/>
            </a:xfrm>
            <a:prstGeom prst="ellipse">
              <a:avLst/>
            </a:prstGeom>
            <a:solidFill>
              <a:srgbClr val="00B0F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Oval 4"/>
            <p:cNvSpPr/>
            <p:nvPr/>
          </p:nvSpPr>
          <p:spPr>
            <a:xfrm>
              <a:off x="2645460" y="3504494"/>
              <a:ext cx="1012029" cy="7004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CSU Fullerton</a:t>
              </a:r>
            </a:p>
          </p:txBody>
        </p:sp>
      </p:grpSp>
      <p:grpSp>
        <p:nvGrpSpPr>
          <p:cNvPr id="15" name="Group 14"/>
          <p:cNvGrpSpPr/>
          <p:nvPr/>
        </p:nvGrpSpPr>
        <p:grpSpPr>
          <a:xfrm>
            <a:off x="5007985" y="4773428"/>
            <a:ext cx="1317846" cy="990605"/>
            <a:chOff x="2532637" y="3359423"/>
            <a:chExt cx="1317846" cy="990605"/>
          </a:xfrm>
        </p:grpSpPr>
        <p:sp>
          <p:nvSpPr>
            <p:cNvPr id="16" name="Oval 15"/>
            <p:cNvSpPr/>
            <p:nvPr/>
          </p:nvSpPr>
          <p:spPr>
            <a:xfrm>
              <a:off x="2532637" y="3359423"/>
              <a:ext cx="1317846" cy="990605"/>
            </a:xfrm>
            <a:prstGeom prst="ellipse">
              <a:avLst/>
            </a:prstGeom>
            <a:solidFill>
              <a:srgbClr val="00B0F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4"/>
            <p:cNvSpPr/>
            <p:nvPr/>
          </p:nvSpPr>
          <p:spPr>
            <a:xfrm>
              <a:off x="2725631" y="3504494"/>
              <a:ext cx="931858" cy="7004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CSU Pomona</a:t>
              </a:r>
            </a:p>
          </p:txBody>
        </p:sp>
      </p:grpSp>
      <p:grpSp>
        <p:nvGrpSpPr>
          <p:cNvPr id="18" name="Group 17"/>
          <p:cNvGrpSpPr/>
          <p:nvPr/>
        </p:nvGrpSpPr>
        <p:grpSpPr>
          <a:xfrm>
            <a:off x="6817406" y="1191263"/>
            <a:ext cx="1317846" cy="990605"/>
            <a:chOff x="2532637" y="3359423"/>
            <a:chExt cx="1317846" cy="990605"/>
          </a:xfrm>
          <a:solidFill>
            <a:srgbClr val="0070C0"/>
          </a:solidFill>
        </p:grpSpPr>
        <p:sp>
          <p:nvSpPr>
            <p:cNvPr id="19" name="Oval 18"/>
            <p:cNvSpPr/>
            <p:nvPr/>
          </p:nvSpPr>
          <p:spPr>
            <a:xfrm>
              <a:off x="2532637" y="3359423"/>
              <a:ext cx="1317846" cy="990605"/>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Oval 4"/>
            <p:cNvSpPr/>
            <p:nvPr/>
          </p:nvSpPr>
          <p:spPr>
            <a:xfrm>
              <a:off x="2725631" y="3548084"/>
              <a:ext cx="931858" cy="643169"/>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SOCCCD</a:t>
              </a:r>
            </a:p>
          </p:txBody>
        </p:sp>
      </p:grpSp>
      <p:grpSp>
        <p:nvGrpSpPr>
          <p:cNvPr id="21" name="Group 20"/>
          <p:cNvGrpSpPr/>
          <p:nvPr/>
        </p:nvGrpSpPr>
        <p:grpSpPr>
          <a:xfrm>
            <a:off x="6811588" y="2424576"/>
            <a:ext cx="1317846" cy="990605"/>
            <a:chOff x="2532637" y="3359423"/>
            <a:chExt cx="1317846" cy="990605"/>
          </a:xfrm>
        </p:grpSpPr>
        <p:sp>
          <p:nvSpPr>
            <p:cNvPr id="22" name="Oval 21"/>
            <p:cNvSpPr/>
            <p:nvPr/>
          </p:nvSpPr>
          <p:spPr>
            <a:xfrm>
              <a:off x="2532637" y="3359423"/>
              <a:ext cx="1317846" cy="990605"/>
            </a:xfrm>
            <a:prstGeom prst="ellipse">
              <a:avLst/>
            </a:prstGeom>
            <a:solidFill>
              <a:srgbClr val="0070C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Oval 4"/>
            <p:cNvSpPr/>
            <p:nvPr/>
          </p:nvSpPr>
          <p:spPr>
            <a:xfrm>
              <a:off x="2725631" y="3504494"/>
              <a:ext cx="931858" cy="7004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IVC</a:t>
              </a:r>
            </a:p>
          </p:txBody>
        </p:sp>
      </p:grpSp>
      <p:grpSp>
        <p:nvGrpSpPr>
          <p:cNvPr id="24" name="Group 23"/>
          <p:cNvGrpSpPr/>
          <p:nvPr/>
        </p:nvGrpSpPr>
        <p:grpSpPr>
          <a:xfrm>
            <a:off x="320304" y="3589860"/>
            <a:ext cx="1317846" cy="990605"/>
            <a:chOff x="2532637" y="3359423"/>
            <a:chExt cx="1317846" cy="990605"/>
          </a:xfrm>
        </p:grpSpPr>
        <p:sp>
          <p:nvSpPr>
            <p:cNvPr id="25" name="Oval 24"/>
            <p:cNvSpPr/>
            <p:nvPr/>
          </p:nvSpPr>
          <p:spPr>
            <a:xfrm>
              <a:off x="2532637" y="3359423"/>
              <a:ext cx="1317846" cy="990605"/>
            </a:xfrm>
            <a:prstGeom prst="ellipse">
              <a:avLst/>
            </a:prstGeom>
            <a:solidFill>
              <a:schemeClr val="accent6">
                <a:lumMod val="75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6" name="Oval 4"/>
            <p:cNvSpPr/>
            <p:nvPr/>
          </p:nvSpPr>
          <p:spPr>
            <a:xfrm>
              <a:off x="2725631" y="3504494"/>
              <a:ext cx="931858" cy="7004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CCME</a:t>
              </a:r>
            </a:p>
          </p:txBody>
        </p:sp>
      </p:grpSp>
      <p:grpSp>
        <p:nvGrpSpPr>
          <p:cNvPr id="27" name="Group 26"/>
          <p:cNvGrpSpPr/>
          <p:nvPr/>
        </p:nvGrpSpPr>
        <p:grpSpPr>
          <a:xfrm>
            <a:off x="1009075" y="2554705"/>
            <a:ext cx="1317846" cy="990605"/>
            <a:chOff x="2532637" y="3359423"/>
            <a:chExt cx="1317846" cy="990605"/>
          </a:xfrm>
        </p:grpSpPr>
        <p:sp>
          <p:nvSpPr>
            <p:cNvPr id="28" name="Oval 27"/>
            <p:cNvSpPr/>
            <p:nvPr/>
          </p:nvSpPr>
          <p:spPr>
            <a:xfrm>
              <a:off x="2532637" y="3359423"/>
              <a:ext cx="1317846" cy="990605"/>
            </a:xfrm>
            <a:prstGeom prst="ellipse">
              <a:avLst/>
            </a:prstGeom>
            <a:solidFill>
              <a:schemeClr val="bg1">
                <a:lumMod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Oval 4"/>
            <p:cNvSpPr/>
            <p:nvPr/>
          </p:nvSpPr>
          <p:spPr>
            <a:xfrm>
              <a:off x="2725631" y="3504494"/>
              <a:ext cx="931858" cy="7004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ACE</a:t>
              </a:r>
            </a:p>
          </p:txBody>
        </p:sp>
      </p:grpSp>
      <p:grpSp>
        <p:nvGrpSpPr>
          <p:cNvPr id="30" name="Group 29"/>
          <p:cNvGrpSpPr/>
          <p:nvPr/>
        </p:nvGrpSpPr>
        <p:grpSpPr>
          <a:xfrm>
            <a:off x="1099007" y="1368795"/>
            <a:ext cx="1317846" cy="990605"/>
            <a:chOff x="2532637" y="3359423"/>
            <a:chExt cx="1317846" cy="990605"/>
          </a:xfrm>
        </p:grpSpPr>
        <p:sp>
          <p:nvSpPr>
            <p:cNvPr id="31" name="Oval 30"/>
            <p:cNvSpPr/>
            <p:nvPr/>
          </p:nvSpPr>
          <p:spPr>
            <a:xfrm>
              <a:off x="2532637" y="3359423"/>
              <a:ext cx="1317846" cy="990605"/>
            </a:xfrm>
            <a:prstGeom prst="ellipse">
              <a:avLst/>
            </a:prstGeom>
            <a:solidFill>
              <a:schemeClr val="bg1">
                <a:lumMod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2" name="Oval 4"/>
            <p:cNvSpPr/>
            <p:nvPr/>
          </p:nvSpPr>
          <p:spPr>
            <a:xfrm>
              <a:off x="2725631" y="3504494"/>
              <a:ext cx="931858" cy="7004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DoD</a:t>
              </a:r>
            </a:p>
          </p:txBody>
        </p:sp>
      </p:grpSp>
      <p:grpSp>
        <p:nvGrpSpPr>
          <p:cNvPr id="33" name="Group 32"/>
          <p:cNvGrpSpPr/>
          <p:nvPr/>
        </p:nvGrpSpPr>
        <p:grpSpPr>
          <a:xfrm>
            <a:off x="2700542" y="5642206"/>
            <a:ext cx="3742915" cy="990605"/>
            <a:chOff x="2532637" y="3366896"/>
            <a:chExt cx="1317846" cy="990605"/>
          </a:xfrm>
        </p:grpSpPr>
        <p:sp>
          <p:nvSpPr>
            <p:cNvPr id="34" name="Oval 33"/>
            <p:cNvSpPr/>
            <p:nvPr/>
          </p:nvSpPr>
          <p:spPr>
            <a:xfrm>
              <a:off x="2532637" y="3366896"/>
              <a:ext cx="1317846" cy="990605"/>
            </a:xfrm>
            <a:prstGeom prst="ellipse">
              <a:avLst/>
            </a:prstGeom>
            <a:solidFill>
              <a:srgbClr val="00B0F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5" name="Oval 4"/>
            <p:cNvSpPr/>
            <p:nvPr/>
          </p:nvSpPr>
          <p:spPr>
            <a:xfrm>
              <a:off x="2725631" y="3504494"/>
              <a:ext cx="931858" cy="7004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400" b="1" kern="1200" dirty="0">
                  <a:solidFill>
                    <a:schemeClr val="bg1"/>
                  </a:solidFill>
                </a:rPr>
                <a:t>CSU </a:t>
              </a:r>
            </a:p>
            <a:p>
              <a:pPr lvl="0" algn="ctr" defTabSz="711200">
                <a:lnSpc>
                  <a:spcPct val="90000"/>
                </a:lnSpc>
                <a:spcBef>
                  <a:spcPct val="0"/>
                </a:spcBef>
                <a:spcAft>
                  <a:spcPct val="35000"/>
                </a:spcAft>
              </a:pPr>
              <a:r>
                <a:rPr lang="en-US" sz="1400" b="1" kern="1200" dirty="0">
                  <a:solidFill>
                    <a:schemeClr val="bg1"/>
                  </a:solidFill>
                </a:rPr>
                <a:t>Office of the Chancellor</a:t>
              </a:r>
            </a:p>
          </p:txBody>
        </p:sp>
      </p:grpSp>
      <p:grpSp>
        <p:nvGrpSpPr>
          <p:cNvPr id="37" name="Group 36"/>
          <p:cNvGrpSpPr/>
          <p:nvPr/>
        </p:nvGrpSpPr>
        <p:grpSpPr>
          <a:xfrm>
            <a:off x="3645116" y="1091583"/>
            <a:ext cx="1636542" cy="1135676"/>
            <a:chOff x="2532637" y="3359423"/>
            <a:chExt cx="1317846" cy="990605"/>
          </a:xfrm>
        </p:grpSpPr>
        <p:sp>
          <p:nvSpPr>
            <p:cNvPr id="38" name="Oval 37"/>
            <p:cNvSpPr/>
            <p:nvPr/>
          </p:nvSpPr>
          <p:spPr>
            <a:xfrm>
              <a:off x="2532637" y="3359423"/>
              <a:ext cx="1317846" cy="990605"/>
            </a:xfrm>
            <a:prstGeom prst="ellipse">
              <a:avLst/>
            </a:prstGeom>
            <a:solidFill>
              <a:srgbClr val="00B05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9" name="Oval 4"/>
            <p:cNvSpPr/>
            <p:nvPr/>
          </p:nvSpPr>
          <p:spPr>
            <a:xfrm>
              <a:off x="2725631" y="3449678"/>
              <a:ext cx="931858" cy="7004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CA </a:t>
              </a:r>
              <a:r>
                <a:rPr lang="en-US" sz="1600" b="1" kern="1200" dirty="0" err="1">
                  <a:solidFill>
                    <a:schemeClr val="bg1"/>
                  </a:solidFill>
                </a:rPr>
                <a:t>DoF</a:t>
              </a:r>
              <a:endParaRPr lang="en-US" sz="1600" b="1" kern="1200" dirty="0">
                <a:solidFill>
                  <a:schemeClr val="bg1"/>
                </a:solidFill>
              </a:endParaRPr>
            </a:p>
          </p:txBody>
        </p:sp>
      </p:grpSp>
      <p:grpSp>
        <p:nvGrpSpPr>
          <p:cNvPr id="41" name="Group 40"/>
          <p:cNvGrpSpPr/>
          <p:nvPr/>
        </p:nvGrpSpPr>
        <p:grpSpPr>
          <a:xfrm>
            <a:off x="319562" y="4652053"/>
            <a:ext cx="1317846" cy="990605"/>
            <a:chOff x="2532637" y="3359423"/>
            <a:chExt cx="1317846" cy="990605"/>
          </a:xfrm>
        </p:grpSpPr>
        <p:sp>
          <p:nvSpPr>
            <p:cNvPr id="42" name="Oval 41"/>
            <p:cNvSpPr/>
            <p:nvPr/>
          </p:nvSpPr>
          <p:spPr>
            <a:xfrm>
              <a:off x="2532637" y="3359423"/>
              <a:ext cx="1317846" cy="990605"/>
            </a:xfrm>
            <a:prstGeom prst="ellipse">
              <a:avLst/>
            </a:prstGeom>
            <a:solidFill>
              <a:schemeClr val="accent6">
                <a:lumMod val="75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3" name="Oval 4"/>
            <p:cNvSpPr/>
            <p:nvPr/>
          </p:nvSpPr>
          <p:spPr>
            <a:xfrm>
              <a:off x="2725631" y="3504494"/>
              <a:ext cx="931858" cy="7004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CAEL</a:t>
              </a:r>
            </a:p>
          </p:txBody>
        </p:sp>
      </p:grpSp>
      <p:grpSp>
        <p:nvGrpSpPr>
          <p:cNvPr id="44" name="Group 43"/>
          <p:cNvGrpSpPr/>
          <p:nvPr/>
        </p:nvGrpSpPr>
        <p:grpSpPr>
          <a:xfrm>
            <a:off x="6817406" y="3709291"/>
            <a:ext cx="1317846" cy="990605"/>
            <a:chOff x="2532637" y="3359423"/>
            <a:chExt cx="1317846" cy="990605"/>
          </a:xfrm>
        </p:grpSpPr>
        <p:sp>
          <p:nvSpPr>
            <p:cNvPr id="45" name="Oval 44"/>
            <p:cNvSpPr/>
            <p:nvPr/>
          </p:nvSpPr>
          <p:spPr>
            <a:xfrm>
              <a:off x="2532637" y="3359423"/>
              <a:ext cx="1317846" cy="990605"/>
            </a:xfrm>
            <a:prstGeom prst="ellipse">
              <a:avLst/>
            </a:prstGeom>
            <a:solidFill>
              <a:srgbClr val="0070C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46" name="Oval 4"/>
            <p:cNvSpPr/>
            <p:nvPr/>
          </p:nvSpPr>
          <p:spPr>
            <a:xfrm>
              <a:off x="2725631" y="3504494"/>
              <a:ext cx="931858" cy="7004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rPr>
                <a:t>CCCCO</a:t>
              </a:r>
            </a:p>
          </p:txBody>
        </p:sp>
      </p:grpSp>
      <p:cxnSp>
        <p:nvCxnSpPr>
          <p:cNvPr id="50" name="Straight Arrow Connector 49"/>
          <p:cNvCxnSpPr>
            <a:stCxn id="38" idx="4"/>
            <a:endCxn id="5" idx="0"/>
          </p:cNvCxnSpPr>
          <p:nvPr/>
        </p:nvCxnSpPr>
        <p:spPr>
          <a:xfrm>
            <a:off x="4463387" y="2227259"/>
            <a:ext cx="37821" cy="251270"/>
          </a:xfrm>
          <a:prstGeom prst="straightConnector1">
            <a:avLst/>
          </a:prstGeom>
          <a:ln w="25400">
            <a:solidFill>
              <a:schemeClr val="tx1"/>
            </a:solidFill>
            <a:headEnd type="stealth" w="med" len="lg"/>
            <a:tailEnd type="stealth"/>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340845" y="1955676"/>
            <a:ext cx="1266234" cy="801784"/>
          </a:xfrm>
          <a:prstGeom prst="straightConnector1">
            <a:avLst/>
          </a:prstGeom>
          <a:ln w="25400">
            <a:solidFill>
              <a:schemeClr val="tx1"/>
            </a:solidFill>
            <a:headEnd type="stealth" w="med" len="lg"/>
            <a:tailEnd type="stealt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370699" y="3023979"/>
            <a:ext cx="721521" cy="317566"/>
          </a:xfrm>
          <a:prstGeom prst="straightConnector1">
            <a:avLst/>
          </a:prstGeom>
          <a:ln w="25400">
            <a:solidFill>
              <a:schemeClr val="tx1"/>
            </a:solidFill>
            <a:headEnd type="stealth" w="med" len="lg"/>
            <a:tailEnd type="stealt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829618" y="3036426"/>
            <a:ext cx="1051197" cy="210622"/>
          </a:xfrm>
          <a:prstGeom prst="straightConnector1">
            <a:avLst/>
          </a:prstGeom>
          <a:ln w="25400">
            <a:solidFill>
              <a:schemeClr val="tx1"/>
            </a:solidFill>
            <a:headEnd type="stealth" w="med" len="lg"/>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 idx="7"/>
          </p:cNvCxnSpPr>
          <p:nvPr/>
        </p:nvCxnSpPr>
        <p:spPr>
          <a:xfrm flipH="1">
            <a:off x="5575585" y="1894444"/>
            <a:ext cx="1322870" cy="996911"/>
          </a:xfrm>
          <a:prstGeom prst="straightConnector1">
            <a:avLst/>
          </a:prstGeom>
          <a:ln w="25400">
            <a:solidFill>
              <a:schemeClr val="tx1"/>
            </a:solidFill>
            <a:headEnd type="stealth" w="med" len="lg"/>
            <a:tailEnd type="stealt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1" idx="4"/>
          </p:cNvCxnSpPr>
          <p:nvPr/>
        </p:nvCxnSpPr>
        <p:spPr>
          <a:xfrm>
            <a:off x="1757930" y="2359400"/>
            <a:ext cx="5149" cy="227766"/>
          </a:xfrm>
          <a:prstGeom prst="straightConnector1">
            <a:avLst/>
          </a:prstGeom>
          <a:ln w="25400">
            <a:solidFill>
              <a:schemeClr val="tx1"/>
            </a:solidFill>
            <a:headEnd type="stealth" w="med" len="lg"/>
            <a:tailEnd type="stealth"/>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9" idx="4"/>
            <a:endCxn id="22" idx="0"/>
          </p:cNvCxnSpPr>
          <p:nvPr/>
        </p:nvCxnSpPr>
        <p:spPr>
          <a:xfrm flipH="1">
            <a:off x="7470511" y="2181868"/>
            <a:ext cx="5818" cy="242708"/>
          </a:xfrm>
          <a:prstGeom prst="straightConnector1">
            <a:avLst/>
          </a:prstGeom>
          <a:ln w="25400">
            <a:solidFill>
              <a:schemeClr val="tx1"/>
            </a:solidFill>
            <a:headEnd type="stealth" w="med" len="lg"/>
            <a:tailEnd type="stealt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1592619" y="4213007"/>
            <a:ext cx="1430663" cy="813633"/>
          </a:xfrm>
          <a:prstGeom prst="straightConnector1">
            <a:avLst/>
          </a:prstGeom>
          <a:ln w="25400">
            <a:solidFill>
              <a:schemeClr val="tx1"/>
            </a:solidFill>
            <a:headEnd type="stealth" w="med" len="lg"/>
            <a:tailEnd type="stealt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25" idx="6"/>
          </p:cNvCxnSpPr>
          <p:nvPr/>
        </p:nvCxnSpPr>
        <p:spPr>
          <a:xfrm flipH="1">
            <a:off x="1638150" y="3973775"/>
            <a:ext cx="1348023" cy="111388"/>
          </a:xfrm>
          <a:prstGeom prst="straightConnector1">
            <a:avLst/>
          </a:prstGeom>
          <a:ln w="25400">
            <a:solidFill>
              <a:schemeClr val="tx1"/>
            </a:solidFill>
            <a:headEnd type="stealth" w="med" len="lg"/>
            <a:tailEnd type="stealth"/>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 idx="6"/>
          </p:cNvCxnSpPr>
          <p:nvPr/>
        </p:nvCxnSpPr>
        <p:spPr>
          <a:xfrm>
            <a:off x="6020606" y="3888005"/>
            <a:ext cx="860209" cy="17593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70021" y="5713999"/>
            <a:ext cx="1983850" cy="523220"/>
          </a:xfrm>
          <a:prstGeom prst="rect">
            <a:avLst/>
          </a:prstGeom>
          <a:noFill/>
        </p:spPr>
        <p:txBody>
          <a:bodyPr wrap="square" rtlCol="0">
            <a:spAutoFit/>
          </a:bodyPr>
          <a:lstStyle/>
          <a:p>
            <a:pPr algn="ctr"/>
            <a:r>
              <a:rPr lang="en-US" sz="1400" dirty="0"/>
              <a:t>National Organizations With Veteran CPL Focus</a:t>
            </a:r>
          </a:p>
        </p:txBody>
      </p:sp>
      <p:sp>
        <p:nvSpPr>
          <p:cNvPr id="89" name="TextBox 88"/>
          <p:cNvSpPr txBox="1"/>
          <p:nvPr/>
        </p:nvSpPr>
        <p:spPr>
          <a:xfrm>
            <a:off x="-49415" y="2255866"/>
            <a:ext cx="1689468" cy="646331"/>
          </a:xfrm>
          <a:prstGeom prst="rect">
            <a:avLst/>
          </a:prstGeom>
          <a:noFill/>
        </p:spPr>
        <p:txBody>
          <a:bodyPr wrap="square" rtlCol="0">
            <a:spAutoFit/>
          </a:bodyPr>
          <a:lstStyle/>
          <a:p>
            <a:pPr algn="ctr"/>
            <a:r>
              <a:rPr lang="en-US" sz="1200" dirty="0"/>
              <a:t>Federal Agency &amp; DoD Course/Occupation Reviews</a:t>
            </a:r>
          </a:p>
        </p:txBody>
      </p:sp>
      <p:sp>
        <p:nvSpPr>
          <p:cNvPr id="90" name="TextBox 89"/>
          <p:cNvSpPr txBox="1"/>
          <p:nvPr/>
        </p:nvSpPr>
        <p:spPr>
          <a:xfrm>
            <a:off x="6443458" y="4652053"/>
            <a:ext cx="2700542" cy="523220"/>
          </a:xfrm>
          <a:prstGeom prst="rect">
            <a:avLst/>
          </a:prstGeom>
          <a:noFill/>
        </p:spPr>
        <p:txBody>
          <a:bodyPr wrap="square" rtlCol="0">
            <a:spAutoFit/>
          </a:bodyPr>
          <a:lstStyle/>
          <a:p>
            <a:pPr algn="ctr"/>
            <a:r>
              <a:rPr lang="en-US" sz="1400" dirty="0"/>
              <a:t>CPL Workgroup/State Recommendations and Guidance</a:t>
            </a:r>
          </a:p>
        </p:txBody>
      </p:sp>
      <p:sp>
        <p:nvSpPr>
          <p:cNvPr id="91" name="TextBox 90"/>
          <p:cNvSpPr txBox="1"/>
          <p:nvPr/>
        </p:nvSpPr>
        <p:spPr>
          <a:xfrm>
            <a:off x="6237218" y="5471723"/>
            <a:ext cx="2000471" cy="523220"/>
          </a:xfrm>
          <a:prstGeom prst="rect">
            <a:avLst/>
          </a:prstGeom>
          <a:noFill/>
        </p:spPr>
        <p:txBody>
          <a:bodyPr wrap="square" rtlCol="0">
            <a:spAutoFit/>
          </a:bodyPr>
          <a:lstStyle/>
          <a:p>
            <a:pPr algn="ctr"/>
            <a:r>
              <a:rPr lang="en-US" sz="1400" dirty="0"/>
              <a:t>CSU Partners &amp; Chancellor’s Office</a:t>
            </a:r>
          </a:p>
        </p:txBody>
      </p:sp>
      <p:sp>
        <p:nvSpPr>
          <p:cNvPr id="92" name="TextBox 91"/>
          <p:cNvSpPr txBox="1"/>
          <p:nvPr/>
        </p:nvSpPr>
        <p:spPr>
          <a:xfrm>
            <a:off x="4652848" y="2149643"/>
            <a:ext cx="1453700" cy="307777"/>
          </a:xfrm>
          <a:prstGeom prst="rect">
            <a:avLst/>
          </a:prstGeom>
          <a:noFill/>
        </p:spPr>
        <p:txBody>
          <a:bodyPr wrap="square" rtlCol="0">
            <a:spAutoFit/>
          </a:bodyPr>
          <a:lstStyle/>
          <a:p>
            <a:pPr algn="ctr"/>
            <a:r>
              <a:rPr lang="en-US" sz="1400" dirty="0"/>
              <a:t>Funding Source</a:t>
            </a:r>
          </a:p>
        </p:txBody>
      </p:sp>
      <p:sp>
        <p:nvSpPr>
          <p:cNvPr id="2" name="TextBox 1"/>
          <p:cNvSpPr txBox="1"/>
          <p:nvPr/>
        </p:nvSpPr>
        <p:spPr>
          <a:xfrm>
            <a:off x="7773999" y="1967605"/>
            <a:ext cx="1468993" cy="646331"/>
          </a:xfrm>
          <a:prstGeom prst="rect">
            <a:avLst/>
          </a:prstGeom>
          <a:noFill/>
        </p:spPr>
        <p:txBody>
          <a:bodyPr wrap="square" rtlCol="0">
            <a:spAutoFit/>
          </a:bodyPr>
          <a:lstStyle/>
          <a:p>
            <a:pPr algn="ctr"/>
            <a:r>
              <a:rPr lang="en-US" sz="1200" dirty="0"/>
              <a:t>Development of Best Practice for BP/Catalog Policy </a:t>
            </a:r>
          </a:p>
        </p:txBody>
      </p:sp>
    </p:spTree>
    <p:extLst>
      <p:ext uri="{BB962C8B-B14F-4D97-AF65-F5344CB8AC3E}">
        <p14:creationId xmlns:p14="http://schemas.microsoft.com/office/powerpoint/2010/main" val="2329015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i="1" dirty="0"/>
              <a:t>Innovation Award- Saddleback College</a:t>
            </a:r>
            <a:br>
              <a:rPr lang="en-US" sz="2800" b="1" i="1" dirty="0"/>
            </a:br>
            <a:r>
              <a:rPr lang="en-US" sz="2800" dirty="0"/>
              <a:t>Veterans-Credit Articulation Track (V-CAT)</a:t>
            </a:r>
            <a:endParaRPr lang="en-US" sz="2800" b="1" i="1" dirty="0"/>
          </a:p>
        </p:txBody>
      </p:sp>
      <p:pic>
        <p:nvPicPr>
          <p:cNvPr id="4" name="Content Placeholder 3"/>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074920" y="2445028"/>
            <a:ext cx="3348990" cy="2229171"/>
          </a:xfrm>
        </p:spPr>
      </p:pic>
      <p:sp>
        <p:nvSpPr>
          <p:cNvPr id="5" name="Slide Number Placeholder 4"/>
          <p:cNvSpPr>
            <a:spLocks noGrp="1"/>
          </p:cNvSpPr>
          <p:nvPr>
            <p:ph type="sldNum" sz="quarter" idx="12"/>
          </p:nvPr>
        </p:nvSpPr>
        <p:spPr/>
        <p:txBody>
          <a:bodyPr/>
          <a:lstStyle/>
          <a:p>
            <a:fld id="{907DF27B-57C8-407E-9267-7D7D55AAD6A3}" type="slidenum">
              <a:rPr lang="en-US" smtClean="0"/>
              <a:pPr/>
              <a:t>22</a:t>
            </a:fld>
            <a:endParaRPr lang="en-US" dirty="0"/>
          </a:p>
        </p:txBody>
      </p:sp>
      <p:sp>
        <p:nvSpPr>
          <p:cNvPr id="3" name="Content Placeholder 2"/>
          <p:cNvSpPr>
            <a:spLocks noGrp="1"/>
          </p:cNvSpPr>
          <p:nvPr>
            <p:ph sz="half" idx="1"/>
          </p:nvPr>
        </p:nvSpPr>
        <p:spPr>
          <a:xfrm>
            <a:off x="628650" y="1925488"/>
            <a:ext cx="3886200" cy="4351338"/>
          </a:xfrm>
        </p:spPr>
        <p:txBody>
          <a:bodyPr>
            <a:normAutofit lnSpcReduction="10000"/>
          </a:bodyPr>
          <a:lstStyle/>
          <a:p>
            <a:pPr marL="0" indent="0">
              <a:buNone/>
            </a:pPr>
            <a:r>
              <a:rPr lang="en-US" sz="2000" i="0" dirty="0"/>
              <a:t>Process for faculty review</a:t>
            </a:r>
          </a:p>
          <a:p>
            <a:pPr marL="457200" indent="-457200">
              <a:buFont typeface="+mj-lt"/>
              <a:buAutoNum type="arabicPeriod"/>
            </a:pPr>
            <a:r>
              <a:rPr lang="en-US" sz="1800" i="0" dirty="0"/>
              <a:t>PI research </a:t>
            </a:r>
          </a:p>
          <a:p>
            <a:pPr marL="457200" indent="-457200">
              <a:buFont typeface="+mj-lt"/>
              <a:buAutoNum type="arabicPeriod"/>
            </a:pPr>
            <a:r>
              <a:rPr lang="en-US" sz="1800" i="0" dirty="0"/>
              <a:t>Course/MOS selections</a:t>
            </a:r>
          </a:p>
          <a:p>
            <a:pPr marL="457200" indent="-457200">
              <a:buFont typeface="+mj-lt"/>
              <a:buAutoNum type="arabicPeriod"/>
            </a:pPr>
            <a:r>
              <a:rPr lang="en-US" sz="1800" i="0" dirty="0"/>
              <a:t>Discipline faculty recruitment</a:t>
            </a:r>
          </a:p>
          <a:p>
            <a:pPr marL="457200" indent="-457200">
              <a:buFont typeface="+mj-lt"/>
              <a:buAutoNum type="arabicPeriod"/>
            </a:pPr>
            <a:r>
              <a:rPr lang="en-US" sz="1800" i="0" dirty="0"/>
              <a:t>Faculty training</a:t>
            </a:r>
          </a:p>
          <a:p>
            <a:pPr marL="457200" indent="-457200">
              <a:buFont typeface="+mj-lt"/>
              <a:buAutoNum type="arabicPeriod"/>
            </a:pPr>
            <a:r>
              <a:rPr lang="en-US" sz="1800" i="0" dirty="0"/>
              <a:t>Panel reviews and recommendations</a:t>
            </a:r>
          </a:p>
          <a:p>
            <a:pPr marL="457200" indent="-457200">
              <a:buFont typeface="+mj-lt"/>
              <a:buAutoNum type="arabicPeriod"/>
            </a:pPr>
            <a:r>
              <a:rPr lang="en-US" sz="1800" i="0" dirty="0"/>
              <a:t>PI review/feedback to panel in needed</a:t>
            </a:r>
          </a:p>
          <a:p>
            <a:pPr marL="457200" indent="-457200">
              <a:buFont typeface="+mj-lt"/>
              <a:buAutoNum type="arabicPeriod"/>
            </a:pPr>
            <a:r>
              <a:rPr lang="en-US" sz="1800" i="0" dirty="0"/>
              <a:t>Routing to AO for review</a:t>
            </a:r>
          </a:p>
          <a:p>
            <a:pPr marL="457200" indent="-457200">
              <a:buFont typeface="+mj-lt"/>
              <a:buAutoNum type="arabicPeriod"/>
            </a:pPr>
            <a:r>
              <a:rPr lang="en-US" sz="1800" i="0" dirty="0"/>
              <a:t>Submission to database</a:t>
            </a:r>
          </a:p>
          <a:p>
            <a:pPr marL="457200" indent="-457200">
              <a:buFont typeface="+mj-lt"/>
              <a:buAutoNum type="arabicPeriod"/>
            </a:pPr>
            <a:r>
              <a:rPr lang="en-US" sz="1800" i="0" dirty="0"/>
              <a:t>Repeat again for each term</a:t>
            </a:r>
          </a:p>
        </p:txBody>
      </p:sp>
    </p:spTree>
    <p:extLst>
      <p:ext uri="{BB962C8B-B14F-4D97-AF65-F5344CB8AC3E}">
        <p14:creationId xmlns:p14="http://schemas.microsoft.com/office/powerpoint/2010/main" val="3870800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i="1" dirty="0"/>
              <a:t>Innovation Award- Saddleback College</a:t>
            </a:r>
            <a:br>
              <a:rPr lang="en-US" sz="2800" b="1" i="1" dirty="0"/>
            </a:br>
            <a:r>
              <a:rPr lang="en-US" sz="2800" dirty="0"/>
              <a:t>Veterans-Credit Articulation Track (V-CAT)</a:t>
            </a:r>
            <a:endParaRPr lang="en-US" sz="2800" b="1" i="1" dirty="0"/>
          </a:p>
        </p:txBody>
      </p:sp>
      <p:sp>
        <p:nvSpPr>
          <p:cNvPr id="8" name="Content Placeholder 7"/>
          <p:cNvSpPr>
            <a:spLocks noGrp="1"/>
          </p:cNvSpPr>
          <p:nvPr>
            <p:ph sz="half" idx="2"/>
          </p:nvPr>
        </p:nvSpPr>
        <p:spPr/>
        <p:txBody>
          <a:bodyPr/>
          <a:lstStyle/>
          <a:p>
            <a:pPr marL="0" indent="0">
              <a:buNone/>
            </a:pPr>
            <a:endParaRPr lang="en-US" dirty="0"/>
          </a:p>
        </p:txBody>
      </p:sp>
      <p:sp>
        <p:nvSpPr>
          <p:cNvPr id="5" name="Slide Number Placeholder 4"/>
          <p:cNvSpPr>
            <a:spLocks noGrp="1"/>
          </p:cNvSpPr>
          <p:nvPr>
            <p:ph type="sldNum" sz="quarter" idx="12"/>
          </p:nvPr>
        </p:nvSpPr>
        <p:spPr/>
        <p:txBody>
          <a:bodyPr/>
          <a:lstStyle/>
          <a:p>
            <a:fld id="{907DF27B-57C8-407E-9267-7D7D55AAD6A3}" type="slidenum">
              <a:rPr lang="en-US" smtClean="0"/>
              <a:pPr/>
              <a:t>23</a:t>
            </a:fld>
            <a:endParaRPr lang="en-US" dirty="0"/>
          </a:p>
        </p:txBody>
      </p:sp>
      <p:pic>
        <p:nvPicPr>
          <p:cNvPr id="9" name="Content Placeholder 8"/>
          <p:cNvPicPr>
            <a:picLocks noGrp="1" noChangeAspect="1"/>
          </p:cNvPicPr>
          <p:nvPr>
            <p:ph sz="half" idx="1"/>
          </p:nvPr>
        </p:nvPicPr>
        <p:blipFill>
          <a:blip r:embed="rId3"/>
          <a:stretch>
            <a:fillRect/>
          </a:stretch>
        </p:blipFill>
        <p:spPr>
          <a:xfrm>
            <a:off x="1073092" y="1825625"/>
            <a:ext cx="2997315" cy="4351338"/>
          </a:xfrm>
          <a:prstGeom prst="rect">
            <a:avLst/>
          </a:prstGeom>
        </p:spPr>
      </p:pic>
      <p:pic>
        <p:nvPicPr>
          <p:cNvPr id="10" name="Picture 9"/>
          <p:cNvPicPr>
            <a:picLocks noChangeAspect="1"/>
          </p:cNvPicPr>
          <p:nvPr/>
        </p:nvPicPr>
        <p:blipFill>
          <a:blip r:embed="rId4"/>
          <a:stretch>
            <a:fillRect/>
          </a:stretch>
        </p:blipFill>
        <p:spPr>
          <a:xfrm>
            <a:off x="4911079" y="1825624"/>
            <a:ext cx="3309190" cy="4344927"/>
          </a:xfrm>
          <a:prstGeom prst="rect">
            <a:avLst/>
          </a:prstGeom>
        </p:spPr>
      </p:pic>
    </p:spTree>
    <p:extLst>
      <p:ext uri="{BB962C8B-B14F-4D97-AF65-F5344CB8AC3E}">
        <p14:creationId xmlns:p14="http://schemas.microsoft.com/office/powerpoint/2010/main" val="2559688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i="1" dirty="0"/>
              <a:t>Innovation Award- Saddleback College</a:t>
            </a:r>
            <a:br>
              <a:rPr lang="en-US" sz="2800" b="1" i="1" dirty="0"/>
            </a:br>
            <a:r>
              <a:rPr lang="en-US" sz="2800" dirty="0"/>
              <a:t>Veterans-Credit Articulation Track (V-CAT)</a:t>
            </a:r>
            <a:endParaRPr lang="en-US" sz="2800" b="1" i="1" dirty="0"/>
          </a:p>
        </p:txBody>
      </p:sp>
      <p:sp>
        <p:nvSpPr>
          <p:cNvPr id="3" name="Content Placeholder 2"/>
          <p:cNvSpPr>
            <a:spLocks noGrp="1"/>
          </p:cNvSpPr>
          <p:nvPr>
            <p:ph sz="half" idx="1"/>
          </p:nvPr>
        </p:nvSpPr>
        <p:spPr>
          <a:xfrm>
            <a:off x="628650" y="1825625"/>
            <a:ext cx="4171950" cy="4351338"/>
          </a:xfrm>
        </p:spPr>
        <p:txBody>
          <a:bodyPr>
            <a:normAutofit/>
          </a:bodyPr>
          <a:lstStyle/>
          <a:p>
            <a:pPr marL="0" indent="0" algn="ctr">
              <a:buNone/>
            </a:pPr>
            <a:r>
              <a:rPr lang="en-US" i="0" dirty="0"/>
              <a:t>Successes to Date</a:t>
            </a:r>
          </a:p>
          <a:p>
            <a:pPr marL="285750" indent="-285750"/>
            <a:r>
              <a:rPr lang="en-US" sz="1800" b="0" i="0" dirty="0">
                <a:cs typeface="Times New Roman" panose="02020603050405020304" pitchFamily="18" charset="0"/>
              </a:rPr>
              <a:t>Articulation Agreements</a:t>
            </a:r>
          </a:p>
          <a:p>
            <a:pPr marL="742950" lvl="1" indent="-285750"/>
            <a:r>
              <a:rPr lang="en-US" sz="1800" dirty="0">
                <a:cs typeface="Times New Roman" panose="02020603050405020304" pitchFamily="18" charset="0"/>
              </a:rPr>
              <a:t>Electronics Technology</a:t>
            </a:r>
          </a:p>
          <a:p>
            <a:pPr marL="742950" lvl="1" indent="-285750"/>
            <a:r>
              <a:rPr lang="en-US" sz="1800" dirty="0">
                <a:cs typeface="Times New Roman" panose="02020603050405020304" pitchFamily="18" charset="0"/>
              </a:rPr>
              <a:t>Languages	</a:t>
            </a:r>
          </a:p>
          <a:p>
            <a:pPr marL="742950" lvl="1" indent="-285750"/>
            <a:r>
              <a:rPr lang="en-US" sz="1800" dirty="0">
                <a:cs typeface="Times New Roman" panose="02020603050405020304" pitchFamily="18" charset="0"/>
              </a:rPr>
              <a:t>Computer Sciences</a:t>
            </a:r>
          </a:p>
          <a:p>
            <a:pPr marL="285750" indent="-285750"/>
            <a:r>
              <a:rPr lang="en-US" sz="1800" b="0" i="0" dirty="0">
                <a:cs typeface="Times New Roman" panose="02020603050405020304" pitchFamily="18" charset="0"/>
              </a:rPr>
              <a:t>JST Repository Project</a:t>
            </a:r>
          </a:p>
          <a:p>
            <a:pPr marL="285750" indent="-285750"/>
            <a:r>
              <a:rPr lang="en-US" sz="1800" b="0" i="0" dirty="0">
                <a:cs typeface="Times New Roman" panose="02020603050405020304" pitchFamily="18" charset="0"/>
              </a:rPr>
              <a:t>Catalog Policy Proposed Research</a:t>
            </a:r>
          </a:p>
          <a:p>
            <a:pPr marL="285750" indent="-285750"/>
            <a:r>
              <a:rPr lang="en-US" sz="1800" b="0" i="0" dirty="0">
                <a:cs typeface="Times New Roman" panose="02020603050405020304" pitchFamily="18" charset="0"/>
              </a:rPr>
              <a:t>Increased Collaboration</a:t>
            </a:r>
          </a:p>
          <a:p>
            <a:pPr marL="742950" lvl="1" indent="-285750"/>
            <a:r>
              <a:rPr lang="en-US" sz="1800" dirty="0">
                <a:cs typeface="Times New Roman" panose="02020603050405020304" pitchFamily="18" charset="0"/>
              </a:rPr>
              <a:t>Intersegmental</a:t>
            </a:r>
          </a:p>
          <a:p>
            <a:pPr marL="742950" lvl="1" indent="-285750"/>
            <a:r>
              <a:rPr lang="en-US" sz="1800" dirty="0">
                <a:cs typeface="Times New Roman" panose="02020603050405020304" pitchFamily="18" charset="0"/>
              </a:rPr>
              <a:t>National Organizations</a:t>
            </a:r>
          </a:p>
          <a:p>
            <a:pPr marL="285750" indent="-285750"/>
            <a:r>
              <a:rPr lang="en-US" sz="1800" b="0" i="0" dirty="0">
                <a:cs typeface="Times New Roman" panose="02020603050405020304" pitchFamily="18" charset="0"/>
              </a:rPr>
              <a:t>Increased CPL Dialog in CCCC and CSU Systems </a:t>
            </a:r>
          </a:p>
          <a:p>
            <a:pPr marL="0" indent="0">
              <a:buNone/>
            </a:pPr>
            <a:endParaRPr lang="en-US" dirty="0"/>
          </a:p>
        </p:txBody>
      </p:sp>
      <p:sp>
        <p:nvSpPr>
          <p:cNvPr id="5" name="Slide Number Placeholder 4"/>
          <p:cNvSpPr>
            <a:spLocks noGrp="1"/>
          </p:cNvSpPr>
          <p:nvPr>
            <p:ph type="sldNum" sz="quarter" idx="12"/>
          </p:nvPr>
        </p:nvSpPr>
        <p:spPr/>
        <p:txBody>
          <a:bodyPr/>
          <a:lstStyle/>
          <a:p>
            <a:fld id="{907DF27B-57C8-407E-9267-7D7D55AAD6A3}" type="slidenum">
              <a:rPr lang="en-US" smtClean="0"/>
              <a:pPr/>
              <a:t>24</a:t>
            </a:fld>
            <a:endParaRPr lang="en-US" dirty="0"/>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629150" y="2543969"/>
            <a:ext cx="3619111" cy="2714333"/>
          </a:xfrm>
          <a:prstGeom prst="rect">
            <a:avLst/>
          </a:prstGeom>
        </p:spPr>
      </p:pic>
    </p:spTree>
    <p:extLst>
      <p:ext uri="{BB962C8B-B14F-4D97-AF65-F5344CB8AC3E}">
        <p14:creationId xmlns:p14="http://schemas.microsoft.com/office/powerpoint/2010/main" val="2135846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i="1" dirty="0"/>
              <a:t>Innovation Award- Saddleback College</a:t>
            </a:r>
            <a:br>
              <a:rPr lang="en-US" sz="2800" b="1" i="1" dirty="0"/>
            </a:br>
            <a:r>
              <a:rPr lang="en-US" sz="2800" dirty="0"/>
              <a:t>Veterans-Credit Articulation Track (V-CAT)</a:t>
            </a:r>
            <a:endParaRPr lang="en-US" sz="2800" b="1" i="1" dirty="0"/>
          </a:p>
        </p:txBody>
      </p:sp>
      <p:sp>
        <p:nvSpPr>
          <p:cNvPr id="8" name="Content Placeholder 7"/>
          <p:cNvSpPr>
            <a:spLocks noGrp="1"/>
          </p:cNvSpPr>
          <p:nvPr>
            <p:ph sz="half" idx="1"/>
          </p:nvPr>
        </p:nvSpPr>
        <p:spPr>
          <a:xfrm>
            <a:off x="171450" y="1819280"/>
            <a:ext cx="4457700" cy="4351338"/>
          </a:xfrm>
        </p:spPr>
        <p:txBody>
          <a:bodyPr>
            <a:normAutofit lnSpcReduction="10000"/>
          </a:bodyPr>
          <a:lstStyle/>
          <a:p>
            <a:pPr marL="0" indent="0" algn="ctr">
              <a:buNone/>
            </a:pPr>
            <a:endParaRPr lang="en-US" sz="2000" i="0" dirty="0"/>
          </a:p>
          <a:p>
            <a:pPr marL="0" indent="0" algn="ctr">
              <a:buNone/>
            </a:pPr>
            <a:r>
              <a:rPr lang="en-US" sz="2000" i="0" dirty="0"/>
              <a:t>Revealing Gaps</a:t>
            </a:r>
          </a:p>
          <a:p>
            <a:pPr marL="285750" indent="-285750"/>
            <a:r>
              <a:rPr lang="en-US" sz="1800" b="0" i="0" dirty="0">
                <a:cs typeface="Times New Roman" panose="02020603050405020304" pitchFamily="18" charset="0"/>
              </a:rPr>
              <a:t>Regionally accredited DoD coursework treated like non-collegiate coursework</a:t>
            </a:r>
          </a:p>
          <a:p>
            <a:pPr marL="285750" indent="-285750"/>
            <a:r>
              <a:rPr lang="en-US" sz="1800" b="0" i="0" dirty="0">
                <a:cs typeface="Times New Roman" panose="02020603050405020304" pitchFamily="18" charset="0"/>
              </a:rPr>
              <a:t>Catalog policies and administrative regulations</a:t>
            </a:r>
          </a:p>
          <a:p>
            <a:pPr marL="742950" lvl="1" indent="-285750"/>
            <a:r>
              <a:rPr lang="en-US" sz="1800" dirty="0">
                <a:cs typeface="Times New Roman" panose="02020603050405020304" pitchFamily="18" charset="0"/>
              </a:rPr>
              <a:t>Vary tremendously</a:t>
            </a:r>
          </a:p>
          <a:p>
            <a:pPr marL="742950" lvl="1" indent="-285750"/>
            <a:r>
              <a:rPr lang="en-US" sz="1800" b="0" i="0" dirty="0">
                <a:cs typeface="Times New Roman" panose="02020603050405020304" pitchFamily="18" charset="0"/>
              </a:rPr>
              <a:t>Unit ceilings are far too low in some districts</a:t>
            </a:r>
          </a:p>
          <a:p>
            <a:pPr marL="742950" lvl="1" indent="-285750"/>
            <a:r>
              <a:rPr lang="en-US" sz="1800" dirty="0">
                <a:cs typeface="Times New Roman" panose="02020603050405020304" pitchFamily="18" charset="0"/>
              </a:rPr>
              <a:t>Credit is given upfront hurting many veterans</a:t>
            </a:r>
          </a:p>
          <a:p>
            <a:pPr marL="285750" indent="-285750"/>
            <a:r>
              <a:rPr lang="en-US" sz="1800" b="0" i="0" dirty="0">
                <a:cs typeface="Times New Roman" panose="02020603050405020304" pitchFamily="18" charset="0"/>
              </a:rPr>
              <a:t>International students vs prior military</a:t>
            </a:r>
          </a:p>
          <a:p>
            <a:pPr marL="285750" indent="-285750"/>
            <a:r>
              <a:rPr lang="en-US" sz="1800" b="0" i="0" dirty="0">
                <a:cs typeface="Times New Roman" panose="02020603050405020304" pitchFamily="18" charset="0"/>
              </a:rPr>
              <a:t>No dedicated funding/support for faculty or AOs to do this vital work for re-entry adult students</a:t>
            </a:r>
          </a:p>
          <a:p>
            <a:pPr marL="285750" indent="-285750"/>
            <a:endParaRPr lang="en-US" sz="1800" b="0" i="0" dirty="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907DF27B-57C8-407E-9267-7D7D55AAD6A3}" type="slidenum">
              <a:rPr lang="en-US" smtClean="0"/>
              <a:pPr/>
              <a:t>25</a:t>
            </a:fld>
            <a:endParaRPr lang="en-US" dirty="0"/>
          </a:p>
        </p:txBody>
      </p:sp>
      <p:pic>
        <p:nvPicPr>
          <p:cNvPr id="4" name="Content Placeholder 3"/>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949190" y="2588261"/>
            <a:ext cx="3465690" cy="1949450"/>
          </a:xfrm>
        </p:spPr>
      </p:pic>
    </p:spTree>
    <p:extLst>
      <p:ext uri="{BB962C8B-B14F-4D97-AF65-F5344CB8AC3E}">
        <p14:creationId xmlns:p14="http://schemas.microsoft.com/office/powerpoint/2010/main" val="3128744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i="1" dirty="0"/>
              <a:t>Innovation Award- Saddleback College</a:t>
            </a:r>
            <a:br>
              <a:rPr lang="en-US" sz="2800" b="1" i="1" dirty="0"/>
            </a:br>
            <a:r>
              <a:rPr lang="en-US" sz="2800" dirty="0"/>
              <a:t>Veterans-Credit Articulation Track (V-CAT)</a:t>
            </a:r>
            <a:endParaRPr lang="en-US" sz="2800" b="1" i="1" dirty="0"/>
          </a:p>
        </p:txBody>
      </p:sp>
      <p:sp>
        <p:nvSpPr>
          <p:cNvPr id="8" name="Content Placeholder 7"/>
          <p:cNvSpPr>
            <a:spLocks noGrp="1"/>
          </p:cNvSpPr>
          <p:nvPr>
            <p:ph sz="half" idx="1"/>
          </p:nvPr>
        </p:nvSpPr>
        <p:spPr/>
        <p:txBody>
          <a:bodyPr/>
          <a:lstStyle/>
          <a:p>
            <a:pPr marL="0" indent="0" algn="ctr">
              <a:buNone/>
            </a:pPr>
            <a:r>
              <a:rPr lang="en-US" sz="2000" i="0" dirty="0"/>
              <a:t>Our Progress </a:t>
            </a:r>
          </a:p>
          <a:p>
            <a:pPr marL="285750" indent="-285750"/>
            <a:r>
              <a:rPr lang="en-US" sz="1800" b="0" i="0" dirty="0">
                <a:cs typeface="Times New Roman" panose="02020603050405020304" pitchFamily="18" charset="0"/>
              </a:rPr>
              <a:t>Follow Our Webpage:</a:t>
            </a:r>
          </a:p>
          <a:p>
            <a:pPr marL="742950" lvl="1" indent="-285750"/>
            <a:r>
              <a:rPr lang="en-US" sz="1800" dirty="0">
                <a:cs typeface="Times New Roman" panose="02020603050405020304" pitchFamily="18" charset="0"/>
                <a:hlinkClick r:id="rId3"/>
              </a:rPr>
              <a:t>www.saddleback.edu/vets/pathways-completion-v-cat</a:t>
            </a:r>
            <a:endParaRPr lang="en-US" sz="1800" dirty="0">
              <a:cs typeface="Times New Roman" panose="02020603050405020304" pitchFamily="18" charset="0"/>
            </a:endParaRPr>
          </a:p>
          <a:p>
            <a:pPr marL="285750" indent="-285750"/>
            <a:r>
              <a:rPr lang="en-US" sz="1800" b="0" i="0" dirty="0">
                <a:cs typeface="Times New Roman" panose="02020603050405020304" pitchFamily="18" charset="0"/>
              </a:rPr>
              <a:t>Contact Us Directly</a:t>
            </a:r>
          </a:p>
          <a:p>
            <a:pPr marL="742950" lvl="1" indent="-285750"/>
            <a:r>
              <a:rPr lang="en-US" sz="1800" dirty="0">
                <a:cs typeface="Times New Roman" panose="02020603050405020304" pitchFamily="18" charset="0"/>
                <a:hlinkClick r:id="rId4"/>
              </a:rPr>
              <a:t>tnelson14@saddleback.edu</a:t>
            </a:r>
            <a:endParaRPr lang="en-US" sz="1800" dirty="0">
              <a:cs typeface="Times New Roman" panose="02020603050405020304" pitchFamily="18" charset="0"/>
            </a:endParaRPr>
          </a:p>
          <a:p>
            <a:pPr marL="742950" lvl="1" indent="-285750"/>
            <a:r>
              <a:rPr lang="en-US" sz="1800" b="0" i="0" dirty="0">
                <a:cs typeface="Times New Roman" panose="02020603050405020304" pitchFamily="18" charset="0"/>
                <a:hlinkClick r:id="rId5"/>
              </a:rPr>
              <a:t>gbarnak@saddleback.edu</a:t>
            </a:r>
            <a:r>
              <a:rPr lang="en-US" sz="1800" b="0" i="0" dirty="0">
                <a:cs typeface="Times New Roman" panose="02020603050405020304" pitchFamily="18" charset="0"/>
              </a:rPr>
              <a:t> </a:t>
            </a:r>
          </a:p>
          <a:p>
            <a:pPr marL="285750" indent="-285750"/>
            <a:r>
              <a:rPr lang="en-US" sz="1800" b="0" i="0" dirty="0">
                <a:cs typeface="Times New Roman" panose="02020603050405020304" pitchFamily="18" charset="0"/>
              </a:rPr>
              <a:t>Nudge Your Local CC and CSU to Follow Our Progress and Consider Adding Articulation Pathways</a:t>
            </a:r>
          </a:p>
          <a:p>
            <a:endParaRPr lang="en-US" dirty="0"/>
          </a:p>
        </p:txBody>
      </p:sp>
      <p:sp>
        <p:nvSpPr>
          <p:cNvPr id="5" name="Slide Number Placeholder 4"/>
          <p:cNvSpPr>
            <a:spLocks noGrp="1"/>
          </p:cNvSpPr>
          <p:nvPr>
            <p:ph type="sldNum" sz="quarter" idx="12"/>
          </p:nvPr>
        </p:nvSpPr>
        <p:spPr/>
        <p:txBody>
          <a:bodyPr/>
          <a:lstStyle/>
          <a:p>
            <a:fld id="{907DF27B-57C8-407E-9267-7D7D55AAD6A3}" type="slidenum">
              <a:rPr lang="en-US" smtClean="0"/>
              <a:pPr/>
              <a:t>26</a:t>
            </a:fld>
            <a:endParaRPr lang="en-US" dirty="0"/>
          </a:p>
        </p:txBody>
      </p:sp>
      <p:pic>
        <p:nvPicPr>
          <p:cNvPr id="10" name="Content Placeholder 9"/>
          <p:cNvPicPr>
            <a:picLocks noGrp="1" noChangeAspect="1"/>
          </p:cNvPicPr>
          <p:nvPr>
            <p:ph sz="half" idx="2"/>
          </p:nvPr>
        </p:nvPicPr>
        <p:blipFill>
          <a:blip r:embed="rId6" cstate="email">
            <a:extLst>
              <a:ext uri="{28A0092B-C50C-407E-A947-70E740481C1C}">
                <a14:useLocalDpi xmlns:a14="http://schemas.microsoft.com/office/drawing/2010/main" val="0"/>
              </a:ext>
            </a:extLst>
          </a:blip>
          <a:stretch>
            <a:fillRect/>
          </a:stretch>
        </p:blipFill>
        <p:spPr>
          <a:xfrm>
            <a:off x="4629150" y="2543969"/>
            <a:ext cx="3886200" cy="2914650"/>
          </a:xfrm>
          <a:prstGeom prst="rect">
            <a:avLst/>
          </a:prstGeom>
        </p:spPr>
      </p:pic>
    </p:spTree>
    <p:extLst>
      <p:ext uri="{BB962C8B-B14F-4D97-AF65-F5344CB8AC3E}">
        <p14:creationId xmlns:p14="http://schemas.microsoft.com/office/powerpoint/2010/main" val="2376547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idx="1"/>
          </p:nvPr>
        </p:nvSpPr>
        <p:spPr>
          <a:xfrm>
            <a:off x="457200" y="1079310"/>
            <a:ext cx="8229600" cy="45259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4800" b="1" i="1" u="none" strike="noStrike" cap="none" dirty="0">
                <a:solidFill>
                  <a:srgbClr val="C00000"/>
                </a:solidFill>
                <a:latin typeface="Lucida Handwriting" charset="0"/>
                <a:ea typeface="Lucida Handwriting" charset="0"/>
                <a:cs typeface="Lucida Handwriting" charset="0"/>
                <a:sym typeface="Calibri"/>
              </a:rPr>
              <a:t>Questions? Comments? </a:t>
            </a:r>
          </a:p>
          <a:p>
            <a:pPr marL="0" marR="0" lvl="0" indent="0" algn="ctr" rtl="0">
              <a:spcBef>
                <a:spcPts val="720"/>
              </a:spcBef>
              <a:spcAft>
                <a:spcPts val="0"/>
              </a:spcAft>
              <a:buClr>
                <a:schemeClr val="dk1"/>
              </a:buClr>
              <a:buSzPct val="25000"/>
              <a:buFont typeface="Arial"/>
              <a:buNone/>
            </a:pPr>
            <a:endParaRPr sz="3600" b="1" i="0" u="none" strike="noStrike" cap="none" dirty="0">
              <a:solidFill>
                <a:schemeClr val="dk1"/>
              </a:solidFill>
              <a:latin typeface="Calibri"/>
              <a:ea typeface="Calibri"/>
              <a:cs typeface="Calibri"/>
              <a:sym typeface="Calibri"/>
            </a:endParaRPr>
          </a:p>
          <a:p>
            <a:pPr marL="0" marR="0" lvl="0" indent="0" algn="ctr" rtl="0">
              <a:spcBef>
                <a:spcPts val="640"/>
              </a:spcBef>
              <a:buClr>
                <a:schemeClr val="dk1"/>
              </a:buClr>
              <a:buSzPct val="25000"/>
              <a:buFont typeface="Arial"/>
              <a:buNone/>
            </a:pPr>
            <a:endParaRPr sz="3200" b="1" i="0" u="none" strike="noStrike" cap="none" dirty="0">
              <a:solidFill>
                <a:schemeClr val="dk1"/>
              </a:solidFill>
              <a:latin typeface="Calibri"/>
              <a:ea typeface="Calibri"/>
              <a:cs typeface="Calibri"/>
              <a:sym typeface="Calibri"/>
            </a:endParaRPr>
          </a:p>
        </p:txBody>
      </p:sp>
      <p:sp>
        <p:nvSpPr>
          <p:cNvPr id="309" name="Shape 309"/>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27</a:t>
            </a:fld>
            <a:endParaRPr lang="en-US" sz="1200" b="0" i="0" u="none" strike="noStrike" cap="none" dirty="0">
              <a:solidFill>
                <a:srgbClr val="888888"/>
              </a:solidFill>
              <a:latin typeface="Calibri"/>
              <a:ea typeface="Calibri"/>
              <a:cs typeface="Calibri"/>
              <a:sym typeface="Calibri"/>
            </a:endParaRPr>
          </a:p>
        </p:txBody>
      </p:sp>
      <p:pic>
        <p:nvPicPr>
          <p:cNvPr id="310" name="Shape 310" descr="C:\Users\cwarner\AppData\Local\Microsoft\Windows\Temporary Internet Files\Content.IE5\2CA375ZD\question-mark[1].jpg"/>
          <p:cNvPicPr preferRelativeResize="0"/>
          <p:nvPr/>
        </p:nvPicPr>
        <p:blipFill rotWithShape="1">
          <a:blip r:embed="rId3">
            <a:alphaModFix/>
          </a:blip>
          <a:srcRect/>
          <a:stretch/>
        </p:blipFill>
        <p:spPr>
          <a:xfrm>
            <a:off x="2933700" y="2646173"/>
            <a:ext cx="3276600" cy="2959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Shape 316"/>
          <p:cNvSpPr txBox="1">
            <a:spLocks noGrp="1"/>
          </p:cNvSpPr>
          <p:nvPr>
            <p:ph idx="1"/>
          </p:nvPr>
        </p:nvSpPr>
        <p:spPr>
          <a:xfrm>
            <a:off x="456560" y="1142289"/>
            <a:ext cx="8472488" cy="331946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5400" b="1" i="1" u="none" strike="noStrike" cap="none" dirty="0">
                <a:solidFill>
                  <a:srgbClr val="C00000"/>
                </a:solidFill>
                <a:latin typeface="Lucida Handwriting" charset="0"/>
                <a:ea typeface="Lucida Handwriting" charset="0"/>
                <a:cs typeface="Lucida Handwriting" charset="0"/>
                <a:sym typeface="Calibri"/>
              </a:rPr>
              <a:t>Thank you!</a:t>
            </a:r>
          </a:p>
          <a:p>
            <a:pPr marL="0" marR="0" lvl="0" indent="0" algn="ctr" rtl="0">
              <a:spcBef>
                <a:spcPts val="0"/>
              </a:spcBef>
              <a:spcAft>
                <a:spcPts val="0"/>
              </a:spcAft>
              <a:buClr>
                <a:schemeClr val="dk1"/>
              </a:buClr>
              <a:buSzPct val="25000"/>
              <a:buFont typeface="Arial"/>
              <a:buNone/>
            </a:pPr>
            <a:endParaRPr lang="en-US" sz="2400" b="1" i="1" dirty="0">
              <a:solidFill>
                <a:srgbClr val="C00000"/>
              </a:solidFill>
            </a:endParaRPr>
          </a:p>
          <a:p>
            <a:pPr marL="0" marR="0" lvl="0" indent="0" algn="ctr" rtl="0">
              <a:spcBef>
                <a:spcPts val="0"/>
              </a:spcBef>
              <a:spcAft>
                <a:spcPts val="0"/>
              </a:spcAft>
              <a:buClr>
                <a:schemeClr val="dk1"/>
              </a:buClr>
              <a:buSzPct val="25000"/>
              <a:buFont typeface="Arial"/>
              <a:buNone/>
            </a:pPr>
            <a:endParaRPr lang="en-US" sz="2400" i="1" dirty="0">
              <a:solidFill>
                <a:srgbClr val="0070C0"/>
              </a:solidFill>
            </a:endParaRPr>
          </a:p>
          <a:p>
            <a:pPr marL="0" indent="0">
              <a:spcBef>
                <a:spcPts val="0"/>
              </a:spcBef>
              <a:buClr>
                <a:schemeClr val="dk1"/>
              </a:buClr>
              <a:buSzPct val="25000"/>
              <a:buNone/>
            </a:pPr>
            <a:r>
              <a:rPr lang="en-US" i="1" u="none" strike="noStrike" cap="none" dirty="0">
                <a:solidFill>
                  <a:srgbClr val="0070C0"/>
                </a:solidFill>
                <a:sym typeface="Calibri"/>
              </a:rPr>
              <a:t>Dolores Davison</a:t>
            </a:r>
            <a:r>
              <a:rPr lang="en-US" i="1" dirty="0">
                <a:solidFill>
                  <a:srgbClr val="0070C0"/>
                </a:solidFill>
                <a:sym typeface="Calibri"/>
              </a:rPr>
              <a:t>   </a:t>
            </a:r>
            <a:r>
              <a:rPr lang="en-US" i="1" u="none" strike="noStrike" cap="none" dirty="0">
                <a:solidFill>
                  <a:srgbClr val="0070C0"/>
                </a:solidFill>
                <a:sym typeface="Calibri"/>
              </a:rPr>
              <a:t>  	</a:t>
            </a:r>
            <a:r>
              <a:rPr lang="en-US" i="1" u="none" strike="noStrike" cap="none" dirty="0">
                <a:solidFill>
                  <a:srgbClr val="0070C0"/>
                </a:solidFill>
                <a:sym typeface="Calibri"/>
                <a:hlinkClick r:id="rId3"/>
              </a:rPr>
              <a:t>davisondolores@fhda.edu</a:t>
            </a:r>
            <a:endParaRPr lang="en-US" dirty="0">
              <a:solidFill>
                <a:srgbClr val="0070C0"/>
              </a:solidFill>
              <a:sym typeface="Calibri"/>
              <a:hlinkClick r:id="rId3"/>
            </a:endParaRPr>
          </a:p>
          <a:p>
            <a:pPr marL="0" indent="0">
              <a:spcBef>
                <a:spcPts val="0"/>
              </a:spcBef>
              <a:buClr>
                <a:schemeClr val="dk1"/>
              </a:buClr>
              <a:buSzPct val="25000"/>
              <a:buNone/>
            </a:pPr>
            <a:r>
              <a:rPr lang="en-US" i="1" u="none" strike="noStrike" cap="none" dirty="0">
                <a:solidFill>
                  <a:srgbClr val="0070C0"/>
                </a:solidFill>
                <a:sym typeface="Calibri"/>
                <a:hlinkClick r:id="rId3"/>
              </a:rPr>
              <a:t>Ter</a:t>
            </a:r>
            <a:r>
              <a:rPr lang="en-US" dirty="0">
                <a:solidFill>
                  <a:srgbClr val="0070C0"/>
                </a:solidFill>
                <a:sym typeface="Calibri"/>
                <a:hlinkClick r:id="rId3"/>
              </a:rPr>
              <a:t>ence</a:t>
            </a:r>
            <a:r>
              <a:rPr lang="en-US" dirty="0">
                <a:solidFill>
                  <a:srgbClr val="0070C0"/>
                </a:solidFill>
                <a:sym typeface="Calibri"/>
              </a:rPr>
              <a:t> Nelson		</a:t>
            </a:r>
            <a:r>
              <a:rPr lang="en-US" dirty="0">
                <a:solidFill>
                  <a:srgbClr val="0070C0"/>
                </a:solidFill>
                <a:hlinkClick r:id="rId4"/>
              </a:rPr>
              <a:t>tnelson14@saddleback.edu</a:t>
            </a:r>
            <a:r>
              <a:rPr lang="en-US" dirty="0">
                <a:solidFill>
                  <a:srgbClr val="0070C0"/>
                </a:solidFill>
              </a:rPr>
              <a:t> </a:t>
            </a:r>
            <a:endParaRPr lang="en-US" dirty="0">
              <a:solidFill>
                <a:srgbClr val="0070C0"/>
              </a:solidFill>
              <a:sym typeface="Calibri"/>
            </a:endParaRPr>
          </a:p>
          <a:p>
            <a:pPr marL="0" indent="0">
              <a:spcBef>
                <a:spcPts val="0"/>
              </a:spcBef>
              <a:buClr>
                <a:schemeClr val="dk1"/>
              </a:buClr>
              <a:buSzPct val="25000"/>
              <a:buNone/>
            </a:pPr>
            <a:r>
              <a:rPr lang="en-US" i="1" u="none" strike="noStrike" cap="none" dirty="0">
                <a:solidFill>
                  <a:srgbClr val="0070C0"/>
                </a:solidFill>
                <a:sym typeface="Calibri"/>
              </a:rPr>
              <a:t>Kim Schenk		</a:t>
            </a:r>
            <a:r>
              <a:rPr lang="en-US" dirty="0" err="1">
                <a:solidFill>
                  <a:srgbClr val="0070C0"/>
                </a:solidFill>
              </a:rPr>
              <a:t>kschenk@dvc.edu</a:t>
            </a:r>
            <a:endParaRPr lang="en-US" i="1" u="none" strike="noStrike" cap="none" dirty="0">
              <a:solidFill>
                <a:srgbClr val="0070C0"/>
              </a:solidFill>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641446"/>
            <a:ext cx="8229600" cy="16329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CPL Workgroups, Reports, &amp; Advisories</a:t>
            </a:r>
          </a:p>
        </p:txBody>
      </p:sp>
      <p:sp>
        <p:nvSpPr>
          <p:cNvPr id="67" name="Shape 67"/>
          <p:cNvSpPr txBox="1">
            <a:spLocks noGrp="1"/>
          </p:cNvSpPr>
          <p:nvPr>
            <p:ph idx="1"/>
          </p:nvPr>
        </p:nvSpPr>
        <p:spPr>
          <a:xfrm>
            <a:off x="340425" y="2428570"/>
            <a:ext cx="8346375" cy="46773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mn-lt"/>
                <a:ea typeface="Calibri"/>
                <a:cs typeface="Calibri"/>
                <a:sym typeface="Calibri"/>
              </a:rPr>
              <a:t>CPL Workgroup</a:t>
            </a:r>
          </a:p>
          <a:p>
            <a:pPr marL="742950" marR="0" lvl="1" indent="-285750" algn="l" rtl="0">
              <a:spcBef>
                <a:spcPts val="360"/>
              </a:spcBef>
              <a:spcAft>
                <a:spcPts val="0"/>
              </a:spcAft>
              <a:buClr>
                <a:schemeClr val="dk1"/>
              </a:buClr>
              <a:buSzPct val="100000"/>
              <a:buFont typeface="Arial"/>
              <a:buChar char="–"/>
            </a:pPr>
            <a:r>
              <a:rPr lang="en-US" sz="2400" b="1" dirty="0">
                <a:latin typeface="+mn-lt"/>
              </a:rPr>
              <a:t>Formed during Spring 2016</a:t>
            </a:r>
          </a:p>
          <a:p>
            <a:pPr marL="742950" marR="0" lvl="1" indent="-285750" algn="l" rtl="0">
              <a:spcBef>
                <a:spcPts val="360"/>
              </a:spcBef>
              <a:spcAft>
                <a:spcPts val="0"/>
              </a:spcAft>
              <a:buClr>
                <a:schemeClr val="dk1"/>
              </a:buClr>
              <a:buSzPct val="100000"/>
              <a:buFont typeface="Arial"/>
              <a:buChar char="–"/>
            </a:pPr>
            <a:r>
              <a:rPr lang="en-US" sz="2400" b="1" i="0" u="none" strike="noStrike" cap="none" dirty="0">
                <a:solidFill>
                  <a:schemeClr val="dk1"/>
                </a:solidFill>
                <a:latin typeface="+mn-lt"/>
                <a:ea typeface="Calibri"/>
                <a:cs typeface="Calibri"/>
                <a:sym typeface="Calibri"/>
              </a:rPr>
              <a:t>CCCCO, ASCCC, Colleges, Faculty Advisory Committees, CACCRAO, Financial Aid, Statewide Initiative</a:t>
            </a:r>
            <a:r>
              <a:rPr lang="en-US" sz="2400" b="1" dirty="0">
                <a:latin typeface="+mn-lt"/>
              </a:rPr>
              <a:t>s</a:t>
            </a:r>
            <a:r>
              <a:rPr lang="en-US" sz="2400" b="1" i="0" u="none" strike="noStrike" cap="none" dirty="0">
                <a:solidFill>
                  <a:schemeClr val="dk1"/>
                </a:solidFill>
                <a:latin typeface="+mn-lt"/>
                <a:ea typeface="Calibri"/>
                <a:cs typeface="Calibri"/>
                <a:sym typeface="Calibri"/>
              </a:rPr>
              <a:t> </a:t>
            </a:r>
          </a:p>
          <a:p>
            <a:pPr marL="342900" marR="0" lvl="0" indent="-342900" algn="l" rtl="0">
              <a:spcBef>
                <a:spcPts val="1200"/>
              </a:spcBef>
              <a:spcAft>
                <a:spcPts val="0"/>
              </a:spcAft>
              <a:buClr>
                <a:schemeClr val="dk1"/>
              </a:buClr>
              <a:buSzPct val="100000"/>
              <a:buFont typeface="Arial"/>
              <a:buChar char="•"/>
            </a:pPr>
            <a:r>
              <a:rPr lang="en-US" sz="2800" b="1" i="0" u="none" strike="noStrike" cap="none" dirty="0">
                <a:solidFill>
                  <a:schemeClr val="dk1"/>
                </a:solidFill>
                <a:latin typeface="+mn-lt"/>
                <a:ea typeface="Calibri"/>
                <a:cs typeface="Calibri"/>
                <a:sym typeface="Calibri"/>
              </a:rPr>
              <a:t>Report of Survey Findings </a:t>
            </a:r>
          </a:p>
          <a:p>
            <a:pPr marL="342900" marR="0" lvl="0" indent="-342900" algn="l" rtl="0">
              <a:spcBef>
                <a:spcPts val="1200"/>
              </a:spcBef>
              <a:buClr>
                <a:schemeClr val="dk1"/>
              </a:buClr>
              <a:buSzPct val="100000"/>
              <a:buFont typeface="Arial"/>
              <a:buChar char="•"/>
            </a:pPr>
            <a:r>
              <a:rPr lang="en-US" sz="2800" b="1" i="0" u="none" strike="noStrike" cap="none" dirty="0">
                <a:solidFill>
                  <a:schemeClr val="dk1"/>
                </a:solidFill>
                <a:latin typeface="+mn-lt"/>
                <a:ea typeface="Calibri"/>
                <a:cs typeface="Calibri"/>
                <a:sym typeface="Calibri"/>
              </a:rPr>
              <a:t>Chancellor’s Office Advisory on Awarding </a:t>
            </a:r>
            <a:br>
              <a:rPr lang="en-US" sz="2800" b="1" i="0" u="none" strike="noStrike" cap="none" dirty="0">
                <a:solidFill>
                  <a:schemeClr val="dk1"/>
                </a:solidFill>
                <a:latin typeface="+mn-lt"/>
                <a:ea typeface="Calibri"/>
                <a:cs typeface="Calibri"/>
                <a:sym typeface="Calibri"/>
              </a:rPr>
            </a:br>
            <a:r>
              <a:rPr lang="en-US" sz="2800" b="1" i="0" u="none" strike="noStrike" cap="none" dirty="0">
                <a:solidFill>
                  <a:schemeClr val="dk1"/>
                </a:solidFill>
                <a:latin typeface="+mn-lt"/>
                <a:ea typeface="Calibri"/>
                <a:cs typeface="Calibri"/>
                <a:sym typeface="Calibri"/>
              </a:rPr>
              <a:t>Credit for Prior Learning</a:t>
            </a:r>
            <a:r>
              <a:rPr lang="en-US" sz="2800" b="1" dirty="0">
                <a:latin typeface="+mn-lt"/>
              </a:rPr>
              <a:t>: </a:t>
            </a:r>
            <a:br>
              <a:rPr lang="en-US" sz="2800" b="1" dirty="0">
                <a:latin typeface="+mn-lt"/>
              </a:rPr>
            </a:br>
            <a:r>
              <a:rPr lang="en-US" sz="2800" b="1" dirty="0">
                <a:latin typeface="+mn-lt"/>
              </a:rPr>
              <a:t>AB 2462 (Military Experience)</a:t>
            </a:r>
          </a:p>
        </p:txBody>
      </p:sp>
      <p:pic>
        <p:nvPicPr>
          <p:cNvPr id="68" name="Shape 68" descr="C:\Users\cwarner\AppData\Local\Microsoft\Windows\Temporary Internet Files\Content.IE5\NBO4J8PA\Society.svg[1].png"/>
          <p:cNvPicPr preferRelativeResize="0"/>
          <p:nvPr/>
        </p:nvPicPr>
        <p:blipFill rotWithShape="1">
          <a:blip r:embed="rId3">
            <a:alphaModFix/>
          </a:blip>
          <a:srcRect/>
          <a:stretch/>
        </p:blipFill>
        <p:spPr>
          <a:xfrm>
            <a:off x="6847771" y="4395287"/>
            <a:ext cx="2145685" cy="178460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00" b="1" i="0" u="none" strike="noStrike" cap="none" dirty="0">
                <a:solidFill>
                  <a:schemeClr val="dk1"/>
                </a:solidFill>
                <a:latin typeface="Calibri"/>
                <a:ea typeface="Calibri"/>
                <a:cs typeface="Calibri"/>
                <a:sym typeface="Calibri"/>
              </a:rPr>
              <a:t>Leadership from ASCCC</a:t>
            </a:r>
          </a:p>
        </p:txBody>
      </p:sp>
      <p:sp>
        <p:nvSpPr>
          <p:cNvPr id="147" name="Shape 147"/>
          <p:cNvSpPr txBox="1">
            <a:spLocks noGrp="1"/>
          </p:cNvSpPr>
          <p:nvPr>
            <p:ph idx="1"/>
          </p:nvPr>
        </p:nvSpPr>
        <p:spPr>
          <a:xfrm>
            <a:off x="178274" y="2107978"/>
            <a:ext cx="7886700" cy="395967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Leverage prior work (2014)</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ASCCC participation on Workforce </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and OEI steering committees</a:t>
            </a:r>
          </a:p>
          <a:p>
            <a:pPr marL="342900" marR="0" lvl="0" indent="-342900" algn="l" rtl="0">
              <a:spcBef>
                <a:spcPts val="480"/>
              </a:spcBef>
              <a:spcAft>
                <a:spcPts val="0"/>
              </a:spcAft>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Need active consultation and </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collaboration of faculty leadership</a:t>
            </a:r>
          </a:p>
          <a:p>
            <a:pPr marL="342900" marR="0" lvl="0" indent="-342900" algn="l" rtl="0">
              <a:spcBef>
                <a:spcPts val="480"/>
              </a:spcBef>
              <a:buClr>
                <a:schemeClr val="dk1"/>
              </a:buClr>
              <a:buSzPct val="100000"/>
              <a:buFont typeface="Arial"/>
              <a:buChar char="•"/>
            </a:pPr>
            <a:r>
              <a:rPr lang="en-US" sz="2800" b="1" i="0" u="none" strike="noStrike" cap="none" dirty="0">
                <a:solidFill>
                  <a:schemeClr val="dk1"/>
                </a:solidFill>
                <a:latin typeface="Calibri"/>
                <a:ea typeface="Calibri"/>
                <a:cs typeface="Calibri"/>
                <a:sym typeface="Calibri"/>
              </a:rPr>
              <a:t>ASCCC expertise and leadership </a:t>
            </a:r>
            <a:br>
              <a:rPr lang="en-US" sz="2800" b="1" i="0" u="none" strike="noStrike" cap="none" dirty="0">
                <a:solidFill>
                  <a:schemeClr val="dk1"/>
                </a:solidFill>
                <a:latin typeface="Calibri"/>
                <a:ea typeface="Calibri"/>
                <a:cs typeface="Calibri"/>
                <a:sym typeface="Calibri"/>
              </a:rPr>
            </a:br>
            <a:r>
              <a:rPr lang="en-US" sz="2800" b="1" i="0" u="none" strike="noStrike" cap="none" dirty="0">
                <a:solidFill>
                  <a:schemeClr val="dk1"/>
                </a:solidFill>
                <a:latin typeface="Calibri"/>
                <a:ea typeface="Calibri"/>
                <a:cs typeface="Calibri"/>
                <a:sym typeface="Calibri"/>
              </a:rPr>
              <a:t>helps ensure success and participation</a:t>
            </a:r>
          </a:p>
        </p:txBody>
      </p:sp>
      <p:sp>
        <p:nvSpPr>
          <p:cNvPr id="148" name="Shape 148"/>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dirty="0">
              <a:solidFill>
                <a:srgbClr val="888888"/>
              </a:solidFill>
              <a:latin typeface="Calibri"/>
              <a:ea typeface="Calibri"/>
              <a:cs typeface="Calibri"/>
              <a:sym typeface="Calibri"/>
            </a:endParaRPr>
          </a:p>
        </p:txBody>
      </p:sp>
      <p:pic>
        <p:nvPicPr>
          <p:cNvPr id="146" name="Shape 146" descr="Screen Shot 2016-03-01 at 3.22.49 PM.png"/>
          <p:cNvPicPr preferRelativeResize="0"/>
          <p:nvPr/>
        </p:nvPicPr>
        <p:blipFill rotWithShape="1">
          <a:blip r:embed="rId3">
            <a:alphaModFix/>
          </a:blip>
          <a:srcRect/>
          <a:stretch/>
        </p:blipFill>
        <p:spPr>
          <a:xfrm rot="280139">
            <a:off x="6614112" y="2815180"/>
            <a:ext cx="2607383" cy="3943244"/>
          </a:xfrm>
          <a:prstGeom prst="rect">
            <a:avLst/>
          </a:prstGeom>
          <a:noFill/>
          <a:ln w="15875" cap="flat" cmpd="sng">
            <a:solidFill>
              <a:schemeClr val="dk1">
                <a:alpha val="95686"/>
              </a:schemeClr>
            </a:solidFill>
            <a:prstDash val="solid"/>
            <a:round/>
            <a:headEnd type="none" w="med" len="med"/>
            <a:tailEnd type="none" w="med" len="me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1633376"/>
            <a:ext cx="8229600" cy="45719"/>
          </a:xfrm>
          <a:prstGeom prst="rect">
            <a:avLst/>
          </a:prstGeom>
        </p:spPr>
        <p:txBody>
          <a:bodyPr lIns="91425" tIns="91425" rIns="91425" bIns="91425" anchor="ctr" anchorCtr="0">
            <a:noAutofit/>
          </a:bodyPr>
          <a:lstStyle/>
          <a:p>
            <a:pPr>
              <a:spcBef>
                <a:spcPts val="0"/>
              </a:spcBef>
            </a:pPr>
            <a:r>
              <a:rPr lang="en-US" b="1" dirty="0"/>
              <a:t>ASCCC: </a:t>
            </a:r>
            <a:r>
              <a:rPr lang="en-US" sz="3200" b="1" dirty="0"/>
              <a:t>7.01 S16 Costs Associated with Prior Military Experience Credit</a:t>
            </a:r>
            <a:br>
              <a:rPr lang="en-US" dirty="0"/>
            </a:br>
            <a:endParaRPr b="1" dirty="0"/>
          </a:p>
        </p:txBody>
      </p:sp>
      <p:sp>
        <p:nvSpPr>
          <p:cNvPr id="156" name="Shape 156"/>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5</a:t>
            </a:fld>
            <a:endParaRPr lang="en-US" dirty="0"/>
          </a:p>
        </p:txBody>
      </p:sp>
      <p:sp>
        <p:nvSpPr>
          <p:cNvPr id="2" name="Rectangle 1"/>
          <p:cNvSpPr/>
          <p:nvPr/>
        </p:nvSpPr>
        <p:spPr>
          <a:xfrm>
            <a:off x="283028" y="2274627"/>
            <a:ext cx="8577944" cy="3693319"/>
          </a:xfrm>
          <a:prstGeom prst="rect">
            <a:avLst/>
          </a:prstGeom>
        </p:spPr>
        <p:txBody>
          <a:bodyPr wrap="square">
            <a:spAutoFit/>
          </a:bodyPr>
          <a:lstStyle/>
          <a:p>
            <a:r>
              <a:rPr lang="en-US" sz="2400" b="1" dirty="0">
                <a:latin typeface="Helvetica" charset="0"/>
              </a:rPr>
              <a:t>Resolved, That the [ASCCC], in conjunction with the Chancellor’s Office and other system partners, research the costs of implementation of credit for prior military experience; and</a:t>
            </a:r>
          </a:p>
          <a:p>
            <a:endParaRPr lang="en-US" b="1" dirty="0">
              <a:latin typeface="Helvetica" charset="0"/>
            </a:endParaRPr>
          </a:p>
          <a:p>
            <a:r>
              <a:rPr lang="en-US" sz="2400" b="1" dirty="0">
                <a:latin typeface="Helvetica" charset="0"/>
              </a:rPr>
              <a:t>Resolved, That the [ASCCC], in conjunction with the Chancellor’s Office and other system partners, work to secure sufficient and ongoing funding to cover the costs for colleges to ensure the timely implementation and</a:t>
            </a:r>
          </a:p>
          <a:p>
            <a:r>
              <a:rPr lang="en-US" sz="2400" b="1" dirty="0">
                <a:latin typeface="Helvetica" charset="0"/>
              </a:rPr>
              <a:t>ongoing awarding of credit for prior military experience.</a:t>
            </a:r>
            <a:endParaRPr lang="en-US" sz="2400" b="1" dirty="0">
              <a:effectLst/>
              <a:latin typeface="Helvetica"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1179429"/>
            <a:ext cx="8229600" cy="988104"/>
          </a:xfrm>
          <a:prstGeom prst="rect">
            <a:avLst/>
          </a:prstGeom>
        </p:spPr>
        <p:txBody>
          <a:bodyPr lIns="91425" tIns="91425" rIns="91425" bIns="91425" anchor="ctr" anchorCtr="0">
            <a:noAutofit/>
          </a:bodyPr>
          <a:lstStyle/>
          <a:p>
            <a:pPr>
              <a:spcBef>
                <a:spcPts val="0"/>
              </a:spcBef>
            </a:pPr>
            <a:r>
              <a:rPr lang="en-US" b="1" dirty="0"/>
              <a:t>ASCCC: </a:t>
            </a:r>
            <a:r>
              <a:rPr lang="en-US" sz="3200" b="1" dirty="0"/>
              <a:t>7.02 S16 Awarding Credit for Prior Learning Experience</a:t>
            </a:r>
            <a:br>
              <a:rPr lang="en-US" dirty="0"/>
            </a:br>
            <a:endParaRPr b="1" dirty="0"/>
          </a:p>
        </p:txBody>
      </p:sp>
      <p:sp>
        <p:nvSpPr>
          <p:cNvPr id="156" name="Shape 156"/>
          <p:cNvSpPr txBox="1">
            <a:spLocks noGrp="1"/>
          </p:cNvSpPr>
          <p:nvPr>
            <p:ph type="sldNum" sz="quarter" idx="12"/>
          </p:nvPr>
        </p:nvSpPr>
        <p:spPr>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6</a:t>
            </a:fld>
            <a:endParaRPr lang="en-US" dirty="0"/>
          </a:p>
        </p:txBody>
      </p:sp>
      <p:sp>
        <p:nvSpPr>
          <p:cNvPr id="2" name="Rectangle 1"/>
          <p:cNvSpPr/>
          <p:nvPr/>
        </p:nvSpPr>
        <p:spPr>
          <a:xfrm>
            <a:off x="108856" y="2301923"/>
            <a:ext cx="8577944" cy="3785652"/>
          </a:xfrm>
          <a:prstGeom prst="rect">
            <a:avLst/>
          </a:prstGeom>
        </p:spPr>
        <p:txBody>
          <a:bodyPr wrap="square">
            <a:spAutoFit/>
          </a:bodyPr>
          <a:lstStyle/>
          <a:p>
            <a:r>
              <a:rPr lang="en-US" sz="2400" b="1" dirty="0">
                <a:latin typeface="Helvetica" charset="0"/>
                <a:ea typeface="Helvetica" charset="0"/>
                <a:cs typeface="Helvetica" charset="0"/>
              </a:rPr>
              <a:t>Resolved, That the [ASCCC] work with the</a:t>
            </a:r>
          </a:p>
          <a:p>
            <a:r>
              <a:rPr lang="en-US" sz="2400" b="1" dirty="0">
                <a:latin typeface="Helvetica" charset="0"/>
                <a:ea typeface="Helvetica" charset="0"/>
                <a:cs typeface="Helvetica" charset="0"/>
              </a:rPr>
              <a:t>Chancellor’s Office and other interested stakeholders to develop effective practices for the awarding of credit for prior military learning and experience; and</a:t>
            </a:r>
          </a:p>
          <a:p>
            <a:endParaRPr lang="en-US" sz="2400" b="1" dirty="0">
              <a:latin typeface="Helvetica" charset="0"/>
              <a:ea typeface="Helvetica" charset="0"/>
              <a:cs typeface="Helvetica" charset="0"/>
            </a:endParaRPr>
          </a:p>
          <a:p>
            <a:r>
              <a:rPr lang="en-US" sz="2400" b="1" dirty="0">
                <a:latin typeface="Helvetica" charset="0"/>
                <a:ea typeface="Helvetica" charset="0"/>
                <a:cs typeface="Helvetica" charset="0"/>
              </a:rPr>
              <a:t>Resolved, That the [ASCCC] work with the Chancellor’s Office and other interested stakeholders to explore the option of awarding credit for forms of prior learning and experience outside of those involving military</a:t>
            </a:r>
          </a:p>
          <a:p>
            <a:r>
              <a:rPr lang="en-US" sz="2400" b="1" dirty="0">
                <a:latin typeface="Helvetica" charset="0"/>
                <a:ea typeface="Helvetica" charset="0"/>
                <a:cs typeface="Helvetica" charset="0"/>
              </a:rPr>
              <a:t>experience.</a:t>
            </a:r>
          </a:p>
        </p:txBody>
      </p:sp>
    </p:spTree>
    <p:extLst>
      <p:ext uri="{BB962C8B-B14F-4D97-AF65-F5344CB8AC3E}">
        <p14:creationId xmlns:p14="http://schemas.microsoft.com/office/powerpoint/2010/main" val="1753759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pSp>
        <p:nvGrpSpPr>
          <p:cNvPr id="74" name="Shape 74"/>
          <p:cNvGrpSpPr/>
          <p:nvPr/>
        </p:nvGrpSpPr>
        <p:grpSpPr>
          <a:xfrm>
            <a:off x="1198632" y="3024916"/>
            <a:ext cx="6429767" cy="1892523"/>
            <a:chOff x="2176784" y="1748499"/>
            <a:chExt cx="6503173" cy="1429419"/>
          </a:xfrm>
        </p:grpSpPr>
        <p:sp>
          <p:nvSpPr>
            <p:cNvPr id="75" name="Shape 75"/>
            <p:cNvSpPr/>
            <p:nvPr/>
          </p:nvSpPr>
          <p:spPr>
            <a:xfrm>
              <a:off x="3870753" y="1761199"/>
              <a:ext cx="1402490" cy="1400844"/>
            </a:xfrm>
            <a:prstGeom prst="ellipse">
              <a:avLst/>
            </a:prstGeom>
            <a:solidFill>
              <a:srgbClr val="17365D"/>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76" name="Shape 76"/>
            <p:cNvSpPr/>
            <p:nvPr/>
          </p:nvSpPr>
          <p:spPr>
            <a:xfrm>
              <a:off x="2176784" y="1777074"/>
              <a:ext cx="1402490" cy="1400844"/>
            </a:xfrm>
            <a:prstGeom prst="ellipse">
              <a:avLst/>
            </a:prstGeom>
            <a:solidFill>
              <a:srgbClr val="7F7F7F"/>
            </a:solidFill>
            <a:ln w="9525" cap="flat" cmpd="sng">
              <a:solidFill>
                <a:srgbClr val="FFC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77" name="Shape 77"/>
            <p:cNvSpPr txBox="1"/>
            <p:nvPr/>
          </p:nvSpPr>
          <p:spPr>
            <a:xfrm>
              <a:off x="2322298" y="2199118"/>
              <a:ext cx="1111466"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Military</a:t>
              </a:r>
            </a:p>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a:t>
              </a:r>
            </a:p>
          </p:txBody>
        </p:sp>
        <p:sp>
          <p:nvSpPr>
            <p:cNvPr id="78" name="Shape 78"/>
            <p:cNvSpPr txBox="1"/>
            <p:nvPr/>
          </p:nvSpPr>
          <p:spPr>
            <a:xfrm>
              <a:off x="4027712" y="2144160"/>
              <a:ext cx="1092198"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Training</a:t>
              </a:r>
            </a:p>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a:t>
              </a:r>
            </a:p>
          </p:txBody>
        </p:sp>
        <p:sp>
          <p:nvSpPr>
            <p:cNvPr id="79" name="Shape 79"/>
            <p:cNvSpPr/>
            <p:nvPr/>
          </p:nvSpPr>
          <p:spPr>
            <a:xfrm>
              <a:off x="5620812" y="1769664"/>
              <a:ext cx="1402490" cy="1400844"/>
            </a:xfrm>
            <a:prstGeom prst="ellipse">
              <a:avLst/>
            </a:prstGeom>
            <a:solidFill>
              <a:srgbClr val="C00000"/>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80" name="Shape 80"/>
            <p:cNvSpPr txBox="1"/>
            <p:nvPr/>
          </p:nvSpPr>
          <p:spPr>
            <a:xfrm>
              <a:off x="5762540" y="2021185"/>
              <a:ext cx="1092300" cy="4881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 by Exam</a:t>
              </a:r>
            </a:p>
          </p:txBody>
        </p:sp>
        <p:sp>
          <p:nvSpPr>
            <p:cNvPr id="81" name="Shape 81"/>
            <p:cNvSpPr/>
            <p:nvPr/>
          </p:nvSpPr>
          <p:spPr>
            <a:xfrm>
              <a:off x="7277467" y="1748499"/>
              <a:ext cx="1402490" cy="1400844"/>
            </a:xfrm>
            <a:prstGeom prst="ellipse">
              <a:avLst/>
            </a:prstGeom>
            <a:solidFill>
              <a:srgbClr val="7AC143"/>
            </a:solidFill>
            <a:ln w="9525"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600" b="0" i="0" u="none" strike="noStrike" cap="none">
                <a:solidFill>
                  <a:srgbClr val="FFFFFF"/>
                </a:solidFill>
                <a:latin typeface="Trebuchet MS"/>
                <a:ea typeface="Trebuchet MS"/>
                <a:cs typeface="Trebuchet MS"/>
                <a:sym typeface="Trebuchet MS"/>
              </a:endParaRPr>
            </a:p>
          </p:txBody>
        </p:sp>
        <p:sp>
          <p:nvSpPr>
            <p:cNvPr id="82" name="Shape 82"/>
            <p:cNvSpPr txBox="1"/>
            <p:nvPr/>
          </p:nvSpPr>
          <p:spPr>
            <a:xfrm>
              <a:off x="7371475" y="2156532"/>
              <a:ext cx="1211046" cy="48817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Portfolio</a:t>
              </a:r>
            </a:p>
            <a:p>
              <a:pPr marL="0" marR="0" lvl="0" indent="0" algn="ctr" rtl="0">
                <a:spcBef>
                  <a:spcPts val="0"/>
                </a:spcBef>
                <a:buSzPct val="25000"/>
                <a:buNone/>
              </a:pPr>
              <a:r>
                <a:rPr lang="en-US" sz="1800" b="1" i="0" u="none" strike="noStrike" cap="none" dirty="0">
                  <a:solidFill>
                    <a:srgbClr val="FFFFFF"/>
                  </a:solidFill>
                  <a:latin typeface="Trebuchet MS"/>
                  <a:ea typeface="Trebuchet MS"/>
                  <a:cs typeface="Trebuchet MS"/>
                  <a:sym typeface="Trebuchet MS"/>
                </a:rPr>
                <a:t>Credit</a:t>
              </a:r>
            </a:p>
          </p:txBody>
        </p:sp>
      </p:grpSp>
      <p:grpSp>
        <p:nvGrpSpPr>
          <p:cNvPr id="83" name="Shape 83"/>
          <p:cNvGrpSpPr/>
          <p:nvPr/>
        </p:nvGrpSpPr>
        <p:grpSpPr>
          <a:xfrm>
            <a:off x="3320" y="0"/>
            <a:ext cx="9144000" cy="1064976"/>
            <a:chOff x="3320" y="0"/>
            <a:chExt cx="9144000" cy="798731"/>
          </a:xfrm>
        </p:grpSpPr>
        <p:grpSp>
          <p:nvGrpSpPr>
            <p:cNvPr id="84" name="Shape 84"/>
            <p:cNvGrpSpPr/>
            <p:nvPr/>
          </p:nvGrpSpPr>
          <p:grpSpPr>
            <a:xfrm>
              <a:off x="3320" y="0"/>
              <a:ext cx="9144000" cy="798731"/>
              <a:chOff x="3320" y="0"/>
              <a:chExt cx="9144000" cy="798731"/>
            </a:xfrm>
          </p:grpSpPr>
          <p:sp>
            <p:nvSpPr>
              <p:cNvPr id="85" name="Shape 85"/>
              <p:cNvSpPr/>
              <p:nvPr/>
            </p:nvSpPr>
            <p:spPr>
              <a:xfrm>
                <a:off x="3320" y="0"/>
                <a:ext cx="9144000" cy="798731"/>
              </a:xfrm>
              <a:prstGeom prst="rect">
                <a:avLst/>
              </a:prstGeom>
              <a:solidFill>
                <a:schemeClr val="dk2"/>
              </a:solidFill>
              <a:ln>
                <a:noFill/>
              </a:ln>
            </p:spPr>
            <p:txBody>
              <a:bodyPr lIns="91425" tIns="45700" rIns="91425" bIns="45700" anchor="t" anchorCtr="0">
                <a:noAutofit/>
              </a:bodyPr>
              <a:lstStyle/>
              <a:p>
                <a:pPr marL="0" marR="0" lvl="0" indent="0" algn="l" rtl="0">
                  <a:spcBef>
                    <a:spcPts val="0"/>
                  </a:spcBef>
                  <a:spcAft>
                    <a:spcPts val="0"/>
                  </a:spcAft>
                  <a:buClr>
                    <a:srgbClr val="D4A67C"/>
                  </a:buClr>
                  <a:buFont typeface="Calibri"/>
                  <a:buNone/>
                </a:pPr>
                <a:endParaRPr sz="2400" b="0" i="0" u="none" strike="noStrike" cap="none">
                  <a:solidFill>
                    <a:srgbClr val="7F7F7F"/>
                  </a:solidFill>
                  <a:latin typeface="Arimo"/>
                  <a:ea typeface="Arimo"/>
                  <a:cs typeface="Arimo"/>
                  <a:sym typeface="Arimo"/>
                </a:endParaRPr>
              </a:p>
            </p:txBody>
          </p:sp>
          <p:sp>
            <p:nvSpPr>
              <p:cNvPr id="86" name="Shape 86"/>
              <p:cNvSpPr txBox="1"/>
              <p:nvPr/>
            </p:nvSpPr>
            <p:spPr>
              <a:xfrm>
                <a:off x="792502" y="98446"/>
                <a:ext cx="7565636" cy="646331"/>
              </a:xfrm>
              <a:prstGeom prst="rect">
                <a:avLst/>
              </a:prstGeom>
              <a:noFill/>
              <a:ln>
                <a:noFill/>
              </a:ln>
            </p:spPr>
            <p:txBody>
              <a:bodyPr lIns="91425" tIns="45700" rIns="91425" bIns="45700" anchor="t" anchorCtr="0">
                <a:noAutofit/>
              </a:bodyPr>
              <a:lstStyle/>
              <a:p>
                <a:pPr marL="0" marR="0" lvl="0" indent="0" algn="ctr" rtl="0">
                  <a:spcBef>
                    <a:spcPts val="0"/>
                  </a:spcBef>
                  <a:buClr>
                    <a:srgbClr val="FFFFFF"/>
                  </a:buClr>
                  <a:buSzPct val="25000"/>
                  <a:buFont typeface="Trebuchet MS"/>
                  <a:buNone/>
                </a:pPr>
                <a:r>
                  <a:rPr lang="en-US" sz="3600" b="1" dirty="0">
                    <a:solidFill>
                      <a:srgbClr val="FFFFFF"/>
                    </a:solidFill>
                    <a:latin typeface="Trebuchet MS"/>
                    <a:ea typeface="Trebuchet MS"/>
                    <a:cs typeface="Trebuchet MS"/>
                    <a:sym typeface="Trebuchet MS"/>
                  </a:rPr>
                  <a:t>Methods to Assess Prior Learning</a:t>
                </a:r>
              </a:p>
            </p:txBody>
          </p:sp>
        </p:grpSp>
        <p:cxnSp>
          <p:nvCxnSpPr>
            <p:cNvPr id="87" name="Shape 87"/>
            <p:cNvCxnSpPr/>
            <p:nvPr/>
          </p:nvCxnSpPr>
          <p:spPr>
            <a:xfrm>
              <a:off x="3320" y="798731"/>
              <a:ext cx="9140678" cy="0"/>
            </a:xfrm>
            <a:prstGeom prst="straightConnector1">
              <a:avLst/>
            </a:prstGeom>
            <a:noFill/>
            <a:ln w="38100"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cxnSp>
      </p:grpSp>
      <p:sp>
        <p:nvSpPr>
          <p:cNvPr id="88" name="Shape 88"/>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1" i="0" u="none" strike="noStrike" cap="none">
                <a:solidFill>
                  <a:srgbClr val="C00000"/>
                </a:solidFill>
                <a:latin typeface="Trebuchet MS"/>
                <a:ea typeface="Trebuchet MS"/>
                <a:cs typeface="Trebuchet MS"/>
                <a:sym typeface="Trebuchet MS"/>
              </a:rPr>
              <a:t>7</a:t>
            </a:fld>
            <a:endParaRPr lang="en-US" sz="1400" b="1" i="0" u="none" strike="noStrike" cap="none" dirty="0">
              <a:solidFill>
                <a:srgbClr val="C00000"/>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3">
            <a:alphaModFix/>
          </a:blip>
          <a:srcRect/>
          <a:stretch/>
        </p:blipFill>
        <p:spPr>
          <a:xfrm>
            <a:off x="285908" y="2046021"/>
            <a:ext cx="3566357" cy="634999"/>
          </a:xfrm>
          <a:prstGeom prst="rect">
            <a:avLst/>
          </a:prstGeom>
          <a:noFill/>
          <a:ln>
            <a:noFill/>
          </a:ln>
        </p:spPr>
      </p:pic>
      <p:sp>
        <p:nvSpPr>
          <p:cNvPr id="218" name="Shape 21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i="0" u="none" strike="noStrike" cap="none" dirty="0">
                <a:solidFill>
                  <a:schemeClr val="dk1"/>
                </a:solidFill>
                <a:latin typeface="Calibri"/>
                <a:ea typeface="Calibri"/>
                <a:cs typeface="Calibri"/>
                <a:sym typeface="Calibri"/>
              </a:rPr>
              <a:t>CPL Collaboration Across </a:t>
            </a:r>
            <a:r>
              <a:rPr lang="en-US" i="0" dirty="0">
                <a:solidFill>
                  <a:schemeClr val="dk1"/>
                </a:solidFill>
                <a:latin typeface="Calibri"/>
                <a:ea typeface="Calibri"/>
                <a:cs typeface="Calibri"/>
                <a:sym typeface="Calibri"/>
              </a:rPr>
              <a:t>Stakeholders</a:t>
            </a:r>
            <a:endParaRPr lang="en-US" b="1" i="0" u="none" strike="noStrike" cap="none" dirty="0">
              <a:solidFill>
                <a:schemeClr val="dk1"/>
              </a:solidFill>
              <a:latin typeface="Calibri"/>
              <a:ea typeface="Calibri"/>
              <a:cs typeface="Calibri"/>
              <a:sym typeface="Calibri"/>
            </a:endParaRPr>
          </a:p>
        </p:txBody>
      </p:sp>
      <p:pic>
        <p:nvPicPr>
          <p:cNvPr id="219" name="Shape 219" descr="iStock_000062412458_Medium.jpg"/>
          <p:cNvPicPr preferRelativeResize="0">
            <a:picLocks noGrp="1"/>
          </p:cNvPicPr>
          <p:nvPr>
            <p:ph idx="1"/>
          </p:nvPr>
        </p:nvPicPr>
        <p:blipFill rotWithShape="1">
          <a:blip r:embed="rId4">
            <a:alphaModFix/>
          </a:blip>
          <a:srcRect l="23514" r="26702"/>
          <a:stretch/>
        </p:blipFill>
        <p:spPr>
          <a:xfrm>
            <a:off x="0" y="2743201"/>
            <a:ext cx="2243666" cy="3001961"/>
          </a:xfrm>
          <a:prstGeom prst="rect">
            <a:avLst/>
          </a:prstGeom>
          <a:noFill/>
          <a:ln>
            <a:noFill/>
          </a:ln>
        </p:spPr>
      </p:pic>
      <p:sp>
        <p:nvSpPr>
          <p:cNvPr id="220" name="Shape 220"/>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8</a:t>
            </a:fld>
            <a:endParaRPr lang="en-US" sz="1200" b="0" i="0" u="none" strike="noStrike" cap="none" dirty="0">
              <a:solidFill>
                <a:srgbClr val="888888"/>
              </a:solidFill>
              <a:latin typeface="Calibri"/>
              <a:ea typeface="Calibri"/>
              <a:cs typeface="Calibri"/>
              <a:sym typeface="Calibri"/>
            </a:endParaRPr>
          </a:p>
        </p:txBody>
      </p:sp>
      <p:pic>
        <p:nvPicPr>
          <p:cNvPr id="221" name="Shape 221" descr="iStock_000071965145_Small.jpg"/>
          <p:cNvPicPr preferRelativeResize="0"/>
          <p:nvPr/>
        </p:nvPicPr>
        <p:blipFill rotWithShape="1">
          <a:blip r:embed="rId5">
            <a:alphaModFix/>
          </a:blip>
          <a:srcRect/>
          <a:stretch/>
        </p:blipFill>
        <p:spPr>
          <a:xfrm>
            <a:off x="5410202" y="3657601"/>
            <a:ext cx="3418529" cy="2274993"/>
          </a:xfrm>
          <a:prstGeom prst="rect">
            <a:avLst/>
          </a:prstGeom>
          <a:noFill/>
          <a:ln>
            <a:noFill/>
          </a:ln>
        </p:spPr>
      </p:pic>
      <p:pic>
        <p:nvPicPr>
          <p:cNvPr id="222" name="Shape 222"/>
          <p:cNvPicPr preferRelativeResize="0"/>
          <p:nvPr/>
        </p:nvPicPr>
        <p:blipFill rotWithShape="1">
          <a:blip r:embed="rId6">
            <a:alphaModFix/>
          </a:blip>
          <a:srcRect/>
          <a:stretch/>
        </p:blipFill>
        <p:spPr>
          <a:xfrm>
            <a:off x="2514600" y="3761493"/>
            <a:ext cx="2675330" cy="812799"/>
          </a:xfrm>
          <a:prstGeom prst="rect">
            <a:avLst/>
          </a:prstGeom>
          <a:noFill/>
          <a:ln>
            <a:noFill/>
          </a:ln>
        </p:spPr>
      </p:pic>
      <p:pic>
        <p:nvPicPr>
          <p:cNvPr id="224" name="Shape 224"/>
          <p:cNvPicPr preferRelativeResize="0"/>
          <p:nvPr/>
        </p:nvPicPr>
        <p:blipFill rotWithShape="1">
          <a:blip r:embed="rId7">
            <a:alphaModFix/>
          </a:blip>
          <a:srcRect/>
          <a:stretch/>
        </p:blipFill>
        <p:spPr>
          <a:xfrm>
            <a:off x="4328615" y="2363520"/>
            <a:ext cx="3733800" cy="9170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381000" y="1055900"/>
            <a:ext cx="8229600" cy="22356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b="1" dirty="0"/>
              <a:t>Catalyst for the Conversation</a:t>
            </a:r>
          </a:p>
        </p:txBody>
      </p:sp>
      <p:sp>
        <p:nvSpPr>
          <p:cNvPr id="60" name="Shape 60"/>
          <p:cNvSpPr txBox="1">
            <a:spLocks noGrp="1"/>
          </p:cNvSpPr>
          <p:nvPr>
            <p:ph idx="1"/>
          </p:nvPr>
        </p:nvSpPr>
        <p:spPr>
          <a:xfrm>
            <a:off x="381000" y="1971025"/>
            <a:ext cx="8229600" cy="538638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9107"/>
              <a:buFont typeface="Arial"/>
              <a:buChar char="•"/>
            </a:pPr>
            <a:r>
              <a:rPr lang="en-US" b="1" i="0" u="none" strike="noStrike" cap="none" dirty="0">
                <a:solidFill>
                  <a:schemeClr val="dk1"/>
                </a:solidFill>
                <a:latin typeface="Calibri"/>
                <a:ea typeface="Calibri"/>
                <a:cs typeface="Calibri"/>
                <a:sym typeface="Calibri"/>
              </a:rPr>
              <a:t>AB 2462 (Block 2012)</a:t>
            </a:r>
          </a:p>
          <a:p>
            <a:pPr marL="342900" marR="0" lvl="0" indent="-342900" algn="l" rtl="0">
              <a:lnSpc>
                <a:spcPct val="90000"/>
              </a:lnSpc>
              <a:spcBef>
                <a:spcPts val="1555"/>
              </a:spcBef>
              <a:spcAft>
                <a:spcPts val="0"/>
              </a:spcAft>
              <a:buClr>
                <a:schemeClr val="dk1"/>
              </a:buClr>
              <a:buSzPct val="99107"/>
              <a:buFont typeface="Arial"/>
              <a:buChar char="•"/>
            </a:pPr>
            <a:r>
              <a:rPr lang="en-US" b="1" i="0" u="none" strike="noStrike" cap="none" dirty="0">
                <a:solidFill>
                  <a:schemeClr val="dk1"/>
                </a:solidFill>
                <a:latin typeface="Calibri"/>
                <a:ea typeface="Calibri"/>
                <a:cs typeface="Calibri"/>
                <a:sym typeface="Calibri"/>
              </a:rPr>
              <a:t>Provisions established under § 66025.7 of the California Education Code:</a:t>
            </a:r>
            <a:endParaRPr lang="en-US" sz="1000" b="1" i="0" u="none" strike="noStrike" cap="none" dirty="0">
              <a:solidFill>
                <a:schemeClr val="dk1"/>
              </a:solidFill>
              <a:latin typeface="Calibri"/>
              <a:ea typeface="Calibri"/>
              <a:cs typeface="Calibri"/>
              <a:sym typeface="Calibri"/>
            </a:endParaRPr>
          </a:p>
          <a:p>
            <a:pPr marL="0" marR="0" lvl="0" indent="0" algn="l" rtl="0">
              <a:lnSpc>
                <a:spcPct val="90000"/>
              </a:lnSpc>
              <a:spcBef>
                <a:spcPts val="314"/>
              </a:spcBef>
              <a:spcAft>
                <a:spcPts val="0"/>
              </a:spcAft>
              <a:buClr>
                <a:schemeClr val="dk1"/>
              </a:buClr>
              <a:buSzPct val="25000"/>
              <a:buFont typeface="Arial"/>
              <a:buNone/>
            </a:pPr>
            <a:endParaRPr sz="1000" b="1" i="0" u="none" strike="noStrike" cap="none" dirty="0">
              <a:solidFill>
                <a:schemeClr val="dk1"/>
              </a:solidFill>
              <a:latin typeface="Calibri"/>
              <a:ea typeface="Calibri"/>
              <a:cs typeface="Calibri"/>
              <a:sym typeface="Calibri"/>
            </a:endParaRPr>
          </a:p>
          <a:p>
            <a:pPr marL="800100" marR="0" lvl="2" indent="0" algn="l" rtl="0">
              <a:lnSpc>
                <a:spcPct val="90000"/>
              </a:lnSpc>
              <a:spcBef>
                <a:spcPts val="518"/>
              </a:spcBef>
              <a:spcAft>
                <a:spcPts val="0"/>
              </a:spcAft>
              <a:buClr>
                <a:schemeClr val="dk1"/>
              </a:buClr>
              <a:buSzPct val="25000"/>
              <a:buFont typeface="Arial"/>
              <a:buNone/>
            </a:pPr>
            <a:r>
              <a:rPr lang="en-US" sz="2800" b="1" i="1" u="none" strike="noStrike" cap="none" dirty="0">
                <a:solidFill>
                  <a:schemeClr val="dk1"/>
                </a:solidFill>
                <a:latin typeface="Calibri"/>
                <a:ea typeface="Calibri"/>
                <a:cs typeface="Calibri"/>
                <a:sym typeface="Calibri"/>
              </a:rPr>
              <a:t>“…the Chancellor of the California Community Colleges, using common course descriptors and pertinent recommendations of the American Council on Education, shall determine for which courses credit should be awarded for prior military experience.</a:t>
            </a:r>
            <a:r>
              <a:rPr lang="en-US" sz="2800" b="1" i="1" dirty="0"/>
              <a:t>”</a:t>
            </a:r>
          </a:p>
        </p:txBody>
      </p:sp>
      <p:sp>
        <p:nvSpPr>
          <p:cNvPr id="59" name="Shape 59"/>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9</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All About Resoures v3Davison">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All About Resoures v3Davison.thmx</Template>
  <TotalTime>14619</TotalTime>
  <Words>1176</Words>
  <Application>Microsoft Macintosh PowerPoint</Application>
  <PresentationFormat>On-screen Show (4:3)</PresentationFormat>
  <Paragraphs>289</Paragraphs>
  <Slides>28</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Arial Unicode MS</vt:lpstr>
      <vt:lpstr>Arial</vt:lpstr>
      <vt:lpstr>Arimo</vt:lpstr>
      <vt:lpstr>Calibri</vt:lpstr>
      <vt:lpstr>Calibri Light</vt:lpstr>
      <vt:lpstr>Georgia</vt:lpstr>
      <vt:lpstr>Helvetica</vt:lpstr>
      <vt:lpstr>Lucida Handwriting</vt:lpstr>
      <vt:lpstr>Times New Roman</vt:lpstr>
      <vt:lpstr>Trebuchet MS</vt:lpstr>
      <vt:lpstr>All About Resoures v3Davison</vt:lpstr>
      <vt:lpstr>Office Theme</vt:lpstr>
      <vt:lpstr>Credit for Prior Learning </vt:lpstr>
      <vt:lpstr>CPL Convergence in California</vt:lpstr>
      <vt:lpstr>CPL Workgroups, Reports, &amp; Advisories</vt:lpstr>
      <vt:lpstr>Leadership from ASCCC</vt:lpstr>
      <vt:lpstr>ASCCC: 7.01 S16 Costs Associated with Prior Military Experience Credit </vt:lpstr>
      <vt:lpstr>ASCCC: 7.02 S16 Awarding Credit for Prior Learning Experience </vt:lpstr>
      <vt:lpstr>PowerPoint Presentation</vt:lpstr>
      <vt:lpstr>CPL Collaboration Across Stakeholders</vt:lpstr>
      <vt:lpstr>Catalyst for the Conversation</vt:lpstr>
      <vt:lpstr>CCCCO Survey – March 2016</vt:lpstr>
      <vt:lpstr>CCCCO College Survey</vt:lpstr>
      <vt:lpstr>Course Identifiers and C-ID Descriptors</vt:lpstr>
      <vt:lpstr>Course Identifiers – SOC Codes</vt:lpstr>
      <vt:lpstr>Course Identifiers – TOP Code</vt:lpstr>
      <vt:lpstr>Courses Frequently Reported Among C-ID, SOC, and TOP Codes </vt:lpstr>
      <vt:lpstr>Top 10 Colleges Based on Average VMS Enrollment in 2015-16 </vt:lpstr>
      <vt:lpstr>Top 10 Instructional Program TOP codes for VMS System-wide, 2015-16</vt:lpstr>
      <vt:lpstr>Innovation Award- Saddleback College Veterans-Credit Articulation Track (V-CAT)</vt:lpstr>
      <vt:lpstr>Innovation Award- Saddleback College Veterans-Credit Articulation Track (V-CAT)</vt:lpstr>
      <vt:lpstr>Innovation Award- Saddleback College Veterans-Credit Articulation Track (V-CAT)</vt:lpstr>
      <vt:lpstr>PowerPoint Presentation</vt:lpstr>
      <vt:lpstr>Innovation Award- Saddleback College Veterans-Credit Articulation Track (V-CAT)</vt:lpstr>
      <vt:lpstr>Innovation Award- Saddleback College Veterans-Credit Articulation Track (V-CAT)</vt:lpstr>
      <vt:lpstr>Innovation Award- Saddleback College Veterans-Credit Articulation Track (V-CAT)</vt:lpstr>
      <vt:lpstr>Innovation Award- Saddleback College Veterans-Credit Articulation Track (V-CAT)</vt:lpstr>
      <vt:lpstr>Innovation Award- Saddleback College Veterans-Credit Articulation Track (V-CAT)</vt:lpstr>
      <vt:lpstr>PowerPoint Presentation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FHDA FHDA</dc:creator>
  <cp:lastModifiedBy>Dolores Davison</cp:lastModifiedBy>
  <cp:revision>165</cp:revision>
  <cp:lastPrinted>2018-07-09T20:19:03Z</cp:lastPrinted>
  <dcterms:created xsi:type="dcterms:W3CDTF">2015-11-12T17:45:13Z</dcterms:created>
  <dcterms:modified xsi:type="dcterms:W3CDTF">2018-07-12T15:46:54Z</dcterms:modified>
</cp:coreProperties>
</file>