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81" r:id="rId4"/>
    <p:sldId id="282" r:id="rId5"/>
    <p:sldId id="283" r:id="rId6"/>
    <p:sldId id="284" r:id="rId7"/>
    <p:sldId id="261" r:id="rId8"/>
    <p:sldId id="286" r:id="rId9"/>
    <p:sldId id="259" r:id="rId10"/>
    <p:sldId id="285" r:id="rId11"/>
    <p:sldId id="287" r:id="rId12"/>
    <p:sldId id="289" r:id="rId13"/>
    <p:sldId id="288" r:id="rId14"/>
    <p:sldId id="290" r:id="rId15"/>
    <p:sldId id="291" r:id="rId16"/>
    <p:sldId id="292" r:id="rId17"/>
    <p:sldId id="293" r:id="rId18"/>
    <p:sldId id="297" r:id="rId19"/>
    <p:sldId id="294" r:id="rId20"/>
    <p:sldId id="295" r:id="rId21"/>
    <p:sldId id="262" r:id="rId22"/>
    <p:sldId id="298" r:id="rId23"/>
    <p:sldId id="268" r:id="rId24"/>
    <p:sldId id="272" r:id="rId25"/>
    <p:sldId id="273" r:id="rId26"/>
    <p:sldId id="274" r:id="rId27"/>
    <p:sldId id="275" r:id="rId28"/>
    <p:sldId id="277" r:id="rId29"/>
    <p:sldId id="264" r:id="rId30"/>
    <p:sldId id="265" r:id="rId31"/>
    <p:sldId id="299" r:id="rId32"/>
    <p:sldId id="30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506F5-F525-4D7A-95F7-E921FC28927F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80F78-89B9-46D2-B245-1BAA3991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3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groups—come up with definitions/delineations</a:t>
            </a:r>
          </a:p>
          <a:p>
            <a:r>
              <a:rPr lang="en-US" dirty="0"/>
              <a:t>Confusing/not</a:t>
            </a:r>
            <a:r>
              <a:rPr lang="en-US" baseline="0" dirty="0"/>
              <a:t> clear</a:t>
            </a:r>
          </a:p>
          <a:p>
            <a:r>
              <a:rPr lang="en-US" baseline="0" dirty="0"/>
              <a:t>Important to establish for your own campus/program</a:t>
            </a:r>
          </a:p>
          <a:p>
            <a:r>
              <a:rPr lang="en-US" baseline="0" dirty="0"/>
              <a:t>Important part of branding/selling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80F78-89B9-46D2-B245-1BAA399129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4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Dropbox/Legal%20Info-Risk%20Mgmt/DOL-FLSA/Will%20DOL&#8217;s%20New%20Intern%20Test%20Revive%20Unpaid%20Internships.doc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Dropbox/Employer-Site%20Info/Stages%20of%20an%20Internship.pdf" TargetMode="External"/><Relationship Id="rId2" Type="http://schemas.openxmlformats.org/officeDocument/2006/relationships/hyperlink" Target="https://www.youtube.com/watch?v=nUnFCXQhY5A&amp;t=9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Dropbox/Employer-Site%20Info/#1 Employer FAQs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Dropbox/Marketing/13%20Reasons%20To%20Do%20Internships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6oBXDRumLy8%20%20%20%205.0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Dropbox/Sample%20Syllabi-Assignments/Sample%20Final%20Report.rtf" TargetMode="External"/><Relationship Id="rId2" Type="http://schemas.openxmlformats.org/officeDocument/2006/relationships/hyperlink" Target="Dropbox/Prepping%20Students-Orientation/05%20-%20Learning%20Objectives%20Workshee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CWE/Internships in the CA CC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754312"/>
            <a:ext cx="6815669" cy="13208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What they are, how they work,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and performing beyond the basics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5" y="187032"/>
            <a:ext cx="3590544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7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Title 5 §55252:</a:t>
            </a:r>
          </a:p>
          <a:p>
            <a:r>
              <a:rPr lang="en-US" sz="3200" dirty="0"/>
              <a:t>General Work Experience Education</a:t>
            </a:r>
          </a:p>
          <a:p>
            <a:r>
              <a:rPr lang="en-US" sz="3200" dirty="0"/>
              <a:t>Occupational Work Experience Education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3200" dirty="0"/>
              <a:t>Almost 6000 active courses statewide—95% occupational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756D8-0C00-4FDB-BEBD-A9741CA32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5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Title 5 §55252</a:t>
            </a:r>
          </a:p>
          <a:p>
            <a:r>
              <a:rPr lang="en-US" sz="2800" dirty="0"/>
              <a:t>(a) General Work Experience Education is supervised employment which is intended to assist students in acquiring desirable work habits, attitudes and career awareness. The work experience </a:t>
            </a:r>
            <a:r>
              <a:rPr lang="en-US" sz="2800" u="sng" dirty="0"/>
              <a:t>need not be related </a:t>
            </a:r>
            <a:r>
              <a:rPr lang="en-US" sz="2800" dirty="0"/>
              <a:t>to the students' educational goals. Student’s jobs need not be directly related to their educational goals.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42ED3-EAA8-40B8-BF0E-490A3F1FF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6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Title 5 §55252</a:t>
            </a:r>
          </a:p>
          <a:p>
            <a:r>
              <a:rPr lang="en-US" sz="2800" dirty="0"/>
              <a:t>(b) Occupational Work Experience Education is supervised employment extending classroom based occupational learning at an on-the-job learning station </a:t>
            </a:r>
            <a:r>
              <a:rPr lang="en-US" sz="2800" u="sng" dirty="0"/>
              <a:t>relating to the students' educational or occupational goal.</a:t>
            </a:r>
          </a:p>
          <a:p>
            <a:r>
              <a:rPr lang="en-US" sz="2800" dirty="0"/>
              <a:t>Aligned with related CTE program TOPS code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97E12-5EC2-40AE-AB16-0A9A37DB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6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State Labor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California Labor Code §3368: </a:t>
            </a:r>
          </a:p>
          <a:p>
            <a:r>
              <a:rPr lang="en-US" sz="2800" dirty="0"/>
              <a:t>For “students enrolled” in VOLUNTEER/ UNPAID  General and or Occupational  Cooperative Work Experience</a:t>
            </a:r>
          </a:p>
          <a:p>
            <a:r>
              <a:rPr lang="en-US" sz="2800" dirty="0"/>
              <a:t>School district is considered the employer and therefore responsible for worker’s compensation insurance for the student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5DA0A-B830-47C3-B7FB-D06CF07EE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3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District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78309"/>
            <a:ext cx="9601196" cy="352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Title 5 §55250</a:t>
            </a:r>
          </a:p>
          <a:p>
            <a:pPr marL="0" indent="0">
              <a:buNone/>
            </a:pPr>
            <a:r>
              <a:rPr lang="en-US" sz="2800" dirty="0"/>
              <a:t>Any program of Cooperative Work Experience Education …shall conform to </a:t>
            </a:r>
            <a:r>
              <a:rPr lang="en-US" sz="2800" b="1" dirty="0"/>
              <a:t>a plan adopted by the district</a:t>
            </a:r>
            <a:r>
              <a:rPr lang="en-US" sz="2800" dirty="0"/>
              <a:t>. The plan adopted by the district shall set forth a </a:t>
            </a:r>
            <a:r>
              <a:rPr lang="en-US" sz="2800" b="1" dirty="0"/>
              <a:t>systematic design </a:t>
            </a:r>
            <a:r>
              <a:rPr lang="en-US" sz="2800" dirty="0"/>
              <a:t>of Cooperative Work Experience Education whereby students, while enrolled in college, will gain realistic learning experiences through work. This plan shall be </a:t>
            </a:r>
            <a:r>
              <a:rPr lang="en-US" sz="2800" b="1" dirty="0"/>
              <a:t>submitted to and approved by the Chancellor.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FD1E2-8D25-4077-A0E6-A0A4B82D3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78309"/>
            <a:ext cx="9601196" cy="352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The district/college demonstrates support by providing sufficient resources including:</a:t>
            </a:r>
          </a:p>
          <a:p>
            <a:pPr lvl="1"/>
            <a:r>
              <a:rPr lang="en-US" dirty="0"/>
              <a:t>budget, </a:t>
            </a:r>
          </a:p>
          <a:p>
            <a:pPr lvl="1"/>
            <a:r>
              <a:rPr lang="en-US" dirty="0"/>
              <a:t>records, </a:t>
            </a:r>
          </a:p>
          <a:p>
            <a:pPr lvl="1"/>
            <a:r>
              <a:rPr lang="en-US" dirty="0"/>
              <a:t>staff and </a:t>
            </a:r>
          </a:p>
          <a:p>
            <a:pPr lvl="1"/>
            <a:r>
              <a:rPr lang="en-US" dirty="0"/>
              <a:t>resources for workstations (employers) </a:t>
            </a:r>
          </a:p>
          <a:p>
            <a:pPr marL="457200" lvl="1" indent="0">
              <a:buNone/>
            </a:pPr>
            <a:r>
              <a:rPr lang="en-US" dirty="0"/>
              <a:t>to establish and operate a work experience program.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b="1" i="1" dirty="0"/>
              <a:t>From:  The Work-Based Learning Handbook, California Statewide Advisory Committee on Work-Based Learning &amp; Student Employment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8EBE0-2341-4CD0-9D9D-07BC842BE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9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78309"/>
            <a:ext cx="9601196" cy="352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Title 5 §55256.5 </a:t>
            </a:r>
          </a:p>
          <a:p>
            <a:pPr marL="0" indent="0">
              <a:buNone/>
            </a:pPr>
            <a:r>
              <a:rPr lang="en-US" sz="2800" dirty="0"/>
              <a:t>(b) The learning experience and the identified on-the-job learning objectives shall be </a:t>
            </a:r>
            <a:r>
              <a:rPr lang="en-US" sz="2800" b="1" dirty="0"/>
              <a:t>sufficient to support the units to be awarded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(1) Each </a:t>
            </a:r>
            <a:r>
              <a:rPr lang="en-US" sz="2800" b="1" dirty="0"/>
              <a:t>75 hours of paid work </a:t>
            </a:r>
            <a:r>
              <a:rPr lang="en-US" sz="2800" dirty="0"/>
              <a:t>equals one semester credit or 50 hours equals one quarter credit.</a:t>
            </a:r>
          </a:p>
          <a:p>
            <a:pPr marL="0" indent="0">
              <a:buNone/>
            </a:pPr>
            <a:r>
              <a:rPr lang="en-US" sz="2800" dirty="0"/>
              <a:t>(2) Each </a:t>
            </a:r>
            <a:r>
              <a:rPr lang="en-US" sz="2800" b="1" dirty="0"/>
              <a:t>60 hours of non-paid work </a:t>
            </a:r>
            <a:r>
              <a:rPr lang="en-US" sz="2800" dirty="0"/>
              <a:t>equals one semester credit or 40 hours equals one quarter credit.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D7075-F9A1-4F9C-A49B-826F5DA72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5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71" y="972404"/>
            <a:ext cx="9601196" cy="1303867"/>
          </a:xfrm>
        </p:spPr>
        <p:txBody>
          <a:bodyPr/>
          <a:lstStyle/>
          <a:p>
            <a:r>
              <a:rPr lang="en-US" dirty="0"/>
              <a:t>Instructor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78309"/>
            <a:ext cx="9601196" cy="331282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600" dirty="0"/>
              <a:t>  (1) </a:t>
            </a:r>
            <a:r>
              <a:rPr lang="en-US" sz="9600" b="1" dirty="0"/>
              <a:t>In-person meeting with employers </a:t>
            </a:r>
            <a:r>
              <a:rPr lang="en-US" sz="9600" dirty="0"/>
              <a:t>or designated representatives to discuss students' educational growth on the job.</a:t>
            </a:r>
          </a:p>
          <a:p>
            <a:pPr marL="0" indent="0">
              <a:buNone/>
            </a:pPr>
            <a:r>
              <a:rPr lang="en-US" sz="9600" dirty="0"/>
              <a:t>(2) </a:t>
            </a:r>
            <a:r>
              <a:rPr lang="en-US" sz="9600" b="1" dirty="0"/>
              <a:t>Written evaluation of students' progress </a:t>
            </a:r>
            <a:r>
              <a:rPr lang="en-US" sz="9600" dirty="0"/>
              <a:t>in meeting planned on-the-job learning objectives.</a:t>
            </a:r>
          </a:p>
          <a:p>
            <a:pPr marL="0" indent="0">
              <a:buNone/>
            </a:pPr>
            <a:r>
              <a:rPr lang="en-US" sz="9600" dirty="0"/>
              <a:t>(3</a:t>
            </a:r>
            <a:r>
              <a:rPr lang="en-US" sz="9600" b="1" dirty="0"/>
              <a:t>) In-person meeting with student </a:t>
            </a:r>
            <a:r>
              <a:rPr lang="en-US" sz="9600" dirty="0"/>
              <a:t>to discuss students' educational growth on the job.</a:t>
            </a:r>
          </a:p>
          <a:p>
            <a:pPr marL="0" indent="0">
              <a:buNone/>
            </a:pPr>
            <a:endParaRPr lang="en-US" sz="9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39E82-56F8-489A-A1C3-A90FCAAA6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2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25703"/>
            <a:ext cx="9601196" cy="1303867"/>
          </a:xfrm>
        </p:spPr>
        <p:txBody>
          <a:bodyPr/>
          <a:lstStyle/>
          <a:p>
            <a:r>
              <a:rPr lang="en-US" dirty="0"/>
              <a:t>Employer/Site/Mentor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78309"/>
            <a:ext cx="9601196" cy="3312826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Expect to teach certain skills which can be more effectively learned on the job.</a:t>
            </a:r>
          </a:p>
          <a:p>
            <a:r>
              <a:rPr lang="en-US" sz="9600" dirty="0"/>
              <a:t>Serve as an extension of the instructional staff of the college.</a:t>
            </a:r>
          </a:p>
          <a:p>
            <a:r>
              <a:rPr lang="en-US" sz="9600" dirty="0"/>
              <a:t>Identify skills, knowledge and attitudes students should bring to the job.</a:t>
            </a:r>
          </a:p>
          <a:p>
            <a:r>
              <a:rPr lang="en-US" sz="9600" dirty="0"/>
              <a:t>Identify skills that can be more thoroughly learned on the job.</a:t>
            </a:r>
          </a:p>
          <a:p>
            <a:r>
              <a:rPr lang="en-US" sz="9600" dirty="0"/>
              <a:t>Direct the student's daily progress in reaching his/her stated objective.</a:t>
            </a:r>
          </a:p>
          <a:p>
            <a:r>
              <a:rPr lang="en-US" sz="9600" dirty="0"/>
              <a:t>Assist in the selection of appropriate learning objectives as well as providing the students with the time and materials necessary to achieve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C1CDA-E987-486F-B0AC-582C9CD16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0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25703"/>
            <a:ext cx="9601196" cy="1303867"/>
          </a:xfrm>
        </p:spPr>
        <p:txBody>
          <a:bodyPr/>
          <a:lstStyle/>
          <a:p>
            <a:r>
              <a:rPr lang="en-US" dirty="0"/>
              <a:t>Course 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78309"/>
            <a:ext cx="9601196" cy="33128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Title 5 §55253</a:t>
            </a:r>
          </a:p>
          <a:p>
            <a:pPr marL="0" indent="0">
              <a:buNone/>
            </a:pPr>
            <a:r>
              <a:rPr lang="en-US" sz="9600" dirty="0"/>
              <a:t>(a) Students may earn up to a total of 16 semester credit hours or 24 quarter credit hours, subject to the following limitations: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b="1" dirty="0"/>
              <a:t>General Work Experience Education</a:t>
            </a:r>
            <a:r>
              <a:rPr lang="en-US" sz="9600" dirty="0"/>
              <a:t>: maximum of </a:t>
            </a:r>
            <a:r>
              <a:rPr lang="en-US" sz="9600" b="1" dirty="0"/>
              <a:t>six</a:t>
            </a:r>
            <a:r>
              <a:rPr lang="en-US" sz="9600" dirty="0"/>
              <a:t> semester credit hours or nine quarter credit hours </a:t>
            </a:r>
          </a:p>
          <a:p>
            <a:pPr marL="0" indent="0">
              <a:buNone/>
            </a:pPr>
            <a:r>
              <a:rPr lang="en-US" sz="9600" b="1" dirty="0"/>
              <a:t>Occupational Work Experience Education</a:t>
            </a:r>
            <a:r>
              <a:rPr lang="en-US" sz="9600" dirty="0"/>
              <a:t>:  maximum of </a:t>
            </a:r>
            <a:r>
              <a:rPr lang="en-US" sz="9600" b="1" dirty="0"/>
              <a:t>eight</a:t>
            </a:r>
            <a:r>
              <a:rPr lang="en-US" sz="9600" dirty="0"/>
              <a:t> credit hours may be earned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CF444-D085-49B1-8369-ABA40918D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3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work experience?</a:t>
            </a:r>
          </a:p>
          <a:p>
            <a:r>
              <a:rPr lang="en-US" dirty="0"/>
              <a:t>What’s in a name?</a:t>
            </a:r>
          </a:p>
          <a:p>
            <a:r>
              <a:rPr lang="en-US" dirty="0"/>
              <a:t>How does CWE work?</a:t>
            </a:r>
          </a:p>
          <a:p>
            <a:r>
              <a:rPr lang="en-US" dirty="0"/>
              <a:t>What do model programs do?</a:t>
            </a:r>
          </a:p>
          <a:p>
            <a:r>
              <a:rPr lang="en-US" dirty="0"/>
              <a:t>On-going discussions/sticking points</a:t>
            </a:r>
          </a:p>
          <a:p>
            <a:r>
              <a:rPr lang="en-US" dirty="0"/>
              <a:t>Questions/Answers/Referrals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1" y="711199"/>
            <a:ext cx="2280303" cy="5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30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47354"/>
            <a:ext cx="9601196" cy="1303867"/>
          </a:xfrm>
        </p:spPr>
        <p:txBody>
          <a:bodyPr/>
          <a:lstStyle/>
          <a:p>
            <a:r>
              <a:rPr lang="en-US" u="sng" dirty="0">
                <a:cs typeface="Arial" panose="020B0604020202020204" pitchFamily="34" charset="0"/>
              </a:rPr>
              <a:t>CB09 SAM Priority Code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78309"/>
            <a:ext cx="9601196" cy="33128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CTE Cooperative Workforce Experience Courses should always be: </a:t>
            </a:r>
          </a:p>
          <a:p>
            <a:pPr marL="1714500" lvl="4" indent="0">
              <a:buNone/>
            </a:pPr>
            <a:r>
              <a:rPr lang="en-US" sz="2800" dirty="0">
                <a:cs typeface="Arial" panose="020B0604020202020204" pitchFamily="34" charset="0"/>
              </a:rPr>
              <a:t>B-Advanced Occupational </a:t>
            </a:r>
          </a:p>
          <a:p>
            <a:pPr marL="1714500" lvl="4" indent="0">
              <a:buNone/>
            </a:pPr>
            <a:r>
              <a:rPr lang="en-US" sz="2800" dirty="0">
                <a:cs typeface="Arial" panose="020B0604020202020204" pitchFamily="34" charset="0"/>
              </a:rPr>
              <a:t>C-Clearly Occupational </a:t>
            </a:r>
          </a:p>
          <a:p>
            <a:pPr marL="1714500" lvl="4" indent="0">
              <a:buNone/>
            </a:pPr>
            <a:r>
              <a:rPr lang="en-US" sz="2800" dirty="0">
                <a:cs typeface="Arial" panose="020B0604020202020204" pitchFamily="34" charset="0"/>
              </a:rPr>
              <a:t>D-Possibly Occupational   </a:t>
            </a:r>
          </a:p>
          <a:p>
            <a:pPr marL="1714500" lvl="4" indent="0">
              <a:buNone/>
            </a:pPr>
            <a:r>
              <a:rPr lang="en-US" sz="2800" i="1" dirty="0">
                <a:cs typeface="Arial" panose="020B0604020202020204" pitchFamily="34" charset="0"/>
              </a:rPr>
              <a:t>“A” is only for apprenticeship/work experience  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If a school chooses “E” </a:t>
            </a:r>
            <a:r>
              <a:rPr lang="en-US" u="sng" dirty="0">
                <a:cs typeface="Arial" panose="020B0604020202020204" pitchFamily="34" charset="0"/>
              </a:rPr>
              <a:t>the course won’t be counted in the MIS data </a:t>
            </a:r>
            <a:r>
              <a:rPr lang="en-US" dirty="0">
                <a:cs typeface="Arial" panose="020B0604020202020204" pitchFamily="34" charset="0"/>
              </a:rPr>
              <a:t>collection as a CTE course.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42DAC-6AC9-48F6-B773-CC9AA6D0D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6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Fine Print: Legalities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18150"/>
            <a:ext cx="9601196" cy="3057717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FLSA</a:t>
            </a:r>
            <a:r>
              <a:rPr lang="en-US" dirty="0"/>
              <a:t>  </a:t>
            </a:r>
          </a:p>
          <a:p>
            <a:r>
              <a:rPr lang="en-US" dirty="0"/>
              <a:t>Wage and Hour—DOL</a:t>
            </a:r>
          </a:p>
          <a:p>
            <a:r>
              <a:rPr lang="en-US" dirty="0"/>
              <a:t>CA Labor Code</a:t>
            </a:r>
          </a:p>
          <a:p>
            <a:r>
              <a:rPr lang="en-US" dirty="0"/>
              <a:t>Independent Contractors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16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65B5-6D80-4270-996F-1FE05BA6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Program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5C6AE-33E6-49B5-AFAB-13F5494C1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Beyond the basics…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7DA50-8E9C-4EBE-8CFC-A9477A9E7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5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01626"/>
            <a:ext cx="9601196" cy="3318936"/>
          </a:xfrm>
        </p:spPr>
        <p:txBody>
          <a:bodyPr/>
          <a:lstStyle/>
          <a:p>
            <a:r>
              <a:rPr lang="en-US" dirty="0"/>
              <a:t>Instructional vs. Student Services</a:t>
            </a:r>
          </a:p>
          <a:p>
            <a:r>
              <a:rPr lang="en-US" dirty="0"/>
              <a:t>Federal Perkins/Strong Workforce</a:t>
            </a:r>
          </a:p>
          <a:p>
            <a:r>
              <a:rPr lang="en-US" dirty="0"/>
              <a:t>Partnering with Foundation/Development Office</a:t>
            </a:r>
          </a:p>
          <a:p>
            <a:r>
              <a:rPr lang="en-US" dirty="0"/>
              <a:t>Grants</a:t>
            </a:r>
          </a:p>
          <a:p>
            <a:r>
              <a:rPr lang="en-US" dirty="0"/>
              <a:t>Employer Sponsorships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67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Faculty On-board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832703"/>
            <a:ext cx="9601196" cy="3318936"/>
          </a:xfrm>
        </p:spPr>
        <p:txBody>
          <a:bodyPr/>
          <a:lstStyle/>
          <a:p>
            <a:r>
              <a:rPr lang="en-US" dirty="0"/>
              <a:t>Who is on your team?</a:t>
            </a:r>
          </a:p>
          <a:p>
            <a:pPr lvl="1"/>
            <a:r>
              <a:rPr lang="en-US" dirty="0"/>
              <a:t>Who else should be?</a:t>
            </a:r>
          </a:p>
          <a:p>
            <a:r>
              <a:rPr lang="en-US" dirty="0"/>
              <a:t>Recruitment of faculty</a:t>
            </a:r>
          </a:p>
          <a:p>
            <a:r>
              <a:rPr lang="en-US" dirty="0"/>
              <a:t>Curriculum Integration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7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Development/Employer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Orientation  </a:t>
            </a:r>
            <a:r>
              <a:rPr lang="en-US" dirty="0">
                <a:hlinkClick r:id="rId2"/>
              </a:rPr>
              <a:t>Am I ready to Host an Intern</a:t>
            </a:r>
          </a:p>
          <a:p>
            <a:pPr lvl="1"/>
            <a:r>
              <a:rPr lang="en-US" dirty="0">
                <a:hlinkClick r:id="rId3" action="ppaction://hlinkfile"/>
              </a:rPr>
              <a:t>Internship Stages </a:t>
            </a:r>
            <a:endParaRPr lang="en-US" dirty="0"/>
          </a:p>
          <a:p>
            <a:pPr lvl="1"/>
            <a:r>
              <a:rPr lang="en-US" dirty="0">
                <a:hlinkClick r:id="rId4" action="ppaction://hlinkfile"/>
              </a:rPr>
              <a:t>Recruitment</a:t>
            </a:r>
            <a:endParaRPr lang="en-US" dirty="0"/>
          </a:p>
          <a:p>
            <a:r>
              <a:rPr lang="en-US" dirty="0"/>
              <a:t>Ensuring compliance</a:t>
            </a:r>
          </a:p>
          <a:p>
            <a:r>
              <a:rPr lang="en-US" dirty="0"/>
              <a:t>Expanding/Maintaining connections</a:t>
            </a:r>
          </a:p>
          <a:p>
            <a:pPr lvl="1"/>
            <a:r>
              <a:rPr lang="en-US" dirty="0"/>
              <a:t>Targeted groups/situations?</a:t>
            </a:r>
          </a:p>
          <a:p>
            <a:r>
              <a:rPr lang="en-US" dirty="0"/>
              <a:t>Recognition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Plan</a:t>
            </a:r>
          </a:p>
          <a:p>
            <a:pPr lvl="1"/>
            <a:r>
              <a:rPr lang="en-US" dirty="0"/>
              <a:t>Materials/Modes/Messages</a:t>
            </a:r>
          </a:p>
          <a:p>
            <a:r>
              <a:rPr lang="en-US" dirty="0"/>
              <a:t>Various Audiences</a:t>
            </a:r>
          </a:p>
          <a:p>
            <a:pPr lvl="1"/>
            <a:r>
              <a:rPr lang="en-US" dirty="0"/>
              <a:t>Students, Faculty, Administrators/Institution, Employers</a:t>
            </a:r>
          </a:p>
          <a:p>
            <a:pPr lvl="2"/>
            <a:r>
              <a:rPr lang="en-US" dirty="0">
                <a:hlinkClick r:id="rId2" action="ppaction://hlinkfile"/>
              </a:rPr>
              <a:t>You Must do an Internship</a:t>
            </a:r>
            <a:endParaRPr lang="en-US" dirty="0"/>
          </a:p>
          <a:p>
            <a:r>
              <a:rPr lang="en-US" dirty="0"/>
              <a:t>Evaluation/revision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99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Career prep/alignment</a:t>
            </a:r>
          </a:p>
          <a:p>
            <a:r>
              <a:rPr lang="en-US" dirty="0"/>
              <a:t>Readiness</a:t>
            </a:r>
          </a:p>
          <a:p>
            <a:r>
              <a:rPr lang="en-US" dirty="0"/>
              <a:t>Job prep</a:t>
            </a:r>
          </a:p>
          <a:p>
            <a:r>
              <a:rPr lang="en-US" dirty="0"/>
              <a:t>Finding/Creating an opportunity</a:t>
            </a:r>
          </a:p>
          <a:p>
            <a:r>
              <a:rPr lang="en-US" dirty="0"/>
              <a:t>Orientation  </a:t>
            </a:r>
            <a:r>
              <a:rPr lang="en-US" dirty="0">
                <a:hlinkClick r:id="rId2"/>
              </a:rPr>
              <a:t>Making the Most of Your Internship </a:t>
            </a:r>
            <a:endParaRPr lang="en-US" dirty="0"/>
          </a:p>
          <a:p>
            <a:pPr lvl="1"/>
            <a:r>
              <a:rPr lang="en-US" dirty="0"/>
              <a:t>Expectations/Paperwork/Projects/Learning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09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5703"/>
            <a:ext cx="9601196" cy="1303867"/>
          </a:xfrm>
        </p:spPr>
        <p:txBody>
          <a:bodyPr/>
          <a:lstStyle/>
          <a:p>
            <a:r>
              <a:rPr lang="en-US" dirty="0"/>
              <a:t>Teaching/Curriculum/Assignments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75428"/>
            <a:ext cx="9601196" cy="2900439"/>
          </a:xfrm>
        </p:spPr>
        <p:txBody>
          <a:bodyPr/>
          <a:lstStyle/>
          <a:p>
            <a:r>
              <a:rPr lang="en-US" dirty="0"/>
              <a:t>Setting </a:t>
            </a:r>
            <a:r>
              <a:rPr lang="en-US" dirty="0">
                <a:hlinkClick r:id="rId2" action="ppaction://hlinkfile"/>
              </a:rPr>
              <a:t>objectives</a:t>
            </a:r>
            <a:endParaRPr lang="en-US" dirty="0"/>
          </a:p>
          <a:p>
            <a:r>
              <a:rPr lang="en-US" dirty="0"/>
              <a:t>Assessing student learning</a:t>
            </a:r>
          </a:p>
          <a:p>
            <a:pPr lvl="1"/>
            <a:r>
              <a:rPr lang="en-US" dirty="0">
                <a:hlinkClick r:id="rId3" action="ppaction://hlinkfile"/>
              </a:rPr>
              <a:t>Final Project sample</a:t>
            </a:r>
            <a:endParaRPr lang="en-US" dirty="0"/>
          </a:p>
          <a:p>
            <a:r>
              <a:rPr lang="en-US" dirty="0"/>
              <a:t>Grading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16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Issues/Populations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803161"/>
            <a:ext cx="9601196" cy="3283722"/>
          </a:xfrm>
        </p:spPr>
        <p:txBody>
          <a:bodyPr/>
          <a:lstStyle/>
          <a:p>
            <a:r>
              <a:rPr lang="en-US" dirty="0"/>
              <a:t>Virtual Internships</a:t>
            </a:r>
          </a:p>
          <a:p>
            <a:r>
              <a:rPr lang="en-US" dirty="0"/>
              <a:t>Home-based Placements</a:t>
            </a:r>
          </a:p>
          <a:p>
            <a:r>
              <a:rPr lang="en-US" dirty="0"/>
              <a:t>International Students here in US</a:t>
            </a:r>
          </a:p>
          <a:p>
            <a:r>
              <a:rPr lang="en-US" dirty="0"/>
              <a:t>Students requiring accommodations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9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8" y="599199"/>
            <a:ext cx="6045200" cy="2844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54" y="1200696"/>
            <a:ext cx="4735147" cy="2228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95" y="3443998"/>
            <a:ext cx="5876069" cy="27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5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Dialogs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03160"/>
            <a:ext cx="9601196" cy="3072707"/>
          </a:xfrm>
        </p:spPr>
        <p:txBody>
          <a:bodyPr/>
          <a:lstStyle/>
          <a:p>
            <a:r>
              <a:rPr lang="en-US" dirty="0"/>
              <a:t>Paid vs. Unpaid</a:t>
            </a:r>
          </a:p>
          <a:p>
            <a:r>
              <a:rPr lang="en-US" dirty="0"/>
              <a:t>Internship Requirement by school/program</a:t>
            </a:r>
          </a:p>
          <a:p>
            <a:r>
              <a:rPr lang="en-US" dirty="0"/>
              <a:t>Rise of entrepreneurship-related opportunities</a:t>
            </a:r>
          </a:p>
          <a:p>
            <a:r>
              <a:rPr lang="en-US" dirty="0"/>
              <a:t>Posting policies</a:t>
            </a:r>
          </a:p>
          <a:p>
            <a:r>
              <a:rPr lang="en-US" dirty="0"/>
              <a:t>For credit/not for credit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9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03160"/>
            <a:ext cx="9601196" cy="30727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 Internship &amp; Work Experience Association     www.ciwea.org</a:t>
            </a:r>
          </a:p>
          <a:p>
            <a:pPr lvl="1"/>
            <a:r>
              <a:rPr lang="en-US" dirty="0"/>
              <a:t>Fall Summits</a:t>
            </a:r>
          </a:p>
          <a:p>
            <a:pPr lvl="1"/>
            <a:r>
              <a:rPr lang="en-US" dirty="0"/>
              <a:t>Spring Conference</a:t>
            </a:r>
          </a:p>
          <a:p>
            <a:pPr lvl="1"/>
            <a:r>
              <a:rPr lang="en-US" dirty="0"/>
              <a:t>On-going information/referral</a:t>
            </a:r>
          </a:p>
          <a:p>
            <a:r>
              <a:rPr lang="en-US" dirty="0"/>
              <a:t>CCCCO —Work-based Learning Handbook</a:t>
            </a:r>
          </a:p>
          <a:p>
            <a:r>
              <a:rPr lang="en-US" dirty="0"/>
              <a:t>Title 5</a:t>
            </a:r>
          </a:p>
          <a:p>
            <a:r>
              <a:rPr lang="en-US" dirty="0"/>
              <a:t>NACE/CEIA (National)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1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03160"/>
            <a:ext cx="9601196" cy="3072707"/>
          </a:xfrm>
        </p:spPr>
        <p:txBody>
          <a:bodyPr>
            <a:normAutofit/>
          </a:bodyPr>
          <a:lstStyle/>
          <a:p>
            <a:r>
              <a:rPr lang="en-US" sz="3200" b="1" dirty="0"/>
              <a:t>Brook Oliver</a:t>
            </a:r>
          </a:p>
          <a:p>
            <a:r>
              <a:rPr lang="en-US" dirty="0"/>
              <a:t>President, CA Internship &amp; Work Experience Association</a:t>
            </a:r>
          </a:p>
          <a:p>
            <a:r>
              <a:rPr lang="en-US" dirty="0"/>
              <a:t>Counseling Chair, Sierra College</a:t>
            </a:r>
          </a:p>
          <a:p>
            <a:r>
              <a:rPr lang="en-US" dirty="0"/>
              <a:t>916.660.7482</a:t>
            </a:r>
          </a:p>
          <a:p>
            <a:r>
              <a:rPr lang="en-US" dirty="0"/>
              <a:t>boliver@sierracollege.edu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8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" y="788915"/>
            <a:ext cx="6876757" cy="3501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319" y="646166"/>
            <a:ext cx="5382373" cy="677108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Benefits of Internships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23" y="3858865"/>
            <a:ext cx="4695091" cy="2323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5095" y="953942"/>
            <a:ext cx="3543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Benefits for Students</a:t>
            </a:r>
          </a:p>
        </p:txBody>
      </p:sp>
    </p:spTree>
    <p:extLst>
      <p:ext uri="{BB962C8B-B14F-4D97-AF65-F5344CB8AC3E}">
        <p14:creationId xmlns:p14="http://schemas.microsoft.com/office/powerpoint/2010/main" val="129522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13" y="650630"/>
            <a:ext cx="2368613" cy="5565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7396" y="79905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most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important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element of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internships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is that they integrate classroom knowledge and theory with practical application and skills developed in professional or community settings. They also bring a wealth of benefits to students, both while completing a degree and when seeking a career path post-graduation.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34" y="2888147"/>
            <a:ext cx="3721711" cy="2212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1577" y="4193932"/>
            <a:ext cx="3534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Benefits to Employers</a:t>
            </a:r>
          </a:p>
        </p:txBody>
      </p:sp>
    </p:spTree>
    <p:extLst>
      <p:ext uri="{BB962C8B-B14F-4D97-AF65-F5344CB8AC3E}">
        <p14:creationId xmlns:p14="http://schemas.microsoft.com/office/powerpoint/2010/main" val="403245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to the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Data/outcomes</a:t>
            </a:r>
          </a:p>
          <a:p>
            <a:pPr lvl="1"/>
            <a:r>
              <a:rPr lang="en-US" dirty="0"/>
              <a:t>Certs/degrees earned</a:t>
            </a:r>
          </a:p>
          <a:p>
            <a:pPr lvl="1"/>
            <a:r>
              <a:rPr lang="en-US" dirty="0"/>
              <a:t>Increased earnings</a:t>
            </a:r>
          </a:p>
          <a:p>
            <a:pPr lvl="1"/>
            <a:r>
              <a:rPr lang="en-US" dirty="0"/>
              <a:t>Job placement </a:t>
            </a:r>
          </a:p>
          <a:p>
            <a:r>
              <a:rPr lang="en-US" dirty="0"/>
              <a:t>Community Connections	</a:t>
            </a:r>
          </a:p>
          <a:p>
            <a:pPr lvl="1"/>
            <a:r>
              <a:rPr lang="en-US" dirty="0"/>
              <a:t>Alumni, Foundation, Board of Trustees, other donors</a:t>
            </a:r>
          </a:p>
          <a:p>
            <a:pPr lvl="1"/>
            <a:r>
              <a:rPr lang="en-US" dirty="0"/>
              <a:t>CTE Advisory 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6AF19-91C5-455D-8ECF-EE752D562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6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072984"/>
            <a:ext cx="9601196" cy="2802884"/>
          </a:xfrm>
        </p:spPr>
        <p:txBody>
          <a:bodyPr>
            <a:normAutofit/>
          </a:bodyPr>
          <a:lstStyle/>
          <a:p>
            <a:r>
              <a:rPr lang="en-US" sz="2800" dirty="0"/>
              <a:t>Work-based Learning</a:t>
            </a:r>
          </a:p>
          <a:p>
            <a:r>
              <a:rPr lang="en-US" sz="2800" dirty="0"/>
              <a:t>Internship</a:t>
            </a:r>
          </a:p>
          <a:p>
            <a:r>
              <a:rPr lang="en-US" sz="2800" dirty="0"/>
              <a:t>Cooperative Work Experience Education</a:t>
            </a:r>
          </a:p>
          <a:p>
            <a:r>
              <a:rPr lang="en-US" sz="2800" dirty="0"/>
              <a:t>Others (Externship/Practicum/Clinical/Apprenticeship)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3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C172-00B8-42F2-8640-DA0052AC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Experience Education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84E6-E673-4447-983D-CB68F4FA0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Title 5 § 55250.3</a:t>
            </a:r>
          </a:p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Work-experience education authorized by this article includes the employment of students in part-time jobs selected and approved as having educational value for the students employed therein and coordinated by college employees.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B51F7-6017-420A-9F32-2DD7D1C5B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5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92328"/>
          </a:xfrm>
        </p:spPr>
        <p:txBody>
          <a:bodyPr/>
          <a:lstStyle/>
          <a:p>
            <a:r>
              <a:rPr lang="en-US" dirty="0"/>
              <a:t>Internships (CWEE)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20453"/>
            <a:ext cx="9601196" cy="3726347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Title 5—District Plan</a:t>
            </a:r>
          </a:p>
          <a:p>
            <a:r>
              <a:rPr lang="en-US" sz="2600" dirty="0"/>
              <a:t>Faculty Support</a:t>
            </a:r>
          </a:p>
          <a:p>
            <a:r>
              <a:rPr lang="en-US" sz="2600" dirty="0"/>
              <a:t>Site Development/Employer Relations</a:t>
            </a:r>
          </a:p>
          <a:p>
            <a:r>
              <a:rPr lang="en-US" sz="2600" dirty="0"/>
              <a:t>Marketing</a:t>
            </a:r>
          </a:p>
          <a:p>
            <a:r>
              <a:rPr lang="en-US" sz="2600" dirty="0"/>
              <a:t>Prepping Students</a:t>
            </a:r>
          </a:p>
          <a:p>
            <a:r>
              <a:rPr lang="en-US" sz="2600" dirty="0"/>
              <a:t>Teaching/Curriculum/Assignments</a:t>
            </a:r>
          </a:p>
          <a:p>
            <a:r>
              <a:rPr lang="en-US" sz="2600" dirty="0"/>
              <a:t>Monitoring Students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" y="711199"/>
            <a:ext cx="2453550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65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1412</TotalTime>
  <Words>1127</Words>
  <Application>Microsoft Office PowerPoint</Application>
  <PresentationFormat>Widescreen</PresentationFormat>
  <Paragraphs>173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</vt:lpstr>
      <vt:lpstr>Calibri</vt:lpstr>
      <vt:lpstr>Garamond</vt:lpstr>
      <vt:lpstr>Organic</vt:lpstr>
      <vt:lpstr>CWE/Internships in the CA CC System</vt:lpstr>
      <vt:lpstr>Key Points</vt:lpstr>
      <vt:lpstr>PowerPoint Presentation</vt:lpstr>
      <vt:lpstr>PowerPoint Presentation</vt:lpstr>
      <vt:lpstr>PowerPoint Presentation</vt:lpstr>
      <vt:lpstr>Benefit to the College</vt:lpstr>
      <vt:lpstr>Definitions  </vt:lpstr>
      <vt:lpstr>Work Experience Education Definition</vt:lpstr>
      <vt:lpstr>Internships (CWEE) 101</vt:lpstr>
      <vt:lpstr>Program Types</vt:lpstr>
      <vt:lpstr>General Work Experience</vt:lpstr>
      <vt:lpstr>Occupational Work Experience</vt:lpstr>
      <vt:lpstr>CA State Labor Code</vt:lpstr>
      <vt:lpstr>Approved District Plan</vt:lpstr>
      <vt:lpstr>Required Resources</vt:lpstr>
      <vt:lpstr>Unit Formula</vt:lpstr>
      <vt:lpstr>Instructor Role</vt:lpstr>
      <vt:lpstr>Employer/Site/Mentor Role</vt:lpstr>
      <vt:lpstr>Course Repetition</vt:lpstr>
      <vt:lpstr>CB09 SAM Priority Code </vt:lpstr>
      <vt:lpstr>The Fine Print: Legalities</vt:lpstr>
      <vt:lpstr>Model Program Practices</vt:lpstr>
      <vt:lpstr>Funding Sources</vt:lpstr>
      <vt:lpstr>Getting Faculty On-board</vt:lpstr>
      <vt:lpstr>Site Development/Employer Relations</vt:lpstr>
      <vt:lpstr>Marketing</vt:lpstr>
      <vt:lpstr>Preparing Students</vt:lpstr>
      <vt:lpstr>Teaching/Curriculum/Assignments</vt:lpstr>
      <vt:lpstr>Unique Issues/Populations </vt:lpstr>
      <vt:lpstr>Common Dialogs</vt:lpstr>
      <vt:lpstr>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Professionals Session</dc:title>
  <dc:creator>Oliver, Brook</dc:creator>
  <cp:lastModifiedBy>Oliver, Brook</cp:lastModifiedBy>
  <cp:revision>30</cp:revision>
  <dcterms:created xsi:type="dcterms:W3CDTF">2019-03-22T00:39:12Z</dcterms:created>
  <dcterms:modified xsi:type="dcterms:W3CDTF">2019-04-26T05:20:09Z</dcterms:modified>
</cp:coreProperties>
</file>