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69" r:id="rId1"/>
  </p:sldMasterIdLst>
  <p:notesMasterIdLst>
    <p:notesMasterId r:id="rId16"/>
  </p:notesMasterIdLst>
  <p:sldIdLst>
    <p:sldId id="256" r:id="rId2"/>
    <p:sldId id="260" r:id="rId3"/>
    <p:sldId id="261" r:id="rId4"/>
    <p:sldId id="265" r:id="rId5"/>
    <p:sldId id="267" r:id="rId6"/>
    <p:sldId id="266" r:id="rId7"/>
    <p:sldId id="269" r:id="rId8"/>
    <p:sldId id="268" r:id="rId9"/>
    <p:sldId id="263" r:id="rId10"/>
    <p:sldId id="271" r:id="rId11"/>
    <p:sldId id="272" r:id="rId12"/>
    <p:sldId id="264" r:id="rId13"/>
    <p:sldId id="262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86" d="100"/>
          <a:sy n="86" d="100"/>
        </p:scale>
        <p:origin x="131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4CE1DE-E845-4ADB-ABD8-59777C8790F6}" type="datetimeFigureOut">
              <a:rPr lang="en-US" smtClean="0"/>
              <a:t>07/07/16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B32BC-AA8A-455A-BE07-68EB35287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895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Title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39775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973" y="1964267"/>
            <a:ext cx="5714228" cy="2421464"/>
          </a:xfrm>
        </p:spPr>
        <p:txBody>
          <a:bodyPr anchor="b">
            <a:normAutofit/>
          </a:bodyPr>
          <a:lstStyle>
            <a:lvl1pPr algn="r">
              <a:defRPr sz="4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973" y="4385733"/>
            <a:ext cx="5714228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52311" y="5870576"/>
            <a:ext cx="1212173" cy="377825"/>
          </a:xfrm>
        </p:spPr>
        <p:txBody>
          <a:bodyPr/>
          <a:lstStyle/>
          <a:p>
            <a:r>
              <a:rPr lang="en-US" smtClean="0"/>
              <a:t>7/7/16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973" y="5870576"/>
            <a:ext cx="3932137" cy="377825"/>
          </a:xfrm>
        </p:spPr>
        <p:txBody>
          <a:bodyPr/>
          <a:lstStyle/>
          <a:p>
            <a:r>
              <a:rPr lang="en-US" smtClean="0"/>
              <a:t>Curriculum Publication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40685" y="5870576"/>
            <a:ext cx="417516" cy="3778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659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732865"/>
            <a:ext cx="7772400" cy="566738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4401" y="932112"/>
            <a:ext cx="6858000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/>
            </a:lvl1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5299603"/>
            <a:ext cx="7772400" cy="49371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7/7/16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Curriculum Publication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338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609602"/>
            <a:ext cx="7772399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4343400"/>
            <a:ext cx="7772399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7/7/16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Curriculum Publication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7036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88671" y="3352800"/>
            <a:ext cx="6876133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2266" y="4343400"/>
            <a:ext cx="7772400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7/7/16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Curriculum Publication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9600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291648"/>
            <a:ext cx="7772401" cy="1468800"/>
          </a:xfrm>
        </p:spPr>
        <p:txBody>
          <a:bodyPr anchor="b">
            <a:normAutofit/>
          </a:bodyPr>
          <a:lstStyle>
            <a:lvl1pPr algn="l">
              <a:defRPr sz="2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60448"/>
            <a:ext cx="7772402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7/7/16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Curriculum Publication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2027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3886200"/>
            <a:ext cx="7772401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75200"/>
            <a:ext cx="7772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7/7/16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Curriculum Publication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727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440" y="609602"/>
            <a:ext cx="7772401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64440" y="3505200"/>
            <a:ext cx="777240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4439" y="4343400"/>
            <a:ext cx="7772401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7/7/16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Curriculum Publication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8985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7/7/16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Curriculum Publication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0680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2978" y="609600"/>
            <a:ext cx="1676621" cy="5181601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990184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7/7/16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Curriculum Publication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583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7/7/16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Curriculum Publication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676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3308581"/>
            <a:ext cx="7772400" cy="14688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4777381"/>
            <a:ext cx="777240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7/7/16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Curriculum Publication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294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2142068"/>
            <a:ext cx="3813048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6553" y="2142068"/>
            <a:ext cx="3813048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7/7/16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Curriculum Publication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111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480" y="2218267"/>
            <a:ext cx="354060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1120" y="2218267"/>
            <a:ext cx="35184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6552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7/7/16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Curriculum Publication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292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609601"/>
            <a:ext cx="7772400" cy="1456267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7/7/16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Curriculum Publication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216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7/7/16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Curriculum Publication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65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718" y="1557868"/>
            <a:ext cx="2862910" cy="1439332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144" y="609601"/>
            <a:ext cx="4627975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718" y="2997200"/>
            <a:ext cx="2862910" cy="184573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7/7/16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Curriculum Publication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946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128" y="1735672"/>
            <a:ext cx="4097204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29200" y="914400"/>
            <a:ext cx="3200400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 dirty="0"/>
            </a:lvl1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2128" y="3107272"/>
            <a:ext cx="4097204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7/7/16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Curriculum Publication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634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42068"/>
            <a:ext cx="7772400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324599"/>
            <a:ext cx="1828800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4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r>
              <a:rPr lang="en-US" smtClean="0"/>
              <a:t>7/7/16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089" y="6324599"/>
            <a:ext cx="5990311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0" i="1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r>
              <a:rPr lang="en-US" dirty="0" smtClean="0"/>
              <a:t>Curriculum Publication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24599"/>
            <a:ext cx="815739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4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7727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amutonline.net/district/swhit/PolicyCategoryList/1126/8" TargetMode="External"/><Relationship Id="rId7" Type="http://schemas.openxmlformats.org/officeDocument/2006/relationships/hyperlink" Target="http://www.accjc.org/eligibility-requirements-standards" TargetMode="External"/><Relationship Id="rId2" Type="http://schemas.openxmlformats.org/officeDocument/2006/relationships/hyperlink" Target="http://www.leginfo.ca.gov/cgi-bin/calawquery?codesection=edc&amp;codebody=&amp;hits=20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extranet.cccco.edu/Divisions/TechResearchInfoSys/MIS/DED/StudentProgramAward.aspx" TargetMode="External"/><Relationship Id="rId5" Type="http://schemas.openxmlformats.org/officeDocument/2006/relationships/hyperlink" Target="http://extranet.cccco.edu/Divisions/TechResearchInfoSys/MIS/DED/Course.aspx" TargetMode="External"/><Relationship Id="rId4" Type="http://schemas.openxmlformats.org/officeDocument/2006/relationships/hyperlink" Target="http://extranet.cccco.edu/Portals/1/AA/ProgramCourseApproval/Handbook_5thEd_BOGapproved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24972" y="1600200"/>
            <a:ext cx="5714228" cy="2421464"/>
          </a:xfrm>
        </p:spPr>
        <p:txBody>
          <a:bodyPr/>
          <a:lstStyle/>
          <a:p>
            <a:r>
              <a:rPr lang="en-US" dirty="0" smtClean="0"/>
              <a:t>CURRICULM PUBLICATION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24972" y="4038600"/>
            <a:ext cx="5714228" cy="414867"/>
          </a:xfrm>
        </p:spPr>
        <p:txBody>
          <a:bodyPr>
            <a:normAutofit/>
          </a:bodyPr>
          <a:lstStyle/>
          <a:p>
            <a:r>
              <a:rPr lang="en-US" smtClean="0"/>
              <a:t>CATALOGS AND CLASS SCHEDULES</a:t>
            </a: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581400" y="6167735"/>
            <a:ext cx="5257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/>
              <a:t>2016 ASCCC Curriculum Institute, Anaheim</a:t>
            </a:r>
          </a:p>
          <a:p>
            <a:pPr algn="r"/>
            <a:r>
              <a:rPr lang="en-US" sz="1200" dirty="0" smtClean="0"/>
              <a:t>7/7/16, 10:30-11:45 AM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3581399" y="4715470"/>
            <a:ext cx="52578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Lori Bennett, </a:t>
            </a:r>
            <a:r>
              <a:rPr lang="en-US" dirty="0" err="1"/>
              <a:t>Ed.D</a:t>
            </a:r>
            <a:r>
              <a:rPr lang="en-US" dirty="0"/>
              <a:t>., </a:t>
            </a:r>
            <a:r>
              <a:rPr lang="en-US" dirty="0" smtClean="0"/>
              <a:t>Moorpark College</a:t>
            </a:r>
            <a:endParaRPr lang="en-US" dirty="0"/>
          </a:p>
          <a:p>
            <a:pPr algn="r"/>
            <a:r>
              <a:rPr lang="en-US" dirty="0"/>
              <a:t>Stephanie Di Alto, Ph.D., Saddleback College</a:t>
            </a:r>
          </a:p>
          <a:p>
            <a:pPr algn="r"/>
            <a:r>
              <a:rPr lang="en-US" dirty="0"/>
              <a:t>Daniel Keller, D.M.A., Los Angeles Harbor </a:t>
            </a:r>
            <a:r>
              <a:rPr lang="en-US" dirty="0" smtClean="0"/>
              <a:t>College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963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1"/>
            <a:ext cx="8534400" cy="685799"/>
          </a:xfrm>
        </p:spPr>
        <p:txBody>
          <a:bodyPr>
            <a:normAutofit/>
          </a:bodyPr>
          <a:lstStyle/>
          <a:p>
            <a:r>
              <a:rPr lang="en-US" dirty="0" smtClean="0"/>
              <a:t>Publication formats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990601"/>
            <a:ext cx="8534400" cy="5333998"/>
          </a:xfrm>
        </p:spPr>
        <p:txBody>
          <a:bodyPr anchor="t">
            <a:noAutofit/>
          </a:bodyPr>
          <a:lstStyle/>
          <a:p>
            <a:pPr>
              <a:spcAft>
                <a:spcPts val="0"/>
              </a:spcAft>
            </a:pPr>
            <a:r>
              <a:rPr lang="en-US" sz="2400" dirty="0" smtClean="0"/>
              <a:t>Know your audience</a:t>
            </a:r>
          </a:p>
          <a:p>
            <a:pPr lvl="1">
              <a:spcAft>
                <a:spcPts val="0"/>
              </a:spcAft>
            </a:pPr>
            <a:r>
              <a:rPr lang="en-US" sz="2200" dirty="0" smtClean="0"/>
              <a:t>Students</a:t>
            </a:r>
          </a:p>
          <a:p>
            <a:pPr lvl="1">
              <a:spcAft>
                <a:spcPts val="0"/>
              </a:spcAft>
            </a:pPr>
            <a:r>
              <a:rPr lang="en-US" sz="2200" dirty="0" smtClean="0"/>
              <a:t>Counselors/advisors</a:t>
            </a:r>
          </a:p>
          <a:p>
            <a:pPr lvl="1">
              <a:spcAft>
                <a:spcPts val="0"/>
              </a:spcAft>
            </a:pPr>
            <a:r>
              <a:rPr lang="en-US" sz="2200" dirty="0" smtClean="0"/>
              <a:t>Financial Aid personnel</a:t>
            </a:r>
          </a:p>
          <a:p>
            <a:pPr lvl="1">
              <a:spcAft>
                <a:spcPts val="0"/>
              </a:spcAft>
            </a:pPr>
            <a:r>
              <a:rPr lang="en-US" sz="2200" dirty="0" smtClean="0"/>
              <a:t>Degree auditors</a:t>
            </a:r>
          </a:p>
          <a:p>
            <a:pPr lvl="1">
              <a:spcAft>
                <a:spcPts val="0"/>
              </a:spcAft>
            </a:pPr>
            <a:r>
              <a:rPr lang="en-US" sz="2200" dirty="0" smtClean="0"/>
              <a:t>Advisory committee members</a:t>
            </a:r>
          </a:p>
          <a:p>
            <a:pPr lvl="1">
              <a:spcAft>
                <a:spcPts val="0"/>
              </a:spcAft>
            </a:pPr>
            <a:r>
              <a:rPr lang="en-US" sz="2200" dirty="0" smtClean="0"/>
              <a:t>Transfer institution counselors</a:t>
            </a:r>
          </a:p>
          <a:p>
            <a:pPr lvl="1">
              <a:spcAft>
                <a:spcPts val="0"/>
              </a:spcAft>
            </a:pPr>
            <a:r>
              <a:rPr lang="en-US" sz="2200" dirty="0" smtClean="0"/>
              <a:t>Etc.</a:t>
            </a:r>
          </a:p>
          <a:p>
            <a:pPr>
              <a:spcAft>
                <a:spcPts val="0"/>
              </a:spcAft>
            </a:pPr>
            <a:r>
              <a:rPr lang="en-US" dirty="0"/>
              <a:t>ACCJC Standard </a:t>
            </a:r>
            <a:r>
              <a:rPr lang="en-US" dirty="0" smtClean="0"/>
              <a:t>I.C.2:</a:t>
            </a:r>
          </a:p>
          <a:p>
            <a:pPr lvl="1">
              <a:spcAft>
                <a:spcPts val="0"/>
              </a:spcAft>
            </a:pPr>
            <a:r>
              <a:rPr lang="en-US" dirty="0" smtClean="0"/>
              <a:t>The catalog is “…</a:t>
            </a:r>
            <a:r>
              <a:rPr lang="en-US" dirty="0" smtClean="0">
                <a:solidFill>
                  <a:srgbClr val="FFFF00"/>
                </a:solidFill>
              </a:rPr>
              <a:t>for </a:t>
            </a:r>
            <a:r>
              <a:rPr lang="en-US" dirty="0">
                <a:solidFill>
                  <a:srgbClr val="FFFF00"/>
                </a:solidFill>
              </a:rPr>
              <a:t>students and prospective </a:t>
            </a:r>
            <a:r>
              <a:rPr lang="en-US" dirty="0" smtClean="0">
                <a:solidFill>
                  <a:srgbClr val="FFFF00"/>
                </a:solidFill>
              </a:rPr>
              <a:t>students</a:t>
            </a:r>
            <a:r>
              <a:rPr lang="en-US" dirty="0" smtClean="0"/>
              <a:t>…”</a:t>
            </a:r>
          </a:p>
          <a:p>
            <a:pPr marL="0" indent="0">
              <a:spcAft>
                <a:spcPts val="0"/>
              </a:spcAft>
              <a:buNone/>
            </a:pPr>
            <a:endParaRPr lang="en-US" sz="2400" dirty="0" smtClean="0"/>
          </a:p>
          <a:p>
            <a:pPr marL="0" indent="0">
              <a:spcAft>
                <a:spcPts val="0"/>
              </a:spcAft>
              <a:buNone/>
            </a:pPr>
            <a:endParaRPr lang="en-US" sz="2400" dirty="0"/>
          </a:p>
          <a:p>
            <a:pPr marL="0" indent="0">
              <a:spcAft>
                <a:spcPts val="0"/>
              </a:spcAft>
              <a:buNone/>
            </a:pPr>
            <a:r>
              <a:rPr lang="en-US" sz="2800" i="1" dirty="0" smtClean="0"/>
              <a:t>			Are they experts or novices?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7/7/16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Curriculum Publication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1026" name="Picture 2" descr="http://cliparts.co/cliparts/dc9/Kd9/dc9Kd9Lz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200400"/>
            <a:ext cx="1402795" cy="2996222"/>
          </a:xfrm>
          <a:prstGeom prst="rect">
            <a:avLst/>
          </a:prstGeom>
          <a:noFill/>
          <a:effectLst>
            <a:glow rad="63500">
              <a:schemeClr val="tx1"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6167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1"/>
            <a:ext cx="8534400" cy="685799"/>
          </a:xfrm>
        </p:spPr>
        <p:txBody>
          <a:bodyPr>
            <a:normAutofit/>
          </a:bodyPr>
          <a:lstStyle/>
          <a:p>
            <a:r>
              <a:rPr lang="en-US" dirty="0" smtClean="0"/>
              <a:t>Publication formats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990601"/>
            <a:ext cx="8534400" cy="5333998"/>
          </a:xfrm>
        </p:spPr>
        <p:txBody>
          <a:bodyPr anchor="t">
            <a:noAutofit/>
          </a:bodyPr>
          <a:lstStyle/>
          <a:p>
            <a:pPr>
              <a:spcAft>
                <a:spcPts val="0"/>
              </a:spcAft>
            </a:pPr>
            <a:r>
              <a:rPr lang="en-US" sz="2400" dirty="0" smtClean="0"/>
              <a:t>Print vs. online editions</a:t>
            </a:r>
          </a:p>
          <a:p>
            <a:pPr lvl="1">
              <a:spcAft>
                <a:spcPts val="0"/>
              </a:spcAft>
            </a:pPr>
            <a:r>
              <a:rPr lang="en-US" sz="1800" dirty="0" smtClean="0"/>
              <a:t>Pdf vs. </a:t>
            </a:r>
            <a:r>
              <a:rPr lang="en-US" sz="1800" dirty="0" smtClean="0"/>
              <a:t>searchable database</a:t>
            </a:r>
            <a:endParaRPr lang="en-US" sz="1800" dirty="0" smtClean="0"/>
          </a:p>
          <a:p>
            <a:pPr lvl="1">
              <a:spcAft>
                <a:spcPts val="0"/>
              </a:spcAft>
            </a:pPr>
            <a:r>
              <a:rPr lang="en-US" sz="1800" dirty="0" smtClean="0"/>
              <a:t>Single vs. multiple files:</a:t>
            </a:r>
          </a:p>
          <a:p>
            <a:pPr lvl="2">
              <a:spcAft>
                <a:spcPts val="0"/>
              </a:spcAft>
            </a:pPr>
            <a:r>
              <a:rPr lang="en-US" sz="1800" dirty="0" smtClean="0"/>
              <a:t>Polices</a:t>
            </a:r>
          </a:p>
          <a:p>
            <a:pPr lvl="2">
              <a:spcAft>
                <a:spcPts val="0"/>
              </a:spcAft>
            </a:pPr>
            <a:r>
              <a:rPr lang="en-US" sz="1800" dirty="0" smtClean="0"/>
              <a:t>Program listings</a:t>
            </a:r>
          </a:p>
          <a:p>
            <a:pPr lvl="2">
              <a:spcAft>
                <a:spcPts val="0"/>
              </a:spcAft>
            </a:pPr>
            <a:r>
              <a:rPr lang="en-US" sz="1800" dirty="0" smtClean="0"/>
              <a:t>Course listings</a:t>
            </a:r>
          </a:p>
          <a:p>
            <a:pPr>
              <a:spcAft>
                <a:spcPts val="0"/>
              </a:spcAft>
            </a:pPr>
            <a:r>
              <a:rPr lang="en-US" sz="2400" dirty="0" smtClean="0"/>
              <a:t>Addenda</a:t>
            </a:r>
          </a:p>
          <a:p>
            <a:pPr lvl="1">
              <a:spcAft>
                <a:spcPts val="0"/>
              </a:spcAft>
            </a:pPr>
            <a:r>
              <a:rPr lang="en-US" sz="1800" dirty="0"/>
              <a:t>Title 5, §58104: Courses </a:t>
            </a:r>
            <a:r>
              <a:rPr lang="en-US" sz="1800" dirty="0">
                <a:solidFill>
                  <a:srgbClr val="FFFF00"/>
                </a:solidFill>
              </a:rPr>
              <a:t>approved after publication </a:t>
            </a:r>
            <a:r>
              <a:rPr lang="en-US" sz="1800" dirty="0"/>
              <a:t>of the current catalog or schedule of classes must be well publicized</a:t>
            </a:r>
            <a:r>
              <a:rPr lang="en-US" sz="1800" dirty="0" smtClean="0"/>
              <a:t>.</a:t>
            </a:r>
          </a:p>
          <a:p>
            <a:pPr lvl="2">
              <a:spcAft>
                <a:spcPts val="0"/>
              </a:spcAft>
            </a:pPr>
            <a:r>
              <a:rPr lang="en-US" sz="1800" dirty="0" smtClean="0"/>
              <a:t>Inline: strike-out/underline with effective dates</a:t>
            </a:r>
          </a:p>
          <a:p>
            <a:pPr lvl="2">
              <a:spcAft>
                <a:spcPts val="0"/>
              </a:spcAft>
            </a:pPr>
            <a:r>
              <a:rPr lang="en-US" sz="1800" dirty="0" smtClean="0"/>
              <a:t>Appendix</a:t>
            </a:r>
          </a:p>
          <a:p>
            <a:pPr>
              <a:spcAft>
                <a:spcPts val="0"/>
              </a:spcAft>
            </a:pPr>
            <a:r>
              <a:rPr lang="en-US" sz="2400" dirty="0" smtClean="0"/>
              <a:t>Other publications</a:t>
            </a:r>
          </a:p>
          <a:p>
            <a:pPr lvl="1">
              <a:spcAft>
                <a:spcPts val="0"/>
              </a:spcAft>
            </a:pPr>
            <a:r>
              <a:rPr lang="en-US" sz="1800" dirty="0" smtClean="0"/>
              <a:t>Student/faculty handbooks</a:t>
            </a:r>
          </a:p>
          <a:p>
            <a:pPr lvl="1">
              <a:spcAft>
                <a:spcPts val="0"/>
              </a:spcAft>
            </a:pPr>
            <a:r>
              <a:rPr lang="en-US" sz="1800" dirty="0" smtClean="0"/>
              <a:t>Promotional/outreach materials</a:t>
            </a:r>
          </a:p>
          <a:p>
            <a:pPr lvl="1">
              <a:spcAft>
                <a:spcPts val="0"/>
              </a:spcAft>
            </a:pPr>
            <a:r>
              <a:rPr lang="en-US" sz="1800" dirty="0" smtClean="0"/>
              <a:t>College/departmental websites</a:t>
            </a:r>
          </a:p>
          <a:p>
            <a:pPr marL="0" indent="0">
              <a:spcAft>
                <a:spcPts val="0"/>
              </a:spcAft>
              <a:buNone/>
            </a:pPr>
            <a:endParaRPr lang="en-US" sz="2400" dirty="0"/>
          </a:p>
          <a:p>
            <a:pPr marL="0" indent="0" algn="r">
              <a:spcAft>
                <a:spcPts val="0"/>
              </a:spcAft>
              <a:buNone/>
            </a:pPr>
            <a:r>
              <a:rPr lang="en-US" sz="2800" i="1" dirty="0" smtClean="0"/>
              <a:t>What’s best (and most practical) for your college?</a:t>
            </a:r>
          </a:p>
          <a:p>
            <a:pPr lvl="1">
              <a:spcAft>
                <a:spcPts val="0"/>
              </a:spcAft>
            </a:pPr>
            <a:endParaRPr lang="en-US" sz="2200" dirty="0" smtClean="0"/>
          </a:p>
          <a:p>
            <a:pPr lvl="1">
              <a:spcAft>
                <a:spcPts val="0"/>
              </a:spcAft>
            </a:pPr>
            <a:endParaRPr lang="en-US" sz="22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7/7/16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Curriculum Publication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204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1"/>
            <a:ext cx="8534400" cy="685799"/>
          </a:xfrm>
        </p:spPr>
        <p:txBody>
          <a:bodyPr>
            <a:normAutofit/>
          </a:bodyPr>
          <a:lstStyle/>
          <a:p>
            <a:r>
              <a:rPr lang="en-US" dirty="0" smtClean="0"/>
              <a:t>Data integrity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990601"/>
            <a:ext cx="8534400" cy="5333998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en-US" dirty="0"/>
              <a:t>ACCJC Standard II.A.6.c (</a:t>
            </a:r>
            <a:r>
              <a:rPr lang="en-US" dirty="0" smtClean="0"/>
              <a:t>2014): The </a:t>
            </a:r>
            <a:r>
              <a:rPr lang="en-US" dirty="0"/>
              <a:t>institution represents itself clearly, accurately, and consistently to prospective and current students, the public, and its personnel through its catalogs, statements, and publications, including those presented in electronic format</a:t>
            </a:r>
            <a:r>
              <a:rPr lang="en-US" dirty="0" smtClean="0"/>
              <a:t>…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dirty="0" smtClean="0">
                <a:solidFill>
                  <a:srgbClr val="FFFF00"/>
                </a:solidFill>
              </a:rPr>
              <a:t>Data sources</a:t>
            </a:r>
            <a:endParaRPr lang="en-US" dirty="0">
              <a:solidFill>
                <a:srgbClr val="FFFF00"/>
              </a:solidFill>
            </a:endParaRPr>
          </a:p>
          <a:p>
            <a:pPr>
              <a:spcAft>
                <a:spcPts val="0"/>
              </a:spcAft>
            </a:pPr>
            <a:r>
              <a:rPr lang="en-US" dirty="0" smtClean="0"/>
              <a:t>Local curriculum management system</a:t>
            </a:r>
          </a:p>
          <a:p>
            <a:pPr>
              <a:spcAft>
                <a:spcPts val="0"/>
              </a:spcAft>
            </a:pPr>
            <a:r>
              <a:rPr lang="en-US" dirty="0" smtClean="0"/>
              <a:t>Chancellor’s Office Curriculum Inventory (COCI)</a:t>
            </a:r>
          </a:p>
          <a:p>
            <a:pPr>
              <a:spcAft>
                <a:spcPts val="0"/>
              </a:spcAft>
            </a:pPr>
            <a:r>
              <a:rPr lang="en-US" dirty="0" smtClean="0"/>
              <a:t>Catalog and schedule</a:t>
            </a:r>
          </a:p>
          <a:p>
            <a:pPr>
              <a:spcAft>
                <a:spcPts val="0"/>
              </a:spcAft>
            </a:pPr>
            <a:r>
              <a:rPr lang="en-US" dirty="0" smtClean="0"/>
              <a:t>Other publications </a:t>
            </a:r>
            <a:r>
              <a:rPr lang="en-US" dirty="0" smtClean="0"/>
              <a:t>(by different offices, with different </a:t>
            </a:r>
            <a:r>
              <a:rPr lang="en-US" dirty="0" smtClean="0"/>
              <a:t>timelines)</a:t>
            </a:r>
          </a:p>
          <a:p>
            <a:pPr>
              <a:spcAft>
                <a:spcPts val="0"/>
              </a:spcAft>
            </a:pPr>
            <a:endParaRPr lang="en-US" i="1" dirty="0" smtClean="0"/>
          </a:p>
          <a:p>
            <a:pPr marL="0" indent="0" algn="r">
              <a:spcAft>
                <a:spcPts val="600"/>
              </a:spcAft>
              <a:buNone/>
            </a:pPr>
            <a:endParaRPr lang="en-US" i="1" dirty="0" smtClean="0"/>
          </a:p>
          <a:p>
            <a:pPr marL="0" indent="0" algn="r">
              <a:spcAft>
                <a:spcPts val="600"/>
              </a:spcAft>
              <a:buNone/>
            </a:pPr>
            <a:r>
              <a:rPr lang="en-US" sz="2400" i="1" dirty="0" smtClean="0"/>
              <a:t>What is the official source?</a:t>
            </a:r>
          </a:p>
          <a:p>
            <a:pPr marL="0" indent="0" algn="r">
              <a:spcAft>
                <a:spcPts val="600"/>
              </a:spcAft>
              <a:buNone/>
            </a:pPr>
            <a:r>
              <a:rPr lang="en-US" sz="2400" i="1" dirty="0" smtClean="0"/>
              <a:t>How do we insure its accuracy?</a:t>
            </a:r>
            <a:endParaRPr lang="en-US" sz="2400" i="1" dirty="0"/>
          </a:p>
          <a:p>
            <a:pPr marL="0" indent="0" algn="r">
              <a:spcAft>
                <a:spcPts val="600"/>
              </a:spcAft>
              <a:buNone/>
            </a:pPr>
            <a:r>
              <a:rPr lang="en-US" sz="2400" i="1" dirty="0" smtClean="0"/>
              <a:t>How do we align all other sources to it?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7/7/16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Curriculum Publication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1026" name="Picture 2" descr="https://nursebuddha.files.wordpress.com/2012/05/langmag_elephant_roo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62000" y="4144433"/>
            <a:ext cx="2584450" cy="1722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8941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1"/>
            <a:ext cx="8534400" cy="685799"/>
          </a:xfrm>
        </p:spPr>
        <p:txBody>
          <a:bodyPr>
            <a:normAutofit/>
          </a:bodyPr>
          <a:lstStyle/>
          <a:p>
            <a:r>
              <a:rPr lang="en-US" dirty="0" smtClean="0"/>
              <a:t>REVIEWING PUBLICATION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990600"/>
            <a:ext cx="8534400" cy="5333999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en-US" dirty="0"/>
              <a:t>ACCJC Standard II.A.6.c (2014): </a:t>
            </a:r>
            <a:r>
              <a:rPr lang="en-US" dirty="0" smtClean="0"/>
              <a:t>…</a:t>
            </a:r>
            <a:r>
              <a:rPr lang="en-US" dirty="0"/>
              <a:t>It </a:t>
            </a:r>
            <a:r>
              <a:rPr lang="en-US" dirty="0">
                <a:solidFill>
                  <a:srgbClr val="FFFF00"/>
                </a:solidFill>
              </a:rPr>
              <a:t>regularly reviews </a:t>
            </a:r>
            <a:r>
              <a:rPr lang="en-US" dirty="0"/>
              <a:t>institutional policies, procedures, and publications to assure integrity in all representations about its mission, programs, and </a:t>
            </a:r>
            <a:r>
              <a:rPr lang="en-US" dirty="0" smtClean="0"/>
              <a:t>services.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r">
              <a:buNone/>
            </a:pPr>
            <a:r>
              <a:rPr lang="en-US" sz="2400" i="1" dirty="0" smtClean="0"/>
              <a:t>How </a:t>
            </a:r>
            <a:r>
              <a:rPr lang="en-US" sz="2400" i="1" dirty="0"/>
              <a:t>frequently should such </a:t>
            </a:r>
            <a:r>
              <a:rPr lang="en-US" sz="2400" i="1" dirty="0" smtClean="0"/>
              <a:t>reviews occur?</a:t>
            </a:r>
          </a:p>
          <a:p>
            <a:pPr marL="0" indent="0" algn="r">
              <a:buNone/>
            </a:pPr>
            <a:r>
              <a:rPr lang="en-US" sz="2400" i="1" dirty="0" smtClean="0"/>
              <a:t>Who </a:t>
            </a:r>
            <a:r>
              <a:rPr lang="en-US" sz="2400" i="1" dirty="0"/>
              <a:t>participates in this </a:t>
            </a:r>
            <a:r>
              <a:rPr lang="en-US" sz="2400" i="1" dirty="0" smtClean="0"/>
              <a:t>process?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7/7/16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Curriculum Publication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717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1"/>
            <a:ext cx="8534400" cy="685799"/>
          </a:xfrm>
        </p:spPr>
        <p:txBody>
          <a:bodyPr>
            <a:normAutofit/>
          </a:bodyPr>
          <a:lstStyle/>
          <a:p>
            <a:r>
              <a:rPr lang="en-US" dirty="0" smtClean="0"/>
              <a:t>Online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990600"/>
            <a:ext cx="8534400" cy="5333999"/>
          </a:xfrm>
        </p:spPr>
        <p:txBody>
          <a:bodyPr anchor="t">
            <a:noAutofit/>
          </a:bodyPr>
          <a:lstStyle/>
          <a:p>
            <a:r>
              <a:rPr lang="en-US" dirty="0"/>
              <a:t>Ed Code Title 3, </a:t>
            </a:r>
            <a:r>
              <a:rPr lang="en-US" dirty="0" err="1"/>
              <a:t>Div</a:t>
            </a:r>
            <a:r>
              <a:rPr lang="en-US" dirty="0"/>
              <a:t> 7, Part 48, </a:t>
            </a:r>
            <a:r>
              <a:rPr lang="en-US" dirty="0" err="1"/>
              <a:t>Ch</a:t>
            </a:r>
            <a:r>
              <a:rPr lang="en-US" dirty="0"/>
              <a:t> 1, Art 1, Sec78015-78016.5: </a:t>
            </a:r>
            <a:r>
              <a:rPr lang="en-US" sz="1200" u="sng" dirty="0">
                <a:hlinkClick r:id="rId2"/>
              </a:rPr>
              <a:t>http://www.leginfo.ca.gov/cgi-bin/calawquery?codesection=edc&amp;codebody=&amp;hits=20</a:t>
            </a:r>
            <a:endParaRPr lang="en-US" sz="1600" dirty="0"/>
          </a:p>
          <a:p>
            <a:r>
              <a:rPr lang="en-US" dirty="0"/>
              <a:t>Title 5, 55000: </a:t>
            </a:r>
            <a:r>
              <a:rPr lang="en-US" sz="1200" dirty="0">
                <a:hlinkClick r:id="rId3"/>
              </a:rPr>
              <a:t>http://www.gamutonline.net/district/swhit/PolicyCategoryList/1126/8</a:t>
            </a:r>
            <a:endParaRPr lang="en-US" dirty="0"/>
          </a:p>
          <a:p>
            <a:r>
              <a:rPr lang="en-US" dirty="0"/>
              <a:t>PCAH, 5</a:t>
            </a:r>
            <a:r>
              <a:rPr lang="en-US" baseline="30000" dirty="0"/>
              <a:t>th</a:t>
            </a:r>
            <a:r>
              <a:rPr lang="en-US" dirty="0"/>
              <a:t> Ed.: </a:t>
            </a:r>
            <a:r>
              <a:rPr lang="en-US" sz="1200" dirty="0">
                <a:hlinkClick r:id="rId4"/>
              </a:rPr>
              <a:t>http://extranet.cccco.edu/Portals/1/AA/ProgramCourseApproval/Handbook_5thEd_BOGapproved.pdf </a:t>
            </a:r>
            <a:endParaRPr lang="en-US" dirty="0"/>
          </a:p>
          <a:p>
            <a:r>
              <a:rPr lang="en-US" dirty="0"/>
              <a:t>COCI Data Element Dictionary</a:t>
            </a:r>
          </a:p>
          <a:p>
            <a:pPr lvl="1"/>
            <a:r>
              <a:rPr lang="en-US" sz="1800" dirty="0"/>
              <a:t>Courses (CB): </a:t>
            </a:r>
            <a:r>
              <a:rPr lang="en-US" sz="1200" dirty="0">
                <a:hlinkClick r:id="rId5"/>
              </a:rPr>
              <a:t>http://extranet.cccco.edu/Divisions/TechResearchInfoSys/MIS/DED/Course.aspx</a:t>
            </a:r>
            <a:endParaRPr lang="en-US" sz="1800" dirty="0"/>
          </a:p>
          <a:p>
            <a:pPr lvl="1"/>
            <a:r>
              <a:rPr lang="en-US" sz="1800" dirty="0"/>
              <a:t>Programs (SP): </a:t>
            </a:r>
            <a:r>
              <a:rPr lang="en-US" sz="1200" dirty="0">
                <a:hlinkClick r:id="rId6"/>
              </a:rPr>
              <a:t>http://extranet.cccco.edu/Divisions/TechResearchInfoSys/MIS/DED/StudentProgramAward.aspx</a:t>
            </a:r>
            <a:endParaRPr lang="en-US" sz="1400" dirty="0"/>
          </a:p>
          <a:p>
            <a:r>
              <a:rPr lang="en-US" dirty="0"/>
              <a:t>ACCJC: </a:t>
            </a:r>
            <a:r>
              <a:rPr lang="en-US" sz="1200" dirty="0">
                <a:hlinkClick r:id="rId7"/>
              </a:rPr>
              <a:t>http://www.accjc.org/eligibility-requirements-standards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7/7/16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Curriculum Publication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19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1"/>
            <a:ext cx="8534400" cy="685799"/>
          </a:xfrm>
        </p:spPr>
        <p:txBody>
          <a:bodyPr>
            <a:normAutofit/>
          </a:bodyPr>
          <a:lstStyle/>
          <a:p>
            <a:r>
              <a:rPr lang="en-US" dirty="0" err="1"/>
              <a:t>Accjc</a:t>
            </a:r>
            <a:r>
              <a:rPr lang="en-US" dirty="0"/>
              <a:t> </a:t>
            </a:r>
            <a:r>
              <a:rPr lang="en-US" dirty="0" smtClean="0"/>
              <a:t>PUBLICATION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990600"/>
            <a:ext cx="8534400" cy="5333999"/>
          </a:xfrm>
        </p:spPr>
        <p:txBody>
          <a:bodyPr anchor="t">
            <a:noAutofit/>
          </a:bodyPr>
          <a:lstStyle/>
          <a:p>
            <a:pPr marL="0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en-US" sz="2400" dirty="0" smtClean="0"/>
              <a:t>Standard 1.C (2014)</a:t>
            </a:r>
            <a:endParaRPr lang="en-US" sz="2400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The institution assures the clarity, accuracy, and integrity of information provided to students and prospective students, personnel, and all persons or organizations related to its mission statement, learning outcomes, </a:t>
            </a:r>
            <a:r>
              <a:rPr lang="en-US" dirty="0">
                <a:solidFill>
                  <a:srgbClr val="FFFF00"/>
                </a:solidFill>
              </a:rPr>
              <a:t>educational programs</a:t>
            </a:r>
            <a:r>
              <a:rPr lang="en-US" dirty="0"/>
              <a:t>, and student support </a:t>
            </a:r>
            <a:r>
              <a:rPr lang="en-US" dirty="0" smtClean="0"/>
              <a:t>services…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institution provides a </a:t>
            </a:r>
            <a:r>
              <a:rPr lang="en-US" dirty="0">
                <a:solidFill>
                  <a:srgbClr val="FFFF00"/>
                </a:solidFill>
              </a:rPr>
              <a:t>print or online catalog </a:t>
            </a:r>
            <a:r>
              <a:rPr lang="en-US" dirty="0"/>
              <a:t>for students and prospective students with precise, accurate, and current information on all facts, requirements, policies, and procedures listed in the “Catalog Requirements</a:t>
            </a:r>
            <a:r>
              <a:rPr lang="en-US" dirty="0" smtClean="0"/>
              <a:t>.”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0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en-US" sz="2400" dirty="0"/>
              <a:t>Policy on Institutional Advertising…(2012)</a:t>
            </a:r>
            <a:endParaRPr lang="en-US" dirty="0"/>
          </a:p>
          <a:p>
            <a:pPr marL="457200" indent="-457200">
              <a:buFont typeface="+mj-lt"/>
              <a:buAutoNum type="alphaUcPeriod"/>
            </a:pPr>
            <a:r>
              <a:rPr lang="en-US" dirty="0">
                <a:solidFill>
                  <a:srgbClr val="FFFF00"/>
                </a:solidFill>
              </a:rPr>
              <a:t>Educational programs </a:t>
            </a:r>
            <a:r>
              <a:rPr lang="en-US" dirty="0"/>
              <a:t>and services offered shall be the </a:t>
            </a:r>
            <a:r>
              <a:rPr lang="en-US" u="sng" dirty="0"/>
              <a:t>primary emphasis </a:t>
            </a:r>
            <a:r>
              <a:rPr lang="en-US" dirty="0"/>
              <a:t>of all advertisements, publications, promotional literature and recruitment activities, including those presented in electronic formats</a:t>
            </a:r>
            <a:r>
              <a:rPr lang="en-US" dirty="0" smtClean="0"/>
              <a:t>…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0" indent="0">
              <a:lnSpc>
                <a:spcPct val="120000"/>
              </a:lnSpc>
              <a:spcAft>
                <a:spcPts val="0"/>
              </a:spcAft>
              <a:buNone/>
            </a:pPr>
            <a:endParaRPr lang="en-US" dirty="0" smtClean="0"/>
          </a:p>
          <a:p>
            <a:pPr marL="0" indent="0">
              <a:lnSpc>
                <a:spcPct val="120000"/>
              </a:lnSpc>
              <a:spcAft>
                <a:spcPts val="0"/>
              </a:spcAft>
              <a:buNone/>
            </a:pPr>
            <a:endParaRPr lang="en-US" dirty="0"/>
          </a:p>
          <a:p>
            <a:pPr marL="342900" indent="-342900">
              <a:lnSpc>
                <a:spcPct val="120000"/>
              </a:lnSpc>
              <a:spcAft>
                <a:spcPts val="0"/>
              </a:spcAft>
              <a:buFont typeface="+mj-lt"/>
              <a:buAutoNum type="arabicPeriod"/>
            </a:pP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7/7/16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Curriculum Publication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008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1"/>
            <a:ext cx="8534400" cy="685799"/>
          </a:xfrm>
        </p:spPr>
        <p:txBody>
          <a:bodyPr>
            <a:normAutofit/>
          </a:bodyPr>
          <a:lstStyle/>
          <a:p>
            <a:r>
              <a:rPr lang="en-US" dirty="0" err="1" smtClean="0"/>
              <a:t>Accjc</a:t>
            </a:r>
            <a:r>
              <a:rPr lang="en-US" dirty="0" smtClean="0"/>
              <a:t> PUBLICATION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902666"/>
            <a:ext cx="4191000" cy="4421933"/>
          </a:xfrm>
        </p:spPr>
        <p:txBody>
          <a:bodyPr anchor="t">
            <a:noAutofit/>
          </a:bodyPr>
          <a:lstStyle/>
          <a:p>
            <a:pPr marL="231775" indent="-231775">
              <a:lnSpc>
                <a:spcPct val="120000"/>
              </a:lnSpc>
              <a:spcAft>
                <a:spcPts val="0"/>
              </a:spcAft>
              <a:buNone/>
              <a:tabLst>
                <a:tab pos="230188" algn="l"/>
              </a:tabLst>
            </a:pPr>
            <a:r>
              <a:rPr lang="en-US" dirty="0" smtClean="0"/>
              <a:t>1.	General </a:t>
            </a:r>
            <a:r>
              <a:rPr lang="en-US" dirty="0"/>
              <a:t>Information </a:t>
            </a:r>
          </a:p>
          <a:p>
            <a:pPr marL="461963" indent="-231775">
              <a:lnSpc>
                <a:spcPct val="120000"/>
              </a:lnSpc>
              <a:spcAft>
                <a:spcPts val="0"/>
              </a:spcAft>
            </a:pPr>
            <a:r>
              <a:rPr lang="en-US" sz="1200" dirty="0" smtClean="0"/>
              <a:t>Official </a:t>
            </a:r>
            <a:r>
              <a:rPr lang="en-US" sz="1200" dirty="0"/>
              <a:t>Name, Address(</a:t>
            </a:r>
            <a:r>
              <a:rPr lang="en-US" sz="1200" dirty="0" err="1"/>
              <a:t>es</a:t>
            </a:r>
            <a:r>
              <a:rPr lang="en-US" sz="1200" dirty="0"/>
              <a:t>), Telephone Number(s), and Website Address of the Institution </a:t>
            </a:r>
          </a:p>
          <a:p>
            <a:pPr marL="461963" indent="-231775">
              <a:lnSpc>
                <a:spcPct val="120000"/>
              </a:lnSpc>
              <a:spcAft>
                <a:spcPts val="0"/>
              </a:spcAft>
            </a:pPr>
            <a:r>
              <a:rPr lang="en-US" sz="1200" dirty="0" smtClean="0"/>
              <a:t>Educational </a:t>
            </a:r>
            <a:r>
              <a:rPr lang="en-US" sz="1200" dirty="0"/>
              <a:t>Mission </a:t>
            </a:r>
          </a:p>
          <a:p>
            <a:pPr marL="461963" indent="-231775">
              <a:lnSpc>
                <a:spcPct val="120000"/>
              </a:lnSpc>
              <a:spcAft>
                <a:spcPts val="0"/>
              </a:spcAft>
            </a:pPr>
            <a:r>
              <a:rPr lang="en-US" sz="1200" dirty="0" smtClean="0"/>
              <a:t>Representation </a:t>
            </a:r>
            <a:r>
              <a:rPr lang="en-US" sz="1200" dirty="0"/>
              <a:t>of accredited status with ACCJC, and with programmatic accreditors if any </a:t>
            </a:r>
          </a:p>
          <a:p>
            <a:pPr marL="461963" indent="-231775">
              <a:lnSpc>
                <a:spcPct val="120000"/>
              </a:lnSpc>
              <a:spcAft>
                <a:spcPts val="0"/>
              </a:spcAft>
            </a:pPr>
            <a:r>
              <a:rPr lang="en-US" sz="1200" dirty="0" smtClean="0"/>
              <a:t>Course</a:t>
            </a:r>
            <a:r>
              <a:rPr lang="en-US" sz="1200" dirty="0"/>
              <a:t>, Program, and Degree </a:t>
            </a:r>
            <a:r>
              <a:rPr lang="en-US" sz="1200" dirty="0" smtClean="0"/>
              <a:t>offerings </a:t>
            </a:r>
            <a:endParaRPr lang="en-US" sz="1200" dirty="0"/>
          </a:p>
          <a:p>
            <a:pPr marL="461963" indent="-231775">
              <a:lnSpc>
                <a:spcPct val="120000"/>
              </a:lnSpc>
              <a:spcAft>
                <a:spcPts val="0"/>
              </a:spcAft>
            </a:pPr>
            <a:r>
              <a:rPr lang="en-US" sz="1200" dirty="0" smtClean="0"/>
              <a:t>Student </a:t>
            </a:r>
            <a:r>
              <a:rPr lang="en-US" sz="1200" dirty="0"/>
              <a:t>Learning Outcomes for Programs and Degrees </a:t>
            </a:r>
          </a:p>
          <a:p>
            <a:pPr marL="461963" indent="-231775">
              <a:lnSpc>
                <a:spcPct val="120000"/>
              </a:lnSpc>
              <a:spcAft>
                <a:spcPts val="0"/>
              </a:spcAft>
            </a:pPr>
            <a:r>
              <a:rPr lang="en-US" sz="1200" dirty="0" smtClean="0"/>
              <a:t>Academic </a:t>
            </a:r>
            <a:r>
              <a:rPr lang="en-US" sz="1200" dirty="0"/>
              <a:t>Calendar and Program </a:t>
            </a:r>
            <a:r>
              <a:rPr lang="en-US" sz="1200" dirty="0" smtClean="0"/>
              <a:t>Length</a:t>
            </a:r>
            <a:endParaRPr lang="en-US" sz="1200" dirty="0"/>
          </a:p>
          <a:p>
            <a:pPr marL="461963" indent="-231775">
              <a:lnSpc>
                <a:spcPct val="120000"/>
              </a:lnSpc>
              <a:spcAft>
                <a:spcPts val="0"/>
              </a:spcAft>
            </a:pPr>
            <a:r>
              <a:rPr lang="en-US" sz="1200" dirty="0" smtClean="0"/>
              <a:t>Academic </a:t>
            </a:r>
            <a:r>
              <a:rPr lang="en-US" sz="1200" dirty="0"/>
              <a:t>Freedom Statement </a:t>
            </a:r>
          </a:p>
          <a:p>
            <a:pPr marL="461963" indent="-231775">
              <a:lnSpc>
                <a:spcPct val="120000"/>
              </a:lnSpc>
              <a:spcAft>
                <a:spcPts val="0"/>
              </a:spcAft>
            </a:pPr>
            <a:r>
              <a:rPr lang="en-US" sz="1200" dirty="0" smtClean="0"/>
              <a:t>Available </a:t>
            </a:r>
            <a:r>
              <a:rPr lang="en-US" sz="1200" dirty="0"/>
              <a:t>Student Financial Aid </a:t>
            </a:r>
          </a:p>
          <a:p>
            <a:pPr marL="461963" indent="-231775">
              <a:lnSpc>
                <a:spcPct val="120000"/>
              </a:lnSpc>
              <a:spcAft>
                <a:spcPts val="0"/>
              </a:spcAft>
            </a:pPr>
            <a:r>
              <a:rPr lang="en-US" sz="1200" dirty="0" smtClean="0"/>
              <a:t>Available </a:t>
            </a:r>
            <a:r>
              <a:rPr lang="en-US" sz="1200" dirty="0"/>
              <a:t>Learning Resources </a:t>
            </a:r>
          </a:p>
          <a:p>
            <a:pPr marL="461963" indent="-231775">
              <a:lnSpc>
                <a:spcPct val="120000"/>
              </a:lnSpc>
              <a:spcAft>
                <a:spcPts val="0"/>
              </a:spcAft>
            </a:pPr>
            <a:r>
              <a:rPr lang="en-US" sz="1200" dirty="0" smtClean="0"/>
              <a:t>Names </a:t>
            </a:r>
            <a:r>
              <a:rPr lang="en-US" sz="1200" dirty="0"/>
              <a:t>and Degrees of Administrators and Faculty </a:t>
            </a:r>
          </a:p>
          <a:p>
            <a:pPr marL="461963" indent="-231775">
              <a:lnSpc>
                <a:spcPct val="120000"/>
              </a:lnSpc>
              <a:spcAft>
                <a:spcPts val="0"/>
              </a:spcAft>
            </a:pPr>
            <a:r>
              <a:rPr lang="en-US" sz="1200" dirty="0" smtClean="0"/>
              <a:t>Names </a:t>
            </a:r>
            <a:r>
              <a:rPr lang="en-US" sz="1200" dirty="0"/>
              <a:t>of Governing Board Members </a:t>
            </a:r>
          </a:p>
          <a:p>
            <a:pPr marL="461963" indent="-231775">
              <a:lnSpc>
                <a:spcPct val="120000"/>
              </a:lnSpc>
              <a:spcAft>
                <a:spcPts val="0"/>
              </a:spcAft>
              <a:buNone/>
            </a:pPr>
            <a:endParaRPr lang="en-US" sz="1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2666"/>
            <a:ext cx="4190999" cy="4421933"/>
          </a:xfrm>
        </p:spPr>
        <p:txBody>
          <a:bodyPr anchor="t">
            <a:noAutofit/>
          </a:bodyPr>
          <a:lstStyle/>
          <a:p>
            <a:pPr marL="230188" indent="-230188">
              <a:spcAft>
                <a:spcPts val="0"/>
              </a:spcAft>
              <a:buNone/>
              <a:tabLst>
                <a:tab pos="230188" algn="l"/>
              </a:tabLst>
            </a:pPr>
            <a:r>
              <a:rPr lang="en-US" dirty="0" smtClean="0"/>
              <a:t>2.	Requirements </a:t>
            </a:r>
            <a:endParaRPr lang="en-US" dirty="0"/>
          </a:p>
          <a:p>
            <a:pPr marL="461963" indent="-230188">
              <a:spcAft>
                <a:spcPts val="0"/>
              </a:spcAft>
            </a:pPr>
            <a:r>
              <a:rPr lang="en-US" sz="1200" dirty="0"/>
              <a:t>Admissions </a:t>
            </a:r>
          </a:p>
          <a:p>
            <a:pPr marL="461963" indent="-230188">
              <a:spcAft>
                <a:spcPts val="0"/>
              </a:spcAft>
            </a:pPr>
            <a:r>
              <a:rPr lang="en-US" sz="1200" dirty="0"/>
              <a:t>Student Tuition, Fees, and Other Financial Obligations </a:t>
            </a:r>
          </a:p>
          <a:p>
            <a:pPr marL="461963" indent="-230188">
              <a:spcAft>
                <a:spcPts val="0"/>
              </a:spcAft>
            </a:pPr>
            <a:r>
              <a:rPr lang="en-US" sz="1200" dirty="0"/>
              <a:t>Degrees, Certificates, Graduation and Transfer </a:t>
            </a:r>
          </a:p>
          <a:p>
            <a:pPr marL="230188" indent="-230188">
              <a:spcAft>
                <a:spcPts val="0"/>
              </a:spcAft>
              <a:tabLst>
                <a:tab pos="230188" algn="l"/>
              </a:tabLst>
            </a:pPr>
            <a:endParaRPr lang="en-US" sz="1400" dirty="0"/>
          </a:p>
          <a:p>
            <a:pPr marL="230188" indent="-230188">
              <a:spcAft>
                <a:spcPts val="0"/>
              </a:spcAft>
              <a:buNone/>
              <a:tabLst>
                <a:tab pos="230188" algn="l"/>
              </a:tabLst>
            </a:pPr>
            <a:r>
              <a:rPr lang="en-US" dirty="0" smtClean="0"/>
              <a:t>3.	Major </a:t>
            </a:r>
            <a:r>
              <a:rPr lang="en-US" dirty="0"/>
              <a:t>Policies and Procedures Affecting Students </a:t>
            </a:r>
          </a:p>
          <a:p>
            <a:pPr marL="461963" indent="-230188">
              <a:spcAft>
                <a:spcPts val="0"/>
              </a:spcAft>
            </a:pPr>
            <a:r>
              <a:rPr lang="en-US" sz="1200" dirty="0"/>
              <a:t>Academic Regulations, including Academic Honesty </a:t>
            </a:r>
          </a:p>
          <a:p>
            <a:pPr marL="461963" indent="-230188">
              <a:spcAft>
                <a:spcPts val="0"/>
              </a:spcAft>
            </a:pPr>
            <a:r>
              <a:rPr lang="en-US" sz="1200" dirty="0"/>
              <a:t>Nondiscrimination </a:t>
            </a:r>
          </a:p>
          <a:p>
            <a:pPr marL="461963" indent="-230188">
              <a:spcAft>
                <a:spcPts val="0"/>
              </a:spcAft>
            </a:pPr>
            <a:r>
              <a:rPr lang="en-US" sz="1200" dirty="0"/>
              <a:t>Acceptance and Transfer of Credits2 </a:t>
            </a:r>
          </a:p>
          <a:p>
            <a:pPr marL="461963" indent="-230188">
              <a:spcAft>
                <a:spcPts val="0"/>
              </a:spcAft>
            </a:pPr>
            <a:r>
              <a:rPr lang="en-US" sz="1200" dirty="0"/>
              <a:t>Transcripts </a:t>
            </a:r>
          </a:p>
          <a:p>
            <a:pPr marL="461963" indent="-230188">
              <a:spcAft>
                <a:spcPts val="0"/>
              </a:spcAft>
            </a:pPr>
            <a:r>
              <a:rPr lang="en-US" sz="1200" dirty="0"/>
              <a:t>Grievance and Complaint Procedures </a:t>
            </a:r>
          </a:p>
          <a:p>
            <a:pPr marL="461963" indent="-230188">
              <a:spcAft>
                <a:spcPts val="0"/>
              </a:spcAft>
            </a:pPr>
            <a:r>
              <a:rPr lang="en-US" sz="1200" dirty="0"/>
              <a:t>Sexual Harassment </a:t>
            </a:r>
          </a:p>
          <a:p>
            <a:pPr marL="461963" indent="-230188">
              <a:spcAft>
                <a:spcPts val="0"/>
              </a:spcAft>
            </a:pPr>
            <a:r>
              <a:rPr lang="en-US" sz="1200" dirty="0"/>
              <a:t>Refund of Fees </a:t>
            </a:r>
          </a:p>
          <a:p>
            <a:pPr marL="230188" indent="-230188">
              <a:spcAft>
                <a:spcPts val="0"/>
              </a:spcAft>
              <a:buNone/>
              <a:tabLst>
                <a:tab pos="230188" algn="l"/>
              </a:tabLst>
            </a:pPr>
            <a:endParaRPr lang="en-US" sz="1400" dirty="0"/>
          </a:p>
          <a:p>
            <a:pPr marL="230188" indent="-230188">
              <a:spcAft>
                <a:spcPts val="0"/>
              </a:spcAft>
              <a:buNone/>
              <a:tabLst>
                <a:tab pos="230188" algn="l"/>
              </a:tabLst>
            </a:pPr>
            <a:r>
              <a:rPr lang="en-US" dirty="0" smtClean="0"/>
              <a:t>4.	Locations </a:t>
            </a:r>
            <a:r>
              <a:rPr lang="en-US" dirty="0"/>
              <a:t>or Publications Where Other Policies may be Found</a:t>
            </a:r>
          </a:p>
          <a:p>
            <a:pPr marL="230188" indent="-230188">
              <a:tabLst>
                <a:tab pos="230188" algn="l"/>
              </a:tabLst>
            </a:pPr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034736"/>
            <a:ext cx="8534400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dirty="0" smtClean="0"/>
              <a:t>Accreditation Standards (2014), Catalog Requirements (pg. 18)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The </a:t>
            </a:r>
            <a:r>
              <a:rPr lang="en-US" dirty="0"/>
              <a:t>following list of required information must be included in the college catalog.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7/7/16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Curriculum Publication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78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1"/>
            <a:ext cx="8534400" cy="685799"/>
          </a:xfrm>
        </p:spPr>
        <p:txBody>
          <a:bodyPr>
            <a:normAutofit/>
          </a:bodyPr>
          <a:lstStyle/>
          <a:p>
            <a:r>
              <a:rPr lang="en-US" dirty="0" smtClean="0"/>
              <a:t>Title 5 course publication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990601"/>
            <a:ext cx="8534400" cy="5333998"/>
          </a:xfrm>
        </p:spPr>
        <p:txBody>
          <a:bodyPr anchor="t">
            <a:noAutofit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§58104: Courses </a:t>
            </a:r>
            <a:r>
              <a:rPr lang="en-US" dirty="0"/>
              <a:t>must be published in the official </a:t>
            </a:r>
            <a:r>
              <a:rPr lang="en-US" dirty="0">
                <a:solidFill>
                  <a:srgbClr val="FFFF00"/>
                </a:solidFill>
              </a:rPr>
              <a:t>catalog and/or addenda and listed in the schedule of classes</a:t>
            </a:r>
            <a:r>
              <a:rPr lang="en-US" dirty="0" smtClean="0"/>
              <a:t>.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§58102: Course </a:t>
            </a:r>
            <a:r>
              <a:rPr lang="en-US" dirty="0" smtClean="0">
                <a:solidFill>
                  <a:srgbClr val="FFFF00"/>
                </a:solidFill>
              </a:rPr>
              <a:t>descriptions</a:t>
            </a:r>
          </a:p>
          <a:p>
            <a:pPr lvl="1">
              <a:spcAft>
                <a:spcPts val="600"/>
              </a:spcAft>
            </a:pPr>
            <a:r>
              <a:rPr lang="en-US" sz="1800" dirty="0" smtClean="0"/>
              <a:t>Must be clear </a:t>
            </a:r>
            <a:r>
              <a:rPr lang="en-US" sz="1800" dirty="0"/>
              <a:t>and understandable</a:t>
            </a:r>
          </a:p>
          <a:p>
            <a:pPr lvl="1">
              <a:spcAft>
                <a:spcPts val="600"/>
              </a:spcAft>
            </a:pPr>
            <a:r>
              <a:rPr lang="en-US" sz="1800" dirty="0" smtClean="0"/>
              <a:t>Courses </a:t>
            </a:r>
            <a:r>
              <a:rPr lang="en-US" sz="1800" dirty="0"/>
              <a:t>may be designated as meeting specialized needs, but must affirm that they are open to all qualified students</a:t>
            </a:r>
          </a:p>
          <a:p>
            <a:pPr>
              <a:spcAft>
                <a:spcPts val="600"/>
              </a:spcAft>
            </a:pPr>
            <a:r>
              <a:rPr lang="en-US" dirty="0"/>
              <a:t>§</a:t>
            </a:r>
            <a:r>
              <a:rPr lang="en-US" dirty="0" smtClean="0"/>
              <a:t>55005: The </a:t>
            </a:r>
            <a:r>
              <a:rPr lang="en-US" dirty="0"/>
              <a:t>following information must be published prior to student </a:t>
            </a:r>
            <a:r>
              <a:rPr lang="en-US" dirty="0" smtClean="0"/>
              <a:t>enrollment:</a:t>
            </a:r>
            <a:endParaRPr lang="en-US" dirty="0"/>
          </a:p>
          <a:p>
            <a:pPr lvl="1">
              <a:spcAft>
                <a:spcPts val="600"/>
              </a:spcAft>
            </a:pPr>
            <a:r>
              <a:rPr lang="en-US" sz="1800" dirty="0"/>
              <a:t>Course </a:t>
            </a:r>
            <a:r>
              <a:rPr lang="en-US" sz="1800" dirty="0">
                <a:solidFill>
                  <a:srgbClr val="FFFF00"/>
                </a:solidFill>
              </a:rPr>
              <a:t>type</a:t>
            </a:r>
            <a:r>
              <a:rPr lang="en-US" sz="1800" dirty="0"/>
              <a:t>: degree-applicable credit course, non-degree applicable credit course, noncredit course, community services course</a:t>
            </a:r>
          </a:p>
          <a:p>
            <a:pPr lvl="1">
              <a:spcAft>
                <a:spcPts val="600"/>
              </a:spcAft>
            </a:pPr>
            <a:r>
              <a:rPr lang="en-US" sz="1800" dirty="0">
                <a:solidFill>
                  <a:srgbClr val="FFFF00"/>
                </a:solidFill>
              </a:rPr>
              <a:t>Transferability</a:t>
            </a:r>
            <a:r>
              <a:rPr lang="en-US" sz="1800" dirty="0"/>
              <a:t> to baccalaureate institutions</a:t>
            </a:r>
          </a:p>
          <a:p>
            <a:pPr lvl="1">
              <a:spcAft>
                <a:spcPts val="600"/>
              </a:spcAft>
            </a:pPr>
            <a:r>
              <a:rPr lang="en-US" sz="1800" dirty="0"/>
              <a:t>Eligibility to meet a </a:t>
            </a:r>
            <a:r>
              <a:rPr lang="en-US" sz="1800" dirty="0">
                <a:solidFill>
                  <a:srgbClr val="FFFF00"/>
                </a:solidFill>
              </a:rPr>
              <a:t>major/area of emphasis or GE requirement</a:t>
            </a:r>
          </a:p>
          <a:p>
            <a:pPr lvl="1">
              <a:spcAft>
                <a:spcPts val="600"/>
              </a:spcAft>
            </a:pPr>
            <a:r>
              <a:rPr lang="en-US" sz="1800" dirty="0" smtClean="0"/>
              <a:t>§</a:t>
            </a:r>
            <a:r>
              <a:rPr lang="en-US" sz="1800" dirty="0"/>
              <a:t>55022(a)(1)(2</a:t>
            </a:r>
            <a:r>
              <a:rPr lang="en-US" sz="1800" dirty="0" smtClean="0"/>
              <a:t>): when a course is offered as </a:t>
            </a:r>
            <a:r>
              <a:rPr lang="en-US" sz="1800" dirty="0" smtClean="0">
                <a:solidFill>
                  <a:srgbClr val="FFFF00"/>
                </a:solidFill>
              </a:rPr>
              <a:t>Pass/No-pass</a:t>
            </a:r>
            <a:r>
              <a:rPr lang="en-US" sz="1800" dirty="0" smtClean="0"/>
              <a:t>, must specify whether that is the only option or whether the student may chose a Letter Grade option.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§55041(b): </a:t>
            </a:r>
            <a:r>
              <a:rPr lang="en-US" dirty="0" smtClean="0">
                <a:solidFill>
                  <a:srgbClr val="FFFF00"/>
                </a:solidFill>
              </a:rPr>
              <a:t>Repeatable courses </a:t>
            </a:r>
            <a:r>
              <a:rPr lang="en-US" dirty="0" smtClean="0"/>
              <a:t>must be identified as such</a:t>
            </a:r>
            <a:endParaRPr lang="en-US" sz="24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7/7/16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Curriculum Publication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333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1"/>
            <a:ext cx="8534400" cy="685799"/>
          </a:xfrm>
        </p:spPr>
        <p:txBody>
          <a:bodyPr>
            <a:normAutofit/>
          </a:bodyPr>
          <a:lstStyle/>
          <a:p>
            <a:r>
              <a:rPr lang="en-US" dirty="0" smtClean="0"/>
              <a:t>Additional course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990601"/>
            <a:ext cx="8534400" cy="5333998"/>
          </a:xfrm>
        </p:spPr>
        <p:txBody>
          <a:bodyPr anchor="t"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2400" dirty="0" smtClean="0"/>
              <a:t>What about…</a:t>
            </a:r>
          </a:p>
          <a:p>
            <a:pPr>
              <a:spcAft>
                <a:spcPts val="600"/>
              </a:spcAft>
            </a:pPr>
            <a:r>
              <a:rPr lang="en-US" dirty="0"/>
              <a:t>Lecture/lab hours</a:t>
            </a:r>
          </a:p>
          <a:p>
            <a:pPr>
              <a:spcAft>
                <a:spcPts val="600"/>
              </a:spcAft>
            </a:pPr>
            <a:r>
              <a:rPr lang="en-US" dirty="0"/>
              <a:t>To be announced (TBA) hours</a:t>
            </a:r>
          </a:p>
          <a:p>
            <a:pPr>
              <a:spcAft>
                <a:spcPts val="600"/>
              </a:spcAft>
            </a:pPr>
            <a:r>
              <a:rPr lang="en-US" dirty="0"/>
              <a:t>Distance education and other formats</a:t>
            </a:r>
          </a:p>
          <a:p>
            <a:pPr>
              <a:spcAft>
                <a:spcPts val="600"/>
              </a:spcAft>
            </a:pPr>
            <a:r>
              <a:rPr lang="en-US" dirty="0"/>
              <a:t>C-ID equivalency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Honors </a:t>
            </a:r>
            <a:r>
              <a:rPr lang="en-US" dirty="0"/>
              <a:t>distinction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Special fees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Others?</a:t>
            </a:r>
          </a:p>
          <a:p>
            <a:pPr>
              <a:spcAft>
                <a:spcPts val="600"/>
              </a:spcAft>
            </a:pPr>
            <a:endParaRPr lang="en-US" dirty="0"/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 smtClean="0"/>
              <a:t>For courses in sequences or complex pairings: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Flow charts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Road maps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Cross-listings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7/7/16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Curriculum Publication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282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1"/>
            <a:ext cx="8534400" cy="685799"/>
          </a:xfrm>
        </p:spPr>
        <p:txBody>
          <a:bodyPr>
            <a:normAutofit/>
          </a:bodyPr>
          <a:lstStyle/>
          <a:p>
            <a:r>
              <a:rPr lang="en-US" dirty="0"/>
              <a:t>Title 5 </a:t>
            </a:r>
            <a:r>
              <a:rPr lang="en-US" dirty="0" smtClean="0"/>
              <a:t>program publication </a:t>
            </a:r>
            <a:r>
              <a:rPr lang="en-US" dirty="0"/>
              <a:t>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990601"/>
            <a:ext cx="8534400" cy="5333998"/>
          </a:xfrm>
        </p:spPr>
        <p:txBody>
          <a:bodyPr anchor="t">
            <a:noAutofit/>
          </a:bodyPr>
          <a:lstStyle/>
          <a:p>
            <a:pPr marL="0" lvl="1" indent="0">
              <a:spcAft>
                <a:spcPts val="600"/>
              </a:spcAft>
              <a:buNone/>
            </a:pPr>
            <a:r>
              <a:rPr lang="en-US" sz="2400" dirty="0" smtClean="0"/>
              <a:t>Programs</a:t>
            </a:r>
          </a:p>
          <a:p>
            <a:pPr marL="285750" lvl="1">
              <a:spcAft>
                <a:spcPts val="600"/>
              </a:spcAft>
            </a:pPr>
            <a:r>
              <a:rPr lang="en-US" sz="1800" dirty="0" smtClean="0"/>
              <a:t>§</a:t>
            </a:r>
            <a:r>
              <a:rPr lang="en-US" sz="1800" dirty="0"/>
              <a:t>55070(e), §</a:t>
            </a:r>
            <a:r>
              <a:rPr lang="en-US" sz="1800" dirty="0" smtClean="0"/>
              <a:t>55130: credit certificates </a:t>
            </a:r>
            <a:r>
              <a:rPr lang="en-US" sz="1800" dirty="0"/>
              <a:t>and </a:t>
            </a:r>
            <a:r>
              <a:rPr lang="en-US" sz="1800" dirty="0" smtClean="0"/>
              <a:t>degrees</a:t>
            </a:r>
          </a:p>
          <a:p>
            <a:pPr marL="285750" lvl="1">
              <a:spcAft>
                <a:spcPts val="600"/>
              </a:spcAft>
            </a:pPr>
            <a:r>
              <a:rPr lang="en-US" sz="1800" dirty="0"/>
              <a:t>§</a:t>
            </a:r>
            <a:r>
              <a:rPr lang="en-US" sz="1800" dirty="0" smtClean="0"/>
              <a:t>55150, </a:t>
            </a:r>
            <a:r>
              <a:rPr lang="en-US" sz="1800" dirty="0"/>
              <a:t>§55155(e)</a:t>
            </a:r>
            <a:r>
              <a:rPr lang="en-US" sz="1800" dirty="0" smtClean="0"/>
              <a:t>: non-credit certificates </a:t>
            </a:r>
            <a:r>
              <a:rPr lang="en-US" sz="1800" dirty="0"/>
              <a:t>of competency and </a:t>
            </a:r>
            <a:r>
              <a:rPr lang="en-US" sz="1800" dirty="0" smtClean="0"/>
              <a:t>completion</a:t>
            </a:r>
          </a:p>
          <a:p>
            <a:pPr marL="0" indent="0">
              <a:spcAft>
                <a:spcPts val="600"/>
              </a:spcAft>
              <a:buNone/>
            </a:pPr>
            <a:endParaRPr lang="en-US" dirty="0" smtClean="0"/>
          </a:p>
          <a:p>
            <a:pPr marL="0" indent="0">
              <a:spcAft>
                <a:spcPts val="600"/>
              </a:spcAft>
              <a:buNone/>
            </a:pPr>
            <a:r>
              <a:rPr lang="en-US" dirty="0" smtClean="0"/>
              <a:t>The </a:t>
            </a:r>
            <a:r>
              <a:rPr lang="en-US" dirty="0"/>
              <a:t>following must appear </a:t>
            </a:r>
            <a:r>
              <a:rPr lang="en-US" dirty="0">
                <a:solidFill>
                  <a:srgbClr val="FFFF00"/>
                </a:solidFill>
              </a:rPr>
              <a:t>exactly as approved </a:t>
            </a:r>
            <a:r>
              <a:rPr lang="en-US" dirty="0"/>
              <a:t>by the Chancellor’s Office:</a:t>
            </a:r>
          </a:p>
          <a:p>
            <a:pPr>
              <a:spcAft>
                <a:spcPts val="600"/>
              </a:spcAft>
            </a:pPr>
            <a:r>
              <a:rPr lang="en-US" dirty="0"/>
              <a:t>Program </a:t>
            </a:r>
            <a:r>
              <a:rPr lang="en-US" dirty="0" smtClean="0"/>
              <a:t>Title</a:t>
            </a:r>
            <a:endParaRPr lang="en-US" dirty="0"/>
          </a:p>
          <a:p>
            <a:pPr>
              <a:spcAft>
                <a:spcPts val="600"/>
              </a:spcAft>
            </a:pPr>
            <a:r>
              <a:rPr lang="en-US" dirty="0"/>
              <a:t>Program Type: AA, AAT, AS, AST, Cert of Achievement, Competency, Completion, Adult High School Diploma</a:t>
            </a:r>
          </a:p>
          <a:p>
            <a:pPr>
              <a:spcAft>
                <a:spcPts val="600"/>
              </a:spcAft>
            </a:pPr>
            <a:r>
              <a:rPr lang="en-US" dirty="0"/>
              <a:t>Catalog </a:t>
            </a:r>
            <a:r>
              <a:rPr lang="en-US" dirty="0" smtClean="0"/>
              <a:t>Description (</a:t>
            </a:r>
            <a:r>
              <a:rPr lang="en-US" dirty="0"/>
              <a:t>including SB 1440 language for ADTs</a:t>
            </a:r>
            <a:r>
              <a:rPr lang="en-US" dirty="0" smtClean="0"/>
              <a:t>)</a:t>
            </a:r>
            <a:endParaRPr lang="en-US" dirty="0"/>
          </a:p>
          <a:p>
            <a:pPr>
              <a:spcAft>
                <a:spcPts val="600"/>
              </a:spcAft>
            </a:pPr>
            <a:r>
              <a:rPr lang="en-US" dirty="0"/>
              <a:t>Courses: required, electives, general education (for </a:t>
            </a:r>
            <a:r>
              <a:rPr lang="en-US" dirty="0" smtClean="0"/>
              <a:t>degrees)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Credit </a:t>
            </a:r>
            <a:r>
              <a:rPr lang="en-US" dirty="0"/>
              <a:t>programs only: </a:t>
            </a:r>
            <a:r>
              <a:rPr lang="en-US" dirty="0" smtClean="0"/>
              <a:t>units for each category, plus the total</a:t>
            </a:r>
            <a:endParaRPr lang="en-US" dirty="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7/7/16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Curriculum Publication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564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1"/>
            <a:ext cx="8534400" cy="685799"/>
          </a:xfrm>
        </p:spPr>
        <p:txBody>
          <a:bodyPr>
            <a:normAutofit/>
          </a:bodyPr>
          <a:lstStyle/>
          <a:p>
            <a:r>
              <a:rPr lang="en-US" dirty="0" err="1" smtClean="0"/>
              <a:t>pcah</a:t>
            </a:r>
            <a:r>
              <a:rPr lang="en-US" dirty="0" smtClean="0"/>
              <a:t> program publication </a:t>
            </a:r>
            <a:r>
              <a:rPr lang="en-US" dirty="0"/>
              <a:t>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990601"/>
            <a:ext cx="8534400" cy="5333998"/>
          </a:xfrm>
        </p:spPr>
        <p:txBody>
          <a:bodyPr anchor="t">
            <a:noAutofit/>
          </a:bodyPr>
          <a:lstStyle/>
          <a:p>
            <a:pPr marL="0" lvl="1" indent="0">
              <a:buNone/>
            </a:pPr>
            <a:r>
              <a:rPr lang="en-US" sz="2400" dirty="0" smtClean="0"/>
              <a:t>Title 5, §55000.5</a:t>
            </a:r>
          </a:p>
          <a:p>
            <a:pPr marL="342900" indent="-342900">
              <a:buFont typeface="+mj-lt"/>
              <a:buAutoNum type="alphaLcParenR"/>
            </a:pPr>
            <a:r>
              <a:rPr lang="en-US" dirty="0" smtClean="0"/>
              <a:t>The </a:t>
            </a:r>
            <a:r>
              <a:rPr lang="en-US" dirty="0">
                <a:solidFill>
                  <a:srgbClr val="FFFF00"/>
                </a:solidFill>
              </a:rPr>
              <a:t>Chancellor</a:t>
            </a:r>
            <a:r>
              <a:rPr lang="en-US" dirty="0"/>
              <a:t> shall prepare, distribute, and </a:t>
            </a:r>
            <a:r>
              <a:rPr lang="en-US" dirty="0">
                <a:solidFill>
                  <a:srgbClr val="FFFF00"/>
                </a:solidFill>
              </a:rPr>
              <a:t>maintain a detailed handbook </a:t>
            </a:r>
            <a:r>
              <a:rPr lang="en-US" dirty="0"/>
              <a:t>for use by community college districts. The handbook shall contain course approval criteria and procedures for securing course and program approvals.</a:t>
            </a:r>
          </a:p>
          <a:p>
            <a:pPr marL="342900" indent="-342900">
              <a:buFont typeface="+mj-lt"/>
              <a:buAutoNum type="alphaLcParenR"/>
            </a:pPr>
            <a:r>
              <a:rPr lang="en-US" dirty="0" smtClean="0"/>
              <a:t>The </a:t>
            </a:r>
            <a:r>
              <a:rPr lang="en-US" dirty="0"/>
              <a:t>Board of Governors hereby adopts and incorporates by reference into this section The California Community Colleges </a:t>
            </a:r>
            <a:r>
              <a:rPr lang="en-US" dirty="0">
                <a:solidFill>
                  <a:srgbClr val="FFFF00"/>
                </a:solidFill>
              </a:rPr>
              <a:t>Program and Course Approval Handbook </a:t>
            </a:r>
            <a:r>
              <a:rPr lang="en-US" dirty="0" smtClean="0">
                <a:solidFill>
                  <a:srgbClr val="FFFF00"/>
                </a:solidFill>
              </a:rPr>
              <a:t>[PCAH] </a:t>
            </a:r>
            <a:r>
              <a:rPr lang="en-US" dirty="0" smtClean="0"/>
              <a:t>issued </a:t>
            </a:r>
            <a:r>
              <a:rPr lang="en-US" dirty="0"/>
              <a:t>March 2003, as it may be revised from time to time, along with any addenda thereto. In the event of a conflict between the provisions of the Handbook and the provisions of this chapter, the provisions of this chapter shall control</a:t>
            </a:r>
            <a:r>
              <a:rPr lang="en-US" dirty="0" smtClean="0"/>
              <a:t>.</a:t>
            </a:r>
          </a:p>
          <a:p>
            <a:pPr marL="342900" indent="-342900">
              <a:buFont typeface="+mj-lt"/>
              <a:buAutoNum type="alphaLcParenR"/>
            </a:pPr>
            <a:endParaRPr lang="en-US" dirty="0"/>
          </a:p>
          <a:p>
            <a:pPr marL="0" indent="0">
              <a:buNone/>
            </a:pPr>
            <a:r>
              <a:rPr lang="en-US" sz="2400" dirty="0" smtClean="0"/>
              <a:t>PCAH</a:t>
            </a:r>
            <a:r>
              <a:rPr lang="en-US" sz="2400" dirty="0" smtClean="0"/>
              <a:t>, 5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(soon to be 6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) Edition</a:t>
            </a:r>
          </a:p>
          <a:p>
            <a:r>
              <a:rPr lang="en-US" dirty="0" smtClean="0"/>
              <a:t>Appendices B-H present program proposal requirements.</a:t>
            </a:r>
          </a:p>
          <a:p>
            <a:r>
              <a:rPr lang="en-US" dirty="0" smtClean="0"/>
              <a:t>These sections also re-affirm that program elements must be listed in the catalog </a:t>
            </a:r>
            <a:r>
              <a:rPr lang="en-US" u="sng" dirty="0" smtClean="0"/>
              <a:t>exactly as they are approved </a:t>
            </a:r>
            <a:r>
              <a:rPr lang="en-US" dirty="0" smtClean="0"/>
              <a:t>by the Chancellor’s Office.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7/7/16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Curriculum Publication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706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1"/>
            <a:ext cx="8534400" cy="685799"/>
          </a:xfrm>
        </p:spPr>
        <p:txBody>
          <a:bodyPr>
            <a:normAutofit/>
          </a:bodyPr>
          <a:lstStyle/>
          <a:p>
            <a:r>
              <a:rPr lang="en-US" dirty="0" smtClean="0"/>
              <a:t>Additional program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990601"/>
            <a:ext cx="8534400" cy="5333998"/>
          </a:xfrm>
        </p:spPr>
        <p:txBody>
          <a:bodyPr anchor="t"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2400" dirty="0" smtClean="0"/>
              <a:t>What about…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Non-transcripted Programs</a:t>
            </a:r>
          </a:p>
          <a:p>
            <a:pPr lvl="1">
              <a:spcAft>
                <a:spcPts val="600"/>
              </a:spcAft>
            </a:pPr>
            <a:r>
              <a:rPr lang="en-US" dirty="0" smtClean="0">
                <a:solidFill>
                  <a:srgbClr val="FFFF00"/>
                </a:solidFill>
              </a:rPr>
              <a:t>Skills </a:t>
            </a:r>
            <a:r>
              <a:rPr lang="en-US" dirty="0" smtClean="0">
                <a:solidFill>
                  <a:srgbClr val="FFFF00"/>
                </a:solidFill>
              </a:rPr>
              <a:t>Certificates </a:t>
            </a:r>
            <a:r>
              <a:rPr lang="en-US" dirty="0" smtClean="0"/>
              <a:t>(or others not “Certificates of Achievement”)</a:t>
            </a:r>
            <a:endParaRPr lang="en-US" dirty="0"/>
          </a:p>
          <a:p>
            <a:pPr lvl="2">
              <a:spcAft>
                <a:spcPts val="600"/>
              </a:spcAft>
            </a:pPr>
            <a:r>
              <a:rPr lang="en-US" sz="1800" dirty="0"/>
              <a:t>Title</a:t>
            </a:r>
          </a:p>
          <a:p>
            <a:pPr lvl="2">
              <a:spcAft>
                <a:spcPts val="600"/>
              </a:spcAft>
            </a:pPr>
            <a:r>
              <a:rPr lang="en-US" sz="1800" dirty="0"/>
              <a:t>Description</a:t>
            </a:r>
          </a:p>
          <a:p>
            <a:pPr lvl="2">
              <a:spcAft>
                <a:spcPts val="600"/>
              </a:spcAft>
            </a:pPr>
            <a:r>
              <a:rPr lang="en-US" sz="1800" dirty="0"/>
              <a:t>Courses: required, elective, general education (for degrees)</a:t>
            </a:r>
          </a:p>
          <a:p>
            <a:pPr lvl="2">
              <a:spcAft>
                <a:spcPts val="600"/>
              </a:spcAft>
            </a:pPr>
            <a:r>
              <a:rPr lang="en-US" sz="1800" dirty="0"/>
              <a:t>Units (if applicable)</a:t>
            </a:r>
          </a:p>
          <a:p>
            <a:pPr lvl="1">
              <a:spcAft>
                <a:spcPts val="600"/>
              </a:spcAft>
            </a:pPr>
            <a:r>
              <a:rPr lang="en-US" dirty="0" smtClean="0">
                <a:solidFill>
                  <a:srgbClr val="FFFF00"/>
                </a:solidFill>
              </a:rPr>
              <a:t>Pathways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Recommended </a:t>
            </a:r>
            <a:r>
              <a:rPr lang="en-US" dirty="0" smtClean="0">
                <a:solidFill>
                  <a:srgbClr val="FFFF00"/>
                </a:solidFill>
              </a:rPr>
              <a:t>sequences</a:t>
            </a:r>
            <a:r>
              <a:rPr lang="en-US" dirty="0" smtClean="0"/>
              <a:t> of courses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Sequences showing blended major coursework with GE options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Others?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7/7/16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Curriculum Publication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788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1"/>
            <a:ext cx="8534400" cy="685799"/>
          </a:xfrm>
        </p:spPr>
        <p:txBody>
          <a:bodyPr>
            <a:normAutofit/>
          </a:bodyPr>
          <a:lstStyle/>
          <a:p>
            <a:r>
              <a:rPr lang="en-US" dirty="0" smtClean="0"/>
              <a:t>PERIODIC REVIEW OF COURSES AND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990601"/>
            <a:ext cx="8534400" cy="4194894"/>
          </a:xfrm>
        </p:spPr>
        <p:txBody>
          <a:bodyPr anchor="t">
            <a:noAutofit/>
          </a:bodyPr>
          <a:lstStyle/>
          <a:p>
            <a:r>
              <a:rPr lang="en-US" dirty="0"/>
              <a:t>ACCJC Standard II A.2(e): The institution evaluates all courses and programs through an </a:t>
            </a:r>
            <a:r>
              <a:rPr lang="en-US" dirty="0">
                <a:solidFill>
                  <a:srgbClr val="FFFF00"/>
                </a:solidFill>
              </a:rPr>
              <a:t>on-going</a:t>
            </a:r>
            <a:r>
              <a:rPr lang="en-US" dirty="0"/>
              <a:t> systematic review of their relevance, appropriateness, achievement of learning outcomes, currency, and future needs and plans.</a:t>
            </a:r>
          </a:p>
          <a:p>
            <a:r>
              <a:rPr lang="en-US" dirty="0" smtClean="0"/>
              <a:t>Title 5, </a:t>
            </a:r>
            <a:r>
              <a:rPr lang="en-US" dirty="0"/>
              <a:t>§</a:t>
            </a:r>
            <a:r>
              <a:rPr lang="en-US" dirty="0" smtClean="0"/>
              <a:t>51022: All </a:t>
            </a:r>
            <a:r>
              <a:rPr lang="en-US" dirty="0"/>
              <a:t>courses and programs must be reviewed </a:t>
            </a:r>
            <a:r>
              <a:rPr lang="en-US" dirty="0" smtClean="0">
                <a:solidFill>
                  <a:srgbClr val="FFFF00"/>
                </a:solidFill>
              </a:rPr>
              <a:t>periodically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Title </a:t>
            </a:r>
            <a:r>
              <a:rPr lang="en-US" dirty="0"/>
              <a:t>5, §</a:t>
            </a:r>
            <a:r>
              <a:rPr lang="en-US" dirty="0" smtClean="0"/>
              <a:t>55003: course and program </a:t>
            </a:r>
            <a:r>
              <a:rPr lang="en-US" dirty="0"/>
              <a:t>pre/corequisites must be affirmed via "content review" at least once every </a:t>
            </a:r>
            <a:r>
              <a:rPr lang="en-US" dirty="0">
                <a:solidFill>
                  <a:srgbClr val="FFFF00"/>
                </a:solidFill>
              </a:rPr>
              <a:t>six years </a:t>
            </a:r>
            <a:r>
              <a:rPr lang="en-US" dirty="0"/>
              <a:t>or every </a:t>
            </a:r>
            <a:r>
              <a:rPr lang="en-US" dirty="0">
                <a:solidFill>
                  <a:srgbClr val="FFFF00"/>
                </a:solidFill>
              </a:rPr>
              <a:t>two years </a:t>
            </a:r>
            <a:r>
              <a:rPr lang="en-US" dirty="0"/>
              <a:t>for CTE </a:t>
            </a:r>
            <a:r>
              <a:rPr lang="en-US" dirty="0" smtClean="0"/>
              <a:t>courses/programs.</a:t>
            </a:r>
            <a:endParaRPr lang="en-US" dirty="0"/>
          </a:p>
          <a:p>
            <a:r>
              <a:rPr lang="en-US" dirty="0"/>
              <a:t>Ed Code </a:t>
            </a:r>
            <a:r>
              <a:rPr lang="en-US" dirty="0" smtClean="0"/>
              <a:t>78016: colleges must review </a:t>
            </a:r>
            <a:r>
              <a:rPr lang="en-US" dirty="0"/>
              <a:t>the effectiveness of </a:t>
            </a:r>
            <a:r>
              <a:rPr lang="en-US" dirty="0">
                <a:solidFill>
                  <a:srgbClr val="FFFF00"/>
                </a:solidFill>
              </a:rPr>
              <a:t>CTE</a:t>
            </a:r>
            <a:r>
              <a:rPr lang="en-US" dirty="0"/>
              <a:t> programs every </a:t>
            </a:r>
            <a:r>
              <a:rPr lang="en-US" dirty="0">
                <a:solidFill>
                  <a:srgbClr val="FFFF00"/>
                </a:solidFill>
              </a:rPr>
              <a:t>two years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C-ID descriptors and TMCs are evaluated every </a:t>
            </a:r>
            <a:r>
              <a:rPr lang="en-US" dirty="0" smtClean="0">
                <a:solidFill>
                  <a:srgbClr val="FFFF00"/>
                </a:solidFill>
              </a:rPr>
              <a:t>five years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UC requires textbooks to be published within </a:t>
            </a:r>
            <a:r>
              <a:rPr lang="en-US" dirty="0" smtClean="0">
                <a:solidFill>
                  <a:srgbClr val="FFFF00"/>
                </a:solidFill>
              </a:rPr>
              <a:t>seven years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Advisory committees meet, licensing agencies change their standards, program review takes place every…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7/7/16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Curriculum Publication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066800" y="5029200"/>
            <a:ext cx="1143000" cy="1295400"/>
            <a:chOff x="3124200" y="4267200"/>
            <a:chExt cx="1143000" cy="1707739"/>
          </a:xfrm>
        </p:grpSpPr>
        <p:sp>
          <p:nvSpPr>
            <p:cNvPr id="4" name="TextBox 3"/>
            <p:cNvSpPr txBox="1"/>
            <p:nvPr/>
          </p:nvSpPr>
          <p:spPr>
            <a:xfrm>
              <a:off x="3124200" y="4267200"/>
              <a:ext cx="533400" cy="156966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9600" dirty="0" smtClean="0">
                  <a:solidFill>
                    <a:srgbClr val="FFFF00"/>
                  </a:solidFill>
                  <a:latin typeface="Edwardian Script ITC" panose="030303020407070D0804" pitchFamily="66" charset="0"/>
                </a:rPr>
                <a:t>6</a:t>
              </a:r>
              <a:endParaRPr lang="en-US" sz="9600" dirty="0">
                <a:solidFill>
                  <a:srgbClr val="FFFF00"/>
                </a:solidFill>
                <a:latin typeface="Edwardian Script ITC" panose="030303020407070D0804" pitchFamily="66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733800" y="4648200"/>
              <a:ext cx="533400" cy="101566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6000" dirty="0" smtClean="0">
                  <a:solidFill>
                    <a:schemeClr val="accent5">
                      <a:lumMod val="75000"/>
                    </a:schemeClr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2</a:t>
              </a:r>
              <a:endParaRPr lang="en-US" sz="6000" dirty="0">
                <a:solidFill>
                  <a:schemeClr val="accent5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581400" y="4774610"/>
              <a:ext cx="533400" cy="120032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7200" dirty="0" smtClean="0">
                  <a:solidFill>
                    <a:srgbClr val="FFC000"/>
                  </a:solidFill>
                  <a:latin typeface="Vani" panose="020B0502040204020203" pitchFamily="34" charset="0"/>
                  <a:cs typeface="Vani" panose="020B0502040204020203" pitchFamily="34" charset="0"/>
                </a:rPr>
                <a:t>5</a:t>
              </a:r>
              <a:endParaRPr lang="en-US" sz="7200" dirty="0">
                <a:solidFill>
                  <a:srgbClr val="FFC000"/>
                </a:solidFill>
                <a:latin typeface="Vani" panose="020B0502040204020203" pitchFamily="34" charset="0"/>
                <a:cs typeface="Vani" panose="020B0502040204020203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267722" y="5084943"/>
              <a:ext cx="533400" cy="76944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4400" dirty="0" smtClean="0">
                  <a:solidFill>
                    <a:srgbClr val="92D050"/>
                  </a:solidFill>
                  <a:latin typeface="Playbill" panose="040506030A0602020202" pitchFamily="82" charset="0"/>
                </a:rPr>
                <a:t>7</a:t>
              </a:r>
              <a:endParaRPr lang="en-US" sz="4400" dirty="0">
                <a:solidFill>
                  <a:srgbClr val="92D050"/>
                </a:solidFill>
                <a:latin typeface="Playbill" panose="040506030A0602020202" pitchFamily="82" charset="0"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514600" y="5410200"/>
            <a:ext cx="632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How often should curriculum be reviewed?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3860895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473</TotalTime>
  <Words>1214</Words>
  <Application>Microsoft Office PowerPoint</Application>
  <PresentationFormat>On-screen Show (4:3)</PresentationFormat>
  <Paragraphs>211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Andalus</vt:lpstr>
      <vt:lpstr>Arial</vt:lpstr>
      <vt:lpstr>Calibri</vt:lpstr>
      <vt:lpstr>Calibri Light</vt:lpstr>
      <vt:lpstr>Edwardian Script ITC</vt:lpstr>
      <vt:lpstr>Playbill</vt:lpstr>
      <vt:lpstr>Vani</vt:lpstr>
      <vt:lpstr>Celestial</vt:lpstr>
      <vt:lpstr>CURRICULM PUBLICATION</vt:lpstr>
      <vt:lpstr>Accjc PUBLICATION REQUIREMENTS</vt:lpstr>
      <vt:lpstr>Accjc PUBLICATION REQUIREMENTS</vt:lpstr>
      <vt:lpstr>Title 5 course publication requirements</vt:lpstr>
      <vt:lpstr>Additional course elements</vt:lpstr>
      <vt:lpstr>Title 5 program publication requirements</vt:lpstr>
      <vt:lpstr>pcah program publication requirements</vt:lpstr>
      <vt:lpstr>Additional program elements</vt:lpstr>
      <vt:lpstr>PERIODIC REVIEW OF COURSES AND PROGRAMS</vt:lpstr>
      <vt:lpstr>Publication formats</vt:lpstr>
      <vt:lpstr>Publication formats</vt:lpstr>
      <vt:lpstr>Data integrity</vt:lpstr>
      <vt:lpstr>REVIEWING PUBLICATION POLICIES</vt:lpstr>
      <vt:lpstr>Online resources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CURRICULM PUBLICATION</dc:title>
  <dc:creator>Daniel Keller</dc:creator>
  <cp:lastModifiedBy>Daniel Keller</cp:lastModifiedBy>
  <cp:revision>34</cp:revision>
  <dcterms:created xsi:type="dcterms:W3CDTF">2016-07-06T16:36:35Z</dcterms:created>
  <dcterms:modified xsi:type="dcterms:W3CDTF">2016-07-07T15:20:04Z</dcterms:modified>
</cp:coreProperties>
</file>