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svg" ContentType="image/svg+xml"/>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 id="2147483672" r:id="rId5"/>
    <p:sldMasterId id="2147483703" r:id="rId6"/>
  </p:sldMasterIdLst>
  <p:notesMasterIdLst>
    <p:notesMasterId r:id="rId33"/>
  </p:notesMasterIdLst>
  <p:handoutMasterIdLst>
    <p:handoutMasterId r:id="rId34"/>
  </p:handoutMasterIdLst>
  <p:sldIdLst>
    <p:sldId id="400" r:id="rId7"/>
    <p:sldId id="401" r:id="rId8"/>
    <p:sldId id="402" r:id="rId9"/>
    <p:sldId id="403" r:id="rId10"/>
    <p:sldId id="393" r:id="rId11"/>
    <p:sldId id="360" r:id="rId12"/>
    <p:sldId id="379" r:id="rId13"/>
    <p:sldId id="394" r:id="rId14"/>
    <p:sldId id="395" r:id="rId15"/>
    <p:sldId id="396" r:id="rId16"/>
    <p:sldId id="358" r:id="rId17"/>
    <p:sldId id="359" r:id="rId18"/>
    <p:sldId id="397" r:id="rId19"/>
    <p:sldId id="368" r:id="rId20"/>
    <p:sldId id="398" r:id="rId21"/>
    <p:sldId id="399" r:id="rId22"/>
    <p:sldId id="353" r:id="rId23"/>
    <p:sldId id="361" r:id="rId24"/>
    <p:sldId id="383" r:id="rId25"/>
    <p:sldId id="386" r:id="rId26"/>
    <p:sldId id="392" r:id="rId27"/>
    <p:sldId id="385" r:id="rId28"/>
    <p:sldId id="384" r:id="rId29"/>
    <p:sldId id="324" r:id="rId30"/>
    <p:sldId id="404" r:id="rId31"/>
    <p:sldId id="344" r:id="rId32"/>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4" userDrawn="1">
          <p15:clr>
            <a:srgbClr val="A4A3A4"/>
          </p15:clr>
        </p15:guide>
        <p15:guide id="2" pos="6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iney, Chantee" initials="GC" lastIdx="11" clrIdx="0">
    <p:extLst/>
  </p:cmAuthor>
  <p:cmAuthor id="2" name="Aisha Lowe" initials="AL"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75A"/>
    <a:srgbClr val="002F6D"/>
    <a:srgbClr val="000000"/>
    <a:srgbClr val="E3E5E5"/>
    <a:srgbClr val="EAEAEA"/>
    <a:srgbClr val="F5F5F5"/>
    <a:srgbClr val="E7E7E7"/>
    <a:srgbClr val="C4C4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41" autoAdjust="0"/>
    <p:restoredTop sz="70652" autoAdjust="0"/>
  </p:normalViewPr>
  <p:slideViewPr>
    <p:cSldViewPr snapToGrid="0" snapToObjects="1" showGuides="1">
      <p:cViewPr varScale="1">
        <p:scale>
          <a:sx n="52" d="100"/>
          <a:sy n="52" d="100"/>
        </p:scale>
        <p:origin x="1400" y="184"/>
      </p:cViewPr>
      <p:guideLst>
        <p:guide orient="horz" pos="624"/>
        <p:guide pos="648"/>
      </p:guideLst>
    </p:cSldViewPr>
  </p:slideViewPr>
  <p:notesTextViewPr>
    <p:cViewPr>
      <p:scale>
        <a:sx n="1" d="1"/>
        <a:sy n="1" d="1"/>
      </p:scale>
      <p:origin x="0" y="0"/>
    </p:cViewPr>
  </p:notesTextViewPr>
  <p:sorterViewPr>
    <p:cViewPr>
      <p:scale>
        <a:sx n="180" d="100"/>
        <a:sy n="180" d="100"/>
      </p:scale>
      <p:origin x="0" y="-452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commentAuthors" Target="commentAuthors.xml"/><Relationship Id="rId36" Type="http://schemas.openxmlformats.org/officeDocument/2006/relationships/presProps" Target="presProp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C3B019FB-593D-4275-A3B5-1DB4D2B355AC}"/>
              </a:ext>
            </a:extLst>
          </p:cNvPr>
          <p:cNvSpPr>
            <a:spLocks noGrp="1"/>
          </p:cNvSpPr>
          <p:nvPr>
            <p:ph type="hdr" sz="quarter"/>
          </p:nvPr>
        </p:nvSpPr>
        <p:spPr>
          <a:xfrm>
            <a:off x="1" y="0"/>
            <a:ext cx="2982119"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xmlns="" id="{62764C7F-BDC6-4D64-8395-004DA5AB1616}"/>
              </a:ext>
            </a:extLst>
          </p:cNvPr>
          <p:cNvSpPr>
            <a:spLocks noGrp="1"/>
          </p:cNvSpPr>
          <p:nvPr>
            <p:ph type="dt" sz="quarter" idx="1"/>
          </p:nvPr>
        </p:nvSpPr>
        <p:spPr>
          <a:xfrm>
            <a:off x="3898103" y="0"/>
            <a:ext cx="2982119" cy="466434"/>
          </a:xfrm>
          <a:prstGeom prst="rect">
            <a:avLst/>
          </a:prstGeom>
        </p:spPr>
        <p:txBody>
          <a:bodyPr vert="horz" lIns="93177" tIns="46589" rIns="93177" bIns="46589" rtlCol="0"/>
          <a:lstStyle>
            <a:lvl1pPr algn="r">
              <a:defRPr sz="1200"/>
            </a:lvl1pPr>
          </a:lstStyle>
          <a:p>
            <a:fld id="{F4A46059-6C88-4AA4-A97C-579F1A0DEB00}" type="datetimeFigureOut">
              <a:rPr lang="en-US" smtClean="0"/>
              <a:t>7/3/20</a:t>
            </a:fld>
            <a:endParaRPr lang="en-US"/>
          </a:p>
        </p:txBody>
      </p:sp>
      <p:sp>
        <p:nvSpPr>
          <p:cNvPr id="4" name="Footer Placeholder 3">
            <a:extLst>
              <a:ext uri="{FF2B5EF4-FFF2-40B4-BE49-F238E27FC236}">
                <a16:creationId xmlns:a16="http://schemas.microsoft.com/office/drawing/2014/main" xmlns="" id="{A06ADE41-A083-4BA5-849F-E236975496B8}"/>
              </a:ext>
            </a:extLst>
          </p:cNvPr>
          <p:cNvSpPr>
            <a:spLocks noGrp="1"/>
          </p:cNvSpPr>
          <p:nvPr>
            <p:ph type="ftr" sz="quarter" idx="2"/>
          </p:nvPr>
        </p:nvSpPr>
        <p:spPr>
          <a:xfrm>
            <a:off x="1" y="8829970"/>
            <a:ext cx="2982119"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993173AA-1E36-4444-B047-839691ABC43E}"/>
              </a:ext>
            </a:extLst>
          </p:cNvPr>
          <p:cNvSpPr>
            <a:spLocks noGrp="1"/>
          </p:cNvSpPr>
          <p:nvPr>
            <p:ph type="sldNum" sz="quarter" idx="3"/>
          </p:nvPr>
        </p:nvSpPr>
        <p:spPr>
          <a:xfrm>
            <a:off x="3898103" y="8829970"/>
            <a:ext cx="2982119" cy="466433"/>
          </a:xfrm>
          <a:prstGeom prst="rect">
            <a:avLst/>
          </a:prstGeom>
        </p:spPr>
        <p:txBody>
          <a:bodyPr vert="horz" lIns="93177" tIns="46589" rIns="93177" bIns="46589" rtlCol="0" anchor="b"/>
          <a:lstStyle>
            <a:lvl1pPr algn="r">
              <a:defRPr sz="1200"/>
            </a:lvl1pPr>
          </a:lstStyle>
          <a:p>
            <a:fld id="{A7AEA9F6-6142-4242-851B-79E9B1DDDD42}" type="slidenum">
              <a:rPr lang="en-US" smtClean="0"/>
              <a:t>‹#›</a:t>
            </a:fld>
            <a:endParaRPr lang="en-US"/>
          </a:p>
        </p:txBody>
      </p:sp>
    </p:spTree>
    <p:extLst>
      <p:ext uri="{BB962C8B-B14F-4D97-AF65-F5344CB8AC3E}">
        <p14:creationId xmlns:p14="http://schemas.microsoft.com/office/powerpoint/2010/main" val="9477435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3" y="0"/>
            <a:ext cx="2982119" cy="466434"/>
          </a:xfrm>
          <a:prstGeom prst="rect">
            <a:avLst/>
          </a:prstGeom>
        </p:spPr>
        <p:txBody>
          <a:bodyPr vert="horz" lIns="93177" tIns="46589" rIns="93177" bIns="46589" rtlCol="0"/>
          <a:lstStyle>
            <a:lvl1pPr algn="r">
              <a:defRPr sz="1200"/>
            </a:lvl1pPr>
          </a:lstStyle>
          <a:p>
            <a:fld id="{37CA2C80-5EFD-481C-A353-80B44931313E}" type="datetimeFigureOut">
              <a:rPr lang="en-US" smtClean="0"/>
              <a:t>7/3/20</a:t>
            </a:fld>
            <a:endParaRPr lang="en-US"/>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70"/>
            <a:ext cx="2982119"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3" y="8829970"/>
            <a:ext cx="2982119" cy="466433"/>
          </a:xfrm>
          <a:prstGeom prst="rect">
            <a:avLst/>
          </a:prstGeom>
        </p:spPr>
        <p:txBody>
          <a:bodyPr vert="horz" lIns="93177" tIns="46589" rIns="93177" bIns="46589" rtlCol="0" anchor="b"/>
          <a:lstStyle>
            <a:lvl1pPr algn="r">
              <a:defRPr sz="1200"/>
            </a:lvl1pPr>
          </a:lstStyle>
          <a:p>
            <a:fld id="{0437968D-5969-4CC4-A63D-C90CD4C34E88}" type="slidenum">
              <a:rPr lang="en-US" smtClean="0"/>
              <a:t>‹#›</a:t>
            </a:fld>
            <a:endParaRPr lang="en-US"/>
          </a:p>
        </p:txBody>
      </p:sp>
    </p:spTree>
    <p:extLst>
      <p:ext uri="{BB962C8B-B14F-4D97-AF65-F5344CB8AC3E}">
        <p14:creationId xmlns:p14="http://schemas.microsoft.com/office/powerpoint/2010/main" val="41068573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D51C2D-4F5E-4D3E-8D34-5B4B95A3D1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669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CCCCO CBE</a:t>
            </a:r>
            <a:r>
              <a:rPr lang="en-US" baseline="0" dirty="0"/>
              <a:t> </a:t>
            </a:r>
            <a:r>
              <a:rPr lang="en-US" dirty="0"/>
              <a:t>Report to</a:t>
            </a:r>
            <a:r>
              <a:rPr lang="en-US" baseline="0" dirty="0"/>
              <a:t> BOG (2020)</a:t>
            </a:r>
          </a:p>
          <a:p>
            <a:r>
              <a:rPr lang="en-US" baseline="0" dirty="0"/>
              <a:t>ACCJC Policy on CBE (January, 2020) </a:t>
            </a:r>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13</a:t>
            </a:fld>
            <a:endParaRPr lang="en-US"/>
          </a:p>
        </p:txBody>
      </p:sp>
    </p:spTree>
    <p:extLst>
      <p:ext uri="{BB962C8B-B14F-4D97-AF65-F5344CB8AC3E}">
        <p14:creationId xmlns:p14="http://schemas.microsoft.com/office/powerpoint/2010/main" val="1485849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CCCCO CBE</a:t>
            </a:r>
            <a:r>
              <a:rPr lang="en-US" baseline="0" dirty="0"/>
              <a:t> </a:t>
            </a:r>
            <a:r>
              <a:rPr lang="en-US" dirty="0"/>
              <a:t>Report to</a:t>
            </a:r>
            <a:r>
              <a:rPr lang="en-US" baseline="0" dirty="0"/>
              <a:t> BOG (2020)</a:t>
            </a:r>
          </a:p>
          <a:p>
            <a:r>
              <a:rPr lang="en-US" baseline="0" dirty="0"/>
              <a:t>ACCJC Policy on CBE (January, 2020) </a:t>
            </a:r>
          </a:p>
          <a:p>
            <a:endParaRPr lang="en-US" baseline="0" dirty="0"/>
          </a:p>
          <a:p>
            <a:r>
              <a:rPr lang="en-US" baseline="0" dirty="0"/>
              <a:t>Course/Credit-based:</a:t>
            </a:r>
          </a:p>
          <a:p>
            <a:pPr marL="171450" indent="-171450">
              <a:spcAft>
                <a:spcPts val="600"/>
              </a:spcAft>
              <a:buFont typeface="Arial" panose="020B0604020202020204" pitchFamily="34" charset="0"/>
              <a:buChar char="•"/>
            </a:pPr>
            <a:r>
              <a:rPr lang="en-US" sz="1200" dirty="0">
                <a:solidFill>
                  <a:srgbClr val="545557"/>
                </a:solidFill>
                <a:latin typeface="Arial" panose="020B0604020202020204" pitchFamily="34" charset="0"/>
                <a:cs typeface="Arial" panose="020B0604020202020204" pitchFamily="34" charset="0"/>
              </a:rPr>
              <a:t>The demonstration of competencies is embedded into a </a:t>
            </a:r>
            <a:r>
              <a:rPr lang="en-US" sz="1200" b="1" dirty="0">
                <a:solidFill>
                  <a:srgbClr val="545557"/>
                </a:solidFill>
                <a:latin typeface="Arial" panose="020B0604020202020204" pitchFamily="34" charset="0"/>
                <a:cs typeface="Arial" panose="020B0604020202020204" pitchFamily="34" charset="0"/>
              </a:rPr>
              <a:t>conventional curriculum </a:t>
            </a:r>
            <a:r>
              <a:rPr lang="en-US" sz="1200" dirty="0">
                <a:solidFill>
                  <a:srgbClr val="545557"/>
                </a:solidFill>
                <a:latin typeface="Arial" panose="020B0604020202020204" pitchFamily="34" charset="0"/>
                <a:cs typeface="Arial" panose="020B0604020202020204" pitchFamily="34" charset="0"/>
              </a:rPr>
              <a:t>comprising courses to be completed to earn credits toward a degree or credential. </a:t>
            </a:r>
          </a:p>
          <a:p>
            <a:pPr marL="171450" indent="-171450">
              <a:spcAft>
                <a:spcPts val="600"/>
              </a:spcAft>
              <a:buFont typeface="Arial" panose="020B0604020202020204" pitchFamily="34" charset="0"/>
              <a:buChar char="•"/>
            </a:pPr>
            <a:r>
              <a:rPr lang="en-US" sz="1200" dirty="0">
                <a:solidFill>
                  <a:srgbClr val="545557"/>
                </a:solidFill>
                <a:latin typeface="Arial" panose="020B0604020202020204" pitchFamily="34" charset="0"/>
                <a:cs typeface="Arial" panose="020B0604020202020204" pitchFamily="34" charset="0"/>
              </a:rPr>
              <a:t>Course/credit-based programs generally enroll students in traditional academic terms (typically, semesters or quarters) and award credits for courses successfully completed. </a:t>
            </a:r>
          </a:p>
          <a:p>
            <a:pPr marL="171450" indent="-171450">
              <a:spcAft>
                <a:spcPts val="600"/>
              </a:spcAft>
              <a:buFont typeface="Arial" panose="020B0604020202020204" pitchFamily="34" charset="0"/>
              <a:buChar char="•"/>
            </a:pPr>
            <a:r>
              <a:rPr lang="en-US" sz="1200" dirty="0">
                <a:solidFill>
                  <a:srgbClr val="545557"/>
                </a:solidFill>
                <a:latin typeface="Arial" panose="020B0604020202020204" pitchFamily="34" charset="0"/>
                <a:cs typeface="Arial" panose="020B0604020202020204" pitchFamily="34" charset="0"/>
              </a:rPr>
              <a:t>Students may accelerate their learning and receive credit for the course when they have demonstrated mastery of the competencies by passing a summative assessment. </a:t>
            </a:r>
          </a:p>
          <a:p>
            <a:pPr marL="171450" indent="-171450">
              <a:spcAft>
                <a:spcPts val="600"/>
              </a:spcAft>
              <a:buFont typeface="Arial" panose="020B0604020202020204" pitchFamily="34" charset="0"/>
              <a:buChar char="•"/>
            </a:pPr>
            <a:r>
              <a:rPr lang="en-US" sz="1200" dirty="0">
                <a:solidFill>
                  <a:srgbClr val="545557"/>
                </a:solidFill>
                <a:latin typeface="Arial" panose="020B0604020202020204" pitchFamily="34" charset="0"/>
                <a:cs typeface="Arial" panose="020B0604020202020204" pitchFamily="34" charset="0"/>
              </a:rPr>
              <a:t>Institutions may elect to create two academic transcripts, one that displays the credits earned (and grade point average or GPA) and one that specifies the competencies attained. (C-RAC, Common Framework for Defining &amp; Approving CBE Programs, 2015). </a:t>
            </a:r>
          </a:p>
          <a:p>
            <a:pPr marL="171450" indent="-171450">
              <a:spcAft>
                <a:spcPts val="600"/>
              </a:spcAft>
              <a:buFont typeface="Arial" panose="020B0604020202020204" pitchFamily="34" charset="0"/>
              <a:buChar char="•"/>
            </a:pPr>
            <a:r>
              <a:rPr lang="en-US" sz="1200" dirty="0">
                <a:solidFill>
                  <a:srgbClr val="545557"/>
                </a:solidFill>
                <a:latin typeface="Arial" panose="020B0604020202020204" pitchFamily="34" charset="0"/>
                <a:cs typeface="Arial" panose="020B0604020202020204" pitchFamily="34" charset="0"/>
              </a:rPr>
              <a:t>Within the course/credit-based model, institutions primarily adhere to traditional credit-hour based policies and structures including course and program approval, schedule configurations, and funding apportionment structures.”</a:t>
            </a:r>
          </a:p>
          <a:p>
            <a:pPr>
              <a:spcAft>
                <a:spcPts val="600"/>
              </a:spcAft>
            </a:pPr>
            <a:endParaRPr lang="en-US" sz="1200" dirty="0">
              <a:solidFill>
                <a:srgbClr val="545557"/>
              </a:solidFill>
              <a:latin typeface="Arial" panose="020B0604020202020204" pitchFamily="34" charset="0"/>
              <a:cs typeface="Arial" panose="020B0604020202020204" pitchFamily="34" charset="0"/>
            </a:endParaRPr>
          </a:p>
          <a:p>
            <a:pPr>
              <a:spcAft>
                <a:spcPts val="600"/>
              </a:spcAft>
            </a:pPr>
            <a:r>
              <a:rPr lang="en-US" sz="1200" dirty="0">
                <a:solidFill>
                  <a:srgbClr val="545557"/>
                </a:solidFill>
                <a:latin typeface="Arial" panose="020B0604020202020204" pitchFamily="34" charset="0"/>
                <a:cs typeface="Arial" panose="020B0604020202020204" pitchFamily="34" charset="0"/>
              </a:rPr>
              <a:t>Direct Assessment:</a:t>
            </a:r>
          </a:p>
          <a:p>
            <a:pPr marL="171450" indent="-171450">
              <a:spcAft>
                <a:spcPts val="600"/>
              </a:spcAft>
              <a:buFont typeface="Arial" panose="020B0604020202020204" pitchFamily="34" charset="0"/>
              <a:buChar char="•"/>
            </a:pPr>
            <a:r>
              <a:rPr lang="en-US" sz="1200" dirty="0">
                <a:solidFill>
                  <a:srgbClr val="545557"/>
                </a:solidFill>
                <a:latin typeface="Arial" panose="020B0604020202020204" pitchFamily="34" charset="0"/>
                <a:cs typeface="Arial" panose="020B0604020202020204" pitchFamily="34" charset="0"/>
              </a:rPr>
              <a:t>CBE approach that is not based on academic terms, such as semesters and quarters, or credit hours. </a:t>
            </a:r>
          </a:p>
          <a:p>
            <a:pPr marL="171450" indent="-171450">
              <a:spcAft>
                <a:spcPts val="600"/>
              </a:spcAft>
              <a:buFont typeface="Arial" panose="020B0604020202020204" pitchFamily="34" charset="0"/>
              <a:buChar char="•"/>
            </a:pPr>
            <a:r>
              <a:rPr lang="en-US" sz="1200" dirty="0">
                <a:solidFill>
                  <a:srgbClr val="545557"/>
                </a:solidFill>
                <a:latin typeface="Arial" panose="020B0604020202020204" pitchFamily="34" charset="0"/>
                <a:cs typeface="Arial" panose="020B0604020202020204" pitchFamily="34" charset="0"/>
              </a:rPr>
              <a:t>Disregards conventional courses and bases both the evaluation of student achievement and the award of a degree or credential solely on the demonstration of competencies. </a:t>
            </a:r>
          </a:p>
          <a:p>
            <a:pPr marL="171450" indent="-171450">
              <a:spcAft>
                <a:spcPts val="600"/>
              </a:spcAft>
              <a:buFont typeface="Arial" panose="020B0604020202020204" pitchFamily="34" charset="0"/>
              <a:buChar char="•"/>
            </a:pPr>
            <a:r>
              <a:rPr lang="en-US" sz="1200" dirty="0">
                <a:solidFill>
                  <a:srgbClr val="545557"/>
                </a:solidFill>
                <a:latin typeface="Arial" panose="020B0604020202020204" pitchFamily="34" charset="0"/>
                <a:cs typeface="Arial" panose="020B0604020202020204" pitchFamily="34" charset="0"/>
              </a:rPr>
              <a:t>Allows students to proceed at their own pace rather than to progress through courses offered in a traditional academic term. Because conventional grades are not necessarily assigned and no term length is imposed, the transcript reflects competencies attained rather than grades or credit hours earned. </a:t>
            </a:r>
          </a:p>
          <a:p>
            <a:pPr marL="171450" indent="-171450">
              <a:spcAft>
                <a:spcPts val="600"/>
              </a:spcAft>
              <a:buFont typeface="Arial" panose="020B0604020202020204" pitchFamily="34" charset="0"/>
              <a:buChar char="•"/>
            </a:pPr>
            <a:r>
              <a:rPr lang="en-US" sz="1200" dirty="0">
                <a:solidFill>
                  <a:srgbClr val="545557"/>
                </a:solidFill>
                <a:latin typeface="Arial" panose="020B0604020202020204" pitchFamily="34" charset="0"/>
                <a:cs typeface="Arial" panose="020B0604020202020204" pitchFamily="34" charset="0"/>
              </a:rPr>
              <a:t>As with all CBE, students are expected to demonstrate the competency at a high level of achievement. Students demonstrate the competencies while they are enrolled in the program; </a:t>
            </a:r>
          </a:p>
          <a:p>
            <a:pPr marL="171450" indent="-171450">
              <a:spcAft>
                <a:spcPts val="600"/>
              </a:spcAft>
              <a:buFont typeface="Arial" panose="020B0604020202020204" pitchFamily="34" charset="0"/>
              <a:buChar char="•"/>
            </a:pPr>
            <a:r>
              <a:rPr lang="en-US" sz="1200" dirty="0">
                <a:solidFill>
                  <a:srgbClr val="545557"/>
                </a:solidFill>
                <a:latin typeface="Arial" panose="020B0604020202020204" pitchFamily="34" charset="0"/>
                <a:cs typeface="Arial" panose="020B0604020202020204" pitchFamily="34" charset="0"/>
              </a:rPr>
              <a:t>Transfer credit or prior learning assessment is not permitted in direct assessment programs or in the direct assessment portion of a “partial direct assessment” program. Direct assessment programs establish “credit-hour equivalencies” for the student learning outcomes they evaluate and may choose to provide a transcript indicating course/credit equivalencies in addition to the competency transcript. </a:t>
            </a:r>
          </a:p>
          <a:p>
            <a:pPr marL="171450" indent="-1714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Direct assessment programs must be in compliance with </a:t>
            </a:r>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15</a:t>
            </a:fld>
            <a:endParaRPr lang="en-US"/>
          </a:p>
        </p:txBody>
      </p:sp>
    </p:spTree>
    <p:extLst>
      <p:ext uri="{BB962C8B-B14F-4D97-AF65-F5344CB8AC3E}">
        <p14:creationId xmlns:p14="http://schemas.microsoft.com/office/powerpoint/2010/main" val="2177510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summary memo: </a:t>
            </a:r>
            <a:r>
              <a:rPr lang="en-US" sz="1200" kern="1200" dirty="0">
                <a:solidFill>
                  <a:schemeClr val="tx1"/>
                </a:solidFill>
                <a:effectLst/>
                <a:latin typeface="+mn-lt"/>
                <a:ea typeface="+mn-ea"/>
                <a:cs typeface="+mn-cs"/>
              </a:rPr>
              <a:t>The theme around freedom and flexibility was addressed the most by all three students. Specific examples pointed to how valuable this type of program was in accommodating the many demands of life, including full-time work, having a baby, and buying a house. As one student mentioned, this program “lets me handle the things that come up in my life, and then finish my work on weekends, early in the morning, or at night.” Another student shared similar sentiments: “I didn’t have to put my program on hold when things came up, which I might have had to do otherwise.” Students indicated that this was one of the biggest and most beneficial differences between competency-based education compared and previous experience with post-secondary education. Students also indicated that flexibility to pursue coursework online was very valuable as it allowed students to avoid commute time, parking fees, gas money, etc.</a:t>
            </a:r>
          </a:p>
          <a:p>
            <a:endParaRPr lang="en-US" dirty="0"/>
          </a:p>
        </p:txBody>
      </p:sp>
      <p:sp>
        <p:nvSpPr>
          <p:cNvPr id="4" name="Slide Number Placeholder 3"/>
          <p:cNvSpPr>
            <a:spLocks noGrp="1"/>
          </p:cNvSpPr>
          <p:nvPr>
            <p:ph type="sldNum" sz="quarter" idx="5"/>
          </p:nvPr>
        </p:nvSpPr>
        <p:spPr/>
        <p:txBody>
          <a:bodyPr/>
          <a:lstStyle/>
          <a:p>
            <a:fld id="{4E141E19-DCC4-4CC0-B41F-4200CCF7E856}" type="slidenum">
              <a:rPr lang="en-US" smtClean="0"/>
              <a:pPr/>
              <a:t>16</a:t>
            </a:fld>
            <a:endParaRPr lang="en-US"/>
          </a:p>
        </p:txBody>
      </p:sp>
    </p:spTree>
    <p:extLst>
      <p:ext uri="{BB962C8B-B14F-4D97-AF65-F5344CB8AC3E}">
        <p14:creationId xmlns:p14="http://schemas.microsoft.com/office/powerpoint/2010/main" val="500958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141E19-DCC4-4CC0-B41F-4200CCF7E856}" type="slidenum">
              <a:rPr lang="en-US" smtClean="0"/>
              <a:pPr/>
              <a:t>18</a:t>
            </a:fld>
            <a:endParaRPr lang="en-US"/>
          </a:p>
        </p:txBody>
      </p:sp>
    </p:spTree>
    <p:extLst>
      <p:ext uri="{BB962C8B-B14F-4D97-AF65-F5344CB8AC3E}">
        <p14:creationId xmlns:p14="http://schemas.microsoft.com/office/powerpoint/2010/main" val="83647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141E19-DCC4-4CC0-B41F-4200CCF7E856}" type="slidenum">
              <a:rPr lang="en-US" smtClean="0"/>
              <a:pPr/>
              <a:t>19</a:t>
            </a:fld>
            <a:endParaRPr lang="en-US"/>
          </a:p>
        </p:txBody>
      </p:sp>
    </p:spTree>
    <p:extLst>
      <p:ext uri="{BB962C8B-B14F-4D97-AF65-F5344CB8AC3E}">
        <p14:creationId xmlns:p14="http://schemas.microsoft.com/office/powerpoint/2010/main" val="428923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141E19-DCC4-4CC0-B41F-4200CCF7E856}" type="slidenum">
              <a:rPr lang="en-US" smtClean="0"/>
              <a:pPr/>
              <a:t>20</a:t>
            </a:fld>
            <a:endParaRPr lang="en-US"/>
          </a:p>
        </p:txBody>
      </p:sp>
    </p:spTree>
    <p:extLst>
      <p:ext uri="{BB962C8B-B14F-4D97-AF65-F5344CB8AC3E}">
        <p14:creationId xmlns:p14="http://schemas.microsoft.com/office/powerpoint/2010/main" val="2244130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CCCCO CBE</a:t>
            </a:r>
            <a:r>
              <a:rPr lang="en-US" baseline="0" dirty="0"/>
              <a:t> </a:t>
            </a:r>
            <a:r>
              <a:rPr lang="en-US" dirty="0"/>
              <a:t>Report to</a:t>
            </a:r>
            <a:r>
              <a:rPr lang="en-US" baseline="0" dirty="0"/>
              <a:t> BOG (2020)</a:t>
            </a:r>
          </a:p>
          <a:p>
            <a:r>
              <a:rPr lang="en-US" baseline="0" dirty="0"/>
              <a:t>ACCJC Policy on CBE (January, 2020) </a:t>
            </a:r>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21</a:t>
            </a:fld>
            <a:endParaRPr lang="en-US"/>
          </a:p>
        </p:txBody>
      </p:sp>
    </p:spTree>
    <p:extLst>
      <p:ext uri="{BB962C8B-B14F-4D97-AF65-F5344CB8AC3E}">
        <p14:creationId xmlns:p14="http://schemas.microsoft.com/office/powerpoint/2010/main" val="1686450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22</a:t>
            </a:fld>
            <a:endParaRPr lang="en-US"/>
          </a:p>
        </p:txBody>
      </p:sp>
    </p:spTree>
    <p:extLst>
      <p:ext uri="{BB962C8B-B14F-4D97-AF65-F5344CB8AC3E}">
        <p14:creationId xmlns:p14="http://schemas.microsoft.com/office/powerpoint/2010/main" val="1528620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141E19-DCC4-4CC0-B41F-4200CCF7E856}" type="slidenum">
              <a:rPr lang="en-US" smtClean="0"/>
              <a:pPr/>
              <a:t>23</a:t>
            </a:fld>
            <a:endParaRPr lang="en-US"/>
          </a:p>
        </p:txBody>
      </p:sp>
    </p:spTree>
    <p:extLst>
      <p:ext uri="{BB962C8B-B14F-4D97-AF65-F5344CB8AC3E}">
        <p14:creationId xmlns:p14="http://schemas.microsoft.com/office/powerpoint/2010/main" val="1220606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25</a:t>
            </a:fld>
            <a:endParaRPr lang="en-US"/>
          </a:p>
        </p:txBody>
      </p:sp>
    </p:spTree>
    <p:extLst>
      <p:ext uri="{BB962C8B-B14F-4D97-AF65-F5344CB8AC3E}">
        <p14:creationId xmlns:p14="http://schemas.microsoft.com/office/powerpoint/2010/main" val="3614681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7968D-5969-4CC4-A63D-C90CD4C34E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663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26</a:t>
            </a:fld>
            <a:endParaRPr lang="en-US"/>
          </a:p>
        </p:txBody>
      </p:sp>
    </p:spTree>
    <p:extLst>
      <p:ext uri="{BB962C8B-B14F-4D97-AF65-F5344CB8AC3E}">
        <p14:creationId xmlns:p14="http://schemas.microsoft.com/office/powerpoint/2010/main" val="1518843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8831">
              <a:spcBef>
                <a:spcPts val="764"/>
              </a:spcBef>
              <a:defRPr/>
            </a:pPr>
            <a:r>
              <a:rPr lang="en-US" b="1" dirty="0">
                <a:latin typeface="Arial" panose="020B0604020202020204" pitchFamily="34" charset="0"/>
                <a:cs typeface="Arial" panose="020B0604020202020204" pitchFamily="34" charset="0"/>
                <a:sym typeface="Helvetica Light"/>
              </a:rPr>
              <a:t>Completion</a:t>
            </a:r>
            <a:r>
              <a:rPr lang="en-US" dirty="0">
                <a:latin typeface="Arial" panose="020B0604020202020204" pitchFamily="34" charset="0"/>
                <a:cs typeface="Arial" panose="020B0604020202020204" pitchFamily="34" charset="0"/>
                <a:sym typeface="Helvetica Light"/>
              </a:rPr>
              <a:t>- Most students who enter a community college never complete a degree or certificate or transfer to a 4-year university</a:t>
            </a:r>
            <a:br>
              <a:rPr lang="en-US" dirty="0">
                <a:latin typeface="Arial" panose="020B0604020202020204" pitchFamily="34" charset="0"/>
                <a:cs typeface="Arial" panose="020B0604020202020204" pitchFamily="34" charset="0"/>
                <a:sym typeface="Helvetica Light"/>
              </a:rPr>
            </a:br>
            <a:endParaRPr lang="en-US" dirty="0">
              <a:latin typeface="Arial" panose="020B0604020202020204" pitchFamily="34" charset="0"/>
              <a:cs typeface="Arial" panose="020B0604020202020204" pitchFamily="34" charset="0"/>
              <a:sym typeface="Helvetica Light"/>
            </a:endParaRPr>
          </a:p>
          <a:p>
            <a:pPr defTabSz="698831">
              <a:spcBef>
                <a:spcPts val="764"/>
              </a:spcBef>
              <a:defRPr/>
            </a:pPr>
            <a:r>
              <a:rPr lang="en-US" b="1" dirty="0">
                <a:latin typeface="Arial" panose="020B0604020202020204" pitchFamily="34" charset="0"/>
                <a:cs typeface="Arial" panose="020B0604020202020204" pitchFamily="34" charset="0"/>
                <a:sym typeface="Helvetica Light"/>
              </a:rPr>
              <a:t>Time to Degree</a:t>
            </a:r>
            <a:r>
              <a:rPr lang="en-US" dirty="0">
                <a:latin typeface="Arial" panose="020B0604020202020204" pitchFamily="34" charset="0"/>
                <a:cs typeface="Arial" panose="020B0604020202020204" pitchFamily="34" charset="0"/>
                <a:sym typeface="Helvetica Light"/>
              </a:rPr>
              <a:t>-CCC students who do reach a defined educational goal such as a degree or transfer take a long time to do so, often accumulating many excess course credits along the way</a:t>
            </a:r>
            <a:br>
              <a:rPr lang="en-US" dirty="0">
                <a:latin typeface="Arial" panose="020B0604020202020204" pitchFamily="34" charset="0"/>
                <a:cs typeface="Arial" panose="020B0604020202020204" pitchFamily="34" charset="0"/>
                <a:sym typeface="Helvetica Light"/>
              </a:rPr>
            </a:br>
            <a:endParaRPr lang="en-US" dirty="0">
              <a:latin typeface="Arial" panose="020B0604020202020204" pitchFamily="34" charset="0"/>
              <a:cs typeface="Arial" panose="020B0604020202020204" pitchFamily="34" charset="0"/>
              <a:sym typeface="Helvetica Light"/>
            </a:endParaRPr>
          </a:p>
          <a:p>
            <a:pPr defTabSz="698831">
              <a:spcBef>
                <a:spcPts val="764"/>
              </a:spcBef>
              <a:defRPr/>
            </a:pPr>
            <a:r>
              <a:rPr lang="en-US" b="1" dirty="0">
                <a:latin typeface="Arial" panose="020B0604020202020204" pitchFamily="34" charset="0"/>
                <a:cs typeface="Arial" panose="020B0604020202020204" pitchFamily="34" charset="0"/>
                <a:sym typeface="Helvetica Light"/>
              </a:rPr>
              <a:t>Achievement gaps</a:t>
            </a:r>
            <a:r>
              <a:rPr lang="en-US" dirty="0">
                <a:latin typeface="Arial" panose="020B0604020202020204" pitchFamily="34" charset="0"/>
                <a:cs typeface="Arial" panose="020B0604020202020204" pitchFamily="34" charset="0"/>
                <a:sym typeface="Helvetica Light"/>
              </a:rPr>
              <a:t> persist across the CCCs and high-need regions of the state are not served equitably</a:t>
            </a:r>
          </a:p>
          <a:p>
            <a:endParaRPr lang="en-US" dirty="0"/>
          </a:p>
        </p:txBody>
      </p:sp>
      <p:sp>
        <p:nvSpPr>
          <p:cNvPr id="4" name="Slide Number Placeholder 3"/>
          <p:cNvSpPr>
            <a:spLocks noGrp="1"/>
          </p:cNvSpPr>
          <p:nvPr>
            <p:ph type="sldNum" sz="quarter" idx="10"/>
          </p:nvPr>
        </p:nvSpPr>
        <p:spPr/>
        <p:txBody>
          <a:bodyPr/>
          <a:lstStyle/>
          <a:p>
            <a:pPr marL="0" marR="0" lvl="0" indent="0" algn="r" defTabSz="929305" rtl="0" eaLnBrk="1" fontAlgn="auto" latinLnBrk="0" hangingPunct="1">
              <a:lnSpc>
                <a:spcPct val="100000"/>
              </a:lnSpc>
              <a:spcBef>
                <a:spcPts val="0"/>
              </a:spcBef>
              <a:spcAft>
                <a:spcPts val="0"/>
              </a:spcAft>
              <a:buClrTx/>
              <a:buSzTx/>
              <a:buFontTx/>
              <a:buNone/>
              <a:tabLst/>
              <a:defRPr/>
            </a:pPr>
            <a:fld id="{0DCE8D96-016D-4C5F-B8FB-25D57DD9E94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9305"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19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Equity imperative: Noncredit serves a lot of DI students; CBE transitions to for-credit opportunities will enhance student outcomes</a:t>
            </a:r>
          </a:p>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7</a:t>
            </a:fld>
            <a:endParaRPr lang="en-US"/>
          </a:p>
        </p:txBody>
      </p:sp>
    </p:spTree>
    <p:extLst>
      <p:ext uri="{BB962C8B-B14F-4D97-AF65-F5344CB8AC3E}">
        <p14:creationId xmlns:p14="http://schemas.microsoft.com/office/powerpoint/2010/main" val="4017187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content</a:t>
            </a:r>
            <a:r>
              <a:rPr lang="en-US" baseline="0" dirty="0"/>
              <a:t> January 2020 5C CBE presentation </a:t>
            </a:r>
            <a:endParaRPr lang="en-US" dirty="0"/>
          </a:p>
        </p:txBody>
      </p:sp>
      <p:sp>
        <p:nvSpPr>
          <p:cNvPr id="4" name="Slide Number Placeholder 3"/>
          <p:cNvSpPr>
            <a:spLocks noGrp="1"/>
          </p:cNvSpPr>
          <p:nvPr>
            <p:ph type="sldNum" sz="quarter" idx="5"/>
          </p:nvPr>
        </p:nvSpPr>
        <p:spPr/>
        <p:txBody>
          <a:bodyPr/>
          <a:lstStyle/>
          <a:p>
            <a:fld id="{4E141E19-DCC4-4CC0-B41F-4200CCF7E856}" type="slidenum">
              <a:rPr lang="en-US" smtClean="0"/>
              <a:pPr/>
              <a:t>8</a:t>
            </a:fld>
            <a:endParaRPr lang="en-US"/>
          </a:p>
        </p:txBody>
      </p:sp>
    </p:spTree>
    <p:extLst>
      <p:ext uri="{BB962C8B-B14F-4D97-AF65-F5344CB8AC3E}">
        <p14:creationId xmlns:p14="http://schemas.microsoft.com/office/powerpoint/2010/main" val="1790015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content</a:t>
            </a:r>
            <a:r>
              <a:rPr lang="en-US" baseline="0" dirty="0"/>
              <a:t> January 2020 5C CBE presentation </a:t>
            </a:r>
            <a:endParaRPr lang="en-US" dirty="0"/>
          </a:p>
        </p:txBody>
      </p:sp>
      <p:sp>
        <p:nvSpPr>
          <p:cNvPr id="4" name="Slide Number Placeholder 3"/>
          <p:cNvSpPr>
            <a:spLocks noGrp="1"/>
          </p:cNvSpPr>
          <p:nvPr>
            <p:ph type="sldNum" sz="quarter" idx="5"/>
          </p:nvPr>
        </p:nvSpPr>
        <p:spPr/>
        <p:txBody>
          <a:bodyPr/>
          <a:lstStyle/>
          <a:p>
            <a:fld id="{4E141E19-DCC4-4CC0-B41F-4200CCF7E856}" type="slidenum">
              <a:rPr lang="en-US" smtClean="0"/>
              <a:pPr/>
              <a:t>9</a:t>
            </a:fld>
            <a:endParaRPr lang="en-US"/>
          </a:p>
        </p:txBody>
      </p:sp>
    </p:spTree>
    <p:extLst>
      <p:ext uri="{BB962C8B-B14F-4D97-AF65-F5344CB8AC3E}">
        <p14:creationId xmlns:p14="http://schemas.microsoft.com/office/powerpoint/2010/main" val="643905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content</a:t>
            </a:r>
            <a:r>
              <a:rPr lang="en-US" baseline="0" dirty="0"/>
              <a:t> January 2020 5C CBE presentation </a:t>
            </a:r>
            <a:endParaRPr lang="en-US" dirty="0"/>
          </a:p>
        </p:txBody>
      </p:sp>
      <p:sp>
        <p:nvSpPr>
          <p:cNvPr id="4" name="Slide Number Placeholder 3"/>
          <p:cNvSpPr>
            <a:spLocks noGrp="1"/>
          </p:cNvSpPr>
          <p:nvPr>
            <p:ph type="sldNum" sz="quarter" idx="5"/>
          </p:nvPr>
        </p:nvSpPr>
        <p:spPr/>
        <p:txBody>
          <a:bodyPr/>
          <a:lstStyle/>
          <a:p>
            <a:fld id="{4E141E19-DCC4-4CC0-B41F-4200CCF7E856}" type="slidenum">
              <a:rPr lang="en-US" smtClean="0"/>
              <a:pPr/>
              <a:t>10</a:t>
            </a:fld>
            <a:endParaRPr lang="en-US"/>
          </a:p>
        </p:txBody>
      </p:sp>
    </p:spTree>
    <p:extLst>
      <p:ext uri="{BB962C8B-B14F-4D97-AF65-F5344CB8AC3E}">
        <p14:creationId xmlns:p14="http://schemas.microsoft.com/office/powerpoint/2010/main" val="3999662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a:t>
            </a:r>
            <a:r>
              <a:rPr lang="en-US" baseline="0" dirty="0"/>
              <a:t> from January 2020 5C CBE presentation </a:t>
            </a:r>
          </a:p>
          <a:p>
            <a:endParaRPr lang="en-US" baseline="0" dirty="0"/>
          </a:p>
          <a:p>
            <a:r>
              <a:rPr lang="en-US" baseline="0" dirty="0"/>
              <a:t>Fully online modules</a:t>
            </a:r>
          </a:p>
          <a:p>
            <a:r>
              <a:rPr lang="en-US" baseline="0" dirty="0"/>
              <a:t>Different term options for the academic calendar</a:t>
            </a:r>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11</a:t>
            </a:fld>
            <a:endParaRPr lang="en-US"/>
          </a:p>
        </p:txBody>
      </p:sp>
    </p:spTree>
    <p:extLst>
      <p:ext uri="{BB962C8B-B14F-4D97-AF65-F5344CB8AC3E}">
        <p14:creationId xmlns:p14="http://schemas.microsoft.com/office/powerpoint/2010/main" val="3379709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a:t>
            </a:r>
            <a:r>
              <a:rPr lang="en-US" baseline="0" dirty="0"/>
              <a:t> from January 2020 5C CBE presentation</a:t>
            </a:r>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12</a:t>
            </a:fld>
            <a:endParaRPr lang="en-US"/>
          </a:p>
        </p:txBody>
      </p:sp>
    </p:spTree>
    <p:extLst>
      <p:ext uri="{BB962C8B-B14F-4D97-AF65-F5344CB8AC3E}">
        <p14:creationId xmlns:p14="http://schemas.microsoft.com/office/powerpoint/2010/main" val="2981202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2C2909F9-20DD-4BD6-99A8-0BFC1ED669C5}"/>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8" name="Subtitle 2">
            <a:extLst>
              <a:ext uri="{FF2B5EF4-FFF2-40B4-BE49-F238E27FC236}">
                <a16:creationId xmlns:a16="http://schemas.microsoft.com/office/drawing/2014/main" xmlns="" id="{3D382415-6ABB-4402-9BED-B55896826984}"/>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Slide Number Placeholder 1">
            <a:extLst>
              <a:ext uri="{FF2B5EF4-FFF2-40B4-BE49-F238E27FC236}">
                <a16:creationId xmlns:a16="http://schemas.microsoft.com/office/drawing/2014/main" xmlns="" id="{791005AC-AACC-432D-B1F1-04545C6744DC}"/>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743150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5EA91A-8332-4C79-8136-7F08F76C44D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73D75CB0-1620-4CBC-ADDE-31A28A930E41}"/>
              </a:ext>
            </a:extLst>
          </p:cNvPr>
          <p:cNvSpPr>
            <a:spLocks noGrp="1"/>
          </p:cNvSpPr>
          <p:nvPr>
            <p:ph sz="half" idx="1"/>
          </p:nvPr>
        </p:nvSpPr>
        <p:spPr>
          <a:xfrm>
            <a:off x="838200"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xmlns="" id="{22AF324E-1F35-4923-847A-B73AFBC314E5}"/>
              </a:ext>
            </a:extLst>
          </p:cNvPr>
          <p:cNvSpPr>
            <a:spLocks noGrp="1"/>
          </p:cNvSpPr>
          <p:nvPr>
            <p:ph sz="half" idx="10"/>
          </p:nvPr>
        </p:nvSpPr>
        <p:spPr>
          <a:xfrm>
            <a:off x="6315205"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xmlns=""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207134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B2B592-1A17-417A-8CFF-BB522123F028}"/>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7EED4226-5D1B-4021-88D2-27DD3BCF68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xmlns="" id="{A2ED2C9C-F314-4CCB-AAB0-F0B7CEDB96DB}"/>
              </a:ext>
            </a:extLst>
          </p:cNvPr>
          <p:cNvSpPr>
            <a:spLocks noGrp="1"/>
          </p:cNvSpPr>
          <p:nvPr>
            <p:ph sz="half" idx="2"/>
          </p:nvPr>
        </p:nvSpPr>
        <p:spPr>
          <a:xfrm>
            <a:off x="839788" y="2505075"/>
            <a:ext cx="5157787"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71CF2BD4-3099-4413-AE67-38243C7DB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xmlns="" id="{9DC5FBB6-FB89-486F-9BF8-8F14C4D1ECC9}"/>
              </a:ext>
            </a:extLst>
          </p:cNvPr>
          <p:cNvSpPr>
            <a:spLocks noGrp="1"/>
          </p:cNvSpPr>
          <p:nvPr>
            <p:ph sz="quarter" idx="4"/>
          </p:nvPr>
        </p:nvSpPr>
        <p:spPr>
          <a:xfrm>
            <a:off x="6172200" y="2505075"/>
            <a:ext cx="5183188"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xmlns="" id="{2C316F23-07ED-43F0-9BD5-8F6398670BFD}"/>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837587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A06D77-332E-4483-AAB5-DD9F9EF0C479}"/>
              </a:ext>
            </a:extLst>
          </p:cNvPr>
          <p:cNvSpPr>
            <a:spLocks noGrp="1"/>
          </p:cNvSpPr>
          <p:nvPr>
            <p:ph type="title"/>
          </p:nvPr>
        </p:nvSpPr>
        <p:spPr/>
        <p:txBody>
          <a:bodyPr/>
          <a:lstStyle/>
          <a:p>
            <a:r>
              <a:rPr lang="en-US" dirty="0"/>
              <a:t>Click to edit Master title style</a:t>
            </a:r>
          </a:p>
        </p:txBody>
      </p:sp>
      <p:sp>
        <p:nvSpPr>
          <p:cNvPr id="7" name="Picture Placeholder 6">
            <a:extLst>
              <a:ext uri="{FF2B5EF4-FFF2-40B4-BE49-F238E27FC236}">
                <a16:creationId xmlns:a16="http://schemas.microsoft.com/office/drawing/2014/main" xmlns="" id="{10D8B378-6192-43BF-B31B-4835045A6C29}"/>
              </a:ext>
            </a:extLst>
          </p:cNvPr>
          <p:cNvSpPr>
            <a:spLocks noGrp="1"/>
          </p:cNvSpPr>
          <p:nvPr>
            <p:ph type="pic" sz="quarter" idx="10"/>
          </p:nvPr>
        </p:nvSpPr>
        <p:spPr>
          <a:xfrm>
            <a:off x="5608638" y="1849438"/>
            <a:ext cx="6583362" cy="3302000"/>
          </a:xfrm>
        </p:spPr>
        <p:txBody>
          <a:bodyPr/>
          <a:lstStyle/>
          <a:p>
            <a:endParaRPr lang="en-US"/>
          </a:p>
        </p:txBody>
      </p:sp>
      <p:sp>
        <p:nvSpPr>
          <p:cNvPr id="9" name="Text Placeholder 8">
            <a:extLst>
              <a:ext uri="{FF2B5EF4-FFF2-40B4-BE49-F238E27FC236}">
                <a16:creationId xmlns:a16="http://schemas.microsoft.com/office/drawing/2014/main" xmlns="" id="{048DB3A6-CCA2-4870-A323-033306F8F3D2}"/>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xmlns="" id="{20C9FC73-1847-4979-9B5D-D9E59F62D110}"/>
              </a:ext>
            </a:extLst>
          </p:cNvPr>
          <p:cNvSpPr>
            <a:spLocks noGrp="1"/>
          </p:cNvSpPr>
          <p:nvPr>
            <p:ph type="sldNum" sz="quarter" idx="12"/>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359931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ACAE7F-6533-4069-8AAA-35DFBF4C3E0B}"/>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xmlns="" id="{7E76ADA4-64EA-49CF-8707-2F0B6D4F17CB}"/>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B1ED617E-D9DE-4CE8-B65E-87959D358FEA}"/>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xmlns="" id="{5787E0CC-1A1C-4861-BDAF-EF4CC28760A5}"/>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146062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16B795-4551-4892-BDA9-BB5EF646C6C4}"/>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xmlns="" id="{8A1A80E8-B6F0-436C-8626-D07C6FB452A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0C31CB76-B78C-4A20-84A9-69D867BB6E95}"/>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4">
            <a:extLst>
              <a:ext uri="{FF2B5EF4-FFF2-40B4-BE49-F238E27FC236}">
                <a16:creationId xmlns:a16="http://schemas.microsoft.com/office/drawing/2014/main" xmlns="" id="{19E8ED20-8062-40E1-950F-CBE381994057}"/>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246327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BF9BFD-CDAA-45A3-9422-29F30166FFE0}" type="datetimeFigureOut">
              <a:rPr lang="en-US" smtClean="0"/>
              <a:pPr/>
              <a:t>7/3/20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C1909-BF96-4C4D-A076-8610BAFF4881}" type="slidenum">
              <a:rPr lang="en-US" smtClean="0"/>
              <a:pPr/>
              <a:t>‹#›</a:t>
            </a:fld>
            <a:endParaRPr lang="en-US"/>
          </a:p>
        </p:txBody>
      </p:sp>
    </p:spTree>
    <p:extLst>
      <p:ext uri="{BB962C8B-B14F-4D97-AF65-F5344CB8AC3E}">
        <p14:creationId xmlns:p14="http://schemas.microsoft.com/office/powerpoint/2010/main" val="1848584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E98C01E4-BBDE-A04D-BF52-50C7E63D7B5A}"/>
              </a:ext>
            </a:extLst>
          </p:cNvPr>
          <p:cNvSpPr>
            <a:spLocks noGrp="1"/>
          </p:cNvSpPr>
          <p:nvPr>
            <p:ph type="title" hasCustomPrompt="1"/>
          </p:nvPr>
        </p:nvSpPr>
        <p:spPr>
          <a:xfrm>
            <a:off x="815926" y="5176909"/>
            <a:ext cx="10547847" cy="1505243"/>
          </a:xfrm>
        </p:spPr>
        <p:txBody>
          <a:bodyPr anchor="ctr">
            <a:normAutofit/>
          </a:bodyPr>
          <a:lstStyle>
            <a:lvl1pPr algn="ctr">
              <a:lnSpc>
                <a:spcPct val="100000"/>
              </a:lnSpc>
              <a:defRPr sz="4400">
                <a:solidFill>
                  <a:schemeClr val="bg1"/>
                </a:solidFill>
              </a:defRPr>
            </a:lvl1pPr>
          </a:lstStyle>
          <a:p>
            <a:r>
              <a:rPr lang="en-US" dirty="0"/>
              <a:t>Click to Edit Title</a:t>
            </a:r>
          </a:p>
        </p:txBody>
      </p:sp>
    </p:spTree>
    <p:extLst>
      <p:ext uri="{BB962C8B-B14F-4D97-AF65-F5344CB8AC3E}">
        <p14:creationId xmlns:p14="http://schemas.microsoft.com/office/powerpoint/2010/main" val="4103217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Slide A">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3663493-8C84-E346-96AF-8ED8B8873B92}"/>
              </a:ext>
            </a:extLst>
          </p:cNvPr>
          <p:cNvSpPr/>
          <p:nvPr userDrawn="1"/>
        </p:nvSpPr>
        <p:spPr>
          <a:xfrm>
            <a:off x="0" y="0"/>
            <a:ext cx="12192000" cy="2355163"/>
          </a:xfrm>
          <a:prstGeom prst="rect">
            <a:avLst/>
          </a:prstGeom>
          <a:solidFill>
            <a:schemeClr val="accent6">
              <a:lumMod val="75000"/>
            </a:schemeClr>
          </a:solidFill>
          <a:ln>
            <a:noFill/>
          </a:ln>
          <a:effectLst>
            <a:outerShdw blurRad="190500" dist="38100" dir="54000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4E280103-BDBC-4A40-9E85-AE3F70CBE934}"/>
              </a:ext>
            </a:extLst>
          </p:cNvPr>
          <p:cNvSpPr>
            <a:spLocks noGrp="1"/>
          </p:cNvSpPr>
          <p:nvPr>
            <p:ph type="title" hasCustomPrompt="1"/>
          </p:nvPr>
        </p:nvSpPr>
        <p:spPr>
          <a:xfrm>
            <a:off x="1066801" y="403412"/>
            <a:ext cx="10058400" cy="1685768"/>
          </a:xfrm>
        </p:spPr>
        <p:txBody>
          <a:bodyPr anchor="b">
            <a:normAutofit/>
          </a:bodyPr>
          <a:lstStyle>
            <a:lvl1pPr algn="ctr">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xmlns="" id="{788E3A56-FB7B-AC46-8402-D5947961F472}"/>
              </a:ext>
            </a:extLst>
          </p:cNvPr>
          <p:cNvSpPr>
            <a:spLocks noGrp="1"/>
          </p:cNvSpPr>
          <p:nvPr>
            <p:ph idx="1" hasCustomPrompt="1"/>
          </p:nvPr>
        </p:nvSpPr>
        <p:spPr>
          <a:xfrm>
            <a:off x="1066800" y="2662569"/>
            <a:ext cx="10058400" cy="3120392"/>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7" name="Slide Number Placeholder 6">
            <a:extLst>
              <a:ext uri="{FF2B5EF4-FFF2-40B4-BE49-F238E27FC236}">
                <a16:creationId xmlns:a16="http://schemas.microsoft.com/office/drawing/2014/main" xmlns="" id="{4782F75C-9DD2-074A-96FF-53829C465CFC}"/>
              </a:ext>
            </a:extLst>
          </p:cNvPr>
          <p:cNvSpPr>
            <a:spLocks noGrp="1"/>
          </p:cNvSpPr>
          <p:nvPr>
            <p:ph type="sldNum" sz="quarter" idx="12"/>
          </p:nvPr>
        </p:nvSpPr>
        <p:spPr>
          <a:xfrm>
            <a:off x="8382000" y="6356350"/>
            <a:ext cx="2743200" cy="365125"/>
          </a:xfrm>
        </p:spPr>
        <p:txBody>
          <a:bodyPr rIns="0"/>
          <a:lstStyle/>
          <a:p>
            <a:fld id="{492D8F1A-69A8-9242-9469-8400121D240A}" type="slidenum">
              <a:rPr lang="en-US" smtClean="0"/>
              <a:t>‹#›</a:t>
            </a:fld>
            <a:endParaRPr lang="en-US" dirty="0"/>
          </a:p>
        </p:txBody>
      </p:sp>
      <p:cxnSp>
        <p:nvCxnSpPr>
          <p:cNvPr id="6" name="Straight Connector 5">
            <a:extLst>
              <a:ext uri="{FF2B5EF4-FFF2-40B4-BE49-F238E27FC236}">
                <a16:creationId xmlns:a16="http://schemas.microsoft.com/office/drawing/2014/main" xmlns="" id="{8335C675-F55A-8A44-9B93-9E37ED70F138}"/>
              </a:ext>
            </a:extLst>
          </p:cNvPr>
          <p:cNvCxnSpPr>
            <a:cxnSpLocks/>
          </p:cNvCxnSpPr>
          <p:nvPr userDrawn="1"/>
        </p:nvCxnSpPr>
        <p:spPr>
          <a:xfrm flipH="1">
            <a:off x="0" y="2329763"/>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671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Section Slide B">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3663493-8C84-E346-96AF-8ED8B8873B92}"/>
              </a:ext>
            </a:extLst>
          </p:cNvPr>
          <p:cNvSpPr/>
          <p:nvPr userDrawn="1"/>
        </p:nvSpPr>
        <p:spPr>
          <a:xfrm>
            <a:off x="0" y="0"/>
            <a:ext cx="4049486" cy="6858000"/>
          </a:xfrm>
          <a:prstGeom prst="rect">
            <a:avLst/>
          </a:prstGeom>
          <a:solidFill>
            <a:schemeClr val="accent5"/>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11B4FB25-3788-9D40-8C85-70A6F279CB68}"/>
              </a:ext>
            </a:extLst>
          </p:cNvPr>
          <p:cNvSpPr/>
          <p:nvPr userDrawn="1"/>
        </p:nvSpPr>
        <p:spPr>
          <a:xfrm>
            <a:off x="-1734" y="1112108"/>
            <a:ext cx="4049486" cy="4559350"/>
          </a:xfrm>
          <a:prstGeom prst="rect">
            <a:avLst/>
          </a:prstGeom>
          <a:solidFill>
            <a:srgbClr val="3EBF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4E280103-BDBC-4A40-9E85-AE3F70CBE934}"/>
              </a:ext>
            </a:extLst>
          </p:cNvPr>
          <p:cNvSpPr>
            <a:spLocks noGrp="1"/>
          </p:cNvSpPr>
          <p:nvPr>
            <p:ph type="title" hasCustomPrompt="1"/>
          </p:nvPr>
        </p:nvSpPr>
        <p:spPr>
          <a:xfrm>
            <a:off x="247135" y="1335091"/>
            <a:ext cx="3583461" cy="1611995"/>
          </a:xfrm>
        </p:spPr>
        <p:txBody>
          <a:bodyPr anchor="b">
            <a:normAutofit/>
          </a:bodyPr>
          <a:lstStyle>
            <a:lvl1pPr algn="ctr">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xmlns="" id="{788E3A56-FB7B-AC46-8402-D5947961F472}"/>
              </a:ext>
            </a:extLst>
          </p:cNvPr>
          <p:cNvSpPr>
            <a:spLocks noGrp="1"/>
          </p:cNvSpPr>
          <p:nvPr>
            <p:ph idx="1" hasCustomPrompt="1"/>
          </p:nvPr>
        </p:nvSpPr>
        <p:spPr>
          <a:xfrm>
            <a:off x="4360759" y="1112108"/>
            <a:ext cx="6672648" cy="467085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xmlns="" id="{16BCEDA2-8D63-C44F-BC49-24E0BC45BAEB}"/>
              </a:ext>
            </a:extLst>
          </p:cNvPr>
          <p:cNvSpPr>
            <a:spLocks noGrp="1"/>
          </p:cNvSpPr>
          <p:nvPr>
            <p:ph type="body" sz="half" idx="2" hasCustomPrompt="1"/>
          </p:nvPr>
        </p:nvSpPr>
        <p:spPr>
          <a:xfrm>
            <a:off x="247135" y="2928551"/>
            <a:ext cx="3583461" cy="2533135"/>
          </a:xfrm>
          <a:ln>
            <a:solidFill>
              <a:schemeClr val="accent3">
                <a:lumMod val="20000"/>
                <a:lumOff val="80000"/>
              </a:schemeClr>
            </a:solidFill>
          </a:ln>
        </p:spPr>
        <p:txBody>
          <a:bodyPr>
            <a:normAutofit/>
          </a:bodyPr>
          <a:lstStyle>
            <a:lvl1pPr marL="0" indent="0" algn="ctr">
              <a:buNone/>
              <a:defRPr sz="2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a:t>
            </a:r>
          </a:p>
        </p:txBody>
      </p:sp>
      <p:sp>
        <p:nvSpPr>
          <p:cNvPr id="7" name="Slide Number Placeholder 6">
            <a:extLst>
              <a:ext uri="{FF2B5EF4-FFF2-40B4-BE49-F238E27FC236}">
                <a16:creationId xmlns:a16="http://schemas.microsoft.com/office/drawing/2014/main" xmlns="" id="{4782F75C-9DD2-074A-96FF-53829C465CFC}"/>
              </a:ext>
            </a:extLst>
          </p:cNvPr>
          <p:cNvSpPr>
            <a:spLocks noGrp="1"/>
          </p:cNvSpPr>
          <p:nvPr>
            <p:ph type="sldNum" sz="quarter" idx="12"/>
          </p:nvPr>
        </p:nvSpPr>
        <p:spPr>
          <a:xfrm>
            <a:off x="8290207" y="6356350"/>
            <a:ext cx="2743200" cy="365125"/>
          </a:xfrm>
        </p:spPr>
        <p:txBody>
          <a:bodyPr rIns="0"/>
          <a:lstStyle>
            <a:lvl1pPr>
              <a:defRPr>
                <a:solidFill>
                  <a:schemeClr val="accent2"/>
                </a:solidFill>
              </a:defRPr>
            </a:lvl1pPr>
          </a:lstStyle>
          <a:p>
            <a:fld id="{492D8F1A-69A8-9242-9469-8400121D240A}" type="slidenum">
              <a:rPr lang="en-US" smtClean="0"/>
              <a:pPr/>
              <a:t>‹#›</a:t>
            </a:fld>
            <a:endParaRPr lang="en-US" dirty="0"/>
          </a:p>
        </p:txBody>
      </p:sp>
      <p:sp>
        <p:nvSpPr>
          <p:cNvPr id="10" name="Rectangle 9">
            <a:extLst>
              <a:ext uri="{FF2B5EF4-FFF2-40B4-BE49-F238E27FC236}">
                <a16:creationId xmlns:a16="http://schemas.microsoft.com/office/drawing/2014/main" xmlns="" id="{187515FF-A0B8-C748-B888-B5E7E36D9E01}"/>
              </a:ext>
            </a:extLst>
          </p:cNvPr>
          <p:cNvSpPr/>
          <p:nvPr userDrawn="1"/>
        </p:nvSpPr>
        <p:spPr>
          <a:xfrm>
            <a:off x="11510682" y="-37218"/>
            <a:ext cx="681318" cy="6895217"/>
          </a:xfrm>
          <a:prstGeom prst="rect">
            <a:avLst/>
          </a:prstGeom>
          <a:solidFill>
            <a:schemeClr val="accent5"/>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xmlns="" id="{4DEB78EA-BEEE-F349-88FC-0EA343974678}"/>
              </a:ext>
            </a:extLst>
          </p:cNvPr>
          <p:cNvCxnSpPr>
            <a:cxnSpLocks/>
          </p:cNvCxnSpPr>
          <p:nvPr userDrawn="1"/>
        </p:nvCxnSpPr>
        <p:spPr>
          <a:xfrm flipH="1">
            <a:off x="-1734" y="1112108"/>
            <a:ext cx="40494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46D4A47C-A252-5E44-B313-E53706F59CD9}"/>
              </a:ext>
            </a:extLst>
          </p:cNvPr>
          <p:cNvCxnSpPr>
            <a:cxnSpLocks/>
          </p:cNvCxnSpPr>
          <p:nvPr userDrawn="1"/>
        </p:nvCxnSpPr>
        <p:spPr>
          <a:xfrm flipH="1">
            <a:off x="-1734" y="5671458"/>
            <a:ext cx="40494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826225CB-6D53-5B4E-9EFA-34719523B6EC}"/>
              </a:ext>
            </a:extLst>
          </p:cNvPr>
          <p:cNvCxnSpPr>
            <a:cxnSpLocks/>
          </p:cNvCxnSpPr>
          <p:nvPr userDrawn="1"/>
        </p:nvCxnSpPr>
        <p:spPr>
          <a:xfrm flipV="1">
            <a:off x="11510682"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678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 Colum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A98F2EA-9DEA-EE4D-B840-68DE3891D4D8}"/>
              </a:ext>
            </a:extLst>
          </p:cNvPr>
          <p:cNvSpPr/>
          <p:nvPr userDrawn="1"/>
        </p:nvSpPr>
        <p:spPr>
          <a:xfrm>
            <a:off x="0" y="0"/>
            <a:ext cx="927847" cy="6858000"/>
          </a:xfrm>
          <a:prstGeom prst="rect">
            <a:avLst/>
          </a:prstGeom>
          <a:solidFill>
            <a:schemeClr val="accent6">
              <a:lumMod val="75000"/>
            </a:schemeClr>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CADEDC0F-3BCC-4B40-AC8B-5FD51655BC3D}"/>
              </a:ext>
            </a:extLst>
          </p:cNvPr>
          <p:cNvSpPr>
            <a:spLocks noGrp="1"/>
          </p:cNvSpPr>
          <p:nvPr>
            <p:ph type="title"/>
          </p:nvPr>
        </p:nvSpPr>
        <p:spPr>
          <a:xfrm>
            <a:off x="1277650" y="365125"/>
            <a:ext cx="10046043" cy="1325563"/>
          </a:xfrm>
        </p:spPr>
        <p:txBody>
          <a:bodyPr anchor="b">
            <a:normAutofit/>
          </a:bodyPr>
          <a:lstStyle>
            <a:lvl1pPr>
              <a:defRPr sz="360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xmlns="" id="{F8ADAEDF-6709-4345-868D-28A3E2BF9A07}"/>
              </a:ext>
            </a:extLst>
          </p:cNvPr>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xmlns="" id="{9A17F0D2-6EF4-B446-81DE-946EB47EBEC5}"/>
              </a:ext>
            </a:extLst>
          </p:cNvPr>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xmlns="" id="{62B3F740-1E9C-A544-964D-48014EBF79BE}"/>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solidFill>
                  <a:schemeClr val="accent2"/>
                </a:solidFill>
                <a:latin typeface="+mj-lt"/>
              </a:rPr>
              <a:pPr/>
              <a:t>‹#›</a:t>
            </a:fld>
            <a:endParaRPr lang="en-US" sz="1000" dirty="0">
              <a:solidFill>
                <a:schemeClr val="accent2"/>
              </a:solidFill>
              <a:latin typeface="+mj-lt"/>
            </a:endParaRPr>
          </a:p>
        </p:txBody>
      </p:sp>
      <p:cxnSp>
        <p:nvCxnSpPr>
          <p:cNvPr id="9" name="Straight Connector 8">
            <a:extLst>
              <a:ext uri="{FF2B5EF4-FFF2-40B4-BE49-F238E27FC236}">
                <a16:creationId xmlns:a16="http://schemas.microsoft.com/office/drawing/2014/main" xmlns="" id="{F3EB2186-3A18-D445-88A4-34402F9511EA}"/>
              </a:ext>
            </a:extLst>
          </p:cNvPr>
          <p:cNvCxnSpPr>
            <a:cxnSpLocks/>
          </p:cNvCxnSpPr>
          <p:nvPr userDrawn="1"/>
        </p:nvCxnSpPr>
        <p:spPr>
          <a:xfrm flipV="1">
            <a:off x="907790"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460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DFAF8D16-D80A-4CB6-B9F9-B6F5D66BF107}"/>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xmlns="" id="{F3552B30-7A45-4576-934E-9AE654092202}"/>
              </a:ext>
            </a:extLst>
          </p:cNvPr>
          <p:cNvSpPr>
            <a:spLocks noGrp="1"/>
          </p:cNvSpPr>
          <p:nvPr>
            <p:ph idx="1"/>
          </p:nvPr>
        </p:nvSpPr>
        <p:spPr>
          <a:xfrm>
            <a:off x="838200" y="1825625"/>
            <a:ext cx="10515600" cy="300155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xmlns="" id="{0263B3F2-D259-4B2D-B1A2-380B31158D19}"/>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2717127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1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A647686E-7239-014B-BDE6-C25098C3A993}"/>
              </a:ext>
            </a:extLst>
          </p:cNvPr>
          <p:cNvSpPr/>
          <p:nvPr userDrawn="1"/>
        </p:nvSpPr>
        <p:spPr>
          <a:xfrm>
            <a:off x="0" y="0"/>
            <a:ext cx="927847" cy="6858000"/>
          </a:xfrm>
          <a:prstGeom prst="rect">
            <a:avLst/>
          </a:prstGeom>
          <a:solidFill>
            <a:schemeClr val="accent6">
              <a:lumMod val="75000"/>
            </a:schemeClr>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CADEDC0F-3BCC-4B40-AC8B-5FD51655BC3D}"/>
              </a:ext>
            </a:extLst>
          </p:cNvPr>
          <p:cNvSpPr>
            <a:spLocks noGrp="1"/>
          </p:cNvSpPr>
          <p:nvPr>
            <p:ph type="title"/>
          </p:nvPr>
        </p:nvSpPr>
        <p:spPr>
          <a:xfrm>
            <a:off x="1277650" y="365125"/>
            <a:ext cx="10046043" cy="1325563"/>
          </a:xfrm>
        </p:spPr>
        <p:txBody>
          <a:bodyPr anchor="b">
            <a:normAutofit/>
          </a:bodyPr>
          <a:lstStyle>
            <a:lvl1pPr>
              <a:defRPr sz="3600"/>
            </a:lvl1pPr>
          </a:lstStyle>
          <a:p>
            <a:r>
              <a:rPr lang="en-US"/>
              <a:t>Click to edit Master title style</a:t>
            </a:r>
            <a:endParaRPr lang="en-US" dirty="0"/>
          </a:p>
        </p:txBody>
      </p:sp>
      <p:sp>
        <p:nvSpPr>
          <p:cNvPr id="13" name="Slide Number Placeholder 6">
            <a:extLst>
              <a:ext uri="{FF2B5EF4-FFF2-40B4-BE49-F238E27FC236}">
                <a16:creationId xmlns:a16="http://schemas.microsoft.com/office/drawing/2014/main" xmlns="" id="{7E383382-0294-BD4C-A5F0-F13A44A6EA7B}"/>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solidFill>
                  <a:schemeClr val="accent4">
                    <a:lumMod val="50000"/>
                  </a:schemeClr>
                </a:solidFill>
                <a:latin typeface="+mj-lt"/>
              </a:rPr>
              <a:pPr/>
              <a:t>‹#›</a:t>
            </a:fld>
            <a:endParaRPr lang="en-US" sz="1000" dirty="0">
              <a:solidFill>
                <a:schemeClr val="accent4">
                  <a:lumMod val="50000"/>
                </a:schemeClr>
              </a:solidFill>
              <a:latin typeface="+mj-lt"/>
            </a:endParaRPr>
          </a:p>
        </p:txBody>
      </p:sp>
      <p:sp>
        <p:nvSpPr>
          <p:cNvPr id="11" name="Content Placeholder 2">
            <a:extLst>
              <a:ext uri="{FF2B5EF4-FFF2-40B4-BE49-F238E27FC236}">
                <a16:creationId xmlns:a16="http://schemas.microsoft.com/office/drawing/2014/main" xmlns="" id="{19193D36-B121-6342-A5EB-898D4AD08232}"/>
              </a:ext>
            </a:extLst>
          </p:cNvPr>
          <p:cNvSpPr>
            <a:spLocks noGrp="1"/>
          </p:cNvSpPr>
          <p:nvPr>
            <p:ph sz="half" idx="1"/>
          </p:nvPr>
        </p:nvSpPr>
        <p:spPr>
          <a:xfrm>
            <a:off x="1277650" y="1798320"/>
            <a:ext cx="10058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xmlns="" id="{1D860091-E249-9C44-9CCA-1956D1962FF4}"/>
              </a:ext>
            </a:extLst>
          </p:cNvPr>
          <p:cNvCxnSpPr>
            <a:cxnSpLocks/>
          </p:cNvCxnSpPr>
          <p:nvPr userDrawn="1"/>
        </p:nvCxnSpPr>
        <p:spPr>
          <a:xfrm flipV="1">
            <a:off x="907790"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151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B8B9249B-BE17-6849-9D73-B0C3BA84C550}"/>
              </a:ext>
            </a:extLst>
          </p:cNvPr>
          <p:cNvSpPr>
            <a:spLocks noGrp="1"/>
          </p:cNvSpPr>
          <p:nvPr>
            <p:ph type="sldNum" sz="quarter" idx="12"/>
          </p:nvPr>
        </p:nvSpPr>
        <p:spPr/>
        <p:txBody>
          <a:bodyPr/>
          <a:lstStyle>
            <a:lvl1pPr>
              <a:defRPr>
                <a:solidFill>
                  <a:schemeClr val="accent4">
                    <a:lumMod val="50000"/>
                  </a:schemeClr>
                </a:solidFill>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4211021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D06E9A-B34F-4B71-A6B8-D8968C12E8E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CCF4C9AC-4235-4209-A24C-8BA29A66FCA3}"/>
              </a:ext>
            </a:extLst>
          </p:cNvPr>
          <p:cNvSpPr>
            <a:spLocks noGrp="1"/>
          </p:cNvSpPr>
          <p:nvPr>
            <p:ph idx="1"/>
          </p:nvPr>
        </p:nvSpPr>
        <p:spPr>
          <a:xfrm>
            <a:off x="838200" y="1825625"/>
            <a:ext cx="10515600" cy="36545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xmlns=""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936570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4C44B8D1-9F6F-4014-8445-0B4C490095B5}"/>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xmlns="" id="{10918B54-B165-4755-BE7A-A085C769E1B7}"/>
              </a:ext>
            </a:extLst>
          </p:cNvPr>
          <p:cNvSpPr>
            <a:spLocks noGrp="1"/>
          </p:cNvSpPr>
          <p:nvPr>
            <p:ph sz="half" idx="1"/>
          </p:nvPr>
        </p:nvSpPr>
        <p:spPr>
          <a:xfrm>
            <a:off x="838200" y="1825625"/>
            <a:ext cx="5181600"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xmlns="" id="{7B1392F9-35D6-4CD5-AEA0-91273D3F4A3C}"/>
              </a:ext>
            </a:extLst>
          </p:cNvPr>
          <p:cNvSpPr>
            <a:spLocks noGrp="1"/>
          </p:cNvSpPr>
          <p:nvPr>
            <p:ph sz="half" idx="10"/>
          </p:nvPr>
        </p:nvSpPr>
        <p:spPr>
          <a:xfrm>
            <a:off x="6172202" y="1825625"/>
            <a:ext cx="5181600"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xmlns="" id="{BEB0654F-0269-494C-98F0-3283A29ACA37}"/>
              </a:ext>
            </a:extLst>
          </p:cNvPr>
          <p:cNvSpPr>
            <a:spLocks noGrp="1"/>
          </p:cNvSpPr>
          <p:nvPr>
            <p:ph type="sldNum" sz="quarter" idx="11"/>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247219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2698555-9940-4EB7-A686-C22E91CD551B}"/>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9" name="Text Placeholder 2">
            <a:extLst>
              <a:ext uri="{FF2B5EF4-FFF2-40B4-BE49-F238E27FC236}">
                <a16:creationId xmlns:a16="http://schemas.microsoft.com/office/drawing/2014/main" xmlns="" id="{38E60D12-30DB-446D-BF31-F167948B87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3">
            <a:extLst>
              <a:ext uri="{FF2B5EF4-FFF2-40B4-BE49-F238E27FC236}">
                <a16:creationId xmlns:a16="http://schemas.microsoft.com/office/drawing/2014/main" xmlns="" id="{2DDF733E-E00C-437A-AE0A-8E8E5BA5920E}"/>
              </a:ext>
            </a:extLst>
          </p:cNvPr>
          <p:cNvSpPr>
            <a:spLocks noGrp="1"/>
          </p:cNvSpPr>
          <p:nvPr>
            <p:ph sz="half" idx="2"/>
          </p:nvPr>
        </p:nvSpPr>
        <p:spPr>
          <a:xfrm>
            <a:off x="839788" y="2505075"/>
            <a:ext cx="5157787" cy="28590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xmlns="" id="{3F948005-17BB-46D3-9677-3766F07861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5">
            <a:extLst>
              <a:ext uri="{FF2B5EF4-FFF2-40B4-BE49-F238E27FC236}">
                <a16:creationId xmlns:a16="http://schemas.microsoft.com/office/drawing/2014/main" xmlns="" id="{0B581D24-290F-4074-9A3E-B9BCD09620AC}"/>
              </a:ext>
            </a:extLst>
          </p:cNvPr>
          <p:cNvSpPr>
            <a:spLocks noGrp="1"/>
          </p:cNvSpPr>
          <p:nvPr>
            <p:ph sz="quarter" idx="4"/>
          </p:nvPr>
        </p:nvSpPr>
        <p:spPr>
          <a:xfrm>
            <a:off x="6172200" y="2505075"/>
            <a:ext cx="5183188" cy="28590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xmlns="" id="{9F9D9922-A659-469D-B4D9-A7EA98553930}"/>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742110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58E34A77-37BB-4BF3-9D7A-79AB5E751882}"/>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11" name="Picture Placeholder 6">
            <a:extLst>
              <a:ext uri="{FF2B5EF4-FFF2-40B4-BE49-F238E27FC236}">
                <a16:creationId xmlns:a16="http://schemas.microsoft.com/office/drawing/2014/main" xmlns="" id="{7EE699DF-587B-4810-B56E-EA154F0E8B8B}"/>
              </a:ext>
            </a:extLst>
          </p:cNvPr>
          <p:cNvSpPr>
            <a:spLocks noGrp="1"/>
          </p:cNvSpPr>
          <p:nvPr>
            <p:ph type="pic" sz="quarter" idx="10"/>
          </p:nvPr>
        </p:nvSpPr>
        <p:spPr>
          <a:xfrm>
            <a:off x="5608638" y="1849438"/>
            <a:ext cx="6583362" cy="3302000"/>
          </a:xfrm>
        </p:spPr>
        <p:txBody>
          <a:bodyPr/>
          <a:lstStyle/>
          <a:p>
            <a:endParaRPr lang="en-US"/>
          </a:p>
        </p:txBody>
      </p:sp>
      <p:sp>
        <p:nvSpPr>
          <p:cNvPr id="12" name="Text Placeholder 8">
            <a:extLst>
              <a:ext uri="{FF2B5EF4-FFF2-40B4-BE49-F238E27FC236}">
                <a16:creationId xmlns:a16="http://schemas.microsoft.com/office/drawing/2014/main" xmlns="" id="{35BDC6FA-B1CD-4FC6-9888-E66EDED929DC}"/>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xmlns="" id="{D7B03234-8F25-429B-82D9-DECDB3540695}"/>
              </a:ext>
            </a:extLst>
          </p:cNvPr>
          <p:cNvSpPr>
            <a:spLocks noGrp="1"/>
          </p:cNvSpPr>
          <p:nvPr>
            <p:ph type="sldNum" sz="quarter" idx="12"/>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381672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7DA60F77-6D5A-45B4-90B8-214D7BA6610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7" name="Content Placeholder 2">
            <a:extLst>
              <a:ext uri="{FF2B5EF4-FFF2-40B4-BE49-F238E27FC236}">
                <a16:creationId xmlns:a16="http://schemas.microsoft.com/office/drawing/2014/main" xmlns="" id="{E7BDAC51-C64A-4C06-9E86-38C7AC565BDA}"/>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a:extLst>
              <a:ext uri="{FF2B5EF4-FFF2-40B4-BE49-F238E27FC236}">
                <a16:creationId xmlns:a16="http://schemas.microsoft.com/office/drawing/2014/main" xmlns="" id="{167B2790-AA41-4571-A12E-1364A4BF8124}"/>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Slide Number Placeholder 1">
            <a:extLst>
              <a:ext uri="{FF2B5EF4-FFF2-40B4-BE49-F238E27FC236}">
                <a16:creationId xmlns:a16="http://schemas.microsoft.com/office/drawing/2014/main" xmlns="" id="{8F8FCDCD-F128-49F2-8AEC-E85E67432952}"/>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62176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42019883-9167-4C57-A1E0-36FFCB97F18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6" name="Picture Placeholder 2">
            <a:extLst>
              <a:ext uri="{FF2B5EF4-FFF2-40B4-BE49-F238E27FC236}">
                <a16:creationId xmlns:a16="http://schemas.microsoft.com/office/drawing/2014/main" xmlns="" id="{3A94749B-B34F-42CE-A1B2-905A20F19C1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xmlns="" id="{5855D150-BFCA-4FE7-A79C-2CA3A61C2421}"/>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Slide Number Placeholder 1">
            <a:extLst>
              <a:ext uri="{FF2B5EF4-FFF2-40B4-BE49-F238E27FC236}">
                <a16:creationId xmlns:a16="http://schemas.microsoft.com/office/drawing/2014/main" xmlns="" id="{51912D31-7980-43CE-B6C6-D027AE727DA6}"/>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435307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69B0BE-86DF-4F6D-9695-42F8739220CE}"/>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xmlns="" id="{236EB438-DCC4-4947-A9DA-38DDD07A07A6}"/>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3">
            <a:extLst>
              <a:ext uri="{FF2B5EF4-FFF2-40B4-BE49-F238E27FC236}">
                <a16:creationId xmlns:a16="http://schemas.microsoft.com/office/drawing/2014/main" xmlns="" id="{69EF952D-624F-419B-B843-811A9B9E0EF1}"/>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2689050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D06E9A-B34F-4B71-A6B8-D8968C12E8E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CCF4C9AC-4235-4209-A24C-8BA29A66FCA3}"/>
              </a:ext>
            </a:extLst>
          </p:cNvPr>
          <p:cNvSpPr>
            <a:spLocks noGrp="1"/>
          </p:cNvSpPr>
          <p:nvPr>
            <p:ph idx="1"/>
          </p:nvPr>
        </p:nvSpPr>
        <p:spPr>
          <a:xfrm>
            <a:off x="838200" y="1825625"/>
            <a:ext cx="10515600" cy="36545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xmlns=""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34445959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0" Type="http://schemas.openxmlformats.org/officeDocument/2006/relationships/image" Target="../media/image2.svg"/><Relationship Id="rId11"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image" Target="../media/image2.svg"/><Relationship Id="rId12" Type="http://schemas.openxmlformats.org/officeDocument/2006/relationships/image" Target="../media/image3.png"/><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theme" Target="../theme/theme2.xml"/><Relationship Id="rId10"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theme" Target="../theme/theme3.xml"/><Relationship Id="rId1" Type="http://schemas.openxmlformats.org/officeDocument/2006/relationships/slideLayout" Target="../slideLayouts/slideLayout16.xml"/><Relationship Id="rId2"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xmlns="" id="{A488A3D8-CF47-4546-940D-5B749F980CDE}"/>
              </a:ext>
            </a:extLst>
          </p:cNvPr>
          <p:cNvPicPr>
            <a:picLocks noChangeAspect="1"/>
          </p:cNvPicPr>
          <p:nvPr userDrawn="1"/>
        </p:nvPicPr>
        <p:blipFill rotWithShape="1">
          <a:blip r:embed="rId9">
            <a:extLst>
              <a:ext uri="{96DAC541-7B7A-43D3-8B79-37D633B846F1}">
                <asvg:svgBlip xmlns:asvg="http://schemas.microsoft.com/office/drawing/2016/SVG/main" xmlns="" r:embed="rId10"/>
              </a:ext>
            </a:extLst>
          </a:blip>
          <a:srcRect r="12879" b="7360"/>
          <a:stretch/>
        </p:blipFill>
        <p:spPr>
          <a:xfrm>
            <a:off x="7810500" y="1041748"/>
            <a:ext cx="4381500" cy="4659045"/>
          </a:xfrm>
          <a:prstGeom prst="rect">
            <a:avLst/>
          </a:prstGeom>
        </p:spPr>
      </p:pic>
      <p:sp>
        <p:nvSpPr>
          <p:cNvPr id="7" name="Rectangle 6">
            <a:extLst>
              <a:ext uri="{FF2B5EF4-FFF2-40B4-BE49-F238E27FC236}">
                <a16:creationId xmlns:a16="http://schemas.microsoft.com/office/drawing/2014/main" xmlns="" id="{D6735E12-E053-470D-BD72-30D4D84AC7CB}"/>
              </a:ext>
            </a:extLst>
          </p:cNvPr>
          <p:cNvSpPr/>
          <p:nvPr userDrawn="1"/>
        </p:nvSpPr>
        <p:spPr>
          <a:xfrm>
            <a:off x="0" y="5700793"/>
            <a:ext cx="12192000" cy="1157207"/>
          </a:xfrm>
          <a:prstGeom prst="rect">
            <a:avLst/>
          </a:prstGeom>
          <a:solidFill>
            <a:srgbClr val="002F6D"/>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itle Placeholder 1">
            <a:extLst>
              <a:ext uri="{FF2B5EF4-FFF2-40B4-BE49-F238E27FC236}">
                <a16:creationId xmlns:a16="http://schemas.microsoft.com/office/drawing/2014/main" xmlns="" id="{2F755134-ED20-4A2D-810F-7E5FA47952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2">
            <a:extLst>
              <a:ext uri="{FF2B5EF4-FFF2-40B4-BE49-F238E27FC236}">
                <a16:creationId xmlns:a16="http://schemas.microsoft.com/office/drawing/2014/main" xmlns="" id="{67B8663F-59C3-4047-89AF-08F90FB32F34}"/>
              </a:ext>
            </a:extLst>
          </p:cNvPr>
          <p:cNvSpPr>
            <a:spLocks noGrp="1"/>
          </p:cNvSpPr>
          <p:nvPr>
            <p:ph type="body" idx="1"/>
          </p:nvPr>
        </p:nvSpPr>
        <p:spPr>
          <a:xfrm>
            <a:off x="838200" y="1825625"/>
            <a:ext cx="10515600" cy="300155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descr="California Community Colleges logo">
            <a:extLst>
              <a:ext uri="{FF2B5EF4-FFF2-40B4-BE49-F238E27FC236}">
                <a16:creationId xmlns:a16="http://schemas.microsoft.com/office/drawing/2014/main" xmlns="" id="{4D1F41B8-A97E-4305-AE95-D2889CE83444}"/>
              </a:ext>
            </a:extLst>
          </p:cNvPr>
          <p:cNvPicPr>
            <a:picLocks noChangeAspect="1"/>
          </p:cNvPicPr>
          <p:nvPr userDrawn="1"/>
        </p:nvPicPr>
        <p:blipFill>
          <a:blip r:embed="rId11"/>
          <a:stretch>
            <a:fillRect/>
          </a:stretch>
        </p:blipFill>
        <p:spPr>
          <a:xfrm>
            <a:off x="320140" y="6001350"/>
            <a:ext cx="1579813" cy="596917"/>
          </a:xfrm>
          <a:prstGeom prst="rect">
            <a:avLst/>
          </a:prstGeom>
        </p:spPr>
      </p:pic>
      <p:sp>
        <p:nvSpPr>
          <p:cNvPr id="2" name="Slide Number Placeholder 1">
            <a:extLst>
              <a:ext uri="{FF2B5EF4-FFF2-40B4-BE49-F238E27FC236}">
                <a16:creationId xmlns:a16="http://schemas.microsoft.com/office/drawing/2014/main" xmlns="" id="{A0584A05-C9BB-4E27-8BD0-58F6EE13144C}"/>
              </a:ext>
            </a:extLst>
          </p:cNvPr>
          <p:cNvSpPr>
            <a:spLocks noGrp="1"/>
          </p:cNvSpPr>
          <p:nvPr>
            <p:ph type="sldNum" sz="quarter" idx="4"/>
          </p:nvPr>
        </p:nvSpPr>
        <p:spPr>
          <a:xfrm>
            <a:off x="8610600" y="6102326"/>
            <a:ext cx="2743200" cy="365125"/>
          </a:xfrm>
          <a:prstGeom prst="rect">
            <a:avLst/>
          </a:prstGeom>
        </p:spPr>
        <p:txBody>
          <a:bodyPr vert="horz" lIns="91440" tIns="45720" rIns="91440" bIns="45720" rtlCol="0" anchor="ctr"/>
          <a:lstStyle>
            <a:lvl1pPr algn="r">
              <a:defRPr sz="1200">
                <a:solidFill>
                  <a:schemeClr val="bg1"/>
                </a:solidFill>
                <a:latin typeface="+mn-lt"/>
              </a:defRPr>
            </a:lvl1p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371561743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hdr="0" ftr="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xmlns="" id="{889376D1-4608-4787-BE58-B2E914F26CB6}"/>
              </a:ext>
            </a:extLst>
          </p:cNvPr>
          <p:cNvPicPr>
            <a:picLocks noChangeAspect="1"/>
          </p:cNvPicPr>
          <p:nvPr userDrawn="1"/>
        </p:nvPicPr>
        <p:blipFill rotWithShape="1">
          <a:blip r:embed="rId10">
            <a:extLst>
              <a:ext uri="{96DAC541-7B7A-43D3-8B79-37D633B846F1}">
                <asvg:svgBlip xmlns:asvg="http://schemas.microsoft.com/office/drawing/2016/SVG/main" xmlns="" r:embed="rId11"/>
              </a:ext>
            </a:extLst>
          </a:blip>
          <a:srcRect r="12879" b="7360"/>
          <a:stretch/>
        </p:blipFill>
        <p:spPr>
          <a:xfrm>
            <a:off x="7810500" y="1041748"/>
            <a:ext cx="4381500" cy="4659045"/>
          </a:xfrm>
          <a:prstGeom prst="rect">
            <a:avLst/>
          </a:prstGeom>
        </p:spPr>
      </p:pic>
      <p:sp>
        <p:nvSpPr>
          <p:cNvPr id="2" name="Title Placeholder 1">
            <a:extLst>
              <a:ext uri="{FF2B5EF4-FFF2-40B4-BE49-F238E27FC236}">
                <a16:creationId xmlns:a16="http://schemas.microsoft.com/office/drawing/2014/main" xmlns="" id="{522E5279-6BB5-4200-B623-E50AF74A5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2C705A94-6AAA-4E19-916C-A4F16D9F3F7C}"/>
              </a:ext>
            </a:extLst>
          </p:cNvPr>
          <p:cNvSpPr>
            <a:spLocks noGrp="1"/>
          </p:cNvSpPr>
          <p:nvPr>
            <p:ph type="body" idx="1"/>
          </p:nvPr>
        </p:nvSpPr>
        <p:spPr>
          <a:xfrm>
            <a:off x="838200" y="1825625"/>
            <a:ext cx="10515600" cy="37046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California Community Colleges logo">
            <a:extLst>
              <a:ext uri="{FF2B5EF4-FFF2-40B4-BE49-F238E27FC236}">
                <a16:creationId xmlns:a16="http://schemas.microsoft.com/office/drawing/2014/main" xmlns="" id="{F4BB0571-4F9D-46DF-8EFE-445155A934C1}"/>
              </a:ext>
            </a:extLst>
          </p:cNvPr>
          <p:cNvPicPr>
            <a:picLocks noChangeAspect="1"/>
          </p:cNvPicPr>
          <p:nvPr userDrawn="1"/>
        </p:nvPicPr>
        <p:blipFill>
          <a:blip r:embed="rId12"/>
          <a:stretch>
            <a:fillRect/>
          </a:stretch>
        </p:blipFill>
        <p:spPr>
          <a:xfrm>
            <a:off x="320140" y="6001350"/>
            <a:ext cx="1579813" cy="596918"/>
          </a:xfrm>
          <a:prstGeom prst="rect">
            <a:avLst/>
          </a:prstGeom>
        </p:spPr>
      </p:pic>
      <p:cxnSp>
        <p:nvCxnSpPr>
          <p:cNvPr id="9" name="Straight Connector 8">
            <a:extLst>
              <a:ext uri="{FF2B5EF4-FFF2-40B4-BE49-F238E27FC236}">
                <a16:creationId xmlns:a16="http://schemas.microsoft.com/office/drawing/2014/main" xmlns="" id="{E170D472-E2B6-4FB4-807D-3388763161BF}"/>
              </a:ext>
            </a:extLst>
          </p:cNvPr>
          <p:cNvCxnSpPr/>
          <p:nvPr userDrawn="1"/>
        </p:nvCxnSpPr>
        <p:spPr>
          <a:xfrm>
            <a:off x="0" y="5699720"/>
            <a:ext cx="12192000" cy="0"/>
          </a:xfrm>
          <a:prstGeom prst="line">
            <a:avLst/>
          </a:prstGeom>
          <a:ln w="12700">
            <a:solidFill>
              <a:srgbClr val="E3E5E5"/>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xmlns="" id="{35E797C6-3A1E-4029-A027-67C28BED6CFE}"/>
              </a:ext>
            </a:extLst>
          </p:cNvPr>
          <p:cNvSpPr>
            <a:spLocks noGrp="1"/>
          </p:cNvSpPr>
          <p:nvPr>
            <p:ph type="sldNum" sz="quarter" idx="4"/>
          </p:nvPr>
        </p:nvSpPr>
        <p:spPr>
          <a:xfrm>
            <a:off x="8610600" y="6117246"/>
            <a:ext cx="2743200" cy="365125"/>
          </a:xfrm>
          <a:prstGeom prst="rect">
            <a:avLst/>
          </a:prstGeom>
        </p:spPr>
        <p:txBody>
          <a:bodyPr vert="horz" lIns="91440" tIns="45720" rIns="91440" bIns="45720" rtlCol="0" anchor="ctr"/>
          <a:lstStyle>
            <a:lvl1pPr algn="r">
              <a:defRPr sz="1200">
                <a:solidFill>
                  <a:srgbClr val="53575A"/>
                </a:solidFill>
              </a:defRPr>
            </a:lvl1pPr>
          </a:lstStyle>
          <a:p>
            <a:fld id="{7934E7AA-586C-4B13-A389-1429762DA247}" type="slidenum">
              <a:rPr lang="en-US" smtClean="0"/>
              <a:pPr/>
              <a:t>‹#›</a:t>
            </a:fld>
            <a:endParaRPr lang="en-US" dirty="0"/>
          </a:p>
        </p:txBody>
      </p:sp>
    </p:spTree>
    <p:extLst>
      <p:ext uri="{BB962C8B-B14F-4D97-AF65-F5344CB8AC3E}">
        <p14:creationId xmlns:p14="http://schemas.microsoft.com/office/powerpoint/2010/main" val="1270914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80" r:id="rId6"/>
    <p:sldLayoutId id="2147483681" r:id="rId7"/>
    <p:sldLayoutId id="2147483702" r:id="rId8"/>
  </p:sldLayoutIdLst>
  <p:hf hdr="0" ftr="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A52D507-5401-464E-AD07-D24EE91AF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xmlns="" id="{2F650318-0809-C04F-9288-E60B69D54831}"/>
              </a:ext>
            </a:extLst>
          </p:cNvPr>
          <p:cNvSpPr>
            <a:spLocks noGrp="1"/>
          </p:cNvSpPr>
          <p:nvPr>
            <p:ph type="sldNum" sz="quarter" idx="4"/>
          </p:nvPr>
        </p:nvSpPr>
        <p:spPr>
          <a:xfrm>
            <a:off x="8610600" y="6356350"/>
            <a:ext cx="2743200" cy="365125"/>
          </a:xfrm>
          <a:prstGeom prst="rect">
            <a:avLst/>
          </a:prstGeom>
        </p:spPr>
        <p:txBody>
          <a:bodyPr vert="horz" lIns="91440" tIns="45720" rIns="0" bIns="45720" rtlCol="0" anchor="ctr"/>
          <a:lstStyle>
            <a:lvl1pPr algn="r">
              <a:defRPr sz="1000">
                <a:solidFill>
                  <a:schemeClr val="accent4">
                    <a:lumMod val="50000"/>
                  </a:schemeClr>
                </a:solidFill>
                <a:latin typeface="+mj-lt"/>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10087238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Lst>
  <p:hf hdr="0" ftr="0" dt="0"/>
  <p:txStyles>
    <p:titleStyle>
      <a:lvl1pPr algn="l" defTabSz="914400" rtl="0" eaLnBrk="1" latinLnBrk="0" hangingPunct="1">
        <a:lnSpc>
          <a:spcPct val="90000"/>
        </a:lnSpc>
        <a:spcBef>
          <a:spcPct val="0"/>
        </a:spcBef>
        <a:buNone/>
        <a:defRPr sz="4400" kern="1200">
          <a:solidFill>
            <a:schemeClr val="accent4">
              <a:lumMod val="50000"/>
            </a:schemeClr>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hyperlink" Target="https://static.newamerica.org/attachments/2334-cracking-the-credit-hour/Cracking_the_Credit_Hour_Sept5_0.ab0048b12824428cba568ca359017ba9.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1B4136-8A07-5641-9BB4-C3C7D2C0DDBA}"/>
              </a:ext>
            </a:extLst>
          </p:cNvPr>
          <p:cNvSpPr>
            <a:spLocks noGrp="1"/>
          </p:cNvSpPr>
          <p:nvPr>
            <p:ph type="title"/>
          </p:nvPr>
        </p:nvSpPr>
        <p:spPr/>
        <p:txBody>
          <a:bodyPr/>
          <a:lstStyle/>
          <a:p>
            <a:r>
              <a:rPr lang="en-US" dirty="0"/>
              <a:t>Competency-based Education</a:t>
            </a:r>
          </a:p>
        </p:txBody>
      </p:sp>
    </p:spTree>
    <p:extLst>
      <p:ext uri="{BB962C8B-B14F-4D97-AF65-F5344CB8AC3E}">
        <p14:creationId xmlns:p14="http://schemas.microsoft.com/office/powerpoint/2010/main" val="3654139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2983"/>
          </a:xfrm>
        </p:spPr>
        <p:txBody>
          <a:bodyPr>
            <a:noAutofit/>
          </a:bodyPr>
          <a:lstStyle/>
          <a:p>
            <a:r>
              <a:rPr lang="en-US" sz="3600" dirty="0">
                <a:latin typeface="+mn-lt"/>
                <a:cs typeface="Arial" panose="020B0604020202020204" pitchFamily="34" charset="0"/>
              </a:rPr>
              <a:t>CCC CBE Definition </a:t>
            </a:r>
            <a:endParaRPr lang="en-US" sz="2800" dirty="0">
              <a:latin typeface="+mn-lt"/>
              <a:cs typeface="Arial" panose="020B0604020202020204" pitchFamily="34" charset="0"/>
            </a:endParaRPr>
          </a:p>
        </p:txBody>
      </p:sp>
      <p:sp>
        <p:nvSpPr>
          <p:cNvPr id="3" name="Content Placeholder 2"/>
          <p:cNvSpPr>
            <a:spLocks noGrp="1"/>
          </p:cNvSpPr>
          <p:nvPr>
            <p:ph idx="1"/>
          </p:nvPr>
        </p:nvSpPr>
        <p:spPr>
          <a:xfrm>
            <a:off x="976045" y="1683247"/>
            <a:ext cx="10613204" cy="4080555"/>
          </a:xfrm>
        </p:spPr>
        <p:txBody>
          <a:bodyPr>
            <a:normAutofit/>
          </a:bodyPr>
          <a:lstStyle/>
          <a:p>
            <a:pPr marL="0" indent="0">
              <a:spcAft>
                <a:spcPts val="1200"/>
              </a:spcAft>
              <a:buNone/>
            </a:pPr>
            <a:r>
              <a:rPr lang="en-US" dirty="0"/>
              <a:t>Direct assessment competency-based education is an intentional outcomes-based equity-minded</a:t>
            </a:r>
            <a:r>
              <a:rPr lang="en-US" b="1" dirty="0"/>
              <a:t> </a:t>
            </a:r>
            <a:r>
              <a:rPr lang="en-US" dirty="0"/>
              <a:t>approach to earning a college degree with the expectations of learning held constant, but time is variable through a flexible, self-paced, high-touch and innovative learning practice. The goal of competency-based education is to empower students in their learning journey by providing a personalized, flexible, adaptive, and culturally responsive curriculum with which students can engage; it allows students to demonstrate mastery of learning and the achievement of competencies at their own pace aided by customized instructional and student service support.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5004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998" y="134188"/>
            <a:ext cx="10880332" cy="1020629"/>
          </a:xfrm>
        </p:spPr>
        <p:txBody>
          <a:bodyPr>
            <a:noAutofit/>
          </a:bodyPr>
          <a:lstStyle/>
          <a:p>
            <a:r>
              <a:rPr lang="en-US" sz="3600" dirty="0">
                <a:latin typeface="+mn-lt"/>
                <a:cs typeface="Arial" panose="020B0604020202020204" pitchFamily="34" charset="0"/>
              </a:rPr>
              <a:t>CBE Focuses on Mastery of Competencies</a:t>
            </a:r>
            <a:endParaRPr lang="en-US" sz="3600" i="1" dirty="0">
              <a:latin typeface="+mn-lt"/>
              <a:cs typeface="Arial" panose="020B0604020202020204" pitchFamily="34" charset="0"/>
            </a:endParaRPr>
          </a:p>
        </p:txBody>
      </p:sp>
      <p:sp>
        <p:nvSpPr>
          <p:cNvPr id="3" name="Content Placeholder 2"/>
          <p:cNvSpPr>
            <a:spLocks noGrp="1"/>
          </p:cNvSpPr>
          <p:nvPr>
            <p:ph sz="half" idx="1"/>
          </p:nvPr>
        </p:nvSpPr>
        <p:spPr>
          <a:xfrm>
            <a:off x="863886" y="1155752"/>
            <a:ext cx="4082868" cy="4023360"/>
          </a:xfrm>
        </p:spPr>
        <p:txBody>
          <a:bodyPr>
            <a:normAutofit/>
          </a:bodyPr>
          <a:lstStyle/>
          <a:p>
            <a:pPr marL="0" indent="0" defTabSz="457039">
              <a:lnSpc>
                <a:spcPts val="2400"/>
              </a:lnSpc>
              <a:spcBef>
                <a:spcPts val="900"/>
              </a:spcBef>
              <a:spcAft>
                <a:spcPts val="900"/>
              </a:spcAft>
              <a:buNone/>
            </a:pPr>
            <a:r>
              <a:rPr lang="en-US" sz="2400" b="1" dirty="0">
                <a:latin typeface="Arial" panose="020B0604020202020204" pitchFamily="34" charset="0"/>
                <a:cs typeface="Arial" panose="020B0604020202020204" pitchFamily="34" charset="0"/>
              </a:rPr>
              <a:t>Credit Hour Model</a:t>
            </a:r>
            <a:r>
              <a:rPr lang="en-US" sz="2400" dirty="0">
                <a:latin typeface="Arial" panose="020B0604020202020204" pitchFamily="34" charset="0"/>
                <a:cs typeface="Arial" panose="020B0604020202020204" pitchFamily="34" charset="0"/>
              </a:rPr>
              <a:t>… </a:t>
            </a:r>
          </a:p>
          <a:p>
            <a:pPr marL="0" indent="0" defTabSz="457039">
              <a:lnSpc>
                <a:spcPts val="2400"/>
              </a:lnSpc>
              <a:spcBef>
                <a:spcPts val="900"/>
              </a:spcBef>
              <a:spcAft>
                <a:spcPts val="900"/>
              </a:spcAft>
              <a:buNone/>
            </a:pPr>
            <a:r>
              <a:rPr lang="en-US" sz="2400" dirty="0">
                <a:latin typeface="Arial" panose="020B0604020202020204" pitchFamily="34" charset="0"/>
                <a:cs typeface="Arial" panose="020B0604020202020204" pitchFamily="34" charset="0"/>
              </a:rPr>
              <a:t>based on </a:t>
            </a:r>
            <a:r>
              <a:rPr lang="en-US" sz="2400" b="1" i="1" dirty="0">
                <a:latin typeface="Arial" panose="020B0604020202020204" pitchFamily="34" charset="0"/>
                <a:cs typeface="Arial" panose="020B0604020202020204" pitchFamily="34" charset="0"/>
              </a:rPr>
              <a:t>seat time </a:t>
            </a:r>
            <a:r>
              <a:rPr lang="en-US" sz="2400" dirty="0">
                <a:latin typeface="Arial" panose="020B0604020202020204" pitchFamily="34" charset="0"/>
                <a:cs typeface="Arial" panose="020B0604020202020204" pitchFamily="34" charset="0"/>
              </a:rPr>
              <a:t>originally designed to determine faculty pensions and not as a measure of learning. </a:t>
            </a:r>
          </a:p>
          <a:p>
            <a:pPr marL="0" indent="0" defTabSz="457039">
              <a:lnSpc>
                <a:spcPts val="2400"/>
              </a:lnSpc>
              <a:spcBef>
                <a:spcPts val="900"/>
              </a:spcBef>
              <a:spcAft>
                <a:spcPts val="900"/>
              </a:spcAft>
              <a:buNone/>
            </a:pPr>
            <a:r>
              <a:rPr lang="en-US" sz="2400" b="1" i="1" dirty="0">
                <a:latin typeface="Arial" panose="020B0604020202020204" pitchFamily="34" charset="0"/>
                <a:cs typeface="Arial" panose="020B0604020202020204" pitchFamily="34" charset="0"/>
              </a:rPr>
              <a:t>Credit Hour </a:t>
            </a:r>
            <a:r>
              <a:rPr lang="en-US" sz="2400" dirty="0">
                <a:latin typeface="Arial" panose="020B0604020202020204" pitchFamily="34" charset="0"/>
                <a:cs typeface="Arial" panose="020B0604020202020204" pitchFamily="34" charset="0"/>
              </a:rPr>
              <a:t>is current basis for awarding financial aid, faculty workload &amp; degree completion. </a:t>
            </a:r>
          </a:p>
          <a:p>
            <a:endParaRPr lang="en-US" sz="2400"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5643978" y="1155752"/>
            <a:ext cx="4789176" cy="4023360"/>
          </a:xfrm>
        </p:spPr>
        <p:txBody>
          <a:bodyPr>
            <a:noAutofit/>
          </a:bodyPr>
          <a:lstStyle/>
          <a:p>
            <a:pPr marL="0" indent="0" defTabSz="457039">
              <a:lnSpc>
                <a:spcPts val="2400"/>
              </a:lnSpc>
              <a:spcBef>
                <a:spcPts val="900"/>
              </a:spcBef>
              <a:spcAft>
                <a:spcPts val="900"/>
              </a:spcAft>
              <a:buNone/>
            </a:pPr>
            <a:r>
              <a:rPr lang="en-US" sz="2400" b="1" dirty="0">
                <a:latin typeface="Arial" panose="020B0604020202020204" pitchFamily="34" charset="0"/>
                <a:cs typeface="Arial" panose="020B0604020202020204" pitchFamily="34" charset="0"/>
              </a:rPr>
              <a:t>Competency Based Education</a:t>
            </a:r>
            <a:r>
              <a:rPr lang="en-US" sz="2400" dirty="0">
                <a:latin typeface="Arial" panose="020B0604020202020204" pitchFamily="34" charset="0"/>
                <a:cs typeface="Arial" panose="020B0604020202020204" pitchFamily="34" charset="0"/>
              </a:rPr>
              <a:t>… moves beyond seat-time focusing on </a:t>
            </a:r>
            <a:r>
              <a:rPr lang="en-US" sz="2400" b="1" i="1" dirty="0">
                <a:latin typeface="Arial" panose="020B0604020202020204" pitchFamily="34" charset="0"/>
                <a:cs typeface="Arial" panose="020B0604020202020204" pitchFamily="34" charset="0"/>
              </a:rPr>
              <a:t>mastery of competencies</a:t>
            </a:r>
            <a:r>
              <a:rPr lang="en-US" sz="2400" dirty="0">
                <a:latin typeface="Arial" panose="020B0604020202020204" pitchFamily="34" charset="0"/>
                <a:cs typeface="Arial" panose="020B0604020202020204" pitchFamily="34" charset="0"/>
              </a:rPr>
              <a:t>, through </a:t>
            </a:r>
            <a:r>
              <a:rPr lang="en-US" sz="2400" b="1" i="1" dirty="0">
                <a:latin typeface="Arial" panose="020B0604020202020204" pitchFamily="34" charset="0"/>
                <a:cs typeface="Arial" panose="020B0604020202020204" pitchFamily="34" charset="0"/>
              </a:rPr>
              <a:t>learning activities and experiences </a:t>
            </a:r>
            <a:r>
              <a:rPr lang="en-US" sz="2400" dirty="0">
                <a:latin typeface="Arial" panose="020B0604020202020204" pitchFamily="34" charset="0"/>
                <a:cs typeface="Arial" panose="020B0604020202020204" pitchFamily="34" charset="0"/>
              </a:rPr>
              <a:t>that align with clearly defined programmatic outcomes.</a:t>
            </a:r>
          </a:p>
          <a:p>
            <a:pPr marL="0" indent="0" defTabSz="457039">
              <a:lnSpc>
                <a:spcPts val="2400"/>
              </a:lnSpc>
              <a:spcBef>
                <a:spcPts val="900"/>
              </a:spcBef>
              <a:spcAft>
                <a:spcPts val="900"/>
              </a:spcAft>
              <a:buNone/>
            </a:pPr>
            <a:r>
              <a:rPr lang="en-US" sz="2400" dirty="0">
                <a:latin typeface="Arial" panose="020B0604020202020204" pitchFamily="34" charset="0"/>
                <a:cs typeface="Arial" panose="020B0604020202020204" pitchFamily="34" charset="0"/>
              </a:rPr>
              <a:t>Hours will vary, but the </a:t>
            </a:r>
            <a:r>
              <a:rPr lang="en-US" sz="2400" b="1" i="1" dirty="0">
                <a:latin typeface="Arial" panose="020B0604020202020204" pitchFamily="34" charset="0"/>
                <a:cs typeface="Arial" panose="020B0604020202020204" pitchFamily="34" charset="0"/>
              </a:rPr>
              <a:t>learning is fixed</a:t>
            </a:r>
            <a:r>
              <a:rPr lang="en-US" sz="2400" dirty="0">
                <a:latin typeface="Arial" panose="020B0604020202020204" pitchFamily="34" charset="0"/>
                <a:cs typeface="Arial" panose="020B0604020202020204" pitchFamily="34" charset="0"/>
              </a:rPr>
              <a:t>. </a:t>
            </a:r>
          </a:p>
          <a:p>
            <a:pPr marL="0" indent="0" defTabSz="457039">
              <a:lnSpc>
                <a:spcPts val="2400"/>
              </a:lnSpc>
              <a:spcBef>
                <a:spcPts val="900"/>
              </a:spcBef>
              <a:spcAft>
                <a:spcPts val="900"/>
              </a:spcAft>
              <a:buNone/>
            </a:pPr>
            <a:r>
              <a:rPr lang="en-US" sz="2400" b="1" dirty="0">
                <a:latin typeface="Arial" panose="020B0604020202020204" pitchFamily="34" charset="0"/>
                <a:cs typeface="Arial" panose="020B0604020202020204" pitchFamily="34" charset="0"/>
              </a:rPr>
              <a:t>Often fully</a:t>
            </a:r>
            <a:r>
              <a:rPr lang="en-US" sz="2400" dirty="0">
                <a:latin typeface="Arial" panose="020B0604020202020204" pitchFamily="34" charset="0"/>
                <a:cs typeface="Arial" panose="020B0604020202020204" pitchFamily="34" charset="0"/>
              </a:rPr>
              <a:t> online modules.</a:t>
            </a:r>
          </a:p>
          <a:p>
            <a:pPr marL="0" indent="0" defTabSz="457039">
              <a:lnSpc>
                <a:spcPts val="2400"/>
              </a:lnSpc>
              <a:spcBef>
                <a:spcPts val="900"/>
              </a:spcBef>
              <a:spcAft>
                <a:spcPts val="900"/>
              </a:spcAft>
              <a:buNone/>
            </a:pPr>
            <a:r>
              <a:rPr lang="en-US" sz="2400" b="1" dirty="0">
                <a:latin typeface="Arial" panose="020B0604020202020204" pitchFamily="34" charset="0"/>
                <a:cs typeface="Arial" panose="020B0604020202020204" pitchFamily="34" charset="0"/>
              </a:rPr>
              <a:t>Flexible</a:t>
            </a:r>
            <a:r>
              <a:rPr lang="en-US" sz="2400" dirty="0">
                <a:latin typeface="Arial" panose="020B0604020202020204" pitchFamily="34" charset="0"/>
                <a:cs typeface="Arial" panose="020B0604020202020204" pitchFamily="34" charset="0"/>
              </a:rPr>
              <a:t> academic calendar term options. </a:t>
            </a:r>
          </a:p>
          <a:p>
            <a:pPr marL="0" indent="0" defTabSz="457039">
              <a:lnSpc>
                <a:spcPts val="2400"/>
              </a:lnSpc>
              <a:spcBef>
                <a:spcPts val="900"/>
              </a:spcBef>
              <a:spcAft>
                <a:spcPts val="900"/>
              </a:spcAft>
              <a:buNone/>
            </a:pPr>
            <a:r>
              <a:rPr lang="en-US" sz="2400" dirty="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p:txBody>
      </p:sp>
      <p:sp>
        <p:nvSpPr>
          <p:cNvPr id="8" name="TextBox 7"/>
          <p:cNvSpPr txBox="1"/>
          <p:nvPr/>
        </p:nvSpPr>
        <p:spPr>
          <a:xfrm>
            <a:off x="863886" y="5333602"/>
            <a:ext cx="3124200" cy="276999"/>
          </a:xfrm>
          <a:prstGeom prst="rect">
            <a:avLst/>
          </a:prstGeom>
          <a:noFill/>
        </p:spPr>
        <p:txBody>
          <a:bodyPr wrap="square" rtlCol="0">
            <a:spAutoFit/>
          </a:bodyPr>
          <a:lstStyle/>
          <a:p>
            <a:r>
              <a:rPr lang="en-US" sz="1200" i="1" dirty="0"/>
              <a:t>“</a:t>
            </a:r>
            <a:r>
              <a:rPr lang="en-US" sz="1200" i="1" dirty="0">
                <a:hlinkClick r:id="rId3"/>
              </a:rPr>
              <a:t>Cracking the Credit Hour</a:t>
            </a:r>
            <a:r>
              <a:rPr lang="en-US" sz="1200" i="1" dirty="0"/>
              <a:t>” by Amy </a:t>
            </a:r>
            <a:r>
              <a:rPr lang="en-US" sz="1200" i="1" dirty="0" err="1"/>
              <a:t>Laitinen</a:t>
            </a:r>
            <a:endParaRPr lang="en-US" sz="1200" i="1" dirty="0"/>
          </a:p>
        </p:txBody>
      </p:sp>
    </p:spTree>
    <p:extLst>
      <p:ext uri="{BB962C8B-B14F-4D97-AF65-F5344CB8AC3E}">
        <p14:creationId xmlns:p14="http://schemas.microsoft.com/office/powerpoint/2010/main" val="2735694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569822"/>
          </a:xfrm>
        </p:spPr>
        <p:txBody>
          <a:bodyPr>
            <a:normAutofit fontScale="90000"/>
          </a:bodyPr>
          <a:lstStyle/>
          <a:p>
            <a:r>
              <a:rPr lang="en-US" sz="4000" dirty="0">
                <a:latin typeface="Arial" panose="020B0604020202020204" pitchFamily="34" charset="0"/>
                <a:cs typeface="Arial" panose="020B0604020202020204" pitchFamily="34" charset="0"/>
              </a:rPr>
              <a:t>Competency-based education is and is not…. </a:t>
            </a:r>
          </a:p>
        </p:txBody>
      </p:sp>
      <p:graphicFrame>
        <p:nvGraphicFramePr>
          <p:cNvPr id="5" name="Content Placeholder 4"/>
          <p:cNvGraphicFramePr>
            <a:graphicFrameLocks noGrp="1"/>
          </p:cNvGraphicFramePr>
          <p:nvPr>
            <p:ph idx="1"/>
          </p:nvPr>
        </p:nvGraphicFramePr>
        <p:xfrm>
          <a:off x="828148" y="1037691"/>
          <a:ext cx="10606876" cy="4642438"/>
        </p:xfrm>
        <a:graphic>
          <a:graphicData uri="http://schemas.openxmlformats.org/drawingml/2006/table">
            <a:tbl>
              <a:tblPr firstRow="1" bandRow="1">
                <a:tableStyleId>{5C22544A-7EE6-4342-B048-85BDC9FD1C3A}</a:tableStyleId>
              </a:tblPr>
              <a:tblGrid>
                <a:gridCol w="5303438">
                  <a:extLst>
                    <a:ext uri="{9D8B030D-6E8A-4147-A177-3AD203B41FA5}">
                      <a16:colId xmlns:a16="http://schemas.microsoft.com/office/drawing/2014/main" xmlns="" val="2495511983"/>
                    </a:ext>
                  </a:extLst>
                </a:gridCol>
                <a:gridCol w="5303438">
                  <a:extLst>
                    <a:ext uri="{9D8B030D-6E8A-4147-A177-3AD203B41FA5}">
                      <a16:colId xmlns:a16="http://schemas.microsoft.com/office/drawing/2014/main" xmlns="" val="3826497218"/>
                    </a:ext>
                  </a:extLst>
                </a:gridCol>
              </a:tblGrid>
              <a:tr h="357997">
                <a:tc>
                  <a:txBody>
                    <a:bodyPr/>
                    <a:lstStyle/>
                    <a:p>
                      <a:r>
                        <a:rPr lang="en-US" dirty="0">
                          <a:latin typeface="Arial" panose="020B0604020202020204" pitchFamily="34" charset="0"/>
                          <a:cs typeface="Arial" panose="020B0604020202020204" pitchFamily="34" charset="0"/>
                        </a:rPr>
                        <a:t>CBE is… </a:t>
                      </a:r>
                    </a:p>
                  </a:txBody>
                  <a:tcPr/>
                </a:tc>
                <a:tc>
                  <a:txBody>
                    <a:bodyPr/>
                    <a:lstStyle/>
                    <a:p>
                      <a:r>
                        <a:rPr lang="en-US" dirty="0">
                          <a:latin typeface="Arial" panose="020B0604020202020204" pitchFamily="34" charset="0"/>
                          <a:cs typeface="Arial" panose="020B0604020202020204" pitchFamily="34" charset="0"/>
                        </a:rPr>
                        <a:t>CBE is not…</a:t>
                      </a:r>
                    </a:p>
                  </a:txBody>
                  <a:tcPr/>
                </a:tc>
                <a:extLst>
                  <a:ext uri="{0D108BD9-81ED-4DB2-BD59-A6C34878D82A}">
                    <a16:rowId xmlns:a16="http://schemas.microsoft.com/office/drawing/2014/main" xmlns="" val="2625780060"/>
                  </a:ext>
                </a:extLst>
              </a:tr>
              <a:tr h="1021798">
                <a:tc>
                  <a:txBody>
                    <a:bodyPr/>
                    <a:lstStyle/>
                    <a:p>
                      <a:r>
                        <a:rPr lang="en-US" b="1" dirty="0">
                          <a:latin typeface="Arial" panose="020B0604020202020204" pitchFamily="34" charset="0"/>
                          <a:cs typeface="Arial" panose="020B0604020202020204" pitchFamily="34" charset="0"/>
                        </a:rPr>
                        <a:t>Time is variable </a:t>
                      </a:r>
                      <a:r>
                        <a:rPr lang="en-US" dirty="0">
                          <a:latin typeface="Arial" panose="020B0604020202020204" pitchFamily="34" charset="0"/>
                          <a:cs typeface="Arial" panose="020B0604020202020204" pitchFamily="34" charset="0"/>
                        </a:rPr>
                        <a:t>with program offered in a flexible, self-paced approach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F6D"/>
                          </a:solidFill>
                          <a:effectLst/>
                          <a:uLnTx/>
                          <a:uFillTx/>
                          <a:latin typeface="Arial" panose="020B0604020202020204" pitchFamily="34" charset="0"/>
                          <a:ea typeface="+mn-ea"/>
                          <a:cs typeface="Arial" panose="020B0604020202020204" pitchFamily="34" charset="0"/>
                        </a:rPr>
                        <a:t>Learner works at course-set pace with pre- determined schedule of assignments, activities, etc. with true beginning and end dates </a:t>
                      </a:r>
                      <a:endParaRPr lang="en-US" dirty="0">
                        <a:solidFill>
                          <a:srgbClr val="002F6D"/>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23717732"/>
                  </a:ext>
                </a:extLst>
              </a:tr>
              <a:tr h="786000">
                <a:tc>
                  <a:txBody>
                    <a:bodyPr/>
                    <a:lstStyle/>
                    <a:p>
                      <a:r>
                        <a:rPr lang="en-US" b="1" dirty="0">
                          <a:latin typeface="Arial" panose="020B0604020202020204" pitchFamily="34" charset="0"/>
                          <a:cs typeface="Arial" panose="020B0604020202020204" pitchFamily="34" charset="0"/>
                        </a:rPr>
                        <a:t>Learning is fixed </a:t>
                      </a:r>
                      <a:r>
                        <a:rPr lang="en-US" dirty="0">
                          <a:latin typeface="Arial" panose="020B0604020202020204" pitchFamily="34" charset="0"/>
                          <a:cs typeface="Arial" panose="020B0604020202020204" pitchFamily="34" charset="0"/>
                        </a:rPr>
                        <a:t>requiring demonstration of mastery of each competency</a:t>
                      </a:r>
                    </a:p>
                  </a:txBody>
                  <a:tcPr/>
                </a:tc>
                <a:tc>
                  <a:txBody>
                    <a:bodyPr/>
                    <a:lstStyle/>
                    <a:p>
                      <a:r>
                        <a:rPr lang="en-US" dirty="0">
                          <a:solidFill>
                            <a:srgbClr val="002F6D"/>
                          </a:solidFill>
                          <a:latin typeface="Arial" panose="020B0604020202020204" pitchFamily="34" charset="0"/>
                          <a:cs typeface="Arial" panose="020B0604020202020204" pitchFamily="34" charset="0"/>
                        </a:rPr>
                        <a:t>Learning varies with passing course grade </a:t>
                      </a:r>
                    </a:p>
                    <a:p>
                      <a:r>
                        <a:rPr lang="en-US" dirty="0">
                          <a:solidFill>
                            <a:srgbClr val="002F6D"/>
                          </a:solidFill>
                          <a:latin typeface="Arial" panose="020B0604020202020204" pitchFamily="34" charset="0"/>
                          <a:cs typeface="Arial" panose="020B0604020202020204" pitchFamily="34" charset="0"/>
                        </a:rPr>
                        <a:t>(i.e., A, B, C, D) </a:t>
                      </a:r>
                    </a:p>
                  </a:txBody>
                  <a:tcPr/>
                </a:tc>
                <a:extLst>
                  <a:ext uri="{0D108BD9-81ED-4DB2-BD59-A6C34878D82A}">
                    <a16:rowId xmlns:a16="http://schemas.microsoft.com/office/drawing/2014/main" xmlns="" val="3092509488"/>
                  </a:ext>
                </a:extLst>
              </a:tr>
              <a:tr h="894992">
                <a:tc>
                  <a:txBody>
                    <a:bodyPr/>
                    <a:lstStyle/>
                    <a:p>
                      <a:r>
                        <a:rPr lang="en-US" dirty="0">
                          <a:latin typeface="Arial" panose="020B0604020202020204" pitchFamily="34" charset="0"/>
                          <a:cs typeface="Arial" panose="020B0604020202020204" pitchFamily="34" charset="0"/>
                        </a:rPr>
                        <a:t>Determined by rigorous </a:t>
                      </a:r>
                      <a:r>
                        <a:rPr lang="en-US" b="1" dirty="0">
                          <a:latin typeface="Arial" panose="020B0604020202020204" pitchFamily="34" charset="0"/>
                          <a:cs typeface="Arial" panose="020B0604020202020204" pitchFamily="34" charset="0"/>
                        </a:rPr>
                        <a:t>summative authentic assessment</a:t>
                      </a:r>
                      <a:r>
                        <a:rPr lang="en-US" dirty="0">
                          <a:latin typeface="Arial" panose="020B0604020202020204" pitchFamily="34" charset="0"/>
                          <a:cs typeface="Arial" panose="020B0604020202020204" pitchFamily="34" charset="0"/>
                        </a:rPr>
                        <a:t> focused on meeting core outcomes and competencies </a:t>
                      </a:r>
                    </a:p>
                  </a:txBody>
                  <a:tcPr/>
                </a:tc>
                <a:tc>
                  <a:txBody>
                    <a:bodyPr/>
                    <a:lstStyle/>
                    <a:p>
                      <a:r>
                        <a:rPr lang="en-US" dirty="0">
                          <a:solidFill>
                            <a:srgbClr val="002F6D"/>
                          </a:solidFill>
                          <a:latin typeface="Arial" panose="020B0604020202020204" pitchFamily="34" charset="0"/>
                          <a:cs typeface="Arial" panose="020B0604020202020204" pitchFamily="34" charset="0"/>
                        </a:rPr>
                        <a:t>Student evaluation varies based on accumulation of activities, exams, projects, discussion, attendance, etc.</a:t>
                      </a:r>
                    </a:p>
                  </a:txBody>
                  <a:tcPr/>
                </a:tc>
                <a:extLst>
                  <a:ext uri="{0D108BD9-81ED-4DB2-BD59-A6C34878D82A}">
                    <a16:rowId xmlns:a16="http://schemas.microsoft.com/office/drawing/2014/main" xmlns="" val="335403995"/>
                  </a:ext>
                </a:extLst>
              </a:tr>
              <a:tr h="626494">
                <a:tc>
                  <a:txBody>
                    <a:bodyPr/>
                    <a:lstStyle/>
                    <a:p>
                      <a:r>
                        <a:rPr lang="en-US" dirty="0">
                          <a:latin typeface="Arial" panose="020B0604020202020204" pitchFamily="34" charset="0"/>
                          <a:cs typeface="Arial" panose="020B0604020202020204" pitchFamily="34" charset="0"/>
                        </a:rPr>
                        <a:t>Student </a:t>
                      </a:r>
                      <a:r>
                        <a:rPr lang="en-US" b="1" dirty="0">
                          <a:latin typeface="Arial" panose="020B0604020202020204" pitchFamily="34" charset="0"/>
                          <a:cs typeface="Arial" panose="020B0604020202020204" pitchFamily="34" charset="0"/>
                        </a:rPr>
                        <a:t>learning supported by faculty and staff </a:t>
                      </a:r>
                      <a:r>
                        <a:rPr lang="en-US" dirty="0">
                          <a:latin typeface="Arial" panose="020B0604020202020204" pitchFamily="34" charset="0"/>
                          <a:cs typeface="Arial" panose="020B0604020202020204" pitchFamily="34" charset="0"/>
                        </a:rPr>
                        <a:t>throughout learning journey</a:t>
                      </a:r>
                    </a:p>
                  </a:txBody>
                  <a:tcPr/>
                </a:tc>
                <a:tc>
                  <a:txBody>
                    <a:bodyPr/>
                    <a:lstStyle/>
                    <a:p>
                      <a:r>
                        <a:rPr lang="en-US" dirty="0">
                          <a:solidFill>
                            <a:srgbClr val="002F6D"/>
                          </a:solidFill>
                          <a:latin typeface="Arial" panose="020B0604020202020204" pitchFamily="34" charset="0"/>
                          <a:cs typeface="Arial" panose="020B0604020202020204" pitchFamily="34" charset="0"/>
                        </a:rPr>
                        <a:t>Independent study (i.e., students learn on their own and then take final exam)</a:t>
                      </a:r>
                    </a:p>
                  </a:txBody>
                  <a:tcPr/>
                </a:tc>
                <a:extLst>
                  <a:ext uri="{0D108BD9-81ED-4DB2-BD59-A6C34878D82A}">
                    <a16:rowId xmlns:a16="http://schemas.microsoft.com/office/drawing/2014/main" xmlns="" val="2097875658"/>
                  </a:ext>
                </a:extLst>
              </a:tr>
              <a:tr h="894992">
                <a:tc>
                  <a:txBody>
                    <a:bodyPr/>
                    <a:lstStyle/>
                    <a:p>
                      <a:r>
                        <a:rPr lang="en-US" dirty="0">
                          <a:latin typeface="Arial" panose="020B0604020202020204" pitchFamily="34" charset="0"/>
                          <a:cs typeface="Arial" panose="020B0604020202020204" pitchFamily="34" charset="0"/>
                        </a:rPr>
                        <a:t>Completion of program is based on mastery of </a:t>
                      </a:r>
                      <a:r>
                        <a:rPr lang="en-US" b="1" dirty="0">
                          <a:latin typeface="Arial" panose="020B0604020202020204" pitchFamily="34" charset="0"/>
                          <a:cs typeface="Arial" panose="020B0604020202020204" pitchFamily="34" charset="0"/>
                        </a:rPr>
                        <a:t>intentionally designed scaffold </a:t>
                      </a:r>
                      <a:r>
                        <a:rPr lang="en-US" dirty="0">
                          <a:latin typeface="Arial" panose="020B0604020202020204" pitchFamily="34" charset="0"/>
                          <a:cs typeface="Arial" panose="020B0604020202020204" pitchFamily="34" charset="0"/>
                        </a:rPr>
                        <a:t>of all competencies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F6D"/>
                          </a:solidFill>
                          <a:effectLst/>
                          <a:uLnTx/>
                          <a:uFillTx/>
                          <a:latin typeface="Arial" panose="020B0604020202020204" pitchFamily="34" charset="0"/>
                          <a:ea typeface="+mn-ea"/>
                          <a:cs typeface="Arial" panose="020B0604020202020204" pitchFamily="34" charset="0"/>
                        </a:rPr>
                        <a:t>Achievement of credential is based on passing grades and credit-hours (i.e., 60 credit hours=AA/AS)</a:t>
                      </a:r>
                    </a:p>
                  </a:txBody>
                  <a:tcPr/>
                </a:tc>
                <a:extLst>
                  <a:ext uri="{0D108BD9-81ED-4DB2-BD59-A6C34878D82A}">
                    <a16:rowId xmlns:a16="http://schemas.microsoft.com/office/drawing/2014/main" xmlns="" val="457063806"/>
                  </a:ext>
                </a:extLst>
              </a:tr>
            </a:tbl>
          </a:graphicData>
        </a:graphic>
      </p:graphicFrame>
    </p:spTree>
    <p:extLst>
      <p:ext uri="{BB962C8B-B14F-4D97-AF65-F5344CB8AC3E}">
        <p14:creationId xmlns:p14="http://schemas.microsoft.com/office/powerpoint/2010/main" val="2621867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9870"/>
            <a:ext cx="10515600" cy="1325563"/>
          </a:xfrm>
        </p:spPr>
        <p:txBody>
          <a:bodyPr>
            <a:normAutofit/>
          </a:bodyPr>
          <a:lstStyle/>
          <a:p>
            <a:r>
              <a:rPr lang="en-US" sz="3600" dirty="0">
                <a:latin typeface="+mn-lt"/>
                <a:cs typeface="Arial" panose="020B0604020202020204" pitchFamily="34" charset="0"/>
              </a:rPr>
              <a:t>Different Versions of CBE</a:t>
            </a:r>
          </a:p>
        </p:txBody>
      </p:sp>
      <p:sp>
        <p:nvSpPr>
          <p:cNvPr id="3" name="Content Placeholder 2"/>
          <p:cNvSpPr>
            <a:spLocks noGrp="1"/>
          </p:cNvSpPr>
          <p:nvPr>
            <p:ph idx="1"/>
          </p:nvPr>
        </p:nvSpPr>
        <p:spPr>
          <a:xfrm>
            <a:off x="920393" y="1458483"/>
            <a:ext cx="10515600" cy="3654512"/>
          </a:xfrm>
        </p:spPr>
        <p:txBody>
          <a:bodyPr>
            <a:normAutofit fontScale="92500" lnSpcReduction="10000"/>
          </a:bodyPr>
          <a:lstStyle/>
          <a:p>
            <a:pPr marL="0" indent="0">
              <a:spcAft>
                <a:spcPts val="1200"/>
              </a:spcAft>
              <a:buNone/>
            </a:pPr>
            <a:r>
              <a:rPr lang="en-US" sz="3200" dirty="0">
                <a:latin typeface="Arial" panose="020B0604020202020204" pitchFamily="34" charset="0"/>
                <a:cs typeface="Arial" panose="020B0604020202020204" pitchFamily="34" charset="0"/>
              </a:rPr>
              <a:t>The U.S. Department of Education recognizes three approaches to competency-based education programs</a:t>
            </a:r>
            <a:endParaRPr lang="en-US" sz="3200" b="1" dirty="0">
              <a:latin typeface="Arial" panose="020B0604020202020204" pitchFamily="34" charset="0"/>
              <a:cs typeface="Arial" panose="020B0604020202020204" pitchFamily="34" charset="0"/>
            </a:endParaRPr>
          </a:p>
          <a:p>
            <a:pPr>
              <a:spcAft>
                <a:spcPts val="600"/>
              </a:spcAft>
            </a:pPr>
            <a:r>
              <a:rPr lang="en-US" sz="3000" dirty="0">
                <a:latin typeface="Arial" panose="020B0604020202020204" pitchFamily="34" charset="0"/>
                <a:cs typeface="Arial" panose="020B0604020202020204" pitchFamily="34" charset="0"/>
              </a:rPr>
              <a:t>Course/Credit-based CBE </a:t>
            </a:r>
          </a:p>
          <a:p>
            <a:pPr>
              <a:spcAft>
                <a:spcPts val="600"/>
              </a:spcAft>
            </a:pPr>
            <a:r>
              <a:rPr lang="en-US" sz="3000" dirty="0">
                <a:latin typeface="Arial" panose="020B0604020202020204" pitchFamily="34" charset="0"/>
                <a:cs typeface="Arial" panose="020B0604020202020204" pitchFamily="34" charset="0"/>
              </a:rPr>
              <a:t>Direct Assessment CBE</a:t>
            </a:r>
          </a:p>
          <a:p>
            <a:pPr>
              <a:spcAft>
                <a:spcPts val="600"/>
              </a:spcAft>
            </a:pPr>
            <a:r>
              <a:rPr lang="en-US" sz="3000" dirty="0">
                <a:latin typeface="Arial" panose="020B0604020202020204" pitchFamily="34" charset="0"/>
                <a:cs typeface="Arial" panose="020B0604020202020204" pitchFamily="34" charset="0"/>
              </a:rPr>
              <a:t>Hybrid</a:t>
            </a:r>
          </a:p>
          <a:p>
            <a:pPr lvl="1">
              <a:spcAft>
                <a:spcPts val="600"/>
              </a:spcAft>
            </a:pPr>
            <a:r>
              <a:rPr lang="en-US" i="1" dirty="0">
                <a:latin typeface="Arial" panose="020B0604020202020204" pitchFamily="34" charset="0"/>
                <a:cs typeface="Arial" panose="020B0604020202020204" pitchFamily="34" charset="0"/>
              </a:rPr>
              <a:t>34 CFR § 668.10 compliance requirements for federal financial aid</a:t>
            </a:r>
          </a:p>
          <a:p>
            <a:pPr marL="0" indent="0">
              <a:spcAft>
                <a:spcPts val="600"/>
              </a:spcAft>
              <a:buNone/>
            </a:pPr>
            <a:r>
              <a:rPr lang="en-US" sz="3200" b="1" dirty="0">
                <a:latin typeface="+mn-lt"/>
                <a:cs typeface="Arial" panose="020B0604020202020204" pitchFamily="34" charset="0"/>
              </a:rPr>
              <a:t> </a:t>
            </a:r>
          </a:p>
          <a:p>
            <a:pPr>
              <a:spcAft>
                <a:spcPts val="600"/>
              </a:spcAft>
            </a:pPr>
            <a:endParaRPr lang="en-US" sz="2000" b="1" i="1" dirty="0">
              <a:latin typeface="Arial" panose="020B0604020202020204" pitchFamily="34" charset="0"/>
              <a:cs typeface="Arial" panose="020B0604020202020204" pitchFamily="34" charset="0"/>
            </a:endParaRPr>
          </a:p>
        </p:txBody>
      </p:sp>
      <p:sp>
        <p:nvSpPr>
          <p:cNvPr id="4" name="Rectangle 3"/>
          <p:cNvSpPr/>
          <p:nvPr/>
        </p:nvSpPr>
        <p:spPr>
          <a:xfrm>
            <a:off x="2455100" y="5933956"/>
            <a:ext cx="9324585" cy="646331"/>
          </a:xfrm>
          <a:prstGeom prst="rect">
            <a:avLst/>
          </a:prstGeom>
        </p:spPr>
        <p:txBody>
          <a:bodyPr wrap="square">
            <a:spAutoFit/>
          </a:bodyPr>
          <a:lstStyle/>
          <a:p>
            <a:r>
              <a:rPr lang="en-US" sz="1200" i="1" dirty="0">
                <a:solidFill>
                  <a:srgbClr val="53575A"/>
                </a:solidFill>
                <a:latin typeface="Arial" panose="020B0604020202020204" pitchFamily="34" charset="0"/>
                <a:cs typeface="Arial" panose="020B0604020202020204" pitchFamily="34" charset="0"/>
              </a:rPr>
              <a:t>Note: A hybrid CBE program combines the “course-based” approach and the “direct assessment approach.” Hybrid programs allow students to complete a degree or credential through a combination of direct assessment of competencies and credit hours </a:t>
            </a:r>
          </a:p>
          <a:p>
            <a:r>
              <a:rPr lang="en-US" sz="1200" i="1" dirty="0">
                <a:solidFill>
                  <a:srgbClr val="53575A"/>
                </a:solidFill>
                <a:latin typeface="Arial" panose="020B0604020202020204" pitchFamily="34" charset="0"/>
                <a:cs typeface="Arial" panose="020B0604020202020204" pitchFamily="34" charset="0"/>
              </a:rPr>
              <a:t>(ACCJC Policy on CBE,  January, 2020) </a:t>
            </a:r>
          </a:p>
        </p:txBody>
      </p:sp>
    </p:spTree>
    <p:extLst>
      <p:ext uri="{BB962C8B-B14F-4D97-AF65-F5344CB8AC3E}">
        <p14:creationId xmlns:p14="http://schemas.microsoft.com/office/powerpoint/2010/main" val="1827799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60"/>
            <a:ext cx="10515600" cy="1325563"/>
          </a:xfrm>
        </p:spPr>
        <p:txBody>
          <a:bodyPr>
            <a:normAutofit/>
          </a:bodyPr>
          <a:lstStyle/>
          <a:p>
            <a:r>
              <a:rPr lang="en-US" sz="3600" dirty="0"/>
              <a:t>Direct Assessment CBE</a:t>
            </a:r>
          </a:p>
        </p:txBody>
      </p:sp>
      <p:sp>
        <p:nvSpPr>
          <p:cNvPr id="3" name="Content Placeholder 2"/>
          <p:cNvSpPr>
            <a:spLocks noGrp="1"/>
          </p:cNvSpPr>
          <p:nvPr>
            <p:ph idx="1"/>
          </p:nvPr>
        </p:nvSpPr>
        <p:spPr>
          <a:xfrm>
            <a:off x="838200" y="1219337"/>
            <a:ext cx="10515600" cy="4436027"/>
          </a:xfrm>
        </p:spPr>
        <p:txBody>
          <a:bodyPr>
            <a:normAutofit lnSpcReduction="10000"/>
          </a:bodyPr>
          <a:lstStyle/>
          <a:p>
            <a:r>
              <a:rPr lang="en-US" dirty="0"/>
              <a:t>not based on academic terms or credit hours</a:t>
            </a:r>
          </a:p>
          <a:p>
            <a:r>
              <a:rPr lang="en-US" dirty="0"/>
              <a:t>bases both the evaluation of student achievement and the award of a degree or credential solely on the demonstration of competencies</a:t>
            </a:r>
          </a:p>
          <a:p>
            <a:r>
              <a:rPr lang="en-US" dirty="0"/>
              <a:t>students proceed at their own pace rather than progressing through courses offered in a traditional academic term</a:t>
            </a:r>
          </a:p>
          <a:p>
            <a:r>
              <a:rPr lang="en-US" dirty="0"/>
              <a:t>conventional grades are not necessarily assigned</a:t>
            </a:r>
          </a:p>
          <a:p>
            <a:r>
              <a:rPr lang="en-US" dirty="0"/>
              <a:t>students are expected to demonstrate the competency at a high level of achievement</a:t>
            </a:r>
          </a:p>
          <a:p>
            <a:r>
              <a:rPr lang="en-US" dirty="0"/>
              <a:t>establishes “credit-hour equivalencies” for the student learning outcomes</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032326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069"/>
            <a:ext cx="10515600" cy="699587"/>
          </a:xfrm>
        </p:spPr>
        <p:txBody>
          <a:bodyPr>
            <a:normAutofit/>
          </a:bodyPr>
          <a:lstStyle/>
          <a:p>
            <a:pPr algn="ctr"/>
            <a:r>
              <a:rPr lang="en-US" sz="3600" dirty="0">
                <a:latin typeface="Arial" panose="020B0604020202020204" pitchFamily="34" charset="0"/>
                <a:cs typeface="Arial" panose="020B0604020202020204" pitchFamily="34" charset="0"/>
              </a:rPr>
              <a:t>Course/Credit-Based vs. Direct Assessment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94848224"/>
              </p:ext>
            </p:extLst>
          </p:nvPr>
        </p:nvGraphicFramePr>
        <p:xfrm>
          <a:off x="667378" y="850947"/>
          <a:ext cx="10787743" cy="4820920"/>
        </p:xfrm>
        <a:graphic>
          <a:graphicData uri="http://schemas.openxmlformats.org/drawingml/2006/table">
            <a:tbl>
              <a:tblPr firstRow="1" bandRow="1">
                <a:tableStyleId>{5C22544A-7EE6-4342-B048-85BDC9FD1C3A}</a:tableStyleId>
              </a:tblPr>
              <a:tblGrid>
                <a:gridCol w="3150996">
                  <a:extLst>
                    <a:ext uri="{9D8B030D-6E8A-4147-A177-3AD203B41FA5}">
                      <a16:colId xmlns:a16="http://schemas.microsoft.com/office/drawing/2014/main" xmlns="" val="2275825134"/>
                    </a:ext>
                  </a:extLst>
                </a:gridCol>
                <a:gridCol w="3859404">
                  <a:extLst>
                    <a:ext uri="{9D8B030D-6E8A-4147-A177-3AD203B41FA5}">
                      <a16:colId xmlns:a16="http://schemas.microsoft.com/office/drawing/2014/main" xmlns="" val="355480049"/>
                    </a:ext>
                  </a:extLst>
                </a:gridCol>
                <a:gridCol w="3777343">
                  <a:extLst>
                    <a:ext uri="{9D8B030D-6E8A-4147-A177-3AD203B41FA5}">
                      <a16:colId xmlns:a16="http://schemas.microsoft.com/office/drawing/2014/main" xmlns="" val="2184400918"/>
                    </a:ext>
                  </a:extLst>
                </a:gridCol>
              </a:tblGrid>
              <a:tr h="370840">
                <a:tc>
                  <a:txBody>
                    <a:bodyPr/>
                    <a:lstStyle/>
                    <a:p>
                      <a:endParaRPr lang="en-US" dirty="0"/>
                    </a:p>
                  </a:txBody>
                  <a:tcPr/>
                </a:tc>
                <a:tc>
                  <a:txBody>
                    <a:bodyPr/>
                    <a:lstStyle/>
                    <a:p>
                      <a:pPr algn="ctr"/>
                      <a:r>
                        <a:rPr lang="en-US" dirty="0"/>
                        <a:t>Course/Credit-Based</a:t>
                      </a:r>
                      <a:r>
                        <a:rPr lang="en-US" baseline="0" dirty="0"/>
                        <a:t> CBE</a:t>
                      </a:r>
                      <a:endParaRPr lang="en-US" dirty="0"/>
                    </a:p>
                  </a:txBody>
                  <a:tcPr/>
                </a:tc>
                <a:tc>
                  <a:txBody>
                    <a:bodyPr/>
                    <a:lstStyle/>
                    <a:p>
                      <a:pPr algn="ctr"/>
                      <a:r>
                        <a:rPr lang="en-US" dirty="0"/>
                        <a:t>Direct Assessment CBE</a:t>
                      </a:r>
                    </a:p>
                  </a:txBody>
                  <a:tcPr/>
                </a:tc>
                <a:extLst>
                  <a:ext uri="{0D108BD9-81ED-4DB2-BD59-A6C34878D82A}">
                    <a16:rowId xmlns:a16="http://schemas.microsoft.com/office/drawing/2014/main" xmlns="" val="2138411997"/>
                  </a:ext>
                </a:extLst>
              </a:tr>
              <a:tr h="370840">
                <a:tc>
                  <a:txBody>
                    <a:bodyPr/>
                    <a:lstStyle/>
                    <a:p>
                      <a:r>
                        <a:rPr lang="en-US" dirty="0"/>
                        <a:t>Is</a:t>
                      </a:r>
                      <a:r>
                        <a:rPr lang="en-US" baseline="0" dirty="0"/>
                        <a:t> the traditional</a:t>
                      </a:r>
                      <a:r>
                        <a:rPr lang="en-US" dirty="0"/>
                        <a:t> academic term</a:t>
                      </a:r>
                      <a:r>
                        <a:rPr lang="en-US" baseline="0" dirty="0"/>
                        <a:t> followed?</a:t>
                      </a:r>
                      <a:endParaRPr lang="en-US" dirty="0"/>
                    </a:p>
                  </a:txBody>
                  <a:tcPr anchor="ctr"/>
                </a:tc>
                <a:tc>
                  <a:txBody>
                    <a:bodyPr/>
                    <a:lstStyle/>
                    <a:p>
                      <a:pPr algn="ctr"/>
                      <a:r>
                        <a:rPr lang="en-US" sz="2000" b="1" dirty="0"/>
                        <a:t>Yes</a:t>
                      </a:r>
                    </a:p>
                    <a:p>
                      <a:pPr algn="ctr"/>
                      <a:r>
                        <a:rPr lang="en-US" dirty="0"/>
                        <a:t>Traditional academic</a:t>
                      </a:r>
                      <a:r>
                        <a:rPr lang="en-US" baseline="0" dirty="0"/>
                        <a:t> terms are followed</a:t>
                      </a:r>
                      <a:endParaRPr lang="en-US" dirty="0"/>
                    </a:p>
                  </a:txBody>
                  <a:tcPr anchor="ctr"/>
                </a:tc>
                <a:tc>
                  <a:txBody>
                    <a:bodyPr/>
                    <a:lstStyle/>
                    <a:p>
                      <a:pPr algn="ctr"/>
                      <a:r>
                        <a:rPr lang="en-US" sz="2000" b="1" dirty="0"/>
                        <a:t>No</a:t>
                      </a:r>
                    </a:p>
                    <a:p>
                      <a:pPr algn="ctr"/>
                      <a:r>
                        <a:rPr lang="en-US" dirty="0"/>
                        <a:t>Credit-hour equivalences</a:t>
                      </a:r>
                      <a:r>
                        <a:rPr lang="en-US" baseline="0" dirty="0"/>
                        <a:t> are established</a:t>
                      </a:r>
                      <a:endParaRPr lang="en-US" dirty="0"/>
                    </a:p>
                  </a:txBody>
                  <a:tcPr anchor="ctr"/>
                </a:tc>
                <a:extLst>
                  <a:ext uri="{0D108BD9-81ED-4DB2-BD59-A6C34878D82A}">
                    <a16:rowId xmlns:a16="http://schemas.microsoft.com/office/drawing/2014/main" xmlns="" val="2713518003"/>
                  </a:ext>
                </a:extLst>
              </a:tr>
              <a:tr h="370840">
                <a:tc>
                  <a:txBody>
                    <a:bodyPr/>
                    <a:lstStyle/>
                    <a:p>
                      <a:r>
                        <a:rPr lang="en-US" dirty="0"/>
                        <a:t>Do</a:t>
                      </a:r>
                      <a:r>
                        <a:rPr lang="en-US" baseline="0" dirty="0"/>
                        <a:t> students have autonomy over their progress?</a:t>
                      </a:r>
                      <a:endParaRPr lang="en-US" dirty="0"/>
                    </a:p>
                  </a:txBody>
                  <a:tcPr anchor="ctr"/>
                </a:tc>
                <a:tc>
                  <a:txBody>
                    <a:bodyPr/>
                    <a:lstStyle/>
                    <a:p>
                      <a:pPr algn="ctr"/>
                      <a:r>
                        <a:rPr lang="en-US" sz="2000" b="1" dirty="0"/>
                        <a:t>Yes, but</a:t>
                      </a:r>
                      <a:r>
                        <a:rPr lang="en-US" sz="2000" b="1" baseline="0" dirty="0"/>
                        <a:t> bound within the term</a:t>
                      </a:r>
                    </a:p>
                    <a:p>
                      <a:pPr algn="ctr"/>
                      <a:r>
                        <a:rPr lang="en-US" baseline="0" dirty="0"/>
                        <a:t>Students can accelerate through summative assessment</a:t>
                      </a:r>
                      <a:endParaRPr lang="en-US" dirty="0"/>
                    </a:p>
                  </a:txBody>
                  <a:tcPr anchor="ctr"/>
                </a:tc>
                <a:tc>
                  <a:txBody>
                    <a:bodyPr/>
                    <a:lstStyle/>
                    <a:p>
                      <a:pPr algn="ctr"/>
                      <a:r>
                        <a:rPr lang="en-US" sz="2000" b="1" dirty="0"/>
                        <a:t>Yes,</a:t>
                      </a:r>
                      <a:r>
                        <a:rPr lang="en-US" sz="2000" b="1" baseline="0" dirty="0"/>
                        <a:t> within and across the program</a:t>
                      </a:r>
                    </a:p>
                    <a:p>
                      <a:pPr algn="ctr"/>
                      <a:r>
                        <a:rPr lang="en-US" baseline="0" dirty="0"/>
                        <a:t>Students can proceed at their own pace toward mastery</a:t>
                      </a:r>
                      <a:endParaRPr lang="en-US" dirty="0"/>
                    </a:p>
                  </a:txBody>
                  <a:tcPr anchor="ctr"/>
                </a:tc>
                <a:extLst>
                  <a:ext uri="{0D108BD9-81ED-4DB2-BD59-A6C34878D82A}">
                    <a16:rowId xmlns:a16="http://schemas.microsoft.com/office/drawing/2014/main" xmlns="" val="1263929608"/>
                  </a:ext>
                </a:extLst>
              </a:tr>
              <a:tr h="370840">
                <a:tc>
                  <a:txBody>
                    <a:bodyPr/>
                    <a:lstStyle/>
                    <a:p>
                      <a:r>
                        <a:rPr lang="en-US" dirty="0"/>
                        <a:t>How is learning evaluated?</a:t>
                      </a:r>
                    </a:p>
                  </a:txBody>
                  <a:tcPr anchor="ctr"/>
                </a:tc>
                <a:tc>
                  <a:txBody>
                    <a:bodyPr/>
                    <a:lstStyle/>
                    <a:p>
                      <a:pPr algn="ctr"/>
                      <a:r>
                        <a:rPr lang="en-US" sz="2000" b="1" dirty="0"/>
                        <a:t>Competency-based</a:t>
                      </a:r>
                      <a:r>
                        <a:rPr lang="en-US" sz="2000" b="1" baseline="0" dirty="0"/>
                        <a:t> mastery</a:t>
                      </a:r>
                    </a:p>
                    <a:p>
                      <a:pPr algn="ctr"/>
                      <a:r>
                        <a:rPr lang="en-US" baseline="0" dirty="0"/>
                        <a:t>Tied to courses</a:t>
                      </a:r>
                      <a:endParaRPr lang="en-US" dirty="0"/>
                    </a:p>
                  </a:txBody>
                  <a:tcPr anchor="ctr"/>
                </a:tc>
                <a:tc>
                  <a:txBody>
                    <a:bodyPr/>
                    <a:lstStyle/>
                    <a:p>
                      <a:pPr algn="ctr"/>
                      <a:r>
                        <a:rPr lang="en-US" sz="2000" b="1" dirty="0"/>
                        <a:t>Competency-based</a:t>
                      </a:r>
                      <a:r>
                        <a:rPr lang="en-US" sz="2000" b="1" baseline="0" dirty="0"/>
                        <a:t> mastery</a:t>
                      </a:r>
                    </a:p>
                    <a:p>
                      <a:pPr algn="ctr"/>
                      <a:r>
                        <a:rPr lang="en-US" baseline="0" dirty="0"/>
                        <a:t>Tied to the program</a:t>
                      </a:r>
                      <a:endParaRPr lang="en-US" dirty="0"/>
                    </a:p>
                  </a:txBody>
                  <a:tcPr anchor="ctr"/>
                </a:tc>
                <a:extLst>
                  <a:ext uri="{0D108BD9-81ED-4DB2-BD59-A6C34878D82A}">
                    <a16:rowId xmlns:a16="http://schemas.microsoft.com/office/drawing/2014/main" xmlns="" val="3398677480"/>
                  </a:ext>
                </a:extLst>
              </a:tr>
              <a:tr h="370840">
                <a:tc>
                  <a:txBody>
                    <a:bodyPr/>
                    <a:lstStyle/>
                    <a:p>
                      <a:r>
                        <a:rPr lang="en-US" dirty="0"/>
                        <a:t>Is transfer</a:t>
                      </a:r>
                      <a:r>
                        <a:rPr lang="en-US" baseline="0" dirty="0"/>
                        <a:t> credit or CPL allowed?</a:t>
                      </a:r>
                      <a:endParaRPr lang="en-US" dirty="0"/>
                    </a:p>
                  </a:txBody>
                  <a:tcPr anchor="ctr"/>
                </a:tc>
                <a:tc>
                  <a:txBody>
                    <a:bodyPr/>
                    <a:lstStyle/>
                    <a:p>
                      <a:pPr algn="ctr"/>
                      <a:r>
                        <a:rPr lang="en-US" sz="2000" b="1" dirty="0"/>
                        <a:t>Yes</a:t>
                      </a:r>
                    </a:p>
                  </a:txBody>
                  <a:tcPr anchor="ctr"/>
                </a:tc>
                <a:tc>
                  <a:txBody>
                    <a:bodyPr/>
                    <a:lstStyle/>
                    <a:p>
                      <a:pPr algn="ctr"/>
                      <a:r>
                        <a:rPr lang="en-US" sz="2000" b="1" dirty="0"/>
                        <a:t>No</a:t>
                      </a:r>
                    </a:p>
                  </a:txBody>
                  <a:tcPr anchor="ctr"/>
                </a:tc>
                <a:extLst>
                  <a:ext uri="{0D108BD9-81ED-4DB2-BD59-A6C34878D82A}">
                    <a16:rowId xmlns:a16="http://schemas.microsoft.com/office/drawing/2014/main" xmlns="" val="3731264582"/>
                  </a:ext>
                </a:extLst>
              </a:tr>
              <a:tr h="370840">
                <a:tc>
                  <a:txBody>
                    <a:bodyPr/>
                    <a:lstStyle/>
                    <a:p>
                      <a:r>
                        <a:rPr lang="en-US" dirty="0"/>
                        <a:t>Is an ACCJC substantive change approval required?</a:t>
                      </a:r>
                    </a:p>
                  </a:txBody>
                  <a:tcPr anchor="ctr"/>
                </a:tc>
                <a:tc>
                  <a:txBody>
                    <a:bodyPr/>
                    <a:lstStyle/>
                    <a:p>
                      <a:pPr algn="ctr"/>
                      <a:r>
                        <a:rPr lang="en-US" sz="2000" b="1" dirty="0"/>
                        <a:t>No</a:t>
                      </a:r>
                    </a:p>
                  </a:txBody>
                  <a:tcPr anchor="ctr"/>
                </a:tc>
                <a:tc>
                  <a:txBody>
                    <a:bodyPr/>
                    <a:lstStyle/>
                    <a:p>
                      <a:pPr algn="ctr"/>
                      <a:r>
                        <a:rPr lang="en-US" sz="2000" b="1" dirty="0"/>
                        <a:t>Yes</a:t>
                      </a:r>
                    </a:p>
                    <a:p>
                      <a:pPr algn="ctr"/>
                      <a:r>
                        <a:rPr lang="en-US" dirty="0"/>
                        <a:t>U.S.</a:t>
                      </a:r>
                      <a:r>
                        <a:rPr lang="en-US" baseline="0" dirty="0"/>
                        <a:t> Secretary of Ed approval of 1</a:t>
                      </a:r>
                      <a:r>
                        <a:rPr lang="en-US" baseline="30000" dirty="0"/>
                        <a:t>st</a:t>
                      </a:r>
                      <a:r>
                        <a:rPr lang="en-US" baseline="0" dirty="0"/>
                        <a:t> program also required</a:t>
                      </a:r>
                      <a:endParaRPr lang="en-US" dirty="0"/>
                    </a:p>
                  </a:txBody>
                  <a:tcPr anchor="ctr"/>
                </a:tc>
                <a:extLst>
                  <a:ext uri="{0D108BD9-81ED-4DB2-BD59-A6C34878D82A}">
                    <a16:rowId xmlns:a16="http://schemas.microsoft.com/office/drawing/2014/main" xmlns="" val="2117480511"/>
                  </a:ext>
                </a:extLst>
              </a:tr>
            </a:tbl>
          </a:graphicData>
        </a:graphic>
      </p:graphicFrame>
    </p:spTree>
    <p:extLst>
      <p:ext uri="{BB962C8B-B14F-4D97-AF65-F5344CB8AC3E}">
        <p14:creationId xmlns:p14="http://schemas.microsoft.com/office/powerpoint/2010/main" val="1635442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F382DC-AC19-3249-8F61-E757E4332EAC}"/>
              </a:ext>
            </a:extLst>
          </p:cNvPr>
          <p:cNvSpPr>
            <a:spLocks noGrp="1"/>
          </p:cNvSpPr>
          <p:nvPr>
            <p:ph type="title"/>
          </p:nvPr>
        </p:nvSpPr>
        <p:spPr>
          <a:xfrm>
            <a:off x="579783" y="27195"/>
            <a:ext cx="10515600" cy="1325563"/>
          </a:xfrm>
        </p:spPr>
        <p:txBody>
          <a:bodyPr>
            <a:normAutofit/>
          </a:bodyPr>
          <a:lstStyle/>
          <a:p>
            <a:r>
              <a:rPr lang="en-US" sz="4000" dirty="0">
                <a:solidFill>
                  <a:schemeClr val="accent1"/>
                </a:solidFill>
              </a:rPr>
              <a:t>Student Experience</a:t>
            </a:r>
            <a:endParaRPr lang="en-US" sz="4000" dirty="0"/>
          </a:p>
        </p:txBody>
      </p:sp>
      <p:sp>
        <p:nvSpPr>
          <p:cNvPr id="3" name="Content Placeholder 2">
            <a:extLst>
              <a:ext uri="{FF2B5EF4-FFF2-40B4-BE49-F238E27FC236}">
                <a16:creationId xmlns:a16="http://schemas.microsoft.com/office/drawing/2014/main" xmlns="" id="{91C82D34-21DF-1E47-8D03-D04D625279BE}"/>
              </a:ext>
            </a:extLst>
          </p:cNvPr>
          <p:cNvSpPr>
            <a:spLocks noGrp="1"/>
          </p:cNvSpPr>
          <p:nvPr>
            <p:ph idx="1"/>
          </p:nvPr>
        </p:nvSpPr>
        <p:spPr>
          <a:xfrm>
            <a:off x="691895" y="1242390"/>
            <a:ext cx="10403487" cy="4452732"/>
          </a:xfrm>
        </p:spPr>
        <p:txBody>
          <a:bodyPr vert="horz" lIns="45720" tIns="45720" rIns="45720" bIns="45720" rtlCol="0" anchor="t">
            <a:normAutofit/>
          </a:bodyPr>
          <a:lstStyle/>
          <a:p>
            <a:pPr fontAlgn="base"/>
            <a:r>
              <a:rPr lang="en-US" dirty="0"/>
              <a:t>Freedom and flexibility ​</a:t>
            </a:r>
          </a:p>
          <a:p>
            <a:pPr fontAlgn="base"/>
            <a:r>
              <a:rPr lang="en-US" dirty="0"/>
              <a:t>Personalization​</a:t>
            </a:r>
          </a:p>
          <a:p>
            <a:pPr fontAlgn="base"/>
            <a:r>
              <a:rPr lang="en-US" dirty="0"/>
              <a:t>Program is designed to minimize challenges​</a:t>
            </a:r>
          </a:p>
          <a:p>
            <a:pPr fontAlgn="base"/>
            <a:r>
              <a:rPr lang="en-US" dirty="0"/>
              <a:t>Affordability​</a:t>
            </a:r>
          </a:p>
          <a:p>
            <a:pPr fontAlgn="base"/>
            <a:r>
              <a:rPr lang="en-US" dirty="0"/>
              <a:t>Quality instructors and program​</a:t>
            </a:r>
          </a:p>
          <a:p>
            <a:pPr fontAlgn="base"/>
            <a:r>
              <a:rPr lang="en-US" dirty="0"/>
              <a:t>Support from faculty and staff​</a:t>
            </a:r>
          </a:p>
          <a:p>
            <a:pPr fontAlgn="base"/>
            <a:r>
              <a:rPr lang="en-US" dirty="0"/>
              <a:t>Trusted local institution​</a:t>
            </a:r>
          </a:p>
          <a:p>
            <a:pPr fontAlgn="base"/>
            <a:r>
              <a:rPr lang="en-US" dirty="0"/>
              <a:t>Content applicable to current work</a:t>
            </a:r>
          </a:p>
          <a:p>
            <a:endParaRPr lang="en-US" dirty="0"/>
          </a:p>
        </p:txBody>
      </p:sp>
    </p:spTree>
    <p:extLst>
      <p:ext uri="{BB962C8B-B14F-4D97-AF65-F5344CB8AC3E}">
        <p14:creationId xmlns:p14="http://schemas.microsoft.com/office/powerpoint/2010/main" val="1595284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834242" y="1681844"/>
            <a:ext cx="8322129" cy="1208313"/>
          </a:xfrm>
        </p:spPr>
        <p:txBody>
          <a:bodyPr>
            <a:normAutofit/>
          </a:bodyPr>
          <a:lstStyle/>
          <a:p>
            <a:r>
              <a:rPr lang="en-US" dirty="0"/>
              <a:t>Implementing CBE in the CCCs</a:t>
            </a:r>
          </a:p>
        </p:txBody>
      </p:sp>
    </p:spTree>
    <p:extLst>
      <p:ext uri="{BB962C8B-B14F-4D97-AF65-F5344CB8AC3E}">
        <p14:creationId xmlns:p14="http://schemas.microsoft.com/office/powerpoint/2010/main" val="1509913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F382DC-AC19-3249-8F61-E757E4332EAC}"/>
              </a:ext>
            </a:extLst>
          </p:cNvPr>
          <p:cNvSpPr>
            <a:spLocks noGrp="1"/>
          </p:cNvSpPr>
          <p:nvPr>
            <p:ph type="title"/>
          </p:nvPr>
        </p:nvSpPr>
        <p:spPr>
          <a:xfrm>
            <a:off x="579783" y="27195"/>
            <a:ext cx="10515600" cy="1325563"/>
          </a:xfrm>
        </p:spPr>
        <p:txBody>
          <a:bodyPr>
            <a:normAutofit/>
          </a:bodyPr>
          <a:lstStyle/>
          <a:p>
            <a:r>
              <a:rPr lang="en-US" sz="4000" dirty="0">
                <a:solidFill>
                  <a:schemeClr val="accent1"/>
                </a:solidFill>
              </a:rPr>
              <a:t>The Team</a:t>
            </a:r>
            <a:endParaRPr lang="en-US" sz="4000" dirty="0"/>
          </a:p>
        </p:txBody>
      </p:sp>
      <p:sp>
        <p:nvSpPr>
          <p:cNvPr id="3" name="Content Placeholder 2">
            <a:extLst>
              <a:ext uri="{FF2B5EF4-FFF2-40B4-BE49-F238E27FC236}">
                <a16:creationId xmlns:a16="http://schemas.microsoft.com/office/drawing/2014/main" xmlns="" id="{91C82D34-21DF-1E47-8D03-D04D625279BE}"/>
              </a:ext>
            </a:extLst>
          </p:cNvPr>
          <p:cNvSpPr>
            <a:spLocks noGrp="1"/>
          </p:cNvSpPr>
          <p:nvPr>
            <p:ph idx="1"/>
          </p:nvPr>
        </p:nvSpPr>
        <p:spPr>
          <a:xfrm>
            <a:off x="691895" y="1242389"/>
            <a:ext cx="10403487" cy="4393097"/>
          </a:xfrm>
        </p:spPr>
        <p:txBody>
          <a:bodyPr vert="horz" lIns="45720" tIns="45720" rIns="45720" bIns="45720" rtlCol="0" anchor="t">
            <a:normAutofit lnSpcReduction="10000"/>
          </a:bodyPr>
          <a:lstStyle/>
          <a:p>
            <a:r>
              <a:rPr lang="en-US" dirty="0">
                <a:latin typeface="Arial" panose="020B0604020202020204" pitchFamily="34" charset="0"/>
                <a:cs typeface="Arial" panose="020B0604020202020204" pitchFamily="34" charset="0"/>
              </a:rPr>
              <a:t>California Community Colleges Chancellor’s Office Staff</a:t>
            </a:r>
          </a:p>
          <a:p>
            <a:r>
              <a:rPr lang="en-US" dirty="0">
                <a:latin typeface="Arial" panose="020B0604020202020204" pitchFamily="34" charset="0"/>
                <a:cs typeface="Arial" panose="020B0604020202020204" pitchFamily="34" charset="0"/>
              </a:rPr>
              <a:t>California Community Colleges Curriculum Committee (5C) Co-chairs and Representatives (work group)</a:t>
            </a:r>
          </a:p>
          <a:p>
            <a:r>
              <a:rPr lang="en-US" dirty="0">
                <a:latin typeface="Arial" panose="020B0604020202020204" pitchFamily="34" charset="0"/>
                <a:cs typeface="Arial" panose="020B0604020202020204" pitchFamily="34" charset="0"/>
              </a:rPr>
              <a:t>Foundation for California Community Colleges Policy Center Staff</a:t>
            </a:r>
          </a:p>
          <a:p>
            <a:r>
              <a:rPr lang="en-US" dirty="0">
                <a:latin typeface="Arial" panose="020B0604020202020204" pitchFamily="34" charset="0"/>
                <a:cs typeface="Arial" panose="020B0604020202020204" pitchFamily="34" charset="0"/>
              </a:rPr>
              <a:t>Jobs for the Future Consultants</a:t>
            </a:r>
          </a:p>
          <a:p>
            <a:r>
              <a:rPr lang="en-US" dirty="0">
                <a:latin typeface="Arial" panose="020B0604020202020204" pitchFamily="34" charset="0"/>
                <a:cs typeface="Arial" panose="020B0604020202020204" pitchFamily="34" charset="0"/>
              </a:rPr>
              <a:t>Content Experts</a:t>
            </a:r>
          </a:p>
          <a:p>
            <a:pPr lvl="1"/>
            <a:r>
              <a:rPr lang="en-US" dirty="0">
                <a:latin typeface="Arial" panose="020B0604020202020204" pitchFamily="34" charset="0"/>
                <a:cs typeface="Arial" panose="020B0604020202020204" pitchFamily="34" charset="0"/>
              </a:rPr>
              <a:t>Lori Dodge, Vice Chancellor of Institutional Assessment and Planning, Brandman University (CBE expert)</a:t>
            </a:r>
          </a:p>
          <a:p>
            <a:pPr lvl="1"/>
            <a:r>
              <a:rPr lang="en-US" dirty="0">
                <a:latin typeface="Arial" panose="020B0604020202020204" pitchFamily="34" charset="0"/>
                <a:cs typeface="Arial" panose="020B0604020202020204" pitchFamily="34" charset="0"/>
              </a:rPr>
              <a:t>Eddie </a:t>
            </a:r>
            <a:r>
              <a:rPr lang="en-US" dirty="0" err="1">
                <a:latin typeface="Arial" panose="020B0604020202020204" pitchFamily="34" charset="0"/>
                <a:cs typeface="Arial" panose="020B0604020202020204" pitchFamily="34" charset="0"/>
              </a:rPr>
              <a:t>Comeaux</a:t>
            </a:r>
            <a:r>
              <a:rPr lang="en-US" dirty="0">
                <a:latin typeface="Arial" panose="020B0604020202020204" pitchFamily="34" charset="0"/>
                <a:cs typeface="Arial" panose="020B0604020202020204" pitchFamily="34" charset="0"/>
              </a:rPr>
              <a:t>, Associate Professor of Higher Education, UCR (Culturally Sensitive Pedagogy and Equity Expert)</a:t>
            </a:r>
          </a:p>
        </p:txBody>
      </p:sp>
    </p:spTree>
    <p:extLst>
      <p:ext uri="{BB962C8B-B14F-4D97-AF65-F5344CB8AC3E}">
        <p14:creationId xmlns:p14="http://schemas.microsoft.com/office/powerpoint/2010/main" val="1131367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F382DC-AC19-3249-8F61-E757E4332EAC}"/>
              </a:ext>
            </a:extLst>
          </p:cNvPr>
          <p:cNvSpPr>
            <a:spLocks noGrp="1"/>
          </p:cNvSpPr>
          <p:nvPr>
            <p:ph type="title"/>
          </p:nvPr>
        </p:nvSpPr>
        <p:spPr>
          <a:xfrm>
            <a:off x="579783" y="27195"/>
            <a:ext cx="10515600" cy="1325563"/>
          </a:xfrm>
        </p:spPr>
        <p:txBody>
          <a:bodyPr>
            <a:normAutofit/>
          </a:bodyPr>
          <a:lstStyle/>
          <a:p>
            <a:r>
              <a:rPr lang="en-US" sz="4000" dirty="0">
                <a:solidFill>
                  <a:schemeClr val="accent1"/>
                </a:solidFill>
              </a:rPr>
              <a:t>Goals</a:t>
            </a:r>
            <a:endParaRPr lang="en-US" sz="4000" dirty="0"/>
          </a:p>
        </p:txBody>
      </p:sp>
      <p:sp>
        <p:nvSpPr>
          <p:cNvPr id="3" name="Content Placeholder 2">
            <a:extLst>
              <a:ext uri="{FF2B5EF4-FFF2-40B4-BE49-F238E27FC236}">
                <a16:creationId xmlns:a16="http://schemas.microsoft.com/office/drawing/2014/main" xmlns="" id="{91C82D34-21DF-1E47-8D03-D04D625279BE}"/>
              </a:ext>
            </a:extLst>
          </p:cNvPr>
          <p:cNvSpPr>
            <a:spLocks noGrp="1"/>
          </p:cNvSpPr>
          <p:nvPr>
            <p:ph idx="1"/>
          </p:nvPr>
        </p:nvSpPr>
        <p:spPr>
          <a:xfrm>
            <a:off x="691895" y="1242390"/>
            <a:ext cx="10403487" cy="4023360"/>
          </a:xfrm>
        </p:spPr>
        <p:txBody>
          <a:bodyPr vert="horz" lIns="45720" tIns="45720" rIns="45720" bIns="45720" rtlCol="0" anchor="t">
            <a:normAutofit/>
          </a:bodyPr>
          <a:lstStyle/>
          <a:p>
            <a:pPr marL="0" indent="0" algn="ctr">
              <a:buNone/>
            </a:pPr>
            <a:r>
              <a:rPr lang="en-US" sz="3200" b="1" dirty="0"/>
              <a:t>Implement direct assessment CBE across our system</a:t>
            </a:r>
          </a:p>
          <a:p>
            <a:pPr marL="0" indent="0" algn="ctr">
              <a:buNone/>
            </a:pPr>
            <a:endParaRPr lang="en-US" sz="3200" b="1" dirty="0"/>
          </a:p>
          <a:p>
            <a:r>
              <a:rPr lang="en-US" sz="3200" dirty="0"/>
              <a:t>Title 5 regulations</a:t>
            </a:r>
          </a:p>
          <a:p>
            <a:r>
              <a:rPr lang="en-US" sz="3200" dirty="0"/>
              <a:t>Funding models  </a:t>
            </a:r>
          </a:p>
          <a:p>
            <a:r>
              <a:rPr lang="en-US" sz="3200" dirty="0"/>
              <a:t>Financial aid models</a:t>
            </a:r>
          </a:p>
          <a:p>
            <a:r>
              <a:rPr lang="en-US" sz="3200" dirty="0"/>
              <a:t>Intersegmental coordination for transfer</a:t>
            </a:r>
          </a:p>
          <a:p>
            <a:r>
              <a:rPr lang="en-US" sz="3200" dirty="0"/>
              <a:t>CBE collaborative</a:t>
            </a:r>
          </a:p>
          <a:p>
            <a:pPr lvl="1"/>
            <a:endParaRPr lang="en-US" sz="2800" dirty="0"/>
          </a:p>
        </p:txBody>
      </p:sp>
    </p:spTree>
    <p:extLst>
      <p:ext uri="{BB962C8B-B14F-4D97-AF65-F5344CB8AC3E}">
        <p14:creationId xmlns:p14="http://schemas.microsoft.com/office/powerpoint/2010/main" val="3876764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Presenters</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12323"/>
            <a:ext cx="10515600" cy="3663803"/>
          </a:xfrm>
        </p:spPr>
        <p:txBody>
          <a:bodyPr>
            <a:normAutofit/>
          </a:bodyPr>
          <a:lstStyle/>
          <a:p>
            <a:pPr marL="0" indent="0">
              <a:buNone/>
            </a:pPr>
            <a:r>
              <a:rPr lang="pl-PL" b="1" dirty="0">
                <a:latin typeface="Arial" panose="020B0604020202020204" pitchFamily="34" charset="0"/>
                <a:cs typeface="Arial" panose="020B0604020202020204" pitchFamily="34" charset="0"/>
              </a:rPr>
              <a:t>Cheryl Aschenbach</a:t>
            </a:r>
            <a:r>
              <a:rPr lang="en-US" dirty="0">
                <a:latin typeface="Arial" panose="020B0604020202020204" pitchFamily="34" charset="0"/>
                <a:cs typeface="Arial" panose="020B0604020202020204" pitchFamily="34" charset="0"/>
              </a:rPr>
              <a:t>, 5C </a:t>
            </a:r>
            <a:r>
              <a:rPr lang="en-US" i="1" dirty="0">
                <a:latin typeface="Arial" panose="020B0604020202020204" pitchFamily="34" charset="0"/>
                <a:cs typeface="Arial" panose="020B0604020202020204" pitchFamily="34" charset="0"/>
              </a:rPr>
              <a:t>Co-chair </a:t>
            </a:r>
            <a:r>
              <a:rPr lang="en-US" dirty="0">
                <a:latin typeface="Arial" panose="020B0604020202020204" pitchFamily="34" charset="0"/>
                <a:cs typeface="Arial" panose="020B0604020202020204" pitchFamily="34" charset="0"/>
              </a:rPr>
              <a:t> </a:t>
            </a:r>
            <a:endParaRPr lang="pl-PL" dirty="0">
              <a:latin typeface="Arial" panose="020B0604020202020204" pitchFamily="34" charset="0"/>
              <a:cs typeface="Arial" panose="020B0604020202020204" pitchFamily="34" charset="0"/>
            </a:endParaRPr>
          </a:p>
          <a:p>
            <a:pPr marL="0" indent="0">
              <a:buNone/>
            </a:pPr>
            <a:r>
              <a:rPr lang="pl-PL" b="1" dirty="0">
                <a:latin typeface="Arial" panose="020B0604020202020204" pitchFamily="34" charset="0"/>
                <a:cs typeface="Arial" panose="020B0604020202020204" pitchFamily="34" charset="0"/>
              </a:rPr>
              <a:t>Karen Daar</a:t>
            </a:r>
            <a:r>
              <a:rPr lang="en-US" dirty="0">
                <a:latin typeface="Arial" panose="020B0604020202020204" pitchFamily="34" charset="0"/>
                <a:cs typeface="Arial" panose="020B0604020202020204" pitchFamily="34" charset="0"/>
              </a:rPr>
              <a:t>, 5C </a:t>
            </a:r>
            <a:r>
              <a:rPr lang="en-US" i="1" dirty="0">
                <a:latin typeface="Arial" panose="020B0604020202020204" pitchFamily="34" charset="0"/>
                <a:cs typeface="Arial" panose="020B0604020202020204" pitchFamily="34" charset="0"/>
              </a:rPr>
              <a:t>Co-chair  </a:t>
            </a:r>
          </a:p>
          <a:p>
            <a:pPr marL="0" indent="0">
              <a:buNone/>
            </a:pPr>
            <a:r>
              <a:rPr lang="pl-PL" b="1" dirty="0">
                <a:latin typeface="Arial" panose="020B0604020202020204" pitchFamily="34" charset="0"/>
                <a:cs typeface="Arial" panose="020B0604020202020204" pitchFamily="34" charset="0"/>
              </a:rPr>
              <a:t>Aisha Lowe</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Vice Chancellor, Educational Services &amp; Support Division </a:t>
            </a:r>
          </a:p>
          <a:p>
            <a:pPr marL="0" indent="0">
              <a:buNone/>
            </a:pP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3240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F382DC-AC19-3249-8F61-E757E4332EAC}"/>
              </a:ext>
            </a:extLst>
          </p:cNvPr>
          <p:cNvSpPr>
            <a:spLocks noGrp="1"/>
          </p:cNvSpPr>
          <p:nvPr>
            <p:ph type="title"/>
          </p:nvPr>
        </p:nvSpPr>
        <p:spPr>
          <a:xfrm>
            <a:off x="579783" y="19880"/>
            <a:ext cx="10515600" cy="1004890"/>
          </a:xfrm>
        </p:spPr>
        <p:txBody>
          <a:bodyPr>
            <a:normAutofit/>
          </a:bodyPr>
          <a:lstStyle/>
          <a:p>
            <a:r>
              <a:rPr lang="en-US" sz="3600" dirty="0">
                <a:solidFill>
                  <a:schemeClr val="accent1"/>
                </a:solidFill>
              </a:rPr>
              <a:t>5C CBE Work Group</a:t>
            </a:r>
            <a:endParaRPr lang="en-US" sz="3600" dirty="0"/>
          </a:p>
        </p:txBody>
      </p:sp>
      <p:sp>
        <p:nvSpPr>
          <p:cNvPr id="3" name="Content Placeholder 2">
            <a:extLst>
              <a:ext uri="{FF2B5EF4-FFF2-40B4-BE49-F238E27FC236}">
                <a16:creationId xmlns:a16="http://schemas.microsoft.com/office/drawing/2014/main" xmlns="" id="{91C82D34-21DF-1E47-8D03-D04D625279BE}"/>
              </a:ext>
            </a:extLst>
          </p:cNvPr>
          <p:cNvSpPr>
            <a:spLocks noGrp="1"/>
          </p:cNvSpPr>
          <p:nvPr>
            <p:ph idx="1"/>
          </p:nvPr>
        </p:nvSpPr>
        <p:spPr>
          <a:xfrm>
            <a:off x="691895" y="1003854"/>
            <a:ext cx="10738105" cy="4023360"/>
          </a:xfrm>
        </p:spPr>
        <p:txBody>
          <a:bodyPr vert="horz" lIns="45720" tIns="45720" rIns="45720" bIns="45720" rtlCol="0" anchor="t">
            <a:noAutofit/>
          </a:bodyPr>
          <a:lstStyle/>
          <a:p>
            <a:pPr>
              <a:lnSpc>
                <a:spcPct val="100000"/>
              </a:lnSpc>
            </a:pPr>
            <a:r>
              <a:rPr lang="en-US" sz="2400" b="1" dirty="0">
                <a:latin typeface="Arial" panose="020B0604020202020204" pitchFamily="34" charset="0"/>
                <a:cs typeface="Arial" panose="020B0604020202020204" pitchFamily="34" charset="0"/>
              </a:rPr>
              <a:t>Objective</a:t>
            </a:r>
            <a:r>
              <a:rPr lang="en-US" sz="2400" dirty="0">
                <a:latin typeface="Arial" panose="020B0604020202020204" pitchFamily="34" charset="0"/>
                <a:cs typeface="Arial" panose="020B0604020202020204" pitchFamily="34" charset="0"/>
              </a:rPr>
              <a:t>: Engage the 5C in deep learning around competency-based education for the purpose of identifying regulatory barriers to direct assessment competency-based education. </a:t>
            </a:r>
          </a:p>
          <a:p>
            <a:pPr marL="0" indent="0">
              <a:lnSpc>
                <a:spcPct val="100000"/>
              </a:lnSpc>
              <a:buNone/>
            </a:pPr>
            <a:endParaRPr lang="en-US" sz="2400" dirty="0">
              <a:latin typeface="Arial" panose="020B0604020202020204" pitchFamily="34" charset="0"/>
              <a:cs typeface="Arial" panose="020B0604020202020204" pitchFamily="34" charset="0"/>
            </a:endParaRPr>
          </a:p>
          <a:p>
            <a:pPr>
              <a:lnSpc>
                <a:spcPct val="100000"/>
              </a:lnSpc>
            </a:pPr>
            <a:r>
              <a:rPr lang="en-US" sz="2400" b="1" dirty="0">
                <a:latin typeface="Arial" panose="020B0604020202020204" pitchFamily="34" charset="0"/>
                <a:cs typeface="Arial" panose="020B0604020202020204" pitchFamily="34" charset="0"/>
              </a:rPr>
              <a:t>Outcome</a:t>
            </a:r>
            <a:r>
              <a:rPr lang="en-US" sz="2400" dirty="0">
                <a:latin typeface="Arial" panose="020B0604020202020204" pitchFamily="34" charset="0"/>
                <a:cs typeface="Arial" panose="020B0604020202020204" pitchFamily="34" charset="0"/>
              </a:rPr>
              <a:t>: To create a package of regulatory language for statewide implementation of direct assessment CBE and identify the next steps necessary to successfully pilot direct assessment CBE programs in the CCC system. </a:t>
            </a:r>
          </a:p>
          <a:p>
            <a:pPr marL="0" indent="0">
              <a:lnSpc>
                <a:spcPct val="100000"/>
              </a:lnSpc>
              <a:buNone/>
            </a:pPr>
            <a:endParaRPr lang="en-US" sz="2400" dirty="0">
              <a:latin typeface="Arial" panose="020B0604020202020204" pitchFamily="34" charset="0"/>
              <a:cs typeface="Arial" panose="020B0604020202020204" pitchFamily="34" charset="0"/>
            </a:endParaRPr>
          </a:p>
          <a:p>
            <a:pPr>
              <a:lnSpc>
                <a:spcPct val="100000"/>
              </a:lnSpc>
            </a:pPr>
            <a:r>
              <a:rPr lang="en-US" sz="2400" b="1" dirty="0">
                <a:latin typeface="Arial" panose="020B0604020202020204" pitchFamily="34" charset="0"/>
                <a:cs typeface="Arial" panose="020B0604020202020204" pitchFamily="34" charset="0"/>
              </a:rPr>
              <a:t>Process</a:t>
            </a:r>
            <a:r>
              <a:rPr lang="en-US" sz="2400" dirty="0">
                <a:latin typeface="Arial" panose="020B0604020202020204" pitchFamily="34" charset="0"/>
                <a:cs typeface="Arial" panose="020B0604020202020204" pitchFamily="34" charset="0"/>
              </a:rPr>
              <a:t>: 5C engages in monthly conversations around CBE having the necessary discussions to develop policy. </a:t>
            </a:r>
          </a:p>
        </p:txBody>
      </p:sp>
    </p:spTree>
    <p:extLst>
      <p:ext uri="{BB962C8B-B14F-4D97-AF65-F5344CB8AC3E}">
        <p14:creationId xmlns:p14="http://schemas.microsoft.com/office/powerpoint/2010/main" val="1263729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101"/>
            <a:ext cx="10515600" cy="649483"/>
          </a:xfrm>
        </p:spPr>
        <p:txBody>
          <a:bodyPr>
            <a:noAutofit/>
          </a:bodyPr>
          <a:lstStyle/>
          <a:p>
            <a:r>
              <a:rPr lang="en-US" sz="3600" dirty="0"/>
              <a:t>Timeline</a:t>
            </a:r>
            <a:endParaRPr lang="en-US" sz="28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42584027"/>
              </p:ext>
            </p:extLst>
          </p:nvPr>
        </p:nvGraphicFramePr>
        <p:xfrm>
          <a:off x="3094381" y="195924"/>
          <a:ext cx="6894443" cy="5469380"/>
        </p:xfrm>
        <a:graphic>
          <a:graphicData uri="http://schemas.openxmlformats.org/drawingml/2006/table">
            <a:tbl>
              <a:tblPr firstRow="1" firstCol="1" bandRow="1">
                <a:tableStyleId>{5C22544A-7EE6-4342-B048-85BDC9FD1C3A}</a:tableStyleId>
              </a:tblPr>
              <a:tblGrid>
                <a:gridCol w="1522676">
                  <a:extLst>
                    <a:ext uri="{9D8B030D-6E8A-4147-A177-3AD203B41FA5}">
                      <a16:colId xmlns:a16="http://schemas.microsoft.com/office/drawing/2014/main" xmlns="" val="1599993531"/>
                    </a:ext>
                  </a:extLst>
                </a:gridCol>
                <a:gridCol w="5371767">
                  <a:extLst>
                    <a:ext uri="{9D8B030D-6E8A-4147-A177-3AD203B41FA5}">
                      <a16:colId xmlns:a16="http://schemas.microsoft.com/office/drawing/2014/main" xmlns="" val="73736684"/>
                    </a:ext>
                  </a:extLst>
                </a:gridCol>
              </a:tblGrid>
              <a:tr h="248608">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Date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Discussion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785570396"/>
                  </a:ext>
                </a:extLst>
              </a:tr>
              <a:tr h="248608">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January 2020</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spcBef>
                          <a:spcPts val="0"/>
                        </a:spcBef>
                        <a:spcAft>
                          <a:spcPts val="0"/>
                        </a:spcAft>
                        <a:buFont typeface="Calibri" panose="020F0502020204030204" pitchFamily="34" charset="0"/>
                        <a:buChar char="•"/>
                      </a:pPr>
                      <a:r>
                        <a:rPr lang="en-US" sz="1600">
                          <a:effectLst/>
                          <a:latin typeface="Arial" panose="020B0604020202020204" pitchFamily="34" charset="0"/>
                          <a:cs typeface="Arial" panose="020B0604020202020204" pitchFamily="34" charset="0"/>
                        </a:rPr>
                        <a:t>Competency-based education overview and definition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909842763"/>
                  </a:ext>
                </a:extLst>
              </a:tr>
              <a:tr h="745825">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February 2020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spcBef>
                          <a:spcPts val="0"/>
                        </a:spcBef>
                        <a:spcAft>
                          <a:spcPts val="0"/>
                        </a:spcAft>
                        <a:buFont typeface="Calibri" panose="020F0502020204030204" pitchFamily="34" charset="0"/>
                        <a:buChar char="•"/>
                      </a:pPr>
                      <a:r>
                        <a:rPr lang="en-US" sz="1600">
                          <a:effectLst/>
                          <a:latin typeface="Arial" panose="020B0604020202020204" pitchFamily="34" charset="0"/>
                          <a:cs typeface="Arial" panose="020B0604020202020204" pitchFamily="34" charset="0"/>
                        </a:rPr>
                        <a:t>CBE Program Design </a:t>
                      </a:r>
                    </a:p>
                    <a:p>
                      <a:pPr marL="342900" marR="0" lvl="0" indent="-342900">
                        <a:spcBef>
                          <a:spcPts val="0"/>
                        </a:spcBef>
                        <a:spcAft>
                          <a:spcPts val="0"/>
                        </a:spcAft>
                        <a:buFont typeface="Calibri" panose="020F0502020204030204" pitchFamily="34" charset="0"/>
                        <a:buChar char="•"/>
                      </a:pPr>
                      <a:r>
                        <a:rPr lang="en-US" sz="1600">
                          <a:effectLst/>
                          <a:latin typeface="Arial" panose="020B0604020202020204" pitchFamily="34" charset="0"/>
                          <a:cs typeface="Arial" panose="020B0604020202020204" pitchFamily="34" charset="0"/>
                        </a:rPr>
                        <a:t>Overview of CBE Program </a:t>
                      </a:r>
                    </a:p>
                    <a:p>
                      <a:pPr marL="342900" marR="0" lvl="0" indent="-342900">
                        <a:spcBef>
                          <a:spcPts val="0"/>
                        </a:spcBef>
                        <a:spcAft>
                          <a:spcPts val="0"/>
                        </a:spcAft>
                        <a:buFont typeface="Calibri" panose="020F0502020204030204" pitchFamily="34" charset="0"/>
                        <a:buChar char="•"/>
                      </a:pPr>
                      <a:r>
                        <a:rPr lang="en-US" sz="1600">
                          <a:effectLst/>
                          <a:latin typeface="Arial" panose="020B0604020202020204" pitchFamily="34" charset="0"/>
                          <a:cs typeface="Arial" panose="020B0604020202020204" pitchFamily="34" charset="0"/>
                        </a:rPr>
                        <a:t>Introduction to Backwards Design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819412640"/>
                  </a:ext>
                </a:extLst>
              </a:tr>
              <a:tr h="1740257">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April 2020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spcBef>
                          <a:spcPts val="0"/>
                        </a:spcBef>
                        <a:spcAft>
                          <a:spcPts val="0"/>
                        </a:spcAft>
                      </a:pPr>
                      <a:r>
                        <a:rPr lang="en-US" sz="1600" dirty="0">
                          <a:effectLst/>
                          <a:latin typeface="Arial" panose="020B0604020202020204" pitchFamily="34" charset="0"/>
                          <a:cs typeface="Arial" panose="020B0604020202020204" pitchFamily="34" charset="0"/>
                        </a:rPr>
                        <a:t>• Program Quality Standards and Approval </a:t>
                      </a:r>
                    </a:p>
                    <a:p>
                      <a:pPr marL="0" marR="0">
                        <a:spcBef>
                          <a:spcPts val="0"/>
                        </a:spcBef>
                        <a:spcAft>
                          <a:spcPts val="0"/>
                        </a:spcAft>
                      </a:pPr>
                      <a:r>
                        <a:rPr lang="en-US" sz="1600" dirty="0">
                          <a:effectLst/>
                          <a:latin typeface="Arial" panose="020B0604020202020204" pitchFamily="34" charset="0"/>
                          <a:cs typeface="Arial" panose="020B0604020202020204" pitchFamily="34" charset="0"/>
                        </a:rPr>
                        <a:t>• Academic Standards and Course Approval</a:t>
                      </a:r>
                    </a:p>
                    <a:p>
                      <a:pPr marL="0" marR="0">
                        <a:spcBef>
                          <a:spcPts val="0"/>
                        </a:spcBef>
                        <a:spcAft>
                          <a:spcPts val="0"/>
                        </a:spcAft>
                      </a:pPr>
                      <a:r>
                        <a:rPr lang="en-US" sz="1600" dirty="0">
                          <a:effectLst/>
                          <a:latin typeface="Arial" panose="020B0604020202020204" pitchFamily="34" charset="0"/>
                          <a:cs typeface="Arial" panose="020B0604020202020204" pitchFamily="34" charset="0"/>
                        </a:rPr>
                        <a:t>• Related Course Elements</a:t>
                      </a:r>
                    </a:p>
                    <a:p>
                      <a:pPr marL="215900" marR="0" indent="57150">
                        <a:spcBef>
                          <a:spcPts val="0"/>
                        </a:spcBef>
                        <a:spcAft>
                          <a:spcPts val="0"/>
                        </a:spcAft>
                      </a:pPr>
                      <a:r>
                        <a:rPr lang="en-US" sz="1600" dirty="0">
                          <a:effectLst/>
                          <a:latin typeface="Arial" panose="020B0604020202020204" pitchFamily="34" charset="0"/>
                          <a:cs typeface="Arial" panose="020B0604020202020204" pitchFamily="34" charset="0"/>
                        </a:rPr>
                        <a:t>- Credit Hour</a:t>
                      </a:r>
                    </a:p>
                    <a:p>
                      <a:pPr marL="273050" marR="0">
                        <a:spcBef>
                          <a:spcPts val="0"/>
                        </a:spcBef>
                        <a:spcAft>
                          <a:spcPts val="0"/>
                        </a:spcAft>
                      </a:pPr>
                      <a:r>
                        <a:rPr lang="en-US" sz="1600" dirty="0">
                          <a:effectLst/>
                          <a:latin typeface="Arial" panose="020B0604020202020204" pitchFamily="34" charset="0"/>
                          <a:cs typeface="Arial" panose="020B0604020202020204" pitchFamily="34" charset="0"/>
                        </a:rPr>
                        <a:t>- Academic Symbols and Grade Point Average</a:t>
                      </a:r>
                    </a:p>
                    <a:p>
                      <a:pPr marL="273050" marR="0">
                        <a:spcBef>
                          <a:spcPts val="0"/>
                        </a:spcBef>
                        <a:spcAft>
                          <a:spcPts val="0"/>
                        </a:spcAft>
                      </a:pPr>
                      <a:r>
                        <a:rPr lang="en-US" sz="1600" dirty="0">
                          <a:effectLst/>
                          <a:latin typeface="Arial" panose="020B0604020202020204" pitchFamily="34" charset="0"/>
                          <a:cs typeface="Arial" panose="020B0604020202020204" pitchFamily="34" charset="0"/>
                        </a:rPr>
                        <a:t>- Types of Courses Appropriate for</a:t>
                      </a:r>
                      <a:r>
                        <a:rPr lang="en-US" sz="1600" baseline="0" dirty="0">
                          <a:effectLst/>
                          <a:latin typeface="Arial" panose="020B0604020202020204" pitchFamily="34" charset="0"/>
                          <a:cs typeface="Arial" panose="020B0604020202020204" pitchFamily="34" charset="0"/>
                        </a:rPr>
                        <a:t> </a:t>
                      </a:r>
                      <a:r>
                        <a:rPr lang="en-US" sz="1600" dirty="0">
                          <a:effectLst/>
                          <a:latin typeface="Arial" panose="020B0604020202020204" pitchFamily="34" charset="0"/>
                          <a:cs typeface="Arial" panose="020B0604020202020204" pitchFamily="34" charset="0"/>
                        </a:rPr>
                        <a:t>Associate’s Degrees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70357978"/>
                  </a:ext>
                </a:extLst>
              </a:tr>
              <a:tr h="1491649">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May 2020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spcBef>
                          <a:spcPts val="0"/>
                        </a:spcBef>
                        <a:spcAft>
                          <a:spcPts val="0"/>
                        </a:spcAft>
                        <a:buFont typeface="Calibri" panose="020F0502020204030204" pitchFamily="34" charset="0"/>
                        <a:buChar char="•"/>
                      </a:pPr>
                      <a:r>
                        <a:rPr lang="en-US" sz="1600">
                          <a:effectLst/>
                          <a:latin typeface="Arial" panose="020B0604020202020204" pitchFamily="34" charset="0"/>
                          <a:cs typeface="Arial" panose="020B0604020202020204" pitchFamily="34" charset="0"/>
                        </a:rPr>
                        <a:t>Consider a full CBE program model </a:t>
                      </a:r>
                    </a:p>
                    <a:p>
                      <a:pPr marL="342900" marR="0" lvl="0" indent="-342900">
                        <a:spcBef>
                          <a:spcPts val="0"/>
                        </a:spcBef>
                        <a:spcAft>
                          <a:spcPts val="0"/>
                        </a:spcAft>
                        <a:buFont typeface="Calibri" panose="020F0502020204030204" pitchFamily="34" charset="0"/>
                        <a:buChar char="•"/>
                      </a:pPr>
                      <a:r>
                        <a:rPr lang="en-US" sz="1600">
                          <a:effectLst/>
                          <a:latin typeface="Arial" panose="020B0604020202020204" pitchFamily="34" charset="0"/>
                          <a:cs typeface="Arial" panose="020B0604020202020204" pitchFamily="34" charset="0"/>
                        </a:rPr>
                        <a:t>Policy and Guidance Focus Areas </a:t>
                      </a:r>
                    </a:p>
                    <a:p>
                      <a:pPr marL="742950" marR="0" lvl="1" indent="-285750">
                        <a:spcBef>
                          <a:spcPts val="0"/>
                        </a:spcBef>
                        <a:spcAft>
                          <a:spcPts val="0"/>
                        </a:spcAft>
                        <a:buFont typeface="Calibri" panose="020F0502020204030204" pitchFamily="34" charset="0"/>
                        <a:buChar char="-"/>
                      </a:pPr>
                      <a:r>
                        <a:rPr lang="en-US" sz="1600">
                          <a:effectLst/>
                          <a:latin typeface="Arial" panose="020B0604020202020204" pitchFamily="34" charset="0"/>
                          <a:cs typeface="Arial" panose="020B0604020202020204" pitchFamily="34" charset="0"/>
                        </a:rPr>
                        <a:t>Faculty Role </a:t>
                      </a:r>
                    </a:p>
                    <a:p>
                      <a:pPr marL="742950" marR="0" lvl="1" indent="-285750">
                        <a:spcBef>
                          <a:spcPts val="0"/>
                        </a:spcBef>
                        <a:spcAft>
                          <a:spcPts val="0"/>
                        </a:spcAft>
                        <a:buFont typeface="Calibri" panose="020F0502020204030204" pitchFamily="34" charset="0"/>
                        <a:buChar char="-"/>
                      </a:pPr>
                      <a:r>
                        <a:rPr lang="en-US" sz="1600">
                          <a:effectLst/>
                          <a:latin typeface="Arial" panose="020B0604020202020204" pitchFamily="34" charset="0"/>
                          <a:cs typeface="Arial" panose="020B0604020202020204" pitchFamily="34" charset="0"/>
                        </a:rPr>
                        <a:t>Academic Calendar </a:t>
                      </a:r>
                    </a:p>
                    <a:p>
                      <a:pPr marL="742950" marR="0" lvl="1" indent="-285750">
                        <a:spcBef>
                          <a:spcPts val="0"/>
                        </a:spcBef>
                        <a:spcAft>
                          <a:spcPts val="0"/>
                        </a:spcAft>
                        <a:buFont typeface="Calibri" panose="020F0502020204030204" pitchFamily="34" charset="0"/>
                        <a:buChar char="-"/>
                      </a:pPr>
                      <a:r>
                        <a:rPr lang="en-US" sz="1600">
                          <a:effectLst/>
                          <a:latin typeface="Arial" panose="020B0604020202020204" pitchFamily="34" charset="0"/>
                          <a:cs typeface="Arial" panose="020B0604020202020204" pitchFamily="34" charset="0"/>
                        </a:rPr>
                        <a:t>Withdrawal </a:t>
                      </a:r>
                    </a:p>
                    <a:p>
                      <a:pPr marL="742950" marR="0" lvl="1" indent="-285750">
                        <a:spcBef>
                          <a:spcPts val="0"/>
                        </a:spcBef>
                        <a:spcAft>
                          <a:spcPts val="0"/>
                        </a:spcAft>
                        <a:buFont typeface="Calibri" panose="020F0502020204030204" pitchFamily="34" charset="0"/>
                        <a:buChar char="-"/>
                      </a:pPr>
                      <a:r>
                        <a:rPr lang="en-US" sz="1600">
                          <a:effectLst/>
                          <a:latin typeface="Arial" panose="020B0604020202020204" pitchFamily="34" charset="0"/>
                          <a:cs typeface="Arial" panose="020B0604020202020204" pitchFamily="34" charset="0"/>
                        </a:rPr>
                        <a:t>Repetition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259035139"/>
                  </a:ext>
                </a:extLst>
              </a:tr>
              <a:tr h="994433">
                <a:tc>
                  <a:txBody>
                    <a:bodyPr/>
                    <a:lstStyle/>
                    <a:p>
                      <a:pPr marL="0" marR="0">
                        <a:spcBef>
                          <a:spcPts val="0"/>
                        </a:spcBef>
                        <a:spcAft>
                          <a:spcPts val="0"/>
                        </a:spcAft>
                      </a:pPr>
                      <a:r>
                        <a:rPr lang="en-US" sz="1600">
                          <a:effectLst/>
                          <a:latin typeface="Arial" panose="020B0604020202020204" pitchFamily="34" charset="0"/>
                          <a:cs typeface="Arial" panose="020B0604020202020204" pitchFamily="34" charset="0"/>
                        </a:rPr>
                        <a:t>June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spcBef>
                          <a:spcPts val="0"/>
                        </a:spcBef>
                        <a:spcAft>
                          <a:spcPts val="0"/>
                        </a:spcAft>
                        <a:buFont typeface="Calibri" panose="020F0502020204030204" pitchFamily="34" charset="0"/>
                        <a:buChar char="•"/>
                      </a:pPr>
                      <a:r>
                        <a:rPr lang="en-US" sz="1600" dirty="0">
                          <a:effectLst/>
                          <a:latin typeface="Arial" panose="020B0604020202020204" pitchFamily="34" charset="0"/>
                          <a:cs typeface="Arial" panose="020B0604020202020204" pitchFamily="34" charset="0"/>
                        </a:rPr>
                        <a:t>Implementation</a:t>
                      </a:r>
                    </a:p>
                    <a:p>
                      <a:pPr marL="342900" marR="0" lvl="0" indent="-342900">
                        <a:spcBef>
                          <a:spcPts val="0"/>
                        </a:spcBef>
                        <a:spcAft>
                          <a:spcPts val="0"/>
                        </a:spcAft>
                        <a:buFont typeface="Calibri" panose="020F0502020204030204" pitchFamily="34" charset="0"/>
                        <a:buChar char="•"/>
                      </a:pPr>
                      <a:r>
                        <a:rPr lang="en-US" sz="1600" dirty="0">
                          <a:effectLst/>
                          <a:latin typeface="Arial" panose="020B0604020202020204" pitchFamily="34" charset="0"/>
                          <a:cs typeface="Arial" panose="020B0604020202020204" pitchFamily="34" charset="0"/>
                        </a:rPr>
                        <a:t>Governance and approval processes</a:t>
                      </a:r>
                    </a:p>
                    <a:p>
                      <a:pPr marL="342900" marR="0" lvl="0" indent="-342900">
                        <a:spcBef>
                          <a:spcPts val="0"/>
                        </a:spcBef>
                        <a:spcAft>
                          <a:spcPts val="0"/>
                        </a:spcAft>
                        <a:buFont typeface="Calibri" panose="020F0502020204030204" pitchFamily="34" charset="0"/>
                        <a:buChar char="•"/>
                      </a:pPr>
                      <a:r>
                        <a:rPr lang="en-US" sz="1600" dirty="0">
                          <a:effectLst/>
                          <a:latin typeface="Arial" panose="020B0604020202020204" pitchFamily="34" charset="0"/>
                          <a:cs typeface="Arial" panose="020B0604020202020204" pitchFamily="34" charset="0"/>
                        </a:rPr>
                        <a:t>Regional accrediting processes</a:t>
                      </a:r>
                    </a:p>
                    <a:p>
                      <a:pPr marL="342900" marR="0" lvl="0" indent="-342900">
                        <a:spcBef>
                          <a:spcPts val="0"/>
                        </a:spcBef>
                        <a:spcAft>
                          <a:spcPts val="0"/>
                        </a:spcAft>
                        <a:buFont typeface="Calibri" panose="020F0502020204030204" pitchFamily="34" charset="0"/>
                        <a:buChar char="•"/>
                      </a:pPr>
                      <a:r>
                        <a:rPr lang="en-US" sz="1600" dirty="0">
                          <a:effectLst/>
                          <a:latin typeface="Arial" panose="020B0604020202020204" pitchFamily="34" charset="0"/>
                          <a:cs typeface="Arial" panose="020B0604020202020204" pitchFamily="34" charset="0"/>
                        </a:rPr>
                        <a:t>Evaluation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745987717"/>
                  </a:ext>
                </a:extLst>
              </a:tr>
            </a:tbl>
          </a:graphicData>
        </a:graphic>
      </p:graphicFrame>
    </p:spTree>
    <p:extLst>
      <p:ext uri="{BB962C8B-B14F-4D97-AF65-F5344CB8AC3E}">
        <p14:creationId xmlns:p14="http://schemas.microsoft.com/office/powerpoint/2010/main" val="3585826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101"/>
            <a:ext cx="10515600" cy="649483"/>
          </a:xfrm>
        </p:spPr>
        <p:txBody>
          <a:bodyPr>
            <a:noAutofit/>
          </a:bodyPr>
          <a:lstStyle/>
          <a:p>
            <a:r>
              <a:rPr lang="en-US" sz="3600" dirty="0"/>
              <a:t>Draft Regulations</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948024"/>
            <a:ext cx="10515600" cy="4597776"/>
          </a:xfrm>
        </p:spPr>
        <p:txBody>
          <a:bodyPr numCol="2">
            <a:normAutofit fontScale="85000" lnSpcReduction="20000"/>
          </a:bodyPr>
          <a:lstStyle/>
          <a:p>
            <a:pPr marL="0" indent="0">
              <a:buNone/>
            </a:pPr>
            <a:r>
              <a:rPr lang="en-US" cap="small" dirty="0"/>
              <a:t>The Proposed New Regulations for Direct Assessment CBE Consists of:</a:t>
            </a:r>
            <a:endParaRPr lang="en-US" dirty="0"/>
          </a:p>
          <a:p>
            <a:pPr lvl="0"/>
            <a:r>
              <a:rPr lang="en-US" dirty="0"/>
              <a:t>Direct Assessment CBE Definition and Application </a:t>
            </a:r>
          </a:p>
          <a:p>
            <a:pPr lvl="0"/>
            <a:r>
              <a:rPr lang="en-US" dirty="0"/>
              <a:t>Scope and Intent</a:t>
            </a:r>
          </a:p>
          <a:p>
            <a:pPr lvl="0"/>
            <a:r>
              <a:rPr lang="en-US" dirty="0"/>
              <a:t>Definitions </a:t>
            </a:r>
          </a:p>
          <a:p>
            <a:pPr lvl="0"/>
            <a:r>
              <a:rPr lang="en-US" dirty="0"/>
              <a:t>CBE Program Approval </a:t>
            </a:r>
          </a:p>
          <a:p>
            <a:pPr lvl="0"/>
            <a:r>
              <a:rPr lang="en-US" dirty="0"/>
              <a:t>Modality </a:t>
            </a:r>
          </a:p>
          <a:p>
            <a:pPr lvl="0"/>
            <a:r>
              <a:rPr lang="en-US" dirty="0"/>
              <a:t>General Academic Standards and Module approval </a:t>
            </a:r>
          </a:p>
          <a:p>
            <a:pPr lvl="0"/>
            <a:r>
              <a:rPr lang="en-US" dirty="0"/>
              <a:t>Module Quality Standards </a:t>
            </a:r>
          </a:p>
          <a:p>
            <a:pPr lvl="0"/>
            <a:r>
              <a:rPr lang="en-US" dirty="0"/>
              <a:t>Faculty Selection and Workload </a:t>
            </a:r>
          </a:p>
          <a:p>
            <a:pPr lvl="0"/>
            <a:r>
              <a:rPr lang="en-US" dirty="0"/>
              <a:t>Instructor Contact</a:t>
            </a:r>
          </a:p>
          <a:p>
            <a:pPr lvl="0"/>
            <a:endParaRPr lang="en-US" dirty="0"/>
          </a:p>
          <a:p>
            <a:pPr lvl="0"/>
            <a:endParaRPr lang="en-US" dirty="0"/>
          </a:p>
          <a:p>
            <a:pPr lvl="0"/>
            <a:r>
              <a:rPr lang="en-US" dirty="0"/>
              <a:t>Instruction </a:t>
            </a:r>
          </a:p>
          <a:p>
            <a:pPr lvl="0"/>
            <a:r>
              <a:rPr lang="en-US" dirty="0"/>
              <a:t>Availability of Instructor</a:t>
            </a:r>
          </a:p>
          <a:p>
            <a:pPr lvl="0"/>
            <a:r>
              <a:rPr lang="en-US" dirty="0"/>
              <a:t>Program and Curriculum Development</a:t>
            </a:r>
          </a:p>
          <a:p>
            <a:pPr lvl="0"/>
            <a:r>
              <a:rPr lang="en-US" dirty="0"/>
              <a:t>Academic Record Symbols and Grade Point Average  </a:t>
            </a:r>
          </a:p>
          <a:p>
            <a:pPr lvl="0"/>
            <a:r>
              <a:rPr lang="en-US" dirty="0"/>
              <a:t>Repetition </a:t>
            </a:r>
          </a:p>
          <a:p>
            <a:pPr lvl="0"/>
            <a:r>
              <a:rPr lang="en-US" dirty="0"/>
              <a:t>Evaluation </a:t>
            </a:r>
          </a:p>
          <a:p>
            <a:pPr lvl="0"/>
            <a:r>
              <a:rPr lang="en-US" dirty="0"/>
              <a:t>Academic Calendar </a:t>
            </a:r>
          </a:p>
          <a:p>
            <a:pPr lvl="0"/>
            <a:r>
              <a:rPr lang="en-US" dirty="0"/>
              <a:t>Competency-Based Credit </a:t>
            </a:r>
          </a:p>
          <a:p>
            <a:r>
              <a:rPr lang="en-US" dirty="0"/>
              <a:t>Eligibility for State Funds</a:t>
            </a:r>
          </a:p>
        </p:txBody>
      </p:sp>
    </p:spTree>
    <p:extLst>
      <p:ext uri="{BB962C8B-B14F-4D97-AF65-F5344CB8AC3E}">
        <p14:creationId xmlns:p14="http://schemas.microsoft.com/office/powerpoint/2010/main" val="3092782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F382DC-AC19-3249-8F61-E757E4332EAC}"/>
              </a:ext>
            </a:extLst>
          </p:cNvPr>
          <p:cNvSpPr>
            <a:spLocks noGrp="1"/>
          </p:cNvSpPr>
          <p:nvPr>
            <p:ph type="title"/>
          </p:nvPr>
        </p:nvSpPr>
        <p:spPr>
          <a:xfrm>
            <a:off x="579783" y="27195"/>
            <a:ext cx="10515600" cy="1325563"/>
          </a:xfrm>
        </p:spPr>
        <p:txBody>
          <a:bodyPr>
            <a:normAutofit/>
          </a:bodyPr>
          <a:lstStyle/>
          <a:p>
            <a:r>
              <a:rPr lang="en-US" sz="4000" dirty="0">
                <a:solidFill>
                  <a:schemeClr val="accent1"/>
                </a:solidFill>
              </a:rPr>
              <a:t>The Pilot</a:t>
            </a:r>
            <a:endParaRPr lang="en-US" sz="4000" dirty="0"/>
          </a:p>
        </p:txBody>
      </p:sp>
      <p:sp>
        <p:nvSpPr>
          <p:cNvPr id="3" name="Content Placeholder 2">
            <a:extLst>
              <a:ext uri="{FF2B5EF4-FFF2-40B4-BE49-F238E27FC236}">
                <a16:creationId xmlns:a16="http://schemas.microsoft.com/office/drawing/2014/main" xmlns="" id="{91C82D34-21DF-1E47-8D03-D04D625279BE}"/>
              </a:ext>
            </a:extLst>
          </p:cNvPr>
          <p:cNvSpPr>
            <a:spLocks noGrp="1"/>
          </p:cNvSpPr>
          <p:nvPr>
            <p:ph idx="1"/>
          </p:nvPr>
        </p:nvSpPr>
        <p:spPr>
          <a:xfrm>
            <a:off x="691895" y="1242390"/>
            <a:ext cx="10403487" cy="4452732"/>
          </a:xfrm>
        </p:spPr>
        <p:txBody>
          <a:bodyPr vert="horz" lIns="45720" tIns="45720" rIns="45720" bIns="45720" rtlCol="0" anchor="t">
            <a:normAutofit/>
          </a:bodyPr>
          <a:lstStyle/>
          <a:p>
            <a:pPr marL="0" indent="0" algn="ctr">
              <a:buNone/>
            </a:pPr>
            <a:r>
              <a:rPr lang="en-US" b="1" dirty="0"/>
              <a:t>A collaborative of campuses implementing direct assessment CBE programs</a:t>
            </a:r>
          </a:p>
          <a:p>
            <a:pPr marL="0" indent="0" algn="ctr">
              <a:buNone/>
            </a:pPr>
            <a:endParaRPr lang="en-US" b="1" dirty="0"/>
          </a:p>
          <a:p>
            <a:r>
              <a:rPr lang="en-US" dirty="0"/>
              <a:t>Close coordination with the CCCCO</a:t>
            </a:r>
          </a:p>
          <a:p>
            <a:r>
              <a:rPr lang="en-US" dirty="0"/>
              <a:t>Seed money to launch programs</a:t>
            </a:r>
          </a:p>
          <a:p>
            <a:r>
              <a:rPr lang="en-US" dirty="0"/>
              <a:t>Program development support</a:t>
            </a:r>
          </a:p>
          <a:p>
            <a:r>
              <a:rPr lang="en-US" dirty="0"/>
              <a:t>Research implementation process and program outcomes</a:t>
            </a:r>
          </a:p>
          <a:p>
            <a:r>
              <a:rPr lang="en-US" dirty="0"/>
              <a:t>Recommendations for improvement</a:t>
            </a:r>
          </a:p>
          <a:p>
            <a:r>
              <a:rPr lang="en-US" dirty="0"/>
              <a:t>Inform broader system implementation</a:t>
            </a:r>
          </a:p>
        </p:txBody>
      </p:sp>
    </p:spTree>
    <p:extLst>
      <p:ext uri="{BB962C8B-B14F-4D97-AF65-F5344CB8AC3E}">
        <p14:creationId xmlns:p14="http://schemas.microsoft.com/office/powerpoint/2010/main" val="382745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1" dirty="0">
                <a:latin typeface="Arial" panose="020B0604020202020204" pitchFamily="34" charset="0"/>
                <a:cs typeface="Arial" panose="020B0604020202020204" pitchFamily="34" charset="0"/>
              </a:rPr>
              <a:t>Join us for the next session</a:t>
            </a:r>
          </a:p>
        </p:txBody>
      </p:sp>
      <p:sp>
        <p:nvSpPr>
          <p:cNvPr id="7" name="Subtitle 6"/>
          <p:cNvSpPr>
            <a:spLocks noGrp="1"/>
          </p:cNvSpPr>
          <p:nvPr>
            <p:ph type="subTitle" idx="1"/>
          </p:nvPr>
        </p:nvSpPr>
        <p:spPr>
          <a:xfrm>
            <a:off x="1524000" y="3500353"/>
            <a:ext cx="9144000" cy="480864"/>
          </a:xfrm>
        </p:spPr>
        <p:txBody>
          <a:bodyPr/>
          <a:lstStyle/>
          <a:p>
            <a:r>
              <a:rPr lang="en-US" dirty="0"/>
              <a:t>Today at 2:45pm</a:t>
            </a:r>
          </a:p>
        </p:txBody>
      </p:sp>
    </p:spTree>
    <p:extLst>
      <p:ext uri="{BB962C8B-B14F-4D97-AF65-F5344CB8AC3E}">
        <p14:creationId xmlns:p14="http://schemas.microsoft.com/office/powerpoint/2010/main" val="1376578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895" y="297496"/>
            <a:ext cx="10733116" cy="821213"/>
          </a:xfrm>
        </p:spPr>
        <p:txBody>
          <a:bodyPr>
            <a:noAutofit/>
          </a:bodyPr>
          <a:lstStyle/>
          <a:p>
            <a:pPr>
              <a:spcAft>
                <a:spcPts val="600"/>
              </a:spcAft>
            </a:pPr>
            <a:r>
              <a:rPr lang="en-US" sz="3600" b="1" dirty="0">
                <a:latin typeface="Arial" panose="020B0604020202020204" pitchFamily="34" charset="0"/>
                <a:cs typeface="Arial" panose="020B0604020202020204" pitchFamily="34" charset="0"/>
              </a:rPr>
              <a:t>Session </a:t>
            </a:r>
            <a:r>
              <a:rPr lang="en-US" sz="3600" b="1" dirty="0" smtClean="0">
                <a:latin typeface="Arial" panose="020B0604020202020204" pitchFamily="34" charset="0"/>
                <a:cs typeface="Arial" panose="020B0604020202020204" pitchFamily="34" charset="0"/>
              </a:rPr>
              <a:t>2 CBE Follow-up </a:t>
            </a:r>
            <a:r>
              <a:rPr lang="en-US" sz="3600" b="1" smtClean="0">
                <a:latin typeface="Arial" panose="020B0604020202020204" pitchFamily="34" charset="0"/>
                <a:cs typeface="Arial" panose="020B0604020202020204" pitchFamily="34" charset="0"/>
              </a:rPr>
              <a:t>and Facilitated Dialog</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489751"/>
            <a:ext cx="10515600" cy="4191858"/>
          </a:xfrm>
        </p:spPr>
        <p:txBody>
          <a:bodyPr>
            <a:normAutofit/>
          </a:bodyPr>
          <a:lstStyle/>
          <a:p>
            <a:pPr marL="0" indent="0">
              <a:buNone/>
            </a:pPr>
            <a:r>
              <a:rPr lang="en-US" b="1" dirty="0">
                <a:latin typeface="Arial" panose="020B0604020202020204" pitchFamily="34" charset="0"/>
                <a:cs typeface="Arial" panose="020B0604020202020204" pitchFamily="34" charset="0"/>
              </a:rPr>
              <a:t> </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xmlns="" id="{91C82D34-21DF-1E47-8D03-D04D625279BE}"/>
              </a:ext>
            </a:extLst>
          </p:cNvPr>
          <p:cNvSpPr txBox="1">
            <a:spLocks/>
          </p:cNvSpPr>
          <p:nvPr/>
        </p:nvSpPr>
        <p:spPr>
          <a:xfrm>
            <a:off x="691895" y="1242390"/>
            <a:ext cx="10403487" cy="4452732"/>
          </a:xfrm>
          <a:prstGeom prst="rect">
            <a:avLst/>
          </a:prstGeom>
        </p:spPr>
        <p:txBody>
          <a:bodyPr vert="horz" lIns="45720" tIns="45720" rIns="4572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Overview Draft Regulations</a:t>
            </a:r>
          </a:p>
          <a:p>
            <a:r>
              <a:rPr lang="en-US" dirty="0"/>
              <a:t>Assumptions and Key Components</a:t>
            </a:r>
          </a:p>
          <a:p>
            <a:pPr marL="0" indent="0">
              <a:buNone/>
            </a:pPr>
            <a:endParaRPr lang="en-US" b="1" dirty="0"/>
          </a:p>
          <a:p>
            <a:pPr marL="0" indent="0">
              <a:buNone/>
            </a:pPr>
            <a:r>
              <a:rPr lang="en-US" b="1" dirty="0"/>
              <a:t>Introduce the CBE Collaborative</a:t>
            </a:r>
            <a:endParaRPr lang="en-US" dirty="0"/>
          </a:p>
          <a:p>
            <a:r>
              <a:rPr lang="en-US" dirty="0"/>
              <a:t>Goals</a:t>
            </a:r>
          </a:p>
          <a:p>
            <a:r>
              <a:rPr lang="en-US" dirty="0"/>
              <a:t>Objectives</a:t>
            </a:r>
          </a:p>
          <a:p>
            <a:r>
              <a:rPr lang="en-US" dirty="0"/>
              <a:t>Criteria</a:t>
            </a:r>
          </a:p>
          <a:p>
            <a:r>
              <a:rPr lang="en-US" dirty="0"/>
              <a:t>Timeline</a:t>
            </a:r>
          </a:p>
        </p:txBody>
      </p:sp>
    </p:spTree>
    <p:extLst>
      <p:ext uri="{BB962C8B-B14F-4D97-AF65-F5344CB8AC3E}">
        <p14:creationId xmlns:p14="http://schemas.microsoft.com/office/powerpoint/2010/main" val="3955967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i="1"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4127968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Overview</a:t>
            </a:r>
          </a:p>
        </p:txBody>
      </p:sp>
      <p:sp>
        <p:nvSpPr>
          <p:cNvPr id="3" name="Content Placeholder 2"/>
          <p:cNvSpPr>
            <a:spLocks noGrp="1"/>
          </p:cNvSpPr>
          <p:nvPr>
            <p:ph idx="1"/>
          </p:nvPr>
        </p:nvSpPr>
        <p:spPr>
          <a:xfrm>
            <a:off x="838200" y="1578547"/>
            <a:ext cx="10515600" cy="4031143"/>
          </a:xfrm>
        </p:spPr>
        <p:txBody>
          <a:bodyPr>
            <a:normAutofit/>
          </a:bodyPr>
          <a:lstStyle/>
          <a:p>
            <a:pPr marL="0" lvl="0" indent="0" fontAlgn="ctr">
              <a:lnSpc>
                <a:spcPct val="200000"/>
              </a:lnSpc>
              <a:buNone/>
            </a:pPr>
            <a:r>
              <a:rPr lang="en-US" b="1" dirty="0">
                <a:latin typeface="Arial" panose="020B0604020202020204" pitchFamily="34" charset="0"/>
                <a:cs typeface="Arial" panose="020B0604020202020204" pitchFamily="34" charset="0"/>
              </a:rPr>
              <a:t>Background/Context</a:t>
            </a:r>
          </a:p>
          <a:p>
            <a:pPr marL="0" lvl="0" indent="0" fontAlgn="ctr">
              <a:lnSpc>
                <a:spcPct val="200000"/>
              </a:lnSpc>
              <a:buNone/>
            </a:pPr>
            <a:r>
              <a:rPr lang="en-US" b="1" dirty="0">
                <a:latin typeface="Arial" panose="020B0604020202020204" pitchFamily="34" charset="0"/>
                <a:cs typeface="Arial" panose="020B0604020202020204" pitchFamily="34" charset="0"/>
              </a:rPr>
              <a:t>Implementing CBE in the CCCs</a:t>
            </a:r>
          </a:p>
          <a:p>
            <a:pPr marL="0" lvl="0" indent="0" fontAlgn="ctr">
              <a:lnSpc>
                <a:spcPct val="200000"/>
              </a:lnSpc>
              <a:buNone/>
            </a:pPr>
            <a:r>
              <a:rPr lang="en-US" b="1" dirty="0">
                <a:latin typeface="Arial" panose="020B0604020202020204" pitchFamily="34" charset="0"/>
                <a:cs typeface="Arial" panose="020B0604020202020204" pitchFamily="34" charset="0"/>
              </a:rPr>
              <a:t>Preview Next Session</a:t>
            </a:r>
          </a:p>
          <a:p>
            <a:pPr marL="0" lvl="0" indent="0" fontAlgn="ctr">
              <a:lnSpc>
                <a:spcPct val="200000"/>
              </a:lnSpc>
              <a:buNone/>
            </a:pPr>
            <a:r>
              <a:rPr lang="en-US" b="1" dirty="0">
                <a:latin typeface="Arial" panose="020B0604020202020204" pitchFamily="34" charset="0"/>
                <a:cs typeface="Arial" panose="020B0604020202020204" pitchFamily="34" charset="0"/>
              </a:rPr>
              <a:t>Q&amp;A</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6771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2764465"/>
            <a:ext cx="9144000" cy="786809"/>
          </a:xfrm>
        </p:spPr>
        <p:txBody>
          <a:bodyPr/>
          <a:lstStyle/>
          <a:p>
            <a:r>
              <a:rPr lang="en-US" b="1" dirty="0">
                <a:latin typeface="Arial" panose="020B0604020202020204" pitchFamily="34" charset="0"/>
                <a:cs typeface="Arial" panose="020B0604020202020204" pitchFamily="34" charset="0"/>
              </a:rPr>
              <a:t>Background and Context</a:t>
            </a:r>
          </a:p>
        </p:txBody>
      </p:sp>
    </p:spTree>
    <p:extLst>
      <p:ext uri="{BB962C8B-B14F-4D97-AF65-F5344CB8AC3E}">
        <p14:creationId xmlns:p14="http://schemas.microsoft.com/office/powerpoint/2010/main" val="2808052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17A97F-FC29-402D-9AA0-43928897F273}"/>
              </a:ext>
            </a:extLst>
          </p:cNvPr>
          <p:cNvSpPr>
            <a:spLocks noGrp="1"/>
          </p:cNvSpPr>
          <p:nvPr>
            <p:ph type="title"/>
          </p:nvPr>
        </p:nvSpPr>
        <p:spPr>
          <a:xfrm>
            <a:off x="2560277" y="1133821"/>
            <a:ext cx="3775343" cy="994172"/>
          </a:xfrm>
        </p:spPr>
        <p:txBody>
          <a:bodyPr>
            <a:normAutofit fontScale="90000"/>
          </a:bodyPr>
          <a:lstStyle/>
          <a:p>
            <a:r>
              <a:rPr lang="en-US" sz="3300" b="1" dirty="0">
                <a:latin typeface="Arial" panose="020B0604020202020204" pitchFamily="34" charset="0"/>
                <a:cs typeface="Arial" panose="020B0604020202020204" pitchFamily="34" charset="0"/>
              </a:rPr>
              <a:t>Vision for Success</a:t>
            </a:r>
          </a:p>
        </p:txBody>
      </p:sp>
      <p:sp>
        <p:nvSpPr>
          <p:cNvPr id="3" name="Content Placeholder 2">
            <a:extLst>
              <a:ext uri="{FF2B5EF4-FFF2-40B4-BE49-F238E27FC236}">
                <a16:creationId xmlns:a16="http://schemas.microsoft.com/office/drawing/2014/main" xmlns="" id="{4417CF1D-3A75-4C6A-86F1-0209BD5F4E75}"/>
              </a:ext>
            </a:extLst>
          </p:cNvPr>
          <p:cNvSpPr>
            <a:spLocks noGrp="1"/>
          </p:cNvSpPr>
          <p:nvPr>
            <p:ph idx="1"/>
          </p:nvPr>
        </p:nvSpPr>
        <p:spPr>
          <a:xfrm>
            <a:off x="1998785" y="2125268"/>
            <a:ext cx="4887377" cy="3479831"/>
          </a:xfrm>
        </p:spPr>
        <p:txBody>
          <a:bodyPr>
            <a:normAutofit fontScale="85000" lnSpcReduction="20000"/>
          </a:bodyPr>
          <a:lstStyle/>
          <a:p>
            <a:pPr marL="385763" indent="-385763">
              <a:buFont typeface="+mj-lt"/>
              <a:buAutoNum type="arabicPeriod"/>
            </a:pPr>
            <a:r>
              <a:rPr lang="en-US" dirty="0">
                <a:latin typeface="Arial" panose="020B0604020202020204" pitchFamily="34" charset="0"/>
                <a:cs typeface="Arial" panose="020B0604020202020204" pitchFamily="34" charset="0"/>
              </a:rPr>
              <a:t>Increase credential obtainment by 20%</a:t>
            </a:r>
          </a:p>
          <a:p>
            <a:pPr marL="385763" indent="-385763">
              <a:buFont typeface="+mj-lt"/>
              <a:buAutoNum type="arabicPeriod"/>
            </a:pPr>
            <a:r>
              <a:rPr lang="en-US" dirty="0">
                <a:latin typeface="Arial" panose="020B0604020202020204" pitchFamily="34" charset="0"/>
                <a:cs typeface="Arial" panose="020B0604020202020204" pitchFamily="34" charset="0"/>
              </a:rPr>
              <a:t>Increase transfer by 35% to UC and CSU</a:t>
            </a:r>
          </a:p>
          <a:p>
            <a:pPr marL="385763" indent="-385763">
              <a:buFont typeface="+mj-lt"/>
              <a:buAutoNum type="arabicPeriod"/>
            </a:pPr>
            <a:r>
              <a:rPr lang="en-US" dirty="0">
                <a:latin typeface="Arial" panose="020B0604020202020204" pitchFamily="34" charset="0"/>
                <a:cs typeface="Arial" panose="020B0604020202020204" pitchFamily="34" charset="0"/>
              </a:rPr>
              <a:t>Decrease unit obtainment for a degree</a:t>
            </a:r>
          </a:p>
          <a:p>
            <a:pPr marL="385763" indent="-385763">
              <a:buFont typeface="+mj-lt"/>
              <a:buAutoNum type="arabicPeriod"/>
            </a:pPr>
            <a:r>
              <a:rPr lang="en-US" dirty="0">
                <a:latin typeface="Arial" panose="020B0604020202020204" pitchFamily="34" charset="0"/>
                <a:cs typeface="Arial" panose="020B0604020202020204" pitchFamily="34" charset="0"/>
              </a:rPr>
              <a:t>Increase employment for CTE students</a:t>
            </a:r>
          </a:p>
          <a:p>
            <a:pPr marL="385763" indent="-385763">
              <a:buFont typeface="+mj-lt"/>
              <a:buAutoNum type="arabicPeriod"/>
            </a:pPr>
            <a:r>
              <a:rPr lang="en-US" dirty="0">
                <a:latin typeface="Arial" panose="020B0604020202020204" pitchFamily="34" charset="0"/>
                <a:cs typeface="Arial" panose="020B0604020202020204" pitchFamily="34" charset="0"/>
              </a:rPr>
              <a:t>Reduce and erase equity gaps</a:t>
            </a:r>
          </a:p>
          <a:p>
            <a:pPr marL="385763" indent="-385763">
              <a:buFont typeface="+mj-lt"/>
              <a:buAutoNum type="arabicPeriod"/>
            </a:pPr>
            <a:r>
              <a:rPr lang="en-US" dirty="0">
                <a:latin typeface="Arial" panose="020B0604020202020204" pitchFamily="34" charset="0"/>
                <a:cs typeface="Arial" panose="020B0604020202020204" pitchFamily="34" charset="0"/>
              </a:rPr>
              <a:t>Reduce regional gaps</a:t>
            </a:r>
          </a:p>
        </p:txBody>
      </p:sp>
      <p:sp>
        <p:nvSpPr>
          <p:cNvPr id="4" name="Right Brace 3">
            <a:extLst>
              <a:ext uri="{FF2B5EF4-FFF2-40B4-BE49-F238E27FC236}">
                <a16:creationId xmlns:a16="http://schemas.microsoft.com/office/drawing/2014/main" xmlns="" id="{CA2FB3F4-13A7-4154-8012-5B5EAAD61924}"/>
              </a:ext>
            </a:extLst>
          </p:cNvPr>
          <p:cNvSpPr/>
          <p:nvPr/>
        </p:nvSpPr>
        <p:spPr>
          <a:xfrm>
            <a:off x="6886162" y="1960494"/>
            <a:ext cx="216176" cy="2897864"/>
          </a:xfrm>
          <a:prstGeom prst="rightBrace">
            <a:avLst>
              <a:gd name="adj1" fmla="val 0"/>
              <a:gd name="adj2" fmla="val 50000"/>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1350" dirty="0">
              <a:solidFill>
                <a:srgbClr val="002F6D"/>
              </a:solidFill>
              <a:latin typeface="Source Sans Pro" panose="020B0503030403020204" pitchFamily="34" charset="0"/>
            </a:endParaRPr>
          </a:p>
        </p:txBody>
      </p:sp>
      <p:sp>
        <p:nvSpPr>
          <p:cNvPr id="5" name="TextBox 4">
            <a:extLst>
              <a:ext uri="{FF2B5EF4-FFF2-40B4-BE49-F238E27FC236}">
                <a16:creationId xmlns:a16="http://schemas.microsoft.com/office/drawing/2014/main" xmlns="" id="{51B0DE60-0E8B-4B55-B705-FA79BE07834E}"/>
              </a:ext>
            </a:extLst>
          </p:cNvPr>
          <p:cNvSpPr txBox="1"/>
          <p:nvPr/>
        </p:nvSpPr>
        <p:spPr>
          <a:xfrm>
            <a:off x="7274170" y="2038748"/>
            <a:ext cx="3297115" cy="3372590"/>
          </a:xfrm>
          <a:prstGeom prst="rect">
            <a:avLst/>
          </a:prstGeom>
          <a:noFill/>
        </p:spPr>
        <p:txBody>
          <a:bodyPr wrap="square" rtlCol="0">
            <a:spAutoFit/>
          </a:bodyPr>
          <a:lstStyle/>
          <a:p>
            <a:pPr marL="342900" indent="-342900" defTabSz="685800">
              <a:lnSpc>
                <a:spcPct val="114000"/>
              </a:lnSpc>
              <a:spcAft>
                <a:spcPts val="900"/>
              </a:spcAft>
              <a:buFont typeface="+mj-lt"/>
              <a:buAutoNum type="arabicPeriod"/>
              <a:defRPr/>
            </a:pPr>
            <a:r>
              <a:rPr lang="en-US" sz="1650" dirty="0">
                <a:solidFill>
                  <a:srgbClr val="53575A"/>
                </a:solidFill>
                <a:latin typeface="Arial" panose="020B0604020202020204" pitchFamily="34" charset="0"/>
                <a:ea typeface="Source Sans Pro" panose="020B0503030403020204" pitchFamily="34" charset="0"/>
                <a:cs typeface="Arial" panose="020B0604020202020204" pitchFamily="34" charset="0"/>
              </a:rPr>
              <a:t>Focus on students’ goals </a:t>
            </a:r>
          </a:p>
          <a:p>
            <a:pPr marL="342900" indent="-342900" defTabSz="685800">
              <a:lnSpc>
                <a:spcPct val="114000"/>
              </a:lnSpc>
              <a:spcAft>
                <a:spcPts val="900"/>
              </a:spcAft>
              <a:buFont typeface="+mj-lt"/>
              <a:buAutoNum type="arabicPeriod"/>
              <a:defRPr/>
            </a:pPr>
            <a:r>
              <a:rPr lang="en-US" sz="1650" dirty="0">
                <a:solidFill>
                  <a:srgbClr val="53575A"/>
                </a:solidFill>
                <a:latin typeface="Arial" panose="020B0604020202020204" pitchFamily="34" charset="0"/>
                <a:ea typeface="Source Sans Pro" panose="020B0503030403020204" pitchFamily="34" charset="0"/>
                <a:cs typeface="Arial" panose="020B0604020202020204" pitchFamily="34" charset="0"/>
              </a:rPr>
              <a:t>Design and decide with the student in mind</a:t>
            </a:r>
          </a:p>
          <a:p>
            <a:pPr marL="342900" indent="-342900" defTabSz="685800">
              <a:lnSpc>
                <a:spcPct val="114000"/>
              </a:lnSpc>
              <a:spcAft>
                <a:spcPts val="900"/>
              </a:spcAft>
              <a:buFont typeface="+mj-lt"/>
              <a:buAutoNum type="arabicPeriod"/>
              <a:defRPr/>
            </a:pPr>
            <a:r>
              <a:rPr lang="en-US" sz="1650" dirty="0">
                <a:solidFill>
                  <a:srgbClr val="53575A"/>
                </a:solidFill>
                <a:latin typeface="Arial" panose="020B0604020202020204" pitchFamily="34" charset="0"/>
                <a:ea typeface="Source Sans Pro" panose="020B0503030403020204" pitchFamily="34" charset="0"/>
                <a:cs typeface="Arial" panose="020B0604020202020204" pitchFamily="34" charset="0"/>
              </a:rPr>
              <a:t>Pair high expectations and high support</a:t>
            </a:r>
          </a:p>
          <a:p>
            <a:pPr marL="342900" indent="-342900" defTabSz="685800">
              <a:lnSpc>
                <a:spcPct val="114000"/>
              </a:lnSpc>
              <a:spcAft>
                <a:spcPts val="900"/>
              </a:spcAft>
              <a:buFont typeface="+mj-lt"/>
              <a:buAutoNum type="arabicPeriod"/>
              <a:defRPr/>
            </a:pPr>
            <a:r>
              <a:rPr lang="en-US" sz="1650" dirty="0">
                <a:solidFill>
                  <a:srgbClr val="53575A"/>
                </a:solidFill>
                <a:latin typeface="Arial" panose="020B0604020202020204" pitchFamily="34" charset="0"/>
                <a:ea typeface="Source Sans Pro" panose="020B0503030403020204" pitchFamily="34" charset="0"/>
                <a:cs typeface="Arial" panose="020B0604020202020204" pitchFamily="34" charset="0"/>
              </a:rPr>
              <a:t>Evidence-based decisions</a:t>
            </a:r>
          </a:p>
          <a:p>
            <a:pPr marL="342900" indent="-342900" defTabSz="685800">
              <a:lnSpc>
                <a:spcPct val="114000"/>
              </a:lnSpc>
              <a:spcAft>
                <a:spcPts val="900"/>
              </a:spcAft>
              <a:buFont typeface="+mj-lt"/>
              <a:buAutoNum type="arabicPeriod"/>
              <a:defRPr/>
            </a:pPr>
            <a:r>
              <a:rPr lang="en-US" sz="1650" dirty="0">
                <a:solidFill>
                  <a:srgbClr val="53575A"/>
                </a:solidFill>
                <a:latin typeface="Arial" panose="020B0604020202020204" pitchFamily="34" charset="0"/>
                <a:ea typeface="Source Sans Pro" panose="020B0503030403020204" pitchFamily="34" charset="0"/>
                <a:cs typeface="Arial" panose="020B0604020202020204" pitchFamily="34" charset="0"/>
              </a:rPr>
              <a:t>Own student performance</a:t>
            </a:r>
          </a:p>
          <a:p>
            <a:pPr marL="342900" indent="-342900" defTabSz="685800">
              <a:lnSpc>
                <a:spcPct val="114000"/>
              </a:lnSpc>
              <a:spcAft>
                <a:spcPts val="900"/>
              </a:spcAft>
              <a:buFont typeface="+mj-lt"/>
              <a:buAutoNum type="arabicPeriod"/>
              <a:defRPr/>
            </a:pPr>
            <a:r>
              <a:rPr lang="en-US" sz="1650" dirty="0">
                <a:solidFill>
                  <a:srgbClr val="53575A"/>
                </a:solidFill>
                <a:latin typeface="Arial" panose="020B0604020202020204" pitchFamily="34" charset="0"/>
                <a:ea typeface="Source Sans Pro" panose="020B0503030403020204" pitchFamily="34" charset="0"/>
                <a:cs typeface="Arial" panose="020B0604020202020204" pitchFamily="34" charset="0"/>
              </a:rPr>
              <a:t>Enable innovation and action </a:t>
            </a:r>
          </a:p>
          <a:p>
            <a:pPr marL="342900" indent="-342900" defTabSz="685800">
              <a:lnSpc>
                <a:spcPct val="114000"/>
              </a:lnSpc>
              <a:spcAft>
                <a:spcPts val="900"/>
              </a:spcAft>
              <a:buFont typeface="+mj-lt"/>
              <a:buAutoNum type="arabicPeriod"/>
              <a:defRPr/>
            </a:pPr>
            <a:r>
              <a:rPr lang="en-US" sz="1650" dirty="0">
                <a:solidFill>
                  <a:srgbClr val="53575A"/>
                </a:solidFill>
                <a:latin typeface="Arial" panose="020B0604020202020204" pitchFamily="34" charset="0"/>
                <a:ea typeface="Source Sans Pro" panose="020B0503030403020204" pitchFamily="34" charset="0"/>
                <a:cs typeface="Arial" panose="020B0604020202020204" pitchFamily="34" charset="0"/>
              </a:rPr>
              <a:t>Cross-system partnership</a:t>
            </a:r>
          </a:p>
        </p:txBody>
      </p:sp>
      <p:sp>
        <p:nvSpPr>
          <p:cNvPr id="6" name="Title 1">
            <a:extLst>
              <a:ext uri="{FF2B5EF4-FFF2-40B4-BE49-F238E27FC236}">
                <a16:creationId xmlns:a16="http://schemas.microsoft.com/office/drawing/2014/main" xmlns="" id="{BBF95963-F256-4616-8F97-82A14C0FF7EC}"/>
              </a:ext>
            </a:extLst>
          </p:cNvPr>
          <p:cNvSpPr txBox="1">
            <a:spLocks/>
          </p:cNvSpPr>
          <p:nvPr/>
        </p:nvSpPr>
        <p:spPr>
          <a:xfrm>
            <a:off x="7274170" y="1133821"/>
            <a:ext cx="3854936"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a:lstStyle>
          <a:p>
            <a:pPr defTabSz="685800">
              <a:defRPr/>
            </a:pPr>
            <a:r>
              <a:rPr lang="en-US" sz="3300" b="1" dirty="0">
                <a:latin typeface="Arial" panose="020B0604020202020204" pitchFamily="34" charset="0"/>
                <a:cs typeface="Arial" panose="020B0604020202020204" pitchFamily="34" charset="0"/>
              </a:rPr>
              <a:t>Core Commitments</a:t>
            </a:r>
          </a:p>
        </p:txBody>
      </p:sp>
      <p:pic>
        <p:nvPicPr>
          <p:cNvPr id="7" name="Picture 6"/>
          <p:cNvPicPr>
            <a:picLocks noChangeAspect="1"/>
          </p:cNvPicPr>
          <p:nvPr/>
        </p:nvPicPr>
        <p:blipFill>
          <a:blip r:embed="rId3"/>
          <a:stretch>
            <a:fillRect/>
          </a:stretch>
        </p:blipFill>
        <p:spPr>
          <a:xfrm>
            <a:off x="-28450" y="27346"/>
            <a:ext cx="1895759" cy="2548043"/>
          </a:xfrm>
          <a:prstGeom prst="rect">
            <a:avLst/>
          </a:prstGeom>
        </p:spPr>
      </p:pic>
      <p:sp>
        <p:nvSpPr>
          <p:cNvPr id="8" name="Title 1"/>
          <p:cNvSpPr txBox="1">
            <a:spLocks/>
          </p:cNvSpPr>
          <p:nvPr/>
        </p:nvSpPr>
        <p:spPr>
          <a:xfrm>
            <a:off x="1756254" y="827"/>
            <a:ext cx="9720072" cy="12172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a:lstStyle>
          <a:p>
            <a:r>
              <a:rPr lang="en-US" sz="3600" dirty="0">
                <a:latin typeface="+mn-lt"/>
                <a:cs typeface="Arial" panose="020B0604020202020204" pitchFamily="34" charset="0"/>
              </a:rPr>
              <a:t>CBE Will Help Us Meet Our Goals</a:t>
            </a:r>
          </a:p>
        </p:txBody>
      </p:sp>
      <p:sp>
        <p:nvSpPr>
          <p:cNvPr id="9" name="5-Point Star 8"/>
          <p:cNvSpPr/>
          <p:nvPr/>
        </p:nvSpPr>
        <p:spPr>
          <a:xfrm>
            <a:off x="1738053" y="2093831"/>
            <a:ext cx="318468" cy="26985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1732034" y="3345195"/>
            <a:ext cx="330506" cy="29299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1732034" y="4016549"/>
            <a:ext cx="330506" cy="29299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1732034" y="4631660"/>
            <a:ext cx="330506" cy="29299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6182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60"/>
            <a:ext cx="10515600" cy="1325563"/>
          </a:xfrm>
        </p:spPr>
        <p:txBody>
          <a:bodyPr>
            <a:normAutofit/>
          </a:bodyPr>
          <a:lstStyle/>
          <a:p>
            <a:r>
              <a:rPr lang="en-US" sz="3600" dirty="0"/>
              <a:t>Why CBE and Why Now</a:t>
            </a:r>
          </a:p>
        </p:txBody>
      </p:sp>
      <p:sp>
        <p:nvSpPr>
          <p:cNvPr id="3" name="Content Placeholder 2"/>
          <p:cNvSpPr>
            <a:spLocks noGrp="1"/>
          </p:cNvSpPr>
          <p:nvPr>
            <p:ph idx="1"/>
          </p:nvPr>
        </p:nvSpPr>
        <p:spPr>
          <a:xfrm>
            <a:off x="838200" y="1219338"/>
            <a:ext cx="10515600" cy="4406210"/>
          </a:xfrm>
        </p:spPr>
        <p:txBody>
          <a:bodyPr>
            <a:normAutofit/>
          </a:bodyPr>
          <a:lstStyle/>
          <a:p>
            <a:r>
              <a:rPr lang="en-US" dirty="0">
                <a:latin typeface="Arial" panose="020B0604020202020204" pitchFamily="34" charset="0"/>
                <a:cs typeface="Arial" panose="020B0604020202020204" pitchFamily="34" charset="0"/>
              </a:rPr>
              <a:t>For-credit CBE programs are a needed addition to our instructional portfolio </a:t>
            </a:r>
          </a:p>
          <a:p>
            <a:r>
              <a:rPr lang="en-US" dirty="0">
                <a:latin typeface="Arial" panose="020B0604020202020204" pitchFamily="34" charset="0"/>
                <a:cs typeface="Arial" panose="020B0604020202020204" pitchFamily="34" charset="0"/>
              </a:rPr>
              <a:t>CBE will help us meet our goals (Vision for Success)</a:t>
            </a:r>
          </a:p>
          <a:p>
            <a:r>
              <a:rPr lang="en-US" dirty="0">
                <a:latin typeface="Arial" panose="020B0604020202020204" pitchFamily="34" charset="0"/>
                <a:cs typeface="Arial" panose="020B0604020202020204" pitchFamily="34" charset="0"/>
              </a:rPr>
              <a:t>CBE is an economic mobility lever</a:t>
            </a:r>
          </a:p>
          <a:p>
            <a:r>
              <a:rPr lang="en-US" dirty="0">
                <a:latin typeface="Arial" panose="020B0604020202020204" pitchFamily="34" charset="0"/>
                <a:cs typeface="Arial" panose="020B0604020202020204" pitchFamily="34" charset="0"/>
              </a:rPr>
              <a:t>Career preparation is essential to the future of our state and our system</a:t>
            </a:r>
          </a:p>
          <a:p>
            <a:r>
              <a:rPr lang="en-US" dirty="0">
                <a:latin typeface="Arial" panose="020B0604020202020204" pitchFamily="34" charset="0"/>
                <a:cs typeface="Arial" panose="020B0604020202020204" pitchFamily="34" charset="0"/>
              </a:rPr>
              <a:t>CBE can flex with changing technologies, employer demands, and unexpected societal shifts</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077107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Equity Imperative</a:t>
            </a:r>
            <a:endParaRPr lang="en-US" sz="4000" i="1" dirty="0"/>
          </a:p>
        </p:txBody>
      </p:sp>
      <p:sp>
        <p:nvSpPr>
          <p:cNvPr id="5" name="Text Placeholder 4"/>
          <p:cNvSpPr>
            <a:spLocks noGrp="1"/>
          </p:cNvSpPr>
          <p:nvPr>
            <p:ph idx="1"/>
          </p:nvPr>
        </p:nvSpPr>
        <p:spPr/>
        <p:txBody>
          <a:bodyPr/>
          <a:lstStyle/>
          <a:p>
            <a:pPr fontAlgn="ctr"/>
            <a:r>
              <a:rPr lang="en-US" dirty="0">
                <a:latin typeface="Arial" panose="020B0604020202020204" pitchFamily="34" charset="0"/>
                <a:cs typeface="Arial" panose="020B0604020202020204" pitchFamily="34" charset="0"/>
              </a:rPr>
              <a:t>We have made substantial progress toward our goals, but gaps remain</a:t>
            </a:r>
          </a:p>
          <a:p>
            <a:pPr fontAlgn="ctr"/>
            <a:r>
              <a:rPr lang="en-US" dirty="0">
                <a:latin typeface="Arial" panose="020B0604020202020204" pitchFamily="34" charset="0"/>
                <a:cs typeface="Arial" panose="020B0604020202020204" pitchFamily="34" charset="0"/>
              </a:rPr>
              <a:t>Noncredit serves a high number of students that are disproportionately impacted (DI)</a:t>
            </a:r>
          </a:p>
          <a:p>
            <a:pPr fontAlgn="ctr"/>
            <a:r>
              <a:rPr lang="en-US" dirty="0">
                <a:latin typeface="Arial" panose="020B0604020202020204" pitchFamily="34" charset="0"/>
                <a:cs typeface="Arial" panose="020B0604020202020204" pitchFamily="34" charset="0"/>
              </a:rPr>
              <a:t>CBE for-credit opportunities will enhance student outcomes</a:t>
            </a:r>
          </a:p>
          <a:p>
            <a:pPr fontAlgn="ctr"/>
            <a:r>
              <a:rPr lang="en-US" dirty="0">
                <a:latin typeface="Arial" panose="020B0604020202020204" pitchFamily="34" charset="0"/>
                <a:cs typeface="Arial" panose="020B0604020202020204" pitchFamily="34" charset="0"/>
              </a:rPr>
              <a:t>Giving students access to significant wage gains with a degree</a:t>
            </a:r>
          </a:p>
          <a:p>
            <a:pPr font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2665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2983"/>
          </a:xfrm>
        </p:spPr>
        <p:txBody>
          <a:bodyPr>
            <a:noAutofit/>
          </a:bodyPr>
          <a:lstStyle/>
          <a:p>
            <a:r>
              <a:rPr lang="en-US" sz="3600" dirty="0">
                <a:latin typeface="+mn-lt"/>
                <a:cs typeface="Arial" panose="020B0604020202020204" pitchFamily="34" charset="0"/>
              </a:rPr>
              <a:t>C-BEN | Definition of Competency-Based Education</a:t>
            </a:r>
            <a:endParaRPr lang="en-US" sz="2800" dirty="0">
              <a:latin typeface="+mn-lt"/>
              <a:cs typeface="Arial" panose="020B0604020202020204" pitchFamily="34" charset="0"/>
            </a:endParaRPr>
          </a:p>
        </p:txBody>
      </p:sp>
      <p:sp>
        <p:nvSpPr>
          <p:cNvPr id="3" name="Content Placeholder 2"/>
          <p:cNvSpPr>
            <a:spLocks noGrp="1"/>
          </p:cNvSpPr>
          <p:nvPr>
            <p:ph idx="1"/>
          </p:nvPr>
        </p:nvSpPr>
        <p:spPr>
          <a:xfrm>
            <a:off x="976045" y="1683247"/>
            <a:ext cx="10613204" cy="4080555"/>
          </a:xfrm>
        </p:spPr>
        <p:txBody>
          <a:bodyPr>
            <a:normAutofit/>
          </a:bodyPr>
          <a:lstStyle/>
          <a:p>
            <a:pPr marL="0" indent="0">
              <a:spcAft>
                <a:spcPts val="1200"/>
              </a:spcAft>
              <a:buNone/>
            </a:pPr>
            <a:r>
              <a:rPr lang="en-US" sz="2400" dirty="0">
                <a:latin typeface="Arial" panose="020B0604020202020204" pitchFamily="34" charset="0"/>
                <a:ea typeface="Verdana" panose="020B0604030504040204" pitchFamily="34" charset="0"/>
                <a:cs typeface="Arial" panose="020B0604020202020204" pitchFamily="34" charset="0"/>
              </a:rPr>
              <a:t>Competency-based education combines an </a:t>
            </a:r>
            <a:r>
              <a:rPr lang="en-US" sz="2400" b="1" dirty="0">
                <a:latin typeface="Arial" panose="020B0604020202020204" pitchFamily="34" charset="0"/>
                <a:ea typeface="Verdana" panose="020B0604030504040204" pitchFamily="34" charset="0"/>
                <a:cs typeface="Arial" panose="020B0604020202020204" pitchFamily="34" charset="0"/>
              </a:rPr>
              <a:t>intentional and transparent approach </a:t>
            </a:r>
            <a:r>
              <a:rPr lang="en-US" sz="2400" dirty="0">
                <a:latin typeface="Arial" panose="020B0604020202020204" pitchFamily="34" charset="0"/>
                <a:ea typeface="Verdana" panose="020B0604030504040204" pitchFamily="34" charset="0"/>
                <a:cs typeface="Arial" panose="020B0604020202020204" pitchFamily="34" charset="0"/>
              </a:rPr>
              <a:t>to curricular design with an academic model in which the </a:t>
            </a:r>
            <a:r>
              <a:rPr lang="en-US" sz="2400" b="1" dirty="0">
                <a:latin typeface="Arial" panose="020B0604020202020204" pitchFamily="34" charset="0"/>
                <a:ea typeface="Verdana" panose="020B0604030504040204" pitchFamily="34" charset="0"/>
                <a:cs typeface="Arial" panose="020B0604020202020204" pitchFamily="34" charset="0"/>
              </a:rPr>
              <a:t>time it takes to demonstrate competencies varies </a:t>
            </a:r>
            <a:r>
              <a:rPr lang="en-US" sz="2400" dirty="0">
                <a:latin typeface="Arial" panose="020B0604020202020204" pitchFamily="34" charset="0"/>
                <a:ea typeface="Verdana" panose="020B0604030504040204" pitchFamily="34" charset="0"/>
                <a:cs typeface="Arial" panose="020B0604020202020204" pitchFamily="34" charset="0"/>
              </a:rPr>
              <a:t>and the expectations about </a:t>
            </a:r>
            <a:r>
              <a:rPr lang="en-US" sz="2400" b="1" dirty="0">
                <a:latin typeface="Arial" panose="020B0604020202020204" pitchFamily="34" charset="0"/>
                <a:ea typeface="Verdana" panose="020B0604030504040204" pitchFamily="34" charset="0"/>
                <a:cs typeface="Arial" panose="020B0604020202020204" pitchFamily="34" charset="0"/>
              </a:rPr>
              <a:t>learning are held constant.</a:t>
            </a:r>
            <a:r>
              <a:rPr lang="en-US" sz="2400" dirty="0">
                <a:latin typeface="Arial" panose="020B0604020202020204" pitchFamily="34" charset="0"/>
                <a:ea typeface="Verdana" panose="020B0604030504040204" pitchFamily="34" charset="0"/>
                <a:cs typeface="Arial" panose="020B0604020202020204" pitchFamily="34" charset="0"/>
              </a:rPr>
              <a:t>  </a:t>
            </a:r>
          </a:p>
          <a:p>
            <a:pPr marL="0" indent="0">
              <a:spcAft>
                <a:spcPts val="1200"/>
              </a:spcAft>
              <a:buNone/>
            </a:pPr>
            <a:r>
              <a:rPr lang="en-US" sz="2400" dirty="0">
                <a:latin typeface="Arial" panose="020B0604020202020204" pitchFamily="34" charset="0"/>
                <a:ea typeface="Verdana" panose="020B0604030504040204" pitchFamily="34" charset="0"/>
                <a:cs typeface="Arial" panose="020B0604020202020204" pitchFamily="34" charset="0"/>
              </a:rPr>
              <a:t>Students acquire and demonstrate their knowledge and skills by </a:t>
            </a:r>
            <a:r>
              <a:rPr lang="en-US" sz="2400" b="1" dirty="0">
                <a:latin typeface="Arial" panose="020B0604020202020204" pitchFamily="34" charset="0"/>
                <a:ea typeface="Verdana" panose="020B0604030504040204" pitchFamily="34" charset="0"/>
                <a:cs typeface="Arial" panose="020B0604020202020204" pitchFamily="34" charset="0"/>
              </a:rPr>
              <a:t>engaging in learning exercises</a:t>
            </a:r>
            <a:r>
              <a:rPr lang="en-US" sz="2400" dirty="0">
                <a:latin typeface="Arial" panose="020B0604020202020204" pitchFamily="34" charset="0"/>
                <a:ea typeface="Verdana" panose="020B0604030504040204" pitchFamily="34" charset="0"/>
                <a:cs typeface="Arial" panose="020B0604020202020204" pitchFamily="34" charset="0"/>
              </a:rPr>
              <a:t>, activities and experiences that align with clearly defined programmatic outcomes. Students receive </a:t>
            </a:r>
            <a:r>
              <a:rPr lang="en-US" sz="2400" b="1" dirty="0">
                <a:latin typeface="Arial" panose="020B0604020202020204" pitchFamily="34" charset="0"/>
                <a:ea typeface="Verdana" panose="020B0604030504040204" pitchFamily="34" charset="0"/>
                <a:cs typeface="Arial" panose="020B0604020202020204" pitchFamily="34" charset="0"/>
              </a:rPr>
              <a:t>proactive guidance and support from faculty and staff</a:t>
            </a:r>
            <a:r>
              <a:rPr lang="en-US" sz="2400" dirty="0">
                <a:latin typeface="Arial" panose="020B0604020202020204" pitchFamily="34" charset="0"/>
                <a:ea typeface="Verdana" panose="020B0604030504040204" pitchFamily="34" charset="0"/>
                <a:cs typeface="Arial" panose="020B0604020202020204" pitchFamily="34" charset="0"/>
              </a:rPr>
              <a:t>.  </a:t>
            </a:r>
          </a:p>
          <a:p>
            <a:pPr marL="0" indent="0">
              <a:buNone/>
            </a:pPr>
            <a:r>
              <a:rPr lang="en-US" sz="2400" dirty="0">
                <a:latin typeface="Arial" panose="020B0604020202020204" pitchFamily="34" charset="0"/>
                <a:ea typeface="Verdana" panose="020B0604030504040204" pitchFamily="34" charset="0"/>
                <a:cs typeface="Arial" panose="020B0604020202020204" pitchFamily="34" charset="0"/>
              </a:rPr>
              <a:t>Learners earn credentials by </a:t>
            </a:r>
            <a:r>
              <a:rPr lang="en-US" sz="2400" b="1" dirty="0">
                <a:latin typeface="Arial" panose="020B0604020202020204" pitchFamily="34" charset="0"/>
                <a:ea typeface="Verdana" panose="020B0604030504040204" pitchFamily="34" charset="0"/>
                <a:cs typeface="Arial" panose="020B0604020202020204" pitchFamily="34" charset="0"/>
              </a:rPr>
              <a:t>demonstrating mastery</a:t>
            </a:r>
            <a:r>
              <a:rPr lang="en-US" sz="2400" dirty="0">
                <a:latin typeface="Arial" panose="020B0604020202020204" pitchFamily="34" charset="0"/>
                <a:ea typeface="Verdana" panose="020B0604030504040204" pitchFamily="34" charset="0"/>
                <a:cs typeface="Arial" panose="020B0604020202020204" pitchFamily="34" charset="0"/>
              </a:rPr>
              <a:t> through multiple forms of assessment, often at a personalized pace.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1877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2983"/>
          </a:xfrm>
        </p:spPr>
        <p:txBody>
          <a:bodyPr>
            <a:noAutofit/>
          </a:bodyPr>
          <a:lstStyle/>
          <a:p>
            <a:r>
              <a:rPr lang="en-US" sz="3600" dirty="0">
                <a:latin typeface="+mn-lt"/>
                <a:cs typeface="Arial" panose="020B0604020202020204" pitchFamily="34" charset="0"/>
              </a:rPr>
              <a:t>ACCJC | Definition of Competency-Based Education</a:t>
            </a:r>
            <a:endParaRPr lang="en-US" sz="2800" dirty="0">
              <a:latin typeface="+mn-lt"/>
              <a:cs typeface="Arial" panose="020B0604020202020204" pitchFamily="34" charset="0"/>
            </a:endParaRPr>
          </a:p>
        </p:txBody>
      </p:sp>
      <p:sp>
        <p:nvSpPr>
          <p:cNvPr id="3" name="Content Placeholder 2"/>
          <p:cNvSpPr>
            <a:spLocks noGrp="1"/>
          </p:cNvSpPr>
          <p:nvPr>
            <p:ph idx="1"/>
          </p:nvPr>
        </p:nvSpPr>
        <p:spPr>
          <a:xfrm>
            <a:off x="976045" y="1683247"/>
            <a:ext cx="10613204" cy="4080555"/>
          </a:xfrm>
        </p:spPr>
        <p:txBody>
          <a:bodyPr>
            <a:normAutofit/>
          </a:bodyPr>
          <a:lstStyle/>
          <a:p>
            <a:pPr marL="0" indent="0">
              <a:spcAft>
                <a:spcPts val="1200"/>
              </a:spcAft>
              <a:buNone/>
            </a:pPr>
            <a:r>
              <a:rPr lang="en-US" dirty="0">
                <a:latin typeface="Arial" panose="020B0604020202020204" pitchFamily="34" charset="0"/>
                <a:ea typeface="Verdana" panose="020B0604030504040204" pitchFamily="34" charset="0"/>
                <a:cs typeface="Arial" panose="020B0604020202020204" pitchFamily="34" charset="0"/>
              </a:rPr>
              <a:t>Competency-based education is </a:t>
            </a:r>
            <a:r>
              <a:rPr lang="en-US" dirty="0">
                <a:latin typeface="Arial" panose="020B0604020202020204" pitchFamily="34" charset="0"/>
                <a:cs typeface="Arial" panose="020B0604020202020204" pitchFamily="34" charset="0"/>
              </a:rPr>
              <a:t>an </a:t>
            </a:r>
            <a:r>
              <a:rPr lang="en-US" b="1" dirty="0">
                <a:latin typeface="Arial" panose="020B0604020202020204" pitchFamily="34" charset="0"/>
                <a:cs typeface="Arial" panose="020B0604020202020204" pitchFamily="34" charset="0"/>
              </a:rPr>
              <a:t>outcomes-based approach </a:t>
            </a:r>
            <a:r>
              <a:rPr lang="en-US" dirty="0">
                <a:latin typeface="Arial" panose="020B0604020202020204" pitchFamily="34" charset="0"/>
                <a:cs typeface="Arial" panose="020B0604020202020204" pitchFamily="34" charset="0"/>
              </a:rPr>
              <a:t>to earning a college degree or other credential. Competencies are statements of </a:t>
            </a:r>
            <a:r>
              <a:rPr lang="en-US" b="1" dirty="0">
                <a:latin typeface="Arial" panose="020B0604020202020204" pitchFamily="34" charset="0"/>
                <a:cs typeface="Arial" panose="020B0604020202020204" pitchFamily="34" charset="0"/>
              </a:rPr>
              <a:t>what students can do </a:t>
            </a:r>
            <a:r>
              <a:rPr lang="en-US" dirty="0">
                <a:latin typeface="Arial" panose="020B0604020202020204" pitchFamily="34" charset="0"/>
                <a:cs typeface="Arial" panose="020B0604020202020204" pitchFamily="34" charset="0"/>
              </a:rPr>
              <a:t>as a result of their learning at an institution of higher education. The curriculum is structured around the </a:t>
            </a:r>
            <a:r>
              <a:rPr lang="en-US" b="1" dirty="0">
                <a:latin typeface="Arial" panose="020B0604020202020204" pitchFamily="34" charset="0"/>
                <a:cs typeface="Arial" panose="020B0604020202020204" pitchFamily="34" charset="0"/>
              </a:rPr>
              <a:t>specified competencies</a:t>
            </a:r>
            <a:r>
              <a:rPr lang="en-US" dirty="0">
                <a:latin typeface="Arial" panose="020B0604020202020204" pitchFamily="34" charset="0"/>
                <a:cs typeface="Arial" panose="020B0604020202020204" pitchFamily="34" charset="0"/>
              </a:rPr>
              <a:t>, and satisfactory academic progress is expressed as the attainment or </a:t>
            </a:r>
            <a:r>
              <a:rPr lang="en-US" b="1" dirty="0">
                <a:latin typeface="Arial" panose="020B0604020202020204" pitchFamily="34" charset="0"/>
                <a:cs typeface="Arial" panose="020B0604020202020204" pitchFamily="34" charset="0"/>
              </a:rPr>
              <a:t>mastery</a:t>
            </a:r>
            <a:r>
              <a:rPr lang="en-US" dirty="0">
                <a:latin typeface="Arial" panose="020B0604020202020204" pitchFamily="34" charset="0"/>
                <a:cs typeface="Arial" panose="020B0604020202020204" pitchFamily="34" charset="0"/>
              </a:rPr>
              <a:t> of the identified competencies. Because competencies are often anchored to external expectations, such as those of employers, to pass a competency, students must generally perform at a level considered to be very good or excellent</a:t>
            </a:r>
            <a:r>
              <a:rPr lang="en-US" dirty="0">
                <a:latin typeface="Arial" panose="020B0604020202020204" pitchFamily="34" charset="0"/>
                <a:ea typeface="Verdana" panose="020B060403050404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2795952"/>
      </p:ext>
    </p:extLst>
  </p:cSld>
  <p:clrMapOvr>
    <a:masterClrMapping/>
  </p:clrMapOvr>
</p:sld>
</file>

<file path=ppt/theme/theme1.xml><?xml version="1.0" encoding="utf-8"?>
<a:theme xmlns:a="http://schemas.openxmlformats.org/drawingml/2006/main" name="California Community Colleges - Blu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lifornia Community Colleges - Primary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SCCC Curriculum Inst. 2020 Theme">
  <a:themeElements>
    <a:clrScheme name="Custom 1">
      <a:dk1>
        <a:srgbClr val="E0661C"/>
      </a:dk1>
      <a:lt1>
        <a:srgbClr val="FFFFFF"/>
      </a:lt1>
      <a:dk2>
        <a:srgbClr val="000000"/>
      </a:dk2>
      <a:lt2>
        <a:srgbClr val="F4E2C5"/>
      </a:lt2>
      <a:accent1>
        <a:srgbClr val="E0661C"/>
      </a:accent1>
      <a:accent2>
        <a:srgbClr val="3F240D"/>
      </a:accent2>
      <a:accent3>
        <a:srgbClr val="E0AD50"/>
      </a:accent3>
      <a:accent4>
        <a:srgbClr val="A65E23"/>
      </a:accent4>
      <a:accent5>
        <a:srgbClr val="008796"/>
      </a:accent5>
      <a:accent6>
        <a:srgbClr val="5BBBD0"/>
      </a:accent6>
      <a:hlink>
        <a:srgbClr val="007082"/>
      </a:hlink>
      <a:folHlink>
        <a:srgbClr val="5C362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0 ppt template A" id="{ADC5DAE8-A688-1548-AE6D-F5DEF3785157}" vid="{6BE316A9-A3F1-D946-B9BC-49085B7BC9A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BA0B729735B142A81FD78642AC2CF3" ma:contentTypeVersion="12" ma:contentTypeDescription="Create a new document." ma:contentTypeScope="" ma:versionID="a834c2eeec03b7f92d5f515db231cf03">
  <xsd:schema xmlns:xsd="http://www.w3.org/2001/XMLSchema" xmlns:xs="http://www.w3.org/2001/XMLSchema" xmlns:p="http://schemas.microsoft.com/office/2006/metadata/properties" xmlns:ns3="8cd75336-2b74-4169-98ef-33b04517f471" xmlns:ns4="d3b0fb42-fc0c-45a7-83ff-8e8c81895f01" targetNamespace="http://schemas.microsoft.com/office/2006/metadata/properties" ma:root="true" ma:fieldsID="d49e5dbc511d2469277769f9f18d17a3" ns3:_="" ns4:_="">
    <xsd:import namespace="8cd75336-2b74-4169-98ef-33b04517f471"/>
    <xsd:import namespace="d3b0fb42-fc0c-45a7-83ff-8e8c81895f0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d75336-2b74-4169-98ef-33b04517f4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b0fb42-fc0c-45a7-83ff-8e8c81895f0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D7F79B-28C8-4E2D-8316-53E014D5DE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d75336-2b74-4169-98ef-33b04517f471"/>
    <ds:schemaRef ds:uri="d3b0fb42-fc0c-45a7-83ff-8e8c81895f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55C7D0-0BB5-4188-AC2A-776203CC4FFA}">
  <ds:schemaRefs>
    <ds:schemaRef ds:uri="http://purl.org/dc/term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d3b0fb42-fc0c-45a7-83ff-8e8c81895f01"/>
    <ds:schemaRef ds:uri="http://schemas.microsoft.com/office/2006/documentManagement/types"/>
    <ds:schemaRef ds:uri="http://purl.org/dc/elements/1.1/"/>
    <ds:schemaRef ds:uri="8cd75336-2b74-4169-98ef-33b04517f471"/>
    <ds:schemaRef ds:uri="http://www.w3.org/XML/1998/namespace"/>
  </ds:schemaRefs>
</ds:datastoreItem>
</file>

<file path=customXml/itemProps3.xml><?xml version="1.0" encoding="utf-8"?>
<ds:datastoreItem xmlns:ds="http://schemas.openxmlformats.org/officeDocument/2006/customXml" ds:itemID="{FBD55375-8FC8-4C04-BD03-D4435A2E09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Digital_Futures_Webinar_Template</Template>
  <TotalTime>4999</TotalTime>
  <Words>1990</Words>
  <Application>Microsoft Macintosh PowerPoint</Application>
  <PresentationFormat>Widescreen</PresentationFormat>
  <Paragraphs>274</Paragraphs>
  <Slides>26</Slides>
  <Notes>20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26</vt:i4>
      </vt:variant>
    </vt:vector>
  </HeadingPairs>
  <TitlesOfParts>
    <vt:vector size="36" baseType="lpstr">
      <vt:lpstr>Verdana</vt:lpstr>
      <vt:lpstr>Gill Sans</vt:lpstr>
      <vt:lpstr>Arial</vt:lpstr>
      <vt:lpstr>Palatino</vt:lpstr>
      <vt:lpstr>Helvetica Light</vt:lpstr>
      <vt:lpstr>Calibri</vt:lpstr>
      <vt:lpstr>Source Sans Pro</vt:lpstr>
      <vt:lpstr>California Community Colleges - Blue</vt:lpstr>
      <vt:lpstr>California Community Colleges - Primary (White)</vt:lpstr>
      <vt:lpstr>ASCCC Curriculum Inst. 2020 Theme</vt:lpstr>
      <vt:lpstr>Competency-based Education</vt:lpstr>
      <vt:lpstr>Presenters</vt:lpstr>
      <vt:lpstr>Overview</vt:lpstr>
      <vt:lpstr>Background and Context</vt:lpstr>
      <vt:lpstr>Vision for Success</vt:lpstr>
      <vt:lpstr>Why CBE and Why Now</vt:lpstr>
      <vt:lpstr>The Equity Imperative</vt:lpstr>
      <vt:lpstr>C-BEN | Definition of Competency-Based Education</vt:lpstr>
      <vt:lpstr>ACCJC | Definition of Competency-Based Education</vt:lpstr>
      <vt:lpstr>CCC CBE Definition </vt:lpstr>
      <vt:lpstr>CBE Focuses on Mastery of Competencies</vt:lpstr>
      <vt:lpstr>Competency-based education is and is not…. </vt:lpstr>
      <vt:lpstr>Different Versions of CBE</vt:lpstr>
      <vt:lpstr>Direct Assessment CBE</vt:lpstr>
      <vt:lpstr>Course/Credit-Based vs. Direct Assessment</vt:lpstr>
      <vt:lpstr>Student Experience</vt:lpstr>
      <vt:lpstr>Implementing CBE in the CCCs</vt:lpstr>
      <vt:lpstr>The Team</vt:lpstr>
      <vt:lpstr>Goals</vt:lpstr>
      <vt:lpstr>5C CBE Work Group</vt:lpstr>
      <vt:lpstr>Timeline</vt:lpstr>
      <vt:lpstr>Draft Regulations</vt:lpstr>
      <vt:lpstr>The Pilot</vt:lpstr>
      <vt:lpstr>Join us for the next session</vt:lpstr>
      <vt:lpstr>Session 2 CBE Follow-up and Facilitated Dialog</vt:lpstr>
      <vt:lpstr>Thank you!</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Galucki</dc:creator>
  <cp:lastModifiedBy>Microsoft Office User</cp:lastModifiedBy>
  <cp:revision>369</cp:revision>
  <cp:lastPrinted>2020-05-01T03:02:23Z</cp:lastPrinted>
  <dcterms:created xsi:type="dcterms:W3CDTF">2018-04-10T19:34:47Z</dcterms:created>
  <dcterms:modified xsi:type="dcterms:W3CDTF">2020-07-03T19:10:57Z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0x01010003BA0B729735B142A81FD78642AC2CF3</vt:lpwstr>
  </property>
</Properties>
</file>