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5"/>
  </p:notesMasterIdLst>
  <p:sldIdLst>
    <p:sldId id="256" r:id="rId2"/>
    <p:sldId id="268" r:id="rId3"/>
    <p:sldId id="257" r:id="rId4"/>
    <p:sldId id="258" r:id="rId5"/>
    <p:sldId id="259" r:id="rId6"/>
    <p:sldId id="260" r:id="rId7"/>
    <p:sldId id="261" r:id="rId8"/>
    <p:sldId id="270" r:id="rId9"/>
    <p:sldId id="269" r:id="rId10"/>
    <p:sldId id="262" r:id="rId11"/>
    <p:sldId id="265" r:id="rId12"/>
    <p:sldId id="267" r:id="rId13"/>
    <p:sldId id="266" r:id="rId14"/>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40"/>
    <p:restoredTop sz="93271"/>
  </p:normalViewPr>
  <p:slideViewPr>
    <p:cSldViewPr snapToGrid="0" snapToObjects="1">
      <p:cViewPr varScale="1">
        <p:scale>
          <a:sx n="91" d="100"/>
          <a:sy n="91" d="100"/>
        </p:scale>
        <p:origin x="1349" y="72"/>
      </p:cViewPr>
      <p:guideLst>
        <p:guide orient="horz" pos="180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B22F26-9F32-5F49-BE5F-2599E4DD9EFC}" type="datetimeFigureOut">
              <a:rPr lang="en-US" smtClean="0"/>
              <a:t>4/25/2019</a:t>
            </a:fld>
            <a:endParaRPr lang="en-US"/>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6A3421-87E8-DC48-B450-946E960C5DE3}" type="slidenum">
              <a:rPr lang="en-US" smtClean="0"/>
              <a:t>‹#›</a:t>
            </a:fld>
            <a:endParaRPr lang="en-US"/>
          </a:p>
        </p:txBody>
      </p:sp>
    </p:spTree>
    <p:extLst>
      <p:ext uri="{BB962C8B-B14F-4D97-AF65-F5344CB8AC3E}">
        <p14:creationId xmlns:p14="http://schemas.microsoft.com/office/powerpoint/2010/main" val="14064599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r>
              <a:rPr lang="en-US" dirty="0"/>
              <a:t>if legally mandated or when a significant change to industry or licensure standards occurs. The note should appear in the course catalog as well as the schedule of classes. This ensures that the Curriculum Committee has evaluated the course as eligible for a student to repeat and provides students with information. </a:t>
            </a:r>
          </a:p>
          <a:p>
            <a:pPr marL="0" indent="0">
              <a:buFont typeface="+mj-lt"/>
              <a:buNone/>
            </a:pPr>
            <a:r>
              <a:rPr lang="en-US" dirty="0"/>
              <a:t>3a. Establish a central point of contact for Admissions and Records for questions on Petitions. </a:t>
            </a:r>
          </a:p>
          <a:p>
            <a:pPr marL="0" indent="0">
              <a:buFont typeface="+mj-lt"/>
              <a:buNone/>
            </a:pPr>
            <a:r>
              <a:rPr lang="en-US" dirty="0"/>
              <a:t>5b.</a:t>
            </a:r>
            <a:r>
              <a:rPr lang="en-US" baseline="0" dirty="0"/>
              <a:t> </a:t>
            </a:r>
            <a:r>
              <a:rPr lang="en-US" dirty="0"/>
              <a:t>Develop a template employer letter to help students gather the appropriate information that will facilitate their petition.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1B6ABEE2-C761-B64F-B4B7-9D111CD21AFF}" type="slidenum">
              <a:rPr lang="en-US" smtClean="0"/>
              <a:t>8</a:t>
            </a:fld>
            <a:endParaRPr lang="en-US"/>
          </a:p>
        </p:txBody>
      </p:sp>
    </p:spTree>
    <p:extLst>
      <p:ext uri="{BB962C8B-B14F-4D97-AF65-F5344CB8AC3E}">
        <p14:creationId xmlns:p14="http://schemas.microsoft.com/office/powerpoint/2010/main" val="203027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r>
              <a:rPr lang="en-US" dirty="0"/>
              <a:t>SACC advice is to be silent on what the fee should be.</a:t>
            </a:r>
          </a:p>
        </p:txBody>
      </p:sp>
      <p:sp>
        <p:nvSpPr>
          <p:cNvPr id="4" name="Slide Number Placeholder 3"/>
          <p:cNvSpPr>
            <a:spLocks noGrp="1"/>
          </p:cNvSpPr>
          <p:nvPr>
            <p:ph type="sldNum" sz="quarter" idx="10"/>
          </p:nvPr>
        </p:nvSpPr>
        <p:spPr/>
        <p:txBody>
          <a:bodyPr/>
          <a:lstStyle/>
          <a:p>
            <a:fld id="{1B6ABEE2-C761-B64F-B4B7-9D111CD21AFF}" type="slidenum">
              <a:rPr lang="en-US" smtClean="0"/>
              <a:t>10</a:t>
            </a:fld>
            <a:endParaRPr lang="en-US"/>
          </a:p>
        </p:txBody>
      </p:sp>
    </p:spTree>
    <p:extLst>
      <p:ext uri="{BB962C8B-B14F-4D97-AF65-F5344CB8AC3E}">
        <p14:creationId xmlns:p14="http://schemas.microsoft.com/office/powerpoint/2010/main" val="3984959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6"/>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93649B6-6149-AD47-BDB5-ACC249E69C4E}"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7F21E-78A2-DD46-8857-2F58B5A635E3}" type="slidenum">
              <a:rPr lang="en-US" smtClean="0"/>
              <a:t>‹#›</a:t>
            </a:fld>
            <a:endParaRPr lang="en-US"/>
          </a:p>
        </p:txBody>
      </p:sp>
    </p:spTree>
    <p:extLst>
      <p:ext uri="{BB962C8B-B14F-4D97-AF65-F5344CB8AC3E}">
        <p14:creationId xmlns:p14="http://schemas.microsoft.com/office/powerpoint/2010/main" val="3659947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3649B6-6149-AD47-BDB5-ACC249E69C4E}"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7F21E-78A2-DD46-8857-2F58B5A635E3}" type="slidenum">
              <a:rPr lang="en-US" smtClean="0"/>
              <a:t>‹#›</a:t>
            </a:fld>
            <a:endParaRPr lang="en-US"/>
          </a:p>
        </p:txBody>
      </p:sp>
    </p:spTree>
    <p:extLst>
      <p:ext uri="{BB962C8B-B14F-4D97-AF65-F5344CB8AC3E}">
        <p14:creationId xmlns:p14="http://schemas.microsoft.com/office/powerpoint/2010/main" val="802612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6"/>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6"/>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3649B6-6149-AD47-BDB5-ACC249E69C4E}"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7F21E-78A2-DD46-8857-2F58B5A635E3}" type="slidenum">
              <a:rPr lang="en-US" smtClean="0"/>
              <a:t>‹#›</a:t>
            </a:fld>
            <a:endParaRPr lang="en-US"/>
          </a:p>
        </p:txBody>
      </p:sp>
    </p:spTree>
    <p:extLst>
      <p:ext uri="{BB962C8B-B14F-4D97-AF65-F5344CB8AC3E}">
        <p14:creationId xmlns:p14="http://schemas.microsoft.com/office/powerpoint/2010/main" val="684801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93649B6-6149-AD47-BDB5-ACC249E69C4E}"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7F21E-78A2-DD46-8857-2F58B5A635E3}" type="slidenum">
              <a:rPr lang="en-US" smtClean="0"/>
              <a:t>‹#›</a:t>
            </a:fld>
            <a:endParaRPr lang="en-US"/>
          </a:p>
        </p:txBody>
      </p:sp>
    </p:spTree>
    <p:extLst>
      <p:ext uri="{BB962C8B-B14F-4D97-AF65-F5344CB8AC3E}">
        <p14:creationId xmlns:p14="http://schemas.microsoft.com/office/powerpoint/2010/main" val="1565047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8"/>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3649B6-6149-AD47-BDB5-ACC249E69C4E}"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7F21E-78A2-DD46-8857-2F58B5A635E3}" type="slidenum">
              <a:rPr lang="en-US" smtClean="0"/>
              <a:t>‹#›</a:t>
            </a:fld>
            <a:endParaRPr lang="en-US"/>
          </a:p>
        </p:txBody>
      </p:sp>
    </p:spTree>
    <p:extLst>
      <p:ext uri="{BB962C8B-B14F-4D97-AF65-F5344CB8AC3E}">
        <p14:creationId xmlns:p14="http://schemas.microsoft.com/office/powerpoint/2010/main" val="3849893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93649B6-6149-AD47-BDB5-ACC249E69C4E}"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7F21E-78A2-DD46-8857-2F58B5A635E3}" type="slidenum">
              <a:rPr lang="en-US" smtClean="0"/>
              <a:t>‹#›</a:t>
            </a:fld>
            <a:endParaRPr lang="en-US"/>
          </a:p>
        </p:txBody>
      </p:sp>
    </p:spTree>
    <p:extLst>
      <p:ext uri="{BB962C8B-B14F-4D97-AF65-F5344CB8AC3E}">
        <p14:creationId xmlns:p14="http://schemas.microsoft.com/office/powerpoint/2010/main" val="805450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2"/>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279262"/>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93649B6-6149-AD47-BDB5-ACC249E69C4E}" type="datetimeFigureOut">
              <a:rPr lang="en-US" smtClean="0"/>
              <a:t>4/25/2019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C7F21E-78A2-DD46-8857-2F58B5A635E3}" type="slidenum">
              <a:rPr lang="en-US" smtClean="0"/>
              <a:t>‹#›</a:t>
            </a:fld>
            <a:endParaRPr lang="en-US"/>
          </a:p>
        </p:txBody>
      </p:sp>
    </p:spTree>
    <p:extLst>
      <p:ext uri="{BB962C8B-B14F-4D97-AF65-F5344CB8AC3E}">
        <p14:creationId xmlns:p14="http://schemas.microsoft.com/office/powerpoint/2010/main" val="1388491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93649B6-6149-AD47-BDB5-ACC249E69C4E}" type="datetimeFigureOut">
              <a:rPr lang="en-US" smtClean="0"/>
              <a:t>4/25/2019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C7F21E-78A2-DD46-8857-2F58B5A635E3}" type="slidenum">
              <a:rPr lang="en-US" smtClean="0"/>
              <a:t>‹#›</a:t>
            </a:fld>
            <a:endParaRPr lang="en-US"/>
          </a:p>
        </p:txBody>
      </p:sp>
    </p:spTree>
    <p:extLst>
      <p:ext uri="{BB962C8B-B14F-4D97-AF65-F5344CB8AC3E}">
        <p14:creationId xmlns:p14="http://schemas.microsoft.com/office/powerpoint/2010/main" val="3298358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3649B6-6149-AD47-BDB5-ACC249E69C4E}" type="datetimeFigureOut">
              <a:rPr lang="en-US" smtClean="0"/>
              <a:t>4/25/2019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C7F21E-78A2-DD46-8857-2F58B5A635E3}" type="slidenum">
              <a:rPr lang="en-US" smtClean="0"/>
              <a:t>‹#›</a:t>
            </a:fld>
            <a:endParaRPr lang="en-US"/>
          </a:p>
        </p:txBody>
      </p:sp>
    </p:spTree>
    <p:extLst>
      <p:ext uri="{BB962C8B-B14F-4D97-AF65-F5344CB8AC3E}">
        <p14:creationId xmlns:p14="http://schemas.microsoft.com/office/powerpoint/2010/main" val="1298288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27543"/>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195918"/>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3649B6-6149-AD47-BDB5-ACC249E69C4E}"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7F21E-78A2-DD46-8857-2F58B5A635E3}" type="slidenum">
              <a:rPr lang="en-US" smtClean="0"/>
              <a:t>‹#›</a:t>
            </a:fld>
            <a:endParaRPr lang="en-US"/>
          </a:p>
        </p:txBody>
      </p:sp>
    </p:spTree>
    <p:extLst>
      <p:ext uri="{BB962C8B-B14F-4D97-AF65-F5344CB8AC3E}">
        <p14:creationId xmlns:p14="http://schemas.microsoft.com/office/powerpoint/2010/main" val="3496087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3649B6-6149-AD47-BDB5-ACC249E69C4E}"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7F21E-78A2-DD46-8857-2F58B5A635E3}" type="slidenum">
              <a:rPr lang="en-US" smtClean="0"/>
              <a:t>‹#›</a:t>
            </a:fld>
            <a:endParaRPr lang="en-US"/>
          </a:p>
        </p:txBody>
      </p:sp>
    </p:spTree>
    <p:extLst>
      <p:ext uri="{BB962C8B-B14F-4D97-AF65-F5344CB8AC3E}">
        <p14:creationId xmlns:p14="http://schemas.microsoft.com/office/powerpoint/2010/main" val="3430315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6960"/>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D93649B6-6149-AD47-BDB5-ACC249E69C4E}" type="datetimeFigureOut">
              <a:rPr lang="en-US" smtClean="0"/>
              <a:t>4/25/2019</a:t>
            </a:fld>
            <a:endParaRPr lang="en-US"/>
          </a:p>
        </p:txBody>
      </p:sp>
      <p:sp>
        <p:nvSpPr>
          <p:cNvPr id="5" name="Footer Placeholder 4"/>
          <p:cNvSpPr>
            <a:spLocks noGrp="1"/>
          </p:cNvSpPr>
          <p:nvPr>
            <p:ph type="ftr" sz="quarter" idx="3"/>
          </p:nvPr>
        </p:nvSpPr>
        <p:spPr>
          <a:xfrm>
            <a:off x="3124200" y="5296960"/>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5296960"/>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4AC7F21E-78A2-DD46-8857-2F58B5A635E3}" type="slidenum">
              <a:rPr lang="en-US" smtClean="0"/>
              <a:t>‹#›</a:t>
            </a:fld>
            <a:endParaRPr lang="en-US"/>
          </a:p>
        </p:txBody>
      </p:sp>
    </p:spTree>
    <p:extLst>
      <p:ext uri="{BB962C8B-B14F-4D97-AF65-F5344CB8AC3E}">
        <p14:creationId xmlns:p14="http://schemas.microsoft.com/office/powerpoint/2010/main" val="9959424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asccc.org/content/cte-course-re-enrollment-practices-field" TargetMode="External"/><Relationship Id="rId2" Type="http://schemas.openxmlformats.org/officeDocument/2006/relationships/hyperlink" Target="http://extranet.cccco.edu/Portals/1/AA/Credit/2013Files/CreditCourseRepetitionGuidelinesFinal.pdf" TargetMode="External"/><Relationship Id="rId1" Type="http://schemas.openxmlformats.org/officeDocument/2006/relationships/slideLayout" Target="../slideLayouts/slideLayout2.xml"/><Relationship Id="rId4" Type="http://schemas.openxmlformats.org/officeDocument/2006/relationships/hyperlink" Target="https://asccc.org/content/course-repetition-and-repeatability-%E2%80%93-legal-mandate-and-significant-change-industry-or"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mailto:basmus@yccd.edu" TargetMode="External"/><Relationship Id="rId2" Type="http://schemas.openxmlformats.org/officeDocument/2006/relationships/hyperlink" Target="mailto:caschenbach@lassencolleg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50335"/>
            <a:ext cx="7772400" cy="1225021"/>
          </a:xfrm>
        </p:spPr>
        <p:txBody>
          <a:bodyPr>
            <a:normAutofit fontScale="90000"/>
          </a:bodyPr>
          <a:lstStyle/>
          <a:p>
            <a:br>
              <a:rPr lang="en-US" b="1" dirty="0">
                <a:solidFill>
                  <a:schemeClr val="accent2">
                    <a:lumMod val="75000"/>
                  </a:schemeClr>
                </a:solidFill>
              </a:rPr>
            </a:br>
            <a:r>
              <a:rPr lang="en-US" b="1" dirty="0">
                <a:solidFill>
                  <a:schemeClr val="accent2">
                    <a:lumMod val="75000"/>
                  </a:schemeClr>
                </a:solidFill>
              </a:rPr>
              <a:t>Re-Enrollment Regulations and Local Practice in CTE</a:t>
            </a:r>
            <a:endParaRPr lang="en-US" dirty="0">
              <a:solidFill>
                <a:schemeClr val="accent2">
                  <a:lumMod val="75000"/>
                </a:schemeClr>
              </a:solidFill>
            </a:endParaRPr>
          </a:p>
        </p:txBody>
      </p:sp>
      <p:sp>
        <p:nvSpPr>
          <p:cNvPr id="3" name="Subtitle 2"/>
          <p:cNvSpPr>
            <a:spLocks noGrp="1"/>
          </p:cNvSpPr>
          <p:nvPr>
            <p:ph type="subTitle" idx="1"/>
          </p:nvPr>
        </p:nvSpPr>
        <p:spPr>
          <a:xfrm>
            <a:off x="685800" y="2124010"/>
            <a:ext cx="7772400" cy="1460500"/>
          </a:xfrm>
        </p:spPr>
        <p:txBody>
          <a:bodyPr>
            <a:noAutofit/>
          </a:bodyPr>
          <a:lstStyle/>
          <a:p>
            <a:r>
              <a:rPr lang="en-US" sz="2800" dirty="0">
                <a:solidFill>
                  <a:schemeClr val="tx1">
                    <a:lumMod val="75000"/>
                    <a:lumOff val="25000"/>
                  </a:schemeClr>
                </a:solidFill>
              </a:rPr>
              <a:t>Cheryl </a:t>
            </a:r>
            <a:r>
              <a:rPr lang="en-US" sz="2800" dirty="0" err="1">
                <a:solidFill>
                  <a:schemeClr val="tx1">
                    <a:lumMod val="75000"/>
                    <a:lumOff val="25000"/>
                  </a:schemeClr>
                </a:solidFill>
              </a:rPr>
              <a:t>Aschenbach</a:t>
            </a:r>
            <a:r>
              <a:rPr lang="en-US" sz="2800" dirty="0">
                <a:solidFill>
                  <a:schemeClr val="tx1">
                    <a:lumMod val="75000"/>
                    <a:lumOff val="25000"/>
                  </a:schemeClr>
                </a:solidFill>
              </a:rPr>
              <a:t>, ASCCC North Representative</a:t>
            </a:r>
          </a:p>
          <a:p>
            <a:r>
              <a:rPr lang="en-US" sz="2800" dirty="0">
                <a:solidFill>
                  <a:schemeClr val="tx1">
                    <a:lumMod val="75000"/>
                    <a:lumOff val="25000"/>
                  </a:schemeClr>
                </a:solidFill>
              </a:rPr>
              <a:t>Brandi </a:t>
            </a:r>
            <a:r>
              <a:rPr lang="en-US" sz="2800" dirty="0" err="1">
                <a:solidFill>
                  <a:schemeClr val="tx1">
                    <a:lumMod val="75000"/>
                    <a:lumOff val="25000"/>
                  </a:schemeClr>
                </a:solidFill>
              </a:rPr>
              <a:t>Asmus</a:t>
            </a:r>
            <a:r>
              <a:rPr lang="en-US" sz="2800" dirty="0">
                <a:solidFill>
                  <a:schemeClr val="tx1">
                    <a:lumMod val="75000"/>
                    <a:lumOff val="25000"/>
                  </a:schemeClr>
                </a:solidFill>
              </a:rPr>
              <a:t>, CTELC, Woodland College</a:t>
            </a:r>
          </a:p>
        </p:txBody>
      </p:sp>
      <p:sp>
        <p:nvSpPr>
          <p:cNvPr id="4" name="TextBox 3"/>
          <p:cNvSpPr txBox="1"/>
          <p:nvPr/>
        </p:nvSpPr>
        <p:spPr>
          <a:xfrm>
            <a:off x="2419531" y="3303605"/>
            <a:ext cx="4304938" cy="646331"/>
          </a:xfrm>
          <a:prstGeom prst="rect">
            <a:avLst/>
          </a:prstGeom>
          <a:noFill/>
        </p:spPr>
        <p:txBody>
          <a:bodyPr wrap="square" rtlCol="0">
            <a:spAutoFit/>
          </a:bodyPr>
          <a:lstStyle/>
          <a:p>
            <a:pPr algn="ctr"/>
            <a:r>
              <a:rPr lang="en-US" dirty="0">
                <a:solidFill>
                  <a:schemeClr val="tx1">
                    <a:lumMod val="75000"/>
                    <a:lumOff val="25000"/>
                  </a:schemeClr>
                </a:solidFill>
              </a:rPr>
              <a:t>Career and Noncredit Education Institute</a:t>
            </a:r>
          </a:p>
          <a:p>
            <a:pPr algn="ctr"/>
            <a:r>
              <a:rPr lang="en-US" dirty="0">
                <a:solidFill>
                  <a:schemeClr val="tx1">
                    <a:lumMod val="75000"/>
                    <a:lumOff val="25000"/>
                  </a:schemeClr>
                </a:solidFill>
              </a:rPr>
              <a:t>April 2019</a:t>
            </a:r>
          </a:p>
        </p:txBody>
      </p:sp>
      <p:pic>
        <p:nvPicPr>
          <p:cNvPr id="5" name="Picture 4" descr="ASCCC 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6446" y="201681"/>
            <a:ext cx="3591108" cy="677568"/>
          </a:xfrm>
          <a:prstGeom prst="rect">
            <a:avLst/>
          </a:prstGeom>
        </p:spPr>
      </p:pic>
    </p:spTree>
    <p:extLst>
      <p:ext uri="{BB962C8B-B14F-4D97-AF65-F5344CB8AC3E}">
        <p14:creationId xmlns:p14="http://schemas.microsoft.com/office/powerpoint/2010/main" val="333506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953735"/>
                </a:solidFill>
              </a:rPr>
              <a:t>Course Repetition – Audits</a:t>
            </a:r>
          </a:p>
        </p:txBody>
      </p:sp>
      <p:sp>
        <p:nvSpPr>
          <p:cNvPr id="3" name="Content Placeholder 2"/>
          <p:cNvSpPr>
            <a:spLocks noGrp="1"/>
          </p:cNvSpPr>
          <p:nvPr>
            <p:ph idx="1"/>
          </p:nvPr>
        </p:nvSpPr>
        <p:spPr/>
        <p:txBody>
          <a:bodyPr>
            <a:normAutofit lnSpcReduction="10000"/>
          </a:bodyPr>
          <a:lstStyle/>
          <a:p>
            <a:r>
              <a:rPr lang="en-US" dirty="0"/>
              <a:t>Challenges with audits</a:t>
            </a:r>
          </a:p>
          <a:p>
            <a:pPr lvl="1"/>
            <a:r>
              <a:rPr lang="en-US" dirty="0"/>
              <a:t>Currently $15 – less than 1/3 of credit unit fee</a:t>
            </a:r>
          </a:p>
          <a:p>
            <a:pPr lvl="1"/>
            <a:r>
              <a:rPr lang="en-US" dirty="0"/>
              <a:t>Not cost effective for colleges now</a:t>
            </a:r>
          </a:p>
          <a:p>
            <a:pPr lvl="1"/>
            <a:r>
              <a:rPr lang="en-US" dirty="0"/>
              <a:t>Increased auditing fees could make audits more attractive to colleges</a:t>
            </a:r>
          </a:p>
          <a:p>
            <a:pPr lvl="1"/>
            <a:r>
              <a:rPr lang="en-US" dirty="0"/>
              <a:t>More colleges could utilize audits as a means for students to repeat courses without an impact on overall units </a:t>
            </a:r>
          </a:p>
        </p:txBody>
      </p:sp>
    </p:spTree>
    <p:extLst>
      <p:ext uri="{BB962C8B-B14F-4D97-AF65-F5344CB8AC3E}">
        <p14:creationId xmlns:p14="http://schemas.microsoft.com/office/powerpoint/2010/main" val="1166119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53735"/>
                </a:solidFill>
              </a:rPr>
              <a:t>Discussion Time	</a:t>
            </a:r>
          </a:p>
        </p:txBody>
      </p:sp>
      <p:sp>
        <p:nvSpPr>
          <p:cNvPr id="3" name="Content Placeholder 2"/>
          <p:cNvSpPr>
            <a:spLocks noGrp="1"/>
          </p:cNvSpPr>
          <p:nvPr>
            <p:ph idx="1"/>
          </p:nvPr>
        </p:nvSpPr>
        <p:spPr>
          <a:xfrm>
            <a:off x="457200" y="1333500"/>
            <a:ext cx="8229600" cy="3771636"/>
          </a:xfrm>
        </p:spPr>
        <p:txBody>
          <a:bodyPr>
            <a:normAutofit fontScale="85000" lnSpcReduction="20000"/>
          </a:bodyPr>
          <a:lstStyle/>
          <a:p>
            <a:r>
              <a:rPr lang="en-US" dirty="0"/>
              <a:t>What else can we do to address student needs in PE, CTE, and fine arts?</a:t>
            </a:r>
          </a:p>
          <a:p>
            <a:endParaRPr lang="en-US" dirty="0"/>
          </a:p>
          <a:p>
            <a:r>
              <a:rPr lang="en-US" dirty="0"/>
              <a:t>What is your local practice?</a:t>
            </a:r>
          </a:p>
          <a:p>
            <a:endParaRPr lang="en-US" dirty="0"/>
          </a:p>
          <a:p>
            <a:r>
              <a:rPr lang="en-US" dirty="0"/>
              <a:t>What else do we need to do to accomplish what is needed?</a:t>
            </a:r>
          </a:p>
          <a:p>
            <a:pPr marL="0" indent="0">
              <a:buNone/>
            </a:pPr>
            <a:endParaRPr lang="en-US" dirty="0"/>
          </a:p>
          <a:p>
            <a:r>
              <a:rPr lang="en-US" dirty="0"/>
              <a:t>Other?</a:t>
            </a:r>
          </a:p>
        </p:txBody>
      </p:sp>
      <p:sp>
        <p:nvSpPr>
          <p:cNvPr id="8" name="Rectangle 7"/>
          <p:cNvSpPr/>
          <p:nvPr/>
        </p:nvSpPr>
        <p:spPr>
          <a:xfrm>
            <a:off x="4479667" y="2672834"/>
            <a:ext cx="184666"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1109653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53735"/>
                </a:solidFill>
              </a:rPr>
              <a:t>Resources</a:t>
            </a:r>
          </a:p>
        </p:txBody>
      </p:sp>
      <p:sp>
        <p:nvSpPr>
          <p:cNvPr id="3" name="Content Placeholder 2"/>
          <p:cNvSpPr>
            <a:spLocks noGrp="1"/>
          </p:cNvSpPr>
          <p:nvPr>
            <p:ph idx="1"/>
          </p:nvPr>
        </p:nvSpPr>
        <p:spPr/>
        <p:txBody>
          <a:bodyPr>
            <a:normAutofit fontScale="85000" lnSpcReduction="20000"/>
          </a:bodyPr>
          <a:lstStyle/>
          <a:p>
            <a:r>
              <a:rPr lang="en-US" i="1" dirty="0">
                <a:hlinkClick r:id="rId2"/>
              </a:rPr>
              <a:t>Credit Course Repetition Guidelines</a:t>
            </a:r>
            <a:r>
              <a:rPr lang="en-US" dirty="0"/>
              <a:t>, Chancellor’s Office (2013)</a:t>
            </a:r>
          </a:p>
          <a:p>
            <a:pPr marL="0" indent="0">
              <a:buNone/>
            </a:pPr>
            <a:endParaRPr lang="en-US" dirty="0"/>
          </a:p>
          <a:p>
            <a:r>
              <a:rPr lang="en-US" dirty="0"/>
              <a:t>Rostrum Article: </a:t>
            </a:r>
            <a:r>
              <a:rPr lang="en-US" i="1" dirty="0">
                <a:hlinkClick r:id="rId3"/>
              </a:rPr>
              <a:t>CTE Course Re-enrollment: Practices from the Field</a:t>
            </a:r>
            <a:r>
              <a:rPr lang="en-US" dirty="0"/>
              <a:t>, (May 2015)</a:t>
            </a:r>
          </a:p>
          <a:p>
            <a:pPr marL="0" indent="0">
              <a:buNone/>
            </a:pPr>
            <a:endParaRPr lang="en-US" dirty="0"/>
          </a:p>
          <a:p>
            <a:r>
              <a:rPr lang="en-US" dirty="0"/>
              <a:t>Rostrum Article:  </a:t>
            </a:r>
            <a:r>
              <a:rPr lang="en-US" i="1" u="sng" dirty="0">
                <a:solidFill>
                  <a:srgbClr val="3333FF"/>
                </a:solidFill>
                <a:hlinkClick r:id="rId4"/>
              </a:rPr>
              <a:t>Course Repetition and Repeatability – Legal Mandate and Significant Change in Industry or Licensure Standards: Sharing the Burden for Certifying the Need for Repetition, </a:t>
            </a:r>
            <a:r>
              <a:rPr lang="en-US" dirty="0"/>
              <a:t>(February 2019)</a:t>
            </a:r>
          </a:p>
          <a:p>
            <a:endParaRPr lang="en-US" dirty="0"/>
          </a:p>
        </p:txBody>
      </p:sp>
    </p:spTree>
    <p:extLst>
      <p:ext uri="{BB962C8B-B14F-4D97-AF65-F5344CB8AC3E}">
        <p14:creationId xmlns:p14="http://schemas.microsoft.com/office/powerpoint/2010/main" val="4261342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53735"/>
                </a:solidFill>
              </a:rPr>
              <a:t>Questions?</a:t>
            </a:r>
            <a:r>
              <a:rPr lang="en-US" dirty="0"/>
              <a:t> </a:t>
            </a:r>
          </a:p>
        </p:txBody>
      </p:sp>
      <p:sp>
        <p:nvSpPr>
          <p:cNvPr id="3" name="Content Placeholder 2"/>
          <p:cNvSpPr>
            <a:spLocks noGrp="1"/>
          </p:cNvSpPr>
          <p:nvPr>
            <p:ph idx="1"/>
          </p:nvPr>
        </p:nvSpPr>
        <p:spPr/>
        <p:txBody>
          <a:bodyPr>
            <a:normAutofit/>
          </a:bodyPr>
          <a:lstStyle/>
          <a:p>
            <a:pPr marL="0" indent="0">
              <a:buNone/>
            </a:pPr>
            <a:r>
              <a:rPr lang="en-US" dirty="0"/>
              <a:t>Cheryl </a:t>
            </a:r>
            <a:r>
              <a:rPr lang="en-US" dirty="0" err="1"/>
              <a:t>Aschenbach</a:t>
            </a:r>
            <a:endParaRPr lang="en-US" dirty="0"/>
          </a:p>
          <a:p>
            <a:pPr marL="0" indent="0">
              <a:buNone/>
            </a:pPr>
            <a:r>
              <a:rPr lang="en-US" u="sng" dirty="0">
                <a:solidFill>
                  <a:schemeClr val="accent1"/>
                </a:solidFill>
                <a:hlinkClick r:id="rId2"/>
              </a:rPr>
              <a:t>caschenbach@lassencollege.edu</a:t>
            </a:r>
            <a:endParaRPr lang="en-US" u="sng" dirty="0">
              <a:solidFill>
                <a:schemeClr val="accent1"/>
              </a:solidFill>
            </a:endParaRPr>
          </a:p>
          <a:p>
            <a:pPr marL="0" indent="0">
              <a:buNone/>
            </a:pPr>
            <a:endParaRPr lang="en-US" dirty="0"/>
          </a:p>
          <a:p>
            <a:pPr marL="0" indent="0">
              <a:buNone/>
            </a:pPr>
            <a:r>
              <a:rPr lang="en-US" dirty="0"/>
              <a:t>Brandi </a:t>
            </a:r>
            <a:r>
              <a:rPr lang="en-US" dirty="0" err="1"/>
              <a:t>Asmus</a:t>
            </a:r>
            <a:endParaRPr lang="en-US" dirty="0"/>
          </a:p>
          <a:p>
            <a:pPr marL="0" indent="0">
              <a:buNone/>
            </a:pPr>
            <a:r>
              <a:rPr lang="en-US" dirty="0">
                <a:hlinkClick r:id="rId3"/>
              </a:rPr>
              <a:t>basmus@yccd.edu</a:t>
            </a:r>
            <a:endParaRPr lang="en-US" dirty="0"/>
          </a:p>
          <a:p>
            <a:pPr marL="36576" indent="0">
              <a:buNone/>
            </a:pPr>
            <a:endParaRPr lang="en-US" dirty="0"/>
          </a:p>
          <a:p>
            <a:pPr marL="36576" indent="0">
              <a:buNone/>
            </a:pPr>
            <a:endParaRPr lang="en-US" dirty="0"/>
          </a:p>
        </p:txBody>
      </p:sp>
    </p:spTree>
    <p:extLst>
      <p:ext uri="{BB962C8B-B14F-4D97-AF65-F5344CB8AC3E}">
        <p14:creationId xmlns:p14="http://schemas.microsoft.com/office/powerpoint/2010/main" val="504558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Welcome!</a:t>
            </a:r>
          </a:p>
        </p:txBody>
      </p:sp>
      <p:sp>
        <p:nvSpPr>
          <p:cNvPr id="3" name="Content Placeholder 2"/>
          <p:cNvSpPr>
            <a:spLocks noGrp="1"/>
          </p:cNvSpPr>
          <p:nvPr>
            <p:ph idx="1"/>
          </p:nvPr>
        </p:nvSpPr>
        <p:spPr>
          <a:xfrm>
            <a:off x="457200" y="1557912"/>
            <a:ext cx="3683090" cy="3771636"/>
          </a:xfrm>
        </p:spPr>
        <p:txBody>
          <a:bodyPr/>
          <a:lstStyle/>
          <a:p>
            <a:r>
              <a:rPr lang="en-US" dirty="0"/>
              <a:t>What brings you here?</a:t>
            </a:r>
          </a:p>
          <a:p>
            <a:r>
              <a:rPr lang="en-US" dirty="0"/>
              <a:t>Are there specific questions that you want to make sure we address?</a:t>
            </a:r>
          </a:p>
        </p:txBody>
      </p:sp>
      <p:pic>
        <p:nvPicPr>
          <p:cNvPr id="5" name="Picture 4"/>
          <p:cNvPicPr>
            <a:picLocks noChangeAspect="1"/>
          </p:cNvPicPr>
          <p:nvPr/>
        </p:nvPicPr>
        <p:blipFill>
          <a:blip r:embed="rId2"/>
          <a:stretch>
            <a:fillRect/>
          </a:stretch>
        </p:blipFill>
        <p:spPr>
          <a:xfrm>
            <a:off x="5286354" y="1224780"/>
            <a:ext cx="3400445" cy="4104768"/>
          </a:xfrm>
          <a:prstGeom prst="rect">
            <a:avLst/>
          </a:prstGeom>
        </p:spPr>
      </p:pic>
    </p:spTree>
    <p:extLst>
      <p:ext uri="{BB962C8B-B14F-4D97-AF65-F5344CB8AC3E}">
        <p14:creationId xmlns:p14="http://schemas.microsoft.com/office/powerpoint/2010/main" val="232434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953735"/>
                </a:solidFill>
              </a:rPr>
              <a:t>Course Repetition?   </a:t>
            </a:r>
            <a:r>
              <a:rPr lang="en-US" dirty="0">
                <a:solidFill>
                  <a:schemeClr val="accent2">
                    <a:lumMod val="75000"/>
                  </a:schemeClr>
                </a:solidFill>
              </a:rPr>
              <a:t>(§55000)</a:t>
            </a:r>
          </a:p>
        </p:txBody>
      </p:sp>
      <p:sp>
        <p:nvSpPr>
          <p:cNvPr id="3" name="Content Placeholder 2"/>
          <p:cNvSpPr>
            <a:spLocks noGrp="1"/>
          </p:cNvSpPr>
          <p:nvPr>
            <p:ph idx="1"/>
          </p:nvPr>
        </p:nvSpPr>
        <p:spPr>
          <a:xfrm>
            <a:off x="457200" y="1333500"/>
            <a:ext cx="8229600" cy="3966806"/>
          </a:xfrm>
        </p:spPr>
        <p:txBody>
          <a:bodyPr>
            <a:normAutofit/>
          </a:bodyPr>
          <a:lstStyle/>
          <a:p>
            <a:r>
              <a:rPr lang="en-US" sz="2800" dirty="0"/>
              <a:t>With the exception of a small category of “Repeatable Courses”, NO courses may designated repeatable </a:t>
            </a:r>
            <a:r>
              <a:rPr lang="en-US" dirty="0"/>
              <a:t> (§55041) </a:t>
            </a:r>
            <a:endParaRPr lang="en-US" sz="2800" dirty="0"/>
          </a:p>
          <a:p>
            <a:pPr marL="742950" lvl="1" indent="-285750">
              <a:buFont typeface="Arial" pitchFamily="34" charset="0"/>
              <a:buChar char="•"/>
            </a:pPr>
            <a:r>
              <a:rPr lang="en-US" sz="2400" dirty="0"/>
              <a:t>In addition, further restrictions are applied to: Active participatory courses in physical education, visual arts or performing arts</a:t>
            </a:r>
          </a:p>
          <a:p>
            <a:pPr marL="742950" lvl="1" indent="-285750">
              <a:buFont typeface="Arial" pitchFamily="34" charset="0"/>
              <a:buChar char="•"/>
            </a:pPr>
            <a:r>
              <a:rPr lang="en-US" sz="2400" dirty="0"/>
              <a:t>Students are limited to four course enrollments in courses that have been determined to be “related in content” in these discipline areas (“families”)</a:t>
            </a:r>
          </a:p>
          <a:p>
            <a:endParaRPr lang="en-US" dirty="0"/>
          </a:p>
        </p:txBody>
      </p:sp>
    </p:spTree>
    <p:extLst>
      <p:ext uri="{BB962C8B-B14F-4D97-AF65-F5344CB8AC3E}">
        <p14:creationId xmlns:p14="http://schemas.microsoft.com/office/powerpoint/2010/main" val="2812332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53735"/>
                </a:solidFill>
              </a:rPr>
              <a:t>Repeatable Courses</a:t>
            </a:r>
          </a:p>
        </p:txBody>
      </p:sp>
      <p:sp>
        <p:nvSpPr>
          <p:cNvPr id="3" name="Content Placeholder 2"/>
          <p:cNvSpPr>
            <a:spLocks noGrp="1"/>
          </p:cNvSpPr>
          <p:nvPr>
            <p:ph idx="1"/>
          </p:nvPr>
        </p:nvSpPr>
        <p:spPr/>
        <p:txBody>
          <a:bodyPr>
            <a:normAutofit fontScale="92500" lnSpcReduction="20000"/>
          </a:bodyPr>
          <a:lstStyle/>
          <a:p>
            <a:r>
              <a:rPr lang="en-US" sz="2600" dirty="0"/>
              <a:t>Which COURSES may ANY student repeat? </a:t>
            </a:r>
          </a:p>
          <a:p>
            <a:pPr marL="742950" lvl="1" indent="-285750">
              <a:buFont typeface="Arial" pitchFamily="34" charset="0"/>
              <a:buChar char="•"/>
            </a:pPr>
            <a:r>
              <a:rPr lang="en-US" sz="2600" dirty="0"/>
              <a:t>Meets Major Requirements of CSU or UC and is repeatable there</a:t>
            </a:r>
          </a:p>
          <a:p>
            <a:pPr marL="742950" lvl="1" indent="-285750">
              <a:buFont typeface="Arial" pitchFamily="34" charset="0"/>
              <a:buChar char="•"/>
            </a:pPr>
            <a:r>
              <a:rPr lang="en-US" sz="2600" dirty="0"/>
              <a:t>Intercollegiate Athletics (including related conditioning courses)</a:t>
            </a:r>
          </a:p>
          <a:p>
            <a:pPr marL="742950" lvl="1" indent="-285750">
              <a:buFont typeface="Arial" pitchFamily="34" charset="0"/>
              <a:buChar char="•"/>
            </a:pPr>
            <a:r>
              <a:rPr lang="en-US" sz="2600" dirty="0"/>
              <a:t>Intercollegiate academic or vocational competition</a:t>
            </a:r>
          </a:p>
          <a:p>
            <a:r>
              <a:rPr lang="en-US" sz="2600" dirty="0"/>
              <a:t>Must identify courses as repeatable in catalog</a:t>
            </a:r>
          </a:p>
          <a:p>
            <a:r>
              <a:rPr lang="en-US" sz="2600" dirty="0"/>
              <a:t>Must include repeatable courses in “families”</a:t>
            </a:r>
          </a:p>
          <a:p>
            <a:r>
              <a:rPr lang="en-US" sz="2600" dirty="0"/>
              <a:t>All grades count: 4 takes vs. 4 successful takes (PE, visual and performing arts – “</a:t>
            </a:r>
            <a:r>
              <a:rPr lang="en-US" sz="2600" dirty="0" err="1"/>
              <a:t>Ws</a:t>
            </a:r>
            <a:r>
              <a:rPr lang="en-US" sz="2600" dirty="0"/>
              <a:t>” count!)</a:t>
            </a:r>
          </a:p>
          <a:p>
            <a:pPr lvl="1"/>
            <a:endParaRPr lang="en-US" dirty="0"/>
          </a:p>
        </p:txBody>
      </p:sp>
    </p:spTree>
    <p:extLst>
      <p:ext uri="{BB962C8B-B14F-4D97-AF65-F5344CB8AC3E}">
        <p14:creationId xmlns:p14="http://schemas.microsoft.com/office/powerpoint/2010/main" val="4083491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953735"/>
                </a:solidFill>
              </a:rPr>
              <a:t>Course Repetition - Regulation Changes</a:t>
            </a:r>
          </a:p>
        </p:txBody>
      </p:sp>
      <p:sp>
        <p:nvSpPr>
          <p:cNvPr id="3" name="Content Placeholder 2"/>
          <p:cNvSpPr>
            <a:spLocks noGrp="1"/>
          </p:cNvSpPr>
          <p:nvPr>
            <p:ph idx="1"/>
          </p:nvPr>
        </p:nvSpPr>
        <p:spPr>
          <a:xfrm>
            <a:off x="457200" y="1181366"/>
            <a:ext cx="8229600" cy="4313329"/>
          </a:xfrm>
        </p:spPr>
        <p:txBody>
          <a:bodyPr>
            <a:normAutofit fontScale="77500" lnSpcReduction="20000"/>
          </a:bodyPr>
          <a:lstStyle/>
          <a:p>
            <a:r>
              <a:rPr lang="en-US" sz="2800" dirty="0"/>
              <a:t>Approved by  Board of Governors July 2012</a:t>
            </a:r>
          </a:p>
          <a:p>
            <a:r>
              <a:rPr lang="en-US" sz="2800" dirty="0"/>
              <a:t>Title 5 regulations on course repetition changed effective Fall 2012 </a:t>
            </a:r>
          </a:p>
          <a:p>
            <a:pPr lvl="1"/>
            <a:r>
              <a:rPr lang="en-US" dirty="0"/>
              <a:t>§55024 (limitations on withdrawals)</a:t>
            </a:r>
          </a:p>
          <a:p>
            <a:pPr lvl="1"/>
            <a:r>
              <a:rPr lang="en-US" dirty="0"/>
              <a:t>§§55040-55046 (course repetition allowances/restriction)</a:t>
            </a:r>
          </a:p>
          <a:p>
            <a:pPr lvl="1"/>
            <a:r>
              <a:rPr lang="en-US" dirty="0"/>
              <a:t>§58161 (apportionment)</a:t>
            </a:r>
          </a:p>
          <a:p>
            <a:r>
              <a:rPr lang="en-US" sz="2800" dirty="0"/>
              <a:t>Chancellor’s Office </a:t>
            </a:r>
            <a:r>
              <a:rPr lang="en-US" sz="2800" i="1" dirty="0"/>
              <a:t>Course Repetition Guidelines </a:t>
            </a:r>
            <a:r>
              <a:rPr lang="en-US" sz="2800" dirty="0"/>
              <a:t>released Nov 2013</a:t>
            </a:r>
          </a:p>
          <a:p>
            <a:r>
              <a:rPr lang="en-US" sz="2800" dirty="0"/>
              <a:t>Regulations based on 3 principles:</a:t>
            </a:r>
          </a:p>
          <a:p>
            <a:pPr lvl="1"/>
            <a:r>
              <a:rPr lang="en-US" dirty="0"/>
              <a:t>Credit courses are based on achievement of objectives and outcomes</a:t>
            </a:r>
          </a:p>
          <a:p>
            <a:pPr lvl="1"/>
            <a:r>
              <a:rPr lang="en-US" dirty="0"/>
              <a:t>Fiscal impact of repeatability for additional experience</a:t>
            </a:r>
          </a:p>
          <a:p>
            <a:pPr lvl="1"/>
            <a:r>
              <a:rPr lang="en-US" dirty="0"/>
              <a:t>Unnecessary accumulation of student units</a:t>
            </a:r>
          </a:p>
        </p:txBody>
      </p:sp>
    </p:spTree>
    <p:extLst>
      <p:ext uri="{BB962C8B-B14F-4D97-AF65-F5344CB8AC3E}">
        <p14:creationId xmlns:p14="http://schemas.microsoft.com/office/powerpoint/2010/main" val="70788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953735"/>
                </a:solidFill>
              </a:rPr>
              <a:t>Course Repetition – Student Options</a:t>
            </a:r>
          </a:p>
        </p:txBody>
      </p:sp>
      <p:sp>
        <p:nvSpPr>
          <p:cNvPr id="3" name="Content Placeholder 2"/>
          <p:cNvSpPr>
            <a:spLocks noGrp="1"/>
          </p:cNvSpPr>
          <p:nvPr>
            <p:ph idx="1"/>
          </p:nvPr>
        </p:nvSpPr>
        <p:spPr>
          <a:xfrm>
            <a:off x="457200" y="1333500"/>
            <a:ext cx="7962181" cy="4025280"/>
          </a:xfrm>
        </p:spPr>
        <p:txBody>
          <a:bodyPr>
            <a:normAutofit fontScale="77500" lnSpcReduction="20000"/>
          </a:bodyPr>
          <a:lstStyle/>
          <a:p>
            <a:r>
              <a:rPr lang="en-US" dirty="0"/>
              <a:t>Many believe that there are no circumstances allowing for a student to repeat a class</a:t>
            </a:r>
            <a:r>
              <a:rPr lang="is-IS" dirty="0"/>
              <a:t>…</a:t>
            </a:r>
            <a:r>
              <a:rPr lang="is-IS" b="1" dirty="0"/>
              <a:t>not true</a:t>
            </a:r>
            <a:r>
              <a:rPr lang="is-IS" dirty="0"/>
              <a:t>!</a:t>
            </a:r>
          </a:p>
          <a:p>
            <a:endParaRPr lang="en-US" dirty="0"/>
          </a:p>
          <a:p>
            <a:r>
              <a:rPr lang="en-US" dirty="0"/>
              <a:t>55040 establishes when a student may repeat a course:</a:t>
            </a:r>
          </a:p>
          <a:p>
            <a:pPr marL="742950" lvl="1" indent="-285750">
              <a:buFont typeface="Arial" pitchFamily="34" charset="0"/>
              <a:buChar char="•"/>
            </a:pPr>
            <a:r>
              <a:rPr lang="en-US" dirty="0"/>
              <a:t>Grade remediation</a:t>
            </a:r>
          </a:p>
          <a:p>
            <a:pPr marL="742950" lvl="1" indent="-285750">
              <a:buFont typeface="Arial" pitchFamily="34" charset="0"/>
              <a:buChar char="•"/>
            </a:pPr>
            <a:r>
              <a:rPr lang="en-US" dirty="0"/>
              <a:t>Significant lapse of time (pre-requisites)</a:t>
            </a:r>
          </a:p>
          <a:p>
            <a:pPr marL="742950" lvl="1" indent="-285750">
              <a:buFont typeface="Arial" pitchFamily="34" charset="0"/>
              <a:buChar char="•"/>
            </a:pPr>
            <a:r>
              <a:rPr lang="en-US" dirty="0"/>
              <a:t>Extenuating circumstances</a:t>
            </a:r>
          </a:p>
          <a:p>
            <a:pPr marL="742950" lvl="1" indent="-285750">
              <a:buFont typeface="Arial" pitchFamily="34" charset="0"/>
              <a:buChar char="•"/>
            </a:pPr>
            <a:r>
              <a:rPr lang="en-US" dirty="0"/>
              <a:t>Occupational work experience</a:t>
            </a:r>
          </a:p>
          <a:p>
            <a:pPr marL="742950" lvl="1" indent="-285750">
              <a:buFont typeface="Arial" pitchFamily="34" charset="0"/>
              <a:buChar char="•"/>
            </a:pPr>
            <a:r>
              <a:rPr lang="en-US" dirty="0"/>
              <a:t>Special classes for students with disabilities</a:t>
            </a:r>
          </a:p>
          <a:p>
            <a:pPr marL="742950" lvl="1" indent="-285750">
              <a:buFont typeface="Arial" pitchFamily="34" charset="0"/>
              <a:buChar char="•"/>
            </a:pPr>
            <a:r>
              <a:rPr lang="en-US" dirty="0"/>
              <a:t>Legally mandated</a:t>
            </a:r>
          </a:p>
          <a:p>
            <a:pPr marL="742950" lvl="1" indent="-285750">
              <a:buFont typeface="Arial" pitchFamily="34" charset="0"/>
              <a:buChar char="•"/>
            </a:pPr>
            <a:r>
              <a:rPr lang="en-US" dirty="0"/>
              <a:t>Significant change in industry standard</a:t>
            </a:r>
          </a:p>
          <a:p>
            <a:endParaRPr lang="en-US" dirty="0"/>
          </a:p>
        </p:txBody>
      </p:sp>
    </p:spTree>
    <p:extLst>
      <p:ext uri="{BB962C8B-B14F-4D97-AF65-F5344CB8AC3E}">
        <p14:creationId xmlns:p14="http://schemas.microsoft.com/office/powerpoint/2010/main" val="765853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dirty="0">
                <a:solidFill>
                  <a:srgbClr val="953735"/>
                </a:solidFill>
              </a:rPr>
              <a:t>Course Repetition in CTE - Solutions</a:t>
            </a:r>
          </a:p>
        </p:txBody>
      </p:sp>
      <p:sp>
        <p:nvSpPr>
          <p:cNvPr id="3" name="Content Placeholder 2"/>
          <p:cNvSpPr>
            <a:spLocks noGrp="1"/>
          </p:cNvSpPr>
          <p:nvPr>
            <p:ph idx="1"/>
          </p:nvPr>
        </p:nvSpPr>
        <p:spPr/>
        <p:txBody>
          <a:bodyPr>
            <a:normAutofit fontScale="92500" lnSpcReduction="10000"/>
          </a:bodyPr>
          <a:lstStyle/>
          <a:p>
            <a:r>
              <a:rPr lang="en-US" dirty="0"/>
              <a:t>Depending on the discipline, course repetition is permitted under either: </a:t>
            </a:r>
          </a:p>
          <a:p>
            <a:pPr lvl="1"/>
            <a:r>
              <a:rPr lang="en-US" sz="2400" dirty="0"/>
              <a:t>Section 55040 (b) (8) – Legally Mandated Courses</a:t>
            </a:r>
          </a:p>
          <a:p>
            <a:pPr lvl="1"/>
            <a:r>
              <a:rPr lang="en-US" sz="2400" dirty="0"/>
              <a:t>Section 55040 (b) (9) – Significant Change in Industry or Licensure Standards </a:t>
            </a:r>
          </a:p>
          <a:p>
            <a:pPr lvl="1"/>
            <a:r>
              <a:rPr lang="en-US" sz="2400" dirty="0"/>
              <a:t>Your board must adopt policies in order to verify student need in these cases.  </a:t>
            </a:r>
          </a:p>
          <a:p>
            <a:pPr lvl="2"/>
            <a:r>
              <a:rPr lang="en-US" sz="2000" dirty="0"/>
              <a:t>If you are being told it cannot be done, the problem may be with your college’s interpretation of the regulations, not with the regulations themselves.</a:t>
            </a:r>
          </a:p>
          <a:p>
            <a:endParaRPr lang="en-US" dirty="0"/>
          </a:p>
        </p:txBody>
      </p:sp>
    </p:spTree>
    <p:extLst>
      <p:ext uri="{BB962C8B-B14F-4D97-AF65-F5344CB8AC3E}">
        <p14:creationId xmlns:p14="http://schemas.microsoft.com/office/powerpoint/2010/main" val="2985146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3466" y="289566"/>
            <a:ext cx="7467600" cy="980434"/>
          </a:xfrm>
        </p:spPr>
        <p:txBody>
          <a:bodyPr>
            <a:normAutofit/>
          </a:bodyPr>
          <a:lstStyle/>
          <a:p>
            <a:r>
              <a:rPr lang="en-US" sz="2700" dirty="0">
                <a:solidFill>
                  <a:srgbClr val="953735"/>
                </a:solidFill>
              </a:rPr>
              <a:t>Course Re-enrollment: Practices from the Field</a:t>
            </a:r>
            <a:br>
              <a:rPr lang="en-US" sz="2700" dirty="0">
                <a:solidFill>
                  <a:srgbClr val="953735"/>
                </a:solidFill>
              </a:rPr>
            </a:br>
            <a:r>
              <a:rPr lang="en-US" sz="2000" dirty="0">
                <a:solidFill>
                  <a:srgbClr val="953735"/>
                </a:solidFill>
              </a:rPr>
              <a:t>(From May 2015 Rostrum article)</a:t>
            </a:r>
          </a:p>
        </p:txBody>
      </p:sp>
      <p:sp>
        <p:nvSpPr>
          <p:cNvPr id="3" name="Content Placeholder 2"/>
          <p:cNvSpPr>
            <a:spLocks noGrp="1"/>
          </p:cNvSpPr>
          <p:nvPr>
            <p:ph idx="1"/>
          </p:nvPr>
        </p:nvSpPr>
        <p:spPr>
          <a:xfrm>
            <a:off x="457200" y="1433926"/>
            <a:ext cx="8229600" cy="4008149"/>
          </a:xfrm>
        </p:spPr>
        <p:txBody>
          <a:bodyPr>
            <a:normAutofit fontScale="62500" lnSpcReduction="20000"/>
          </a:bodyPr>
          <a:lstStyle/>
          <a:p>
            <a:pPr marL="457200" indent="-457200">
              <a:buFont typeface="+mj-lt"/>
              <a:buAutoNum type="arabicPeriod"/>
            </a:pPr>
            <a:r>
              <a:rPr lang="en-US" dirty="0"/>
              <a:t>Course outline or  course note indicating that the student may be eligible to complete a “Petition to Repeat” </a:t>
            </a:r>
          </a:p>
          <a:p>
            <a:pPr marL="457200" indent="-457200">
              <a:buFont typeface="+mj-lt"/>
              <a:buAutoNum type="arabicPeriod"/>
            </a:pPr>
            <a:r>
              <a:rPr lang="en-US" dirty="0"/>
              <a:t>Provide students with clear instructions regarding how to petition to repeat a course </a:t>
            </a:r>
          </a:p>
          <a:p>
            <a:pPr marL="457200" indent="-457200">
              <a:buFont typeface="+mj-lt"/>
              <a:buAutoNum type="arabicPeriod"/>
            </a:pPr>
            <a:r>
              <a:rPr lang="en-US" dirty="0"/>
              <a:t>Meet with Admissions and Records to determine the documentation </a:t>
            </a:r>
          </a:p>
          <a:p>
            <a:pPr marL="301752" lvl="1" indent="0">
              <a:buNone/>
            </a:pPr>
            <a:r>
              <a:rPr lang="en-US" dirty="0"/>
              <a:t>Examples:</a:t>
            </a:r>
          </a:p>
          <a:p>
            <a:pPr marL="793750" lvl="1" indent="-457200"/>
            <a:r>
              <a:rPr lang="en-US" dirty="0"/>
              <a:t>Collect all statutes that relate to mandated training related to any program offered at the college. This should not be the responsibility of the student. </a:t>
            </a:r>
          </a:p>
          <a:p>
            <a:pPr marL="793750" lvl="1" indent="-457200"/>
            <a:r>
              <a:rPr lang="en-US" dirty="0"/>
              <a:t>File significant changes to industry or licensure changes with Admissions and Records prior to the registration period so that they are aware petitions may be submitted. Provide documentation about such changes for the audit record.</a:t>
            </a:r>
          </a:p>
          <a:p>
            <a:pPr marL="457200" indent="-457200">
              <a:buFont typeface="+mj-lt"/>
              <a:buAutoNum type="arabicPeriod"/>
            </a:pPr>
            <a:r>
              <a:rPr lang="en-US" dirty="0"/>
              <a:t>Provide access to petition forms in multiple locations/formats. Web-enable the petition process, if possible. </a:t>
            </a:r>
          </a:p>
          <a:p>
            <a:endParaRPr lang="en-US" dirty="0"/>
          </a:p>
          <a:p>
            <a:pPr marL="0" indent="0">
              <a:buNone/>
            </a:pPr>
            <a:endParaRPr lang="en-US" dirty="0"/>
          </a:p>
        </p:txBody>
      </p:sp>
    </p:spTree>
    <p:extLst>
      <p:ext uri="{BB962C8B-B14F-4D97-AF65-F5344CB8AC3E}">
        <p14:creationId xmlns:p14="http://schemas.microsoft.com/office/powerpoint/2010/main" val="3256413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solidFill>
                  <a:srgbClr val="953735"/>
                </a:solidFill>
              </a:rPr>
              <a:t>Course Repetition – Additional Solutions for CTE</a:t>
            </a:r>
          </a:p>
        </p:txBody>
      </p:sp>
      <p:sp>
        <p:nvSpPr>
          <p:cNvPr id="3" name="Content Placeholder 2"/>
          <p:cNvSpPr>
            <a:spLocks noGrp="1"/>
          </p:cNvSpPr>
          <p:nvPr>
            <p:ph idx="1"/>
          </p:nvPr>
        </p:nvSpPr>
        <p:spPr>
          <a:xfrm>
            <a:off x="457200" y="1181365"/>
            <a:ext cx="8229600" cy="3923771"/>
          </a:xfrm>
        </p:spPr>
        <p:txBody>
          <a:bodyPr>
            <a:normAutofit/>
          </a:bodyPr>
          <a:lstStyle/>
          <a:p>
            <a:r>
              <a:rPr lang="en-US" dirty="0"/>
              <a:t>CDCP noncredit - noncredit certificates of competency with “mirrored” or “parallel” courses comparable credit courses.</a:t>
            </a:r>
          </a:p>
          <a:p>
            <a:pPr lvl="1"/>
            <a:r>
              <a:rPr lang="en-US" dirty="0"/>
              <a:t>Subject to requirements for approval stated in §55151</a:t>
            </a:r>
          </a:p>
          <a:p>
            <a:r>
              <a:rPr lang="en-US" dirty="0"/>
              <a:t>Contract Education</a:t>
            </a:r>
          </a:p>
        </p:txBody>
      </p:sp>
    </p:spTree>
    <p:extLst>
      <p:ext uri="{BB962C8B-B14F-4D97-AF65-F5344CB8AC3E}">
        <p14:creationId xmlns:p14="http://schemas.microsoft.com/office/powerpoint/2010/main" val="2328350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1009</TotalTime>
  <Words>814</Words>
  <Application>Microsoft Office PowerPoint</Application>
  <PresentationFormat>On-screen Show (16:10)</PresentationFormat>
  <Paragraphs>93</Paragraphs>
  <Slides>13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 Re-Enrollment Regulations and Local Practice in CTE</vt:lpstr>
      <vt:lpstr>Welcome!</vt:lpstr>
      <vt:lpstr>Course Repetition?   (§55000)</vt:lpstr>
      <vt:lpstr>Repeatable Courses</vt:lpstr>
      <vt:lpstr>Course Repetition - Regulation Changes</vt:lpstr>
      <vt:lpstr>Course Repetition – Student Options</vt:lpstr>
      <vt:lpstr> Course Repetition in CTE - Solutions</vt:lpstr>
      <vt:lpstr>Course Re-enrollment: Practices from the Field (From May 2015 Rostrum article)</vt:lpstr>
      <vt:lpstr>Course Repetition – Additional Solutions for CTE</vt:lpstr>
      <vt:lpstr>Course Repetition – Audits</vt:lpstr>
      <vt:lpstr>Discussion Time </vt:lpstr>
      <vt:lpstr>Resources</vt:lpstr>
      <vt:lpstr>Questions? </vt:lpstr>
    </vt:vector>
  </TitlesOfParts>
  <Company>Los Angeles City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Repeatability Five Four Years Later</dc:title>
  <dc:creator>John Freitas</dc:creator>
  <cp:lastModifiedBy>Jed</cp:lastModifiedBy>
  <cp:revision>29</cp:revision>
  <dcterms:created xsi:type="dcterms:W3CDTF">2016-06-22T16:10:59Z</dcterms:created>
  <dcterms:modified xsi:type="dcterms:W3CDTF">2019-04-26T04:32:10Z</dcterms:modified>
</cp:coreProperties>
</file>