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9" r:id="rId1"/>
    <p:sldMasterId id="2147483670" r:id="rId2"/>
    <p:sldMasterId id="2147483671" r:id="rId3"/>
  </p:sldMasterIdLst>
  <p:notesMasterIdLst>
    <p:notesMasterId r:id="rId20"/>
  </p:notesMasterIdLst>
  <p:sldIdLst>
    <p:sldId id="256" r:id="rId4"/>
    <p:sldId id="257" r:id="rId5"/>
    <p:sldId id="258" r:id="rId6"/>
    <p:sldId id="259" r:id="rId7"/>
    <p:sldId id="260" r:id="rId8"/>
    <p:sldId id="262" r:id="rId9"/>
    <p:sldId id="265" r:id="rId10"/>
    <p:sldId id="266" r:id="rId11"/>
    <p:sldId id="268" r:id="rId12"/>
    <p:sldId id="264" r:id="rId13"/>
    <p:sldId id="279" r:id="rId14"/>
    <p:sldId id="280" r:id="rId15"/>
    <p:sldId id="281" r:id="rId16"/>
    <p:sldId id="270" r:id="rId17"/>
    <p:sldId id="271" r:id="rId18"/>
    <p:sldId id="278"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784" y="-1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569632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973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7" name="Shape 2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054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59963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5996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5996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818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5526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3092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340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9" name="Shape 1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397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7" name="Shape 1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508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5" name="Shape 1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1960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5298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2731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1933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Not sure of the thought behind this slide.  </a:t>
            </a:r>
          </a:p>
        </p:txBody>
      </p:sp>
      <p:sp>
        <p:nvSpPr>
          <p:cNvPr id="250" name="Shape 250"/>
          <p:cNvSpPr txBox="1">
            <a:spLocks noGrp="1"/>
          </p:cNvSpPr>
          <p:nvPr>
            <p:ph type="sldNum" idx="12"/>
          </p:nvPr>
        </p:nvSpPr>
        <p:spPr>
          <a:xfrm>
            <a:off x="3884612" y="8685213"/>
            <a:ext cx="2971799" cy="4587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993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1122362"/>
            <a:ext cx="103632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rgbClr val="261300"/>
              </a:buClr>
              <a:buFont typeface="Georgia"/>
              <a:buNone/>
              <a:defRPr sz="60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rgbClr val="1A0D00"/>
              </a:buClr>
              <a:buFont typeface="Arial"/>
              <a:buNone/>
              <a:defRPr sz="2400" b="1" i="1" u="none" strike="noStrike" cap="none">
                <a:solidFill>
                  <a:srgbClr val="1A0D00"/>
                </a:solidFill>
                <a:latin typeface="Georgia"/>
                <a:ea typeface="Georgia"/>
                <a:cs typeface="Georgia"/>
                <a:sym typeface="Georgia"/>
              </a:defRPr>
            </a:lvl1pPr>
            <a:lvl2pPr marL="457200" marR="0" lvl="1" indent="0" algn="ctr" rtl="0">
              <a:lnSpc>
                <a:spcPct val="90000"/>
              </a:lnSpc>
              <a:spcBef>
                <a:spcPts val="500"/>
              </a:spcBef>
              <a:buClr>
                <a:srgbClr val="1A0D00"/>
              </a:buClr>
              <a:buFont typeface="Arial"/>
              <a:buNone/>
              <a:defRPr sz="2000" b="0" i="0" u="none" strike="noStrike" cap="none">
                <a:solidFill>
                  <a:srgbClr val="1A0D00"/>
                </a:solidFill>
                <a:latin typeface="Georgia"/>
                <a:ea typeface="Georgia"/>
                <a:cs typeface="Georgia"/>
                <a:sym typeface="Georgia"/>
              </a:defRPr>
            </a:lvl2pPr>
            <a:lvl3pPr marL="914400" marR="0" lvl="2" indent="0" algn="ctr" rtl="0">
              <a:lnSpc>
                <a:spcPct val="90000"/>
              </a:lnSpc>
              <a:spcBef>
                <a:spcPts val="500"/>
              </a:spcBef>
              <a:buClr>
                <a:srgbClr val="1A0D00"/>
              </a:buClr>
              <a:buFont typeface="Arial"/>
              <a:buNone/>
              <a:defRPr sz="1800" b="0" i="0" u="none" strike="noStrike" cap="none">
                <a:solidFill>
                  <a:srgbClr val="1A0D00"/>
                </a:solidFill>
                <a:latin typeface="Georgia"/>
                <a:ea typeface="Georgia"/>
                <a:cs typeface="Georgia"/>
                <a:sym typeface="Georgia"/>
              </a:defRPr>
            </a:lvl3pPr>
            <a:lvl4pPr marL="1371600" marR="0" lvl="3" indent="0" algn="ctr" rtl="0">
              <a:lnSpc>
                <a:spcPct val="90000"/>
              </a:lnSpc>
              <a:spcBef>
                <a:spcPts val="500"/>
              </a:spcBef>
              <a:buClr>
                <a:srgbClr val="1A0D00"/>
              </a:buClr>
              <a:buFont typeface="Arial"/>
              <a:buNone/>
              <a:defRPr sz="1600" b="0" i="0" u="none" strike="noStrike" cap="none">
                <a:solidFill>
                  <a:srgbClr val="1A0D00"/>
                </a:solidFill>
                <a:latin typeface="Georgia"/>
                <a:ea typeface="Georgia"/>
                <a:cs typeface="Georgia"/>
                <a:sym typeface="Georgia"/>
              </a:defRPr>
            </a:lvl4pPr>
            <a:lvl5pPr marL="1828800" marR="0" lvl="4" indent="0" algn="ctr" rtl="0">
              <a:lnSpc>
                <a:spcPct val="90000"/>
              </a:lnSpc>
              <a:spcBef>
                <a:spcPts val="500"/>
              </a:spcBef>
              <a:buClr>
                <a:srgbClr val="1A0D00"/>
              </a:buClr>
              <a:buFont typeface="Arial"/>
              <a:buNone/>
              <a:defRPr sz="1600" b="0" i="0" u="none" strike="noStrike" cap="none">
                <a:solidFill>
                  <a:srgbClr val="1A0D00"/>
                </a:solidFill>
                <a:latin typeface="Georgia"/>
                <a:ea typeface="Georgia"/>
                <a:cs typeface="Georgia"/>
                <a:sym typeface="Georgia"/>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904875"/>
            <a:ext cx="10515600" cy="914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4" name="Shape 74"/>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8200" y="904875"/>
            <a:ext cx="10515600" cy="914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85" name="Shape 85"/>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914400" y="1122362"/>
            <a:ext cx="10363200" cy="23877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rgbClr val="261300"/>
              </a:buClr>
              <a:buFont typeface="Georgia"/>
              <a:buNone/>
              <a:defRPr sz="60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1" name="Shape 91"/>
          <p:cNvSpPr txBox="1">
            <a:spLocks noGrp="1"/>
          </p:cNvSpPr>
          <p:nvPr>
            <p:ph type="subTitle" idx="1"/>
          </p:nvPr>
        </p:nvSpPr>
        <p:spPr>
          <a:xfrm>
            <a:off x="1524000" y="3602037"/>
            <a:ext cx="9144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rgbClr val="1A0D00"/>
              </a:buClr>
              <a:buFont typeface="Arial"/>
              <a:buNone/>
              <a:defRPr sz="2400" b="1" i="1" u="none" strike="noStrike" cap="none">
                <a:solidFill>
                  <a:srgbClr val="1A0D00"/>
                </a:solidFill>
                <a:latin typeface="Georgia"/>
                <a:ea typeface="Georgia"/>
                <a:cs typeface="Georgia"/>
                <a:sym typeface="Georgia"/>
              </a:defRPr>
            </a:lvl1pPr>
            <a:lvl2pPr marL="457200" marR="0" lvl="1" indent="0" algn="ctr" rtl="0">
              <a:lnSpc>
                <a:spcPct val="90000"/>
              </a:lnSpc>
              <a:spcBef>
                <a:spcPts val="500"/>
              </a:spcBef>
              <a:spcAft>
                <a:spcPts val="0"/>
              </a:spcAft>
              <a:buClr>
                <a:srgbClr val="1A0D00"/>
              </a:buClr>
              <a:buFont typeface="Arial"/>
              <a:buNone/>
              <a:defRPr sz="2000" b="0" i="0" u="none" strike="noStrike" cap="none">
                <a:solidFill>
                  <a:srgbClr val="1A0D00"/>
                </a:solidFill>
                <a:latin typeface="Georgia"/>
                <a:ea typeface="Georgia"/>
                <a:cs typeface="Georgia"/>
                <a:sym typeface="Georgia"/>
              </a:defRPr>
            </a:lvl2pPr>
            <a:lvl3pPr marL="914400" marR="0" lvl="2" indent="0" algn="ctr" rtl="0">
              <a:lnSpc>
                <a:spcPct val="90000"/>
              </a:lnSpc>
              <a:spcBef>
                <a:spcPts val="500"/>
              </a:spcBef>
              <a:spcAft>
                <a:spcPts val="0"/>
              </a:spcAft>
              <a:buClr>
                <a:srgbClr val="1A0D00"/>
              </a:buClr>
              <a:buFont typeface="Arial"/>
              <a:buNone/>
              <a:defRPr sz="1800" b="0" i="0" u="none" strike="noStrike" cap="none">
                <a:solidFill>
                  <a:srgbClr val="1A0D00"/>
                </a:solidFill>
                <a:latin typeface="Georgia"/>
                <a:ea typeface="Georgia"/>
                <a:cs typeface="Georgia"/>
                <a:sym typeface="Georgia"/>
              </a:defRPr>
            </a:lvl3pPr>
            <a:lvl4pPr marL="1371600" marR="0" lvl="3" indent="0" algn="ctr" rtl="0">
              <a:lnSpc>
                <a:spcPct val="90000"/>
              </a:lnSpc>
              <a:spcBef>
                <a:spcPts val="500"/>
              </a:spcBef>
              <a:spcAft>
                <a:spcPts val="0"/>
              </a:spcAft>
              <a:buClr>
                <a:srgbClr val="1A0D00"/>
              </a:buClr>
              <a:buFont typeface="Arial"/>
              <a:buNone/>
              <a:defRPr sz="1600" b="0" i="0" u="none" strike="noStrike" cap="none">
                <a:solidFill>
                  <a:srgbClr val="1A0D00"/>
                </a:solidFill>
                <a:latin typeface="Georgia"/>
                <a:ea typeface="Georgia"/>
                <a:cs typeface="Georgia"/>
                <a:sym typeface="Georgia"/>
              </a:defRPr>
            </a:lvl4pPr>
            <a:lvl5pPr marL="1828800" marR="0" lvl="4" indent="0" algn="ctr" rtl="0">
              <a:lnSpc>
                <a:spcPct val="90000"/>
              </a:lnSpc>
              <a:spcBef>
                <a:spcPts val="500"/>
              </a:spcBef>
              <a:spcAft>
                <a:spcPts val="0"/>
              </a:spcAft>
              <a:buClr>
                <a:srgbClr val="1A0D00"/>
              </a:buClr>
              <a:buFont typeface="Arial"/>
              <a:buNone/>
              <a:defRPr sz="1600" b="0" i="0" u="none" strike="noStrike" cap="none">
                <a:solidFill>
                  <a:srgbClr val="1A0D00"/>
                </a:solidFill>
                <a:latin typeface="Georgia"/>
                <a:ea typeface="Georgia"/>
                <a:cs typeface="Georgia"/>
                <a:sym typeface="Georgia"/>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1850" y="1709740"/>
            <a:ext cx="10515600" cy="28527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261300"/>
              </a:buClr>
              <a:buFont typeface="Georgia"/>
              <a:buNone/>
              <a:defRPr sz="60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7" name="Shape 97"/>
          <p:cNvSpPr txBox="1">
            <a:spLocks noGrp="1"/>
          </p:cNvSpPr>
          <p:nvPr>
            <p:ph type="body" idx="1"/>
          </p:nvPr>
        </p:nvSpPr>
        <p:spPr>
          <a:xfrm>
            <a:off x="831850" y="4589464"/>
            <a:ext cx="10515600" cy="150030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2400" b="1" i="1" u="none" strike="noStrike" cap="none">
                <a:solidFill>
                  <a:schemeClr val="dk1"/>
                </a:solidFill>
                <a:latin typeface="Georgia"/>
                <a:ea typeface="Georgia"/>
                <a:cs typeface="Georgia"/>
                <a:sym typeface="Georgia"/>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Georgia"/>
                <a:ea typeface="Georgia"/>
                <a:cs typeface="Georgia"/>
                <a:sym typeface="Georgia"/>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Georgia"/>
                <a:ea typeface="Georgia"/>
                <a:cs typeface="Georgia"/>
                <a:sym typeface="Georgia"/>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Georgia"/>
                <a:ea typeface="Georgia"/>
                <a:cs typeface="Georgia"/>
                <a:sym typeface="Georgia"/>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Georgia"/>
                <a:ea typeface="Georgia"/>
                <a:cs typeface="Georgia"/>
                <a:sym typeface="Georgia"/>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38200" y="904875"/>
            <a:ext cx="10515600" cy="914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3" name="Shape 103"/>
          <p:cNvSpPr txBox="1">
            <a:spLocks noGrp="1"/>
          </p:cNvSpPr>
          <p:nvPr>
            <p:ph type="body" idx="1"/>
          </p:nvPr>
        </p:nvSpPr>
        <p:spPr>
          <a:xfrm>
            <a:off x="838200" y="1825625"/>
            <a:ext cx="5181600" cy="43512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2"/>
          </p:nvPr>
        </p:nvSpPr>
        <p:spPr>
          <a:xfrm>
            <a:off x="6172200" y="1825625"/>
            <a:ext cx="5181600" cy="43512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39787" y="895350"/>
            <a:ext cx="10515600" cy="7953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10" name="Shape 110"/>
          <p:cNvSpPr txBox="1">
            <a:spLocks noGrp="1"/>
          </p:cNvSpPr>
          <p:nvPr>
            <p:ph type="body" idx="1"/>
          </p:nvPr>
        </p:nvSpPr>
        <p:spPr>
          <a:xfrm>
            <a:off x="839787" y="1681163"/>
            <a:ext cx="5157900" cy="823800"/>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rgbClr val="1A0D00"/>
              </a:buClr>
              <a:buFont typeface="Arial"/>
              <a:buNone/>
              <a:defRPr sz="2400" b="1" i="1" u="none" strike="noStrike" cap="none">
                <a:solidFill>
                  <a:srgbClr val="1A0D00"/>
                </a:solidFill>
                <a:latin typeface="Georgia"/>
                <a:ea typeface="Georgia"/>
                <a:cs typeface="Georgia"/>
                <a:sym typeface="Georgia"/>
              </a:defRPr>
            </a:lvl1pPr>
            <a:lvl2pPr marL="457200" marR="0" lvl="1" indent="0" algn="l" rtl="0">
              <a:lnSpc>
                <a:spcPct val="90000"/>
              </a:lnSpc>
              <a:spcBef>
                <a:spcPts val="500"/>
              </a:spcBef>
              <a:spcAft>
                <a:spcPts val="0"/>
              </a:spcAft>
              <a:buClr>
                <a:srgbClr val="1A0D00"/>
              </a:buClr>
              <a:buFont typeface="Arial"/>
              <a:buNone/>
              <a:defRPr sz="2000" b="1" i="0" u="none" strike="noStrike" cap="none">
                <a:solidFill>
                  <a:srgbClr val="1A0D00"/>
                </a:solidFill>
                <a:latin typeface="Georgia"/>
                <a:ea typeface="Georgia"/>
                <a:cs typeface="Georgia"/>
                <a:sym typeface="Georgia"/>
              </a:defRPr>
            </a:lvl2pPr>
            <a:lvl3pPr marL="914400" marR="0" lvl="2" indent="0" algn="l" rtl="0">
              <a:lnSpc>
                <a:spcPct val="90000"/>
              </a:lnSpc>
              <a:spcBef>
                <a:spcPts val="500"/>
              </a:spcBef>
              <a:spcAft>
                <a:spcPts val="0"/>
              </a:spcAft>
              <a:buClr>
                <a:srgbClr val="1A0D00"/>
              </a:buClr>
              <a:buFont typeface="Arial"/>
              <a:buNone/>
              <a:defRPr sz="1800" b="1" i="0" u="none" strike="noStrike" cap="none">
                <a:solidFill>
                  <a:srgbClr val="1A0D00"/>
                </a:solidFill>
                <a:latin typeface="Georgia"/>
                <a:ea typeface="Georgia"/>
                <a:cs typeface="Georgia"/>
                <a:sym typeface="Georgia"/>
              </a:defRPr>
            </a:lvl3pPr>
            <a:lvl4pPr marL="1371600" marR="0" lvl="3" indent="0" algn="l" rtl="0">
              <a:lnSpc>
                <a:spcPct val="90000"/>
              </a:lnSpc>
              <a:spcBef>
                <a:spcPts val="500"/>
              </a:spcBef>
              <a:spcAft>
                <a:spcPts val="0"/>
              </a:spcAft>
              <a:buClr>
                <a:srgbClr val="1A0D00"/>
              </a:buClr>
              <a:buFont typeface="Arial"/>
              <a:buNone/>
              <a:defRPr sz="1600" b="1" i="0" u="none" strike="noStrike" cap="none">
                <a:solidFill>
                  <a:srgbClr val="1A0D00"/>
                </a:solidFill>
                <a:latin typeface="Georgia"/>
                <a:ea typeface="Georgia"/>
                <a:cs typeface="Georgia"/>
                <a:sym typeface="Georgia"/>
              </a:defRPr>
            </a:lvl4pPr>
            <a:lvl5pPr marL="1828800" marR="0" lvl="4" indent="0" algn="l" rtl="0">
              <a:lnSpc>
                <a:spcPct val="90000"/>
              </a:lnSpc>
              <a:spcBef>
                <a:spcPts val="500"/>
              </a:spcBef>
              <a:spcAft>
                <a:spcPts val="0"/>
              </a:spcAft>
              <a:buClr>
                <a:srgbClr val="1A0D00"/>
              </a:buClr>
              <a:buFont typeface="Arial"/>
              <a:buNone/>
              <a:defRPr sz="1600" b="1" i="0" u="none" strike="noStrike" cap="none">
                <a:solidFill>
                  <a:srgbClr val="1A0D00"/>
                </a:solidFill>
                <a:latin typeface="Georgia"/>
                <a:ea typeface="Georgia"/>
                <a:cs typeface="Georgia"/>
                <a:sym typeface="Georgia"/>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839787" y="2505075"/>
            <a:ext cx="5157900" cy="36846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3"/>
          </p:nvPr>
        </p:nvSpPr>
        <p:spPr>
          <a:xfrm>
            <a:off x="6172201" y="1681163"/>
            <a:ext cx="5183099" cy="823800"/>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rgbClr val="1A0D00"/>
              </a:buClr>
              <a:buFont typeface="Arial"/>
              <a:buNone/>
              <a:defRPr sz="2400" b="1" i="1" u="none" strike="noStrike" cap="none">
                <a:solidFill>
                  <a:srgbClr val="1A0D00"/>
                </a:solidFill>
                <a:latin typeface="Georgia"/>
                <a:ea typeface="Georgia"/>
                <a:cs typeface="Georgia"/>
                <a:sym typeface="Georgia"/>
              </a:defRPr>
            </a:lvl1pPr>
            <a:lvl2pPr marL="457200" marR="0" lvl="1" indent="0" algn="l" rtl="0">
              <a:lnSpc>
                <a:spcPct val="90000"/>
              </a:lnSpc>
              <a:spcBef>
                <a:spcPts val="500"/>
              </a:spcBef>
              <a:spcAft>
                <a:spcPts val="0"/>
              </a:spcAft>
              <a:buClr>
                <a:srgbClr val="1A0D00"/>
              </a:buClr>
              <a:buFont typeface="Arial"/>
              <a:buNone/>
              <a:defRPr sz="2000" b="1" i="0" u="none" strike="noStrike" cap="none">
                <a:solidFill>
                  <a:srgbClr val="1A0D00"/>
                </a:solidFill>
                <a:latin typeface="Georgia"/>
                <a:ea typeface="Georgia"/>
                <a:cs typeface="Georgia"/>
                <a:sym typeface="Georgia"/>
              </a:defRPr>
            </a:lvl2pPr>
            <a:lvl3pPr marL="914400" marR="0" lvl="2" indent="0" algn="l" rtl="0">
              <a:lnSpc>
                <a:spcPct val="90000"/>
              </a:lnSpc>
              <a:spcBef>
                <a:spcPts val="500"/>
              </a:spcBef>
              <a:spcAft>
                <a:spcPts val="0"/>
              </a:spcAft>
              <a:buClr>
                <a:srgbClr val="1A0D00"/>
              </a:buClr>
              <a:buFont typeface="Arial"/>
              <a:buNone/>
              <a:defRPr sz="1800" b="1" i="0" u="none" strike="noStrike" cap="none">
                <a:solidFill>
                  <a:srgbClr val="1A0D00"/>
                </a:solidFill>
                <a:latin typeface="Georgia"/>
                <a:ea typeface="Georgia"/>
                <a:cs typeface="Georgia"/>
                <a:sym typeface="Georgia"/>
              </a:defRPr>
            </a:lvl3pPr>
            <a:lvl4pPr marL="1371600" marR="0" lvl="3" indent="0" algn="l" rtl="0">
              <a:lnSpc>
                <a:spcPct val="90000"/>
              </a:lnSpc>
              <a:spcBef>
                <a:spcPts val="500"/>
              </a:spcBef>
              <a:spcAft>
                <a:spcPts val="0"/>
              </a:spcAft>
              <a:buClr>
                <a:srgbClr val="1A0D00"/>
              </a:buClr>
              <a:buFont typeface="Arial"/>
              <a:buNone/>
              <a:defRPr sz="1600" b="1" i="0" u="none" strike="noStrike" cap="none">
                <a:solidFill>
                  <a:srgbClr val="1A0D00"/>
                </a:solidFill>
                <a:latin typeface="Georgia"/>
                <a:ea typeface="Georgia"/>
                <a:cs typeface="Georgia"/>
                <a:sym typeface="Georgia"/>
              </a:defRPr>
            </a:lvl4pPr>
            <a:lvl5pPr marL="1828800" marR="0" lvl="4" indent="0" algn="l" rtl="0">
              <a:lnSpc>
                <a:spcPct val="90000"/>
              </a:lnSpc>
              <a:spcBef>
                <a:spcPts val="500"/>
              </a:spcBef>
              <a:spcAft>
                <a:spcPts val="0"/>
              </a:spcAft>
              <a:buClr>
                <a:srgbClr val="1A0D00"/>
              </a:buClr>
              <a:buFont typeface="Arial"/>
              <a:buNone/>
              <a:defRPr sz="1600" b="1" i="0" u="none" strike="noStrike" cap="none">
                <a:solidFill>
                  <a:srgbClr val="1A0D00"/>
                </a:solidFill>
                <a:latin typeface="Georgia"/>
                <a:ea typeface="Georgia"/>
                <a:cs typeface="Georgia"/>
                <a:sym typeface="Georgia"/>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4"/>
          </p:nvPr>
        </p:nvSpPr>
        <p:spPr>
          <a:xfrm>
            <a:off x="6172201" y="2505075"/>
            <a:ext cx="5183099" cy="36846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904875"/>
            <a:ext cx="10515600" cy="914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19" name="Shape 119"/>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839787" y="987425"/>
            <a:ext cx="3932100" cy="11936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261300"/>
              </a:buClr>
              <a:buFont typeface="Georgia"/>
              <a:buNone/>
              <a:defRPr sz="32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28" name="Shape 128"/>
          <p:cNvSpPr txBox="1">
            <a:spLocks noGrp="1"/>
          </p:cNvSpPr>
          <p:nvPr>
            <p:ph type="body" idx="1"/>
          </p:nvPr>
        </p:nvSpPr>
        <p:spPr>
          <a:xfrm>
            <a:off x="5181600" y="987425"/>
            <a:ext cx="6172200" cy="5005500"/>
          </a:xfrm>
          <a:prstGeom prst="rect">
            <a:avLst/>
          </a:prstGeom>
          <a:noFill/>
          <a:ln>
            <a:noFill/>
          </a:ln>
        </p:spPr>
        <p:txBody>
          <a:bodyPr lIns="91425" tIns="91425" rIns="91425" bIns="91425" anchor="t" anchorCtr="0"/>
          <a:lstStyle>
            <a:lvl1pPr marL="228600" marR="0" lvl="0" indent="177800" algn="l" rtl="0">
              <a:lnSpc>
                <a:spcPct val="90000"/>
              </a:lnSpc>
              <a:spcBef>
                <a:spcPts val="1000"/>
              </a:spcBef>
              <a:spcAft>
                <a:spcPts val="0"/>
              </a:spcAft>
              <a:buClr>
                <a:srgbClr val="1A0D00"/>
              </a:buClr>
              <a:buSzPct val="100000"/>
              <a:buFont typeface="Arial"/>
              <a:buChar char="•"/>
              <a:defRPr sz="3200" b="1" i="1" u="none" strike="noStrike" cap="none">
                <a:solidFill>
                  <a:srgbClr val="1A0D00"/>
                </a:solidFill>
                <a:latin typeface="Georgia"/>
                <a:ea typeface="Georgia"/>
                <a:cs typeface="Georgia"/>
                <a:sym typeface="Georgia"/>
              </a:defRPr>
            </a:lvl1pPr>
            <a:lvl2pPr marL="685800" marR="0" lvl="1" indent="127000" algn="l" rtl="0">
              <a:lnSpc>
                <a:spcPct val="90000"/>
              </a:lnSpc>
              <a:spcBef>
                <a:spcPts val="500"/>
              </a:spcBef>
              <a:spcAft>
                <a:spcPts val="0"/>
              </a:spcAft>
              <a:buClr>
                <a:srgbClr val="1A0D00"/>
              </a:buClr>
              <a:buSzPct val="100000"/>
              <a:buFont typeface="Arial"/>
              <a:buChar char="•"/>
              <a:defRPr sz="2800" b="0" i="0" u="none" strike="noStrike" cap="none">
                <a:solidFill>
                  <a:srgbClr val="1A0D00"/>
                </a:solidFill>
                <a:latin typeface="Georgia"/>
                <a:ea typeface="Georgia"/>
                <a:cs typeface="Georgia"/>
                <a:sym typeface="Georgia"/>
              </a:defRPr>
            </a:lvl2pPr>
            <a:lvl3pPr marL="1143000" marR="0" lvl="2"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3pPr>
            <a:lvl4pPr marL="1600200" marR="0" lvl="3"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4pPr>
            <a:lvl5pPr marL="2057400" marR="0" lvl="4"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839787" y="2181225"/>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1A0D00"/>
              </a:buClr>
              <a:buFont typeface="Arial"/>
              <a:buNone/>
              <a:defRPr sz="1600" b="1" i="1" u="none" strike="noStrike" cap="none">
                <a:solidFill>
                  <a:srgbClr val="1A0D00"/>
                </a:solidFill>
                <a:latin typeface="Georgia"/>
                <a:ea typeface="Georgia"/>
                <a:cs typeface="Georgia"/>
                <a:sym typeface="Georgia"/>
              </a:defRPr>
            </a:lvl1pPr>
            <a:lvl2pPr marL="457200" marR="0" lvl="1" indent="0" algn="l" rtl="0">
              <a:lnSpc>
                <a:spcPct val="90000"/>
              </a:lnSpc>
              <a:spcBef>
                <a:spcPts val="500"/>
              </a:spcBef>
              <a:spcAft>
                <a:spcPts val="0"/>
              </a:spcAft>
              <a:buClr>
                <a:srgbClr val="1A0D00"/>
              </a:buClr>
              <a:buFont typeface="Arial"/>
              <a:buNone/>
              <a:defRPr sz="1400" b="0" i="0" u="none" strike="noStrike" cap="none">
                <a:solidFill>
                  <a:srgbClr val="1A0D00"/>
                </a:solidFill>
                <a:latin typeface="Georgia"/>
                <a:ea typeface="Georgia"/>
                <a:cs typeface="Georgia"/>
                <a:sym typeface="Georgia"/>
              </a:defRPr>
            </a:lvl2pPr>
            <a:lvl3pPr marL="914400" marR="0" lvl="2" indent="0" algn="l" rtl="0">
              <a:lnSpc>
                <a:spcPct val="90000"/>
              </a:lnSpc>
              <a:spcBef>
                <a:spcPts val="500"/>
              </a:spcBef>
              <a:spcAft>
                <a:spcPts val="0"/>
              </a:spcAft>
              <a:buClr>
                <a:srgbClr val="1A0D00"/>
              </a:buClr>
              <a:buFont typeface="Arial"/>
              <a:buNone/>
              <a:defRPr sz="1200" b="0" i="0" u="none" strike="noStrike" cap="none">
                <a:solidFill>
                  <a:srgbClr val="1A0D00"/>
                </a:solidFill>
                <a:latin typeface="Georgia"/>
                <a:ea typeface="Georgia"/>
                <a:cs typeface="Georgia"/>
                <a:sym typeface="Georgia"/>
              </a:defRPr>
            </a:lvl3pPr>
            <a:lvl4pPr marL="1371600" marR="0" lvl="3" indent="0" algn="l" rtl="0">
              <a:lnSpc>
                <a:spcPct val="90000"/>
              </a:lnSpc>
              <a:spcBef>
                <a:spcPts val="500"/>
              </a:spcBef>
              <a:spcAft>
                <a:spcPts val="0"/>
              </a:spcAft>
              <a:buClr>
                <a:srgbClr val="1A0D00"/>
              </a:buClr>
              <a:buFont typeface="Arial"/>
              <a:buNone/>
              <a:defRPr sz="1000" b="0" i="0" u="none" strike="noStrike" cap="none">
                <a:solidFill>
                  <a:srgbClr val="1A0D00"/>
                </a:solidFill>
                <a:latin typeface="Georgia"/>
                <a:ea typeface="Georgia"/>
                <a:cs typeface="Georgia"/>
                <a:sym typeface="Georgia"/>
              </a:defRPr>
            </a:lvl4pPr>
            <a:lvl5pPr marL="1828800" marR="0" lvl="4" indent="0" algn="l" rtl="0">
              <a:lnSpc>
                <a:spcPct val="90000"/>
              </a:lnSpc>
              <a:spcBef>
                <a:spcPts val="500"/>
              </a:spcBef>
              <a:spcAft>
                <a:spcPts val="0"/>
              </a:spcAft>
              <a:buClr>
                <a:srgbClr val="1A0D00"/>
              </a:buClr>
              <a:buFont typeface="Arial"/>
              <a:buNone/>
              <a:defRPr sz="1000" b="0" i="0" u="none" strike="noStrike" cap="none">
                <a:solidFill>
                  <a:srgbClr val="1A0D00"/>
                </a:solidFill>
                <a:latin typeface="Georgia"/>
                <a:ea typeface="Georgia"/>
                <a:cs typeface="Georgia"/>
                <a:sym typeface="Georgia"/>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39787" y="987425"/>
            <a:ext cx="3932100" cy="10701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261300"/>
              </a:buClr>
              <a:buFont typeface="Georgia"/>
              <a:buNone/>
              <a:defRPr sz="32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35" name="Shape 135"/>
          <p:cNvSpPr>
            <a:spLocks noGrp="1"/>
          </p:cNvSpPr>
          <p:nvPr>
            <p:ph type="pic" idx="2"/>
          </p:nvPr>
        </p:nvSpPr>
        <p:spPr>
          <a:xfrm>
            <a:off x="5183187" y="987425"/>
            <a:ext cx="6172199" cy="499440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1A0D00"/>
              </a:buClr>
              <a:buFont typeface="Arial"/>
              <a:buNone/>
              <a:defRPr sz="3200" b="1" i="1" u="none" strike="noStrike" cap="none">
                <a:solidFill>
                  <a:srgbClr val="1A0D00"/>
                </a:solidFill>
                <a:latin typeface="Georgia"/>
                <a:ea typeface="Georgia"/>
                <a:cs typeface="Georgia"/>
                <a:sym typeface="Georgia"/>
              </a:defRPr>
            </a:lvl1pPr>
            <a:lvl2pPr marL="457200" marR="0" lvl="1" indent="0" algn="l" rtl="0">
              <a:lnSpc>
                <a:spcPct val="90000"/>
              </a:lnSpc>
              <a:spcBef>
                <a:spcPts val="500"/>
              </a:spcBef>
              <a:spcAft>
                <a:spcPts val="0"/>
              </a:spcAft>
              <a:buClr>
                <a:srgbClr val="1A0D00"/>
              </a:buClr>
              <a:buFont typeface="Arial"/>
              <a:buNone/>
              <a:defRPr sz="2800" b="0" i="0" u="none" strike="noStrike" cap="none">
                <a:solidFill>
                  <a:srgbClr val="1A0D00"/>
                </a:solidFill>
                <a:latin typeface="Georgia"/>
                <a:ea typeface="Georgia"/>
                <a:cs typeface="Georgia"/>
                <a:sym typeface="Georgia"/>
              </a:defRPr>
            </a:lvl2pPr>
            <a:lvl3pPr marL="914400" marR="0" lvl="2" indent="0" algn="l" rtl="0">
              <a:lnSpc>
                <a:spcPct val="90000"/>
              </a:lnSpc>
              <a:spcBef>
                <a:spcPts val="500"/>
              </a:spcBef>
              <a:spcAft>
                <a:spcPts val="0"/>
              </a:spcAft>
              <a:buClr>
                <a:srgbClr val="1A0D00"/>
              </a:buClr>
              <a:buFont typeface="Arial"/>
              <a:buNone/>
              <a:defRPr sz="2400" b="0" i="0" u="none" strike="noStrike" cap="none">
                <a:solidFill>
                  <a:srgbClr val="1A0D00"/>
                </a:solidFill>
                <a:latin typeface="Georgia"/>
                <a:ea typeface="Georgia"/>
                <a:cs typeface="Georgia"/>
                <a:sym typeface="Georgia"/>
              </a:defRPr>
            </a:lvl3pPr>
            <a:lvl4pPr marL="1371600" marR="0" lvl="3" indent="0" algn="l" rtl="0">
              <a:lnSpc>
                <a:spcPct val="90000"/>
              </a:lnSpc>
              <a:spcBef>
                <a:spcPts val="500"/>
              </a:spcBef>
              <a:spcAft>
                <a:spcPts val="0"/>
              </a:spcAft>
              <a:buClr>
                <a:srgbClr val="1A0D00"/>
              </a:buClr>
              <a:buFont typeface="Arial"/>
              <a:buNone/>
              <a:defRPr sz="2000" b="0" i="0" u="none" strike="noStrike" cap="none">
                <a:solidFill>
                  <a:srgbClr val="1A0D00"/>
                </a:solidFill>
                <a:latin typeface="Georgia"/>
                <a:ea typeface="Georgia"/>
                <a:cs typeface="Georgia"/>
                <a:sym typeface="Georgia"/>
              </a:defRPr>
            </a:lvl4pPr>
            <a:lvl5pPr marL="1828800" marR="0" lvl="4" indent="0" algn="l" rtl="0">
              <a:lnSpc>
                <a:spcPct val="90000"/>
              </a:lnSpc>
              <a:spcBef>
                <a:spcPts val="500"/>
              </a:spcBef>
              <a:spcAft>
                <a:spcPts val="0"/>
              </a:spcAft>
              <a:buClr>
                <a:srgbClr val="1A0D00"/>
              </a:buClr>
              <a:buFont typeface="Arial"/>
              <a:buNone/>
              <a:defRPr sz="2000" b="0" i="0" u="none" strike="noStrike" cap="none">
                <a:solidFill>
                  <a:srgbClr val="1A0D00"/>
                </a:solidFill>
                <a:latin typeface="Georgia"/>
                <a:ea typeface="Georgia"/>
                <a:cs typeface="Georgia"/>
                <a:sym typeface="Georgia"/>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1"/>
          </p:nvPr>
        </p:nvSpPr>
        <p:spPr>
          <a:xfrm>
            <a:off x="839787" y="2057400"/>
            <a:ext cx="3932100" cy="392430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1A0D00"/>
              </a:buClr>
              <a:buFont typeface="Arial"/>
              <a:buNone/>
              <a:defRPr sz="1600" b="1" i="1" u="none" strike="noStrike" cap="none">
                <a:solidFill>
                  <a:srgbClr val="1A0D00"/>
                </a:solidFill>
                <a:latin typeface="Georgia"/>
                <a:ea typeface="Georgia"/>
                <a:cs typeface="Georgia"/>
                <a:sym typeface="Georgia"/>
              </a:defRPr>
            </a:lvl1pPr>
            <a:lvl2pPr marL="457200" marR="0" lvl="1" indent="0" algn="l" rtl="0">
              <a:lnSpc>
                <a:spcPct val="90000"/>
              </a:lnSpc>
              <a:spcBef>
                <a:spcPts val="500"/>
              </a:spcBef>
              <a:spcAft>
                <a:spcPts val="0"/>
              </a:spcAft>
              <a:buClr>
                <a:srgbClr val="1A0D00"/>
              </a:buClr>
              <a:buFont typeface="Arial"/>
              <a:buNone/>
              <a:defRPr sz="1400" b="0" i="0" u="none" strike="noStrike" cap="none">
                <a:solidFill>
                  <a:srgbClr val="1A0D00"/>
                </a:solidFill>
                <a:latin typeface="Georgia"/>
                <a:ea typeface="Georgia"/>
                <a:cs typeface="Georgia"/>
                <a:sym typeface="Georgia"/>
              </a:defRPr>
            </a:lvl2pPr>
            <a:lvl3pPr marL="914400" marR="0" lvl="2" indent="0" algn="l" rtl="0">
              <a:lnSpc>
                <a:spcPct val="90000"/>
              </a:lnSpc>
              <a:spcBef>
                <a:spcPts val="500"/>
              </a:spcBef>
              <a:spcAft>
                <a:spcPts val="0"/>
              </a:spcAft>
              <a:buClr>
                <a:srgbClr val="1A0D00"/>
              </a:buClr>
              <a:buFont typeface="Arial"/>
              <a:buNone/>
              <a:defRPr sz="1200" b="0" i="0" u="none" strike="noStrike" cap="none">
                <a:solidFill>
                  <a:srgbClr val="1A0D00"/>
                </a:solidFill>
                <a:latin typeface="Georgia"/>
                <a:ea typeface="Georgia"/>
                <a:cs typeface="Georgia"/>
                <a:sym typeface="Georgia"/>
              </a:defRPr>
            </a:lvl3pPr>
            <a:lvl4pPr marL="1371600" marR="0" lvl="3" indent="0" algn="l" rtl="0">
              <a:lnSpc>
                <a:spcPct val="90000"/>
              </a:lnSpc>
              <a:spcBef>
                <a:spcPts val="500"/>
              </a:spcBef>
              <a:spcAft>
                <a:spcPts val="0"/>
              </a:spcAft>
              <a:buClr>
                <a:srgbClr val="1A0D00"/>
              </a:buClr>
              <a:buFont typeface="Arial"/>
              <a:buNone/>
              <a:defRPr sz="1000" b="0" i="0" u="none" strike="noStrike" cap="none">
                <a:solidFill>
                  <a:srgbClr val="1A0D00"/>
                </a:solidFill>
                <a:latin typeface="Georgia"/>
                <a:ea typeface="Georgia"/>
                <a:cs typeface="Georgia"/>
                <a:sym typeface="Georgia"/>
              </a:defRPr>
            </a:lvl4pPr>
            <a:lvl5pPr marL="1828800" marR="0" lvl="4" indent="0" algn="l" rtl="0">
              <a:lnSpc>
                <a:spcPct val="90000"/>
              </a:lnSpc>
              <a:spcBef>
                <a:spcPts val="500"/>
              </a:spcBef>
              <a:spcAft>
                <a:spcPts val="0"/>
              </a:spcAft>
              <a:buClr>
                <a:srgbClr val="1A0D00"/>
              </a:buClr>
              <a:buFont typeface="Arial"/>
              <a:buNone/>
              <a:defRPr sz="1000" b="0" i="0" u="none" strike="noStrike" cap="none">
                <a:solidFill>
                  <a:srgbClr val="1A0D00"/>
                </a:solidFill>
                <a:latin typeface="Georgia"/>
                <a:ea typeface="Georgia"/>
                <a:cs typeface="Georgia"/>
                <a:sym typeface="Georgia"/>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38200" y="904875"/>
            <a:ext cx="10515600" cy="914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42" name="Shape 142"/>
          <p:cNvSpPr txBox="1">
            <a:spLocks noGrp="1"/>
          </p:cNvSpPr>
          <p:nvPr>
            <p:ph type="body" idx="1"/>
          </p:nvPr>
        </p:nvSpPr>
        <p:spPr>
          <a:xfrm rot="5400000">
            <a:off x="3920399" y="-1256574"/>
            <a:ext cx="4351200" cy="105156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rot="5400000">
            <a:off x="7412849" y="2235974"/>
            <a:ext cx="5253000" cy="26289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48" name="Shape 148"/>
          <p:cNvSpPr txBox="1">
            <a:spLocks noGrp="1"/>
          </p:cNvSpPr>
          <p:nvPr>
            <p:ph type="body" idx="1"/>
          </p:nvPr>
        </p:nvSpPr>
        <p:spPr>
          <a:xfrm rot="5400000">
            <a:off x="2078849" y="-316724"/>
            <a:ext cx="5253000" cy="77343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914400" y="1122362"/>
            <a:ext cx="10363200" cy="23877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rgbClr val="261300"/>
              </a:buClr>
              <a:buFont typeface="Georgia"/>
              <a:buNone/>
              <a:defRPr sz="60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1" name="Shape 51"/>
          <p:cNvSpPr txBox="1">
            <a:spLocks noGrp="1"/>
          </p:cNvSpPr>
          <p:nvPr>
            <p:ph type="subTitle" idx="1"/>
          </p:nvPr>
        </p:nvSpPr>
        <p:spPr>
          <a:xfrm>
            <a:off x="1524000" y="3602037"/>
            <a:ext cx="9144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rgbClr val="1A0D00"/>
              </a:buClr>
              <a:buFont typeface="Arial"/>
              <a:buNone/>
              <a:defRPr sz="2400" b="1" i="1" u="none" strike="noStrike" cap="none">
                <a:solidFill>
                  <a:srgbClr val="1A0D00"/>
                </a:solidFill>
                <a:latin typeface="Georgia"/>
                <a:ea typeface="Georgia"/>
                <a:cs typeface="Georgia"/>
                <a:sym typeface="Georgia"/>
              </a:defRPr>
            </a:lvl1pPr>
            <a:lvl2pPr marL="457200" marR="0" lvl="1" indent="0" algn="ctr" rtl="0">
              <a:lnSpc>
                <a:spcPct val="90000"/>
              </a:lnSpc>
              <a:spcBef>
                <a:spcPts val="500"/>
              </a:spcBef>
              <a:spcAft>
                <a:spcPts val="0"/>
              </a:spcAft>
              <a:buClr>
                <a:srgbClr val="1A0D00"/>
              </a:buClr>
              <a:buFont typeface="Arial"/>
              <a:buNone/>
              <a:defRPr sz="2000" b="0" i="0" u="none" strike="noStrike" cap="none">
                <a:solidFill>
                  <a:srgbClr val="1A0D00"/>
                </a:solidFill>
                <a:latin typeface="Georgia"/>
                <a:ea typeface="Georgia"/>
                <a:cs typeface="Georgia"/>
                <a:sym typeface="Georgia"/>
              </a:defRPr>
            </a:lvl2pPr>
            <a:lvl3pPr marL="914400" marR="0" lvl="2" indent="0" algn="ctr" rtl="0">
              <a:lnSpc>
                <a:spcPct val="90000"/>
              </a:lnSpc>
              <a:spcBef>
                <a:spcPts val="500"/>
              </a:spcBef>
              <a:spcAft>
                <a:spcPts val="0"/>
              </a:spcAft>
              <a:buClr>
                <a:srgbClr val="1A0D00"/>
              </a:buClr>
              <a:buFont typeface="Arial"/>
              <a:buNone/>
              <a:defRPr sz="1800" b="0" i="0" u="none" strike="noStrike" cap="none">
                <a:solidFill>
                  <a:srgbClr val="1A0D00"/>
                </a:solidFill>
                <a:latin typeface="Georgia"/>
                <a:ea typeface="Georgia"/>
                <a:cs typeface="Georgia"/>
                <a:sym typeface="Georgia"/>
              </a:defRPr>
            </a:lvl3pPr>
            <a:lvl4pPr marL="1371600" marR="0" lvl="3" indent="0" algn="ctr" rtl="0">
              <a:lnSpc>
                <a:spcPct val="90000"/>
              </a:lnSpc>
              <a:spcBef>
                <a:spcPts val="500"/>
              </a:spcBef>
              <a:spcAft>
                <a:spcPts val="0"/>
              </a:spcAft>
              <a:buClr>
                <a:srgbClr val="1A0D00"/>
              </a:buClr>
              <a:buFont typeface="Arial"/>
              <a:buNone/>
              <a:defRPr sz="1600" b="0" i="0" u="none" strike="noStrike" cap="none">
                <a:solidFill>
                  <a:srgbClr val="1A0D00"/>
                </a:solidFill>
                <a:latin typeface="Georgia"/>
                <a:ea typeface="Georgia"/>
                <a:cs typeface="Georgia"/>
                <a:sym typeface="Georgia"/>
              </a:defRPr>
            </a:lvl4pPr>
            <a:lvl5pPr marL="1828800" marR="0" lvl="4" indent="0" algn="ctr" rtl="0">
              <a:lnSpc>
                <a:spcPct val="90000"/>
              </a:lnSpc>
              <a:spcBef>
                <a:spcPts val="500"/>
              </a:spcBef>
              <a:spcAft>
                <a:spcPts val="0"/>
              </a:spcAft>
              <a:buClr>
                <a:srgbClr val="1A0D00"/>
              </a:buClr>
              <a:buFont typeface="Arial"/>
              <a:buNone/>
              <a:defRPr sz="1600" b="0" i="0" u="none" strike="noStrike" cap="none">
                <a:solidFill>
                  <a:srgbClr val="1A0D00"/>
                </a:solidFill>
                <a:latin typeface="Georgia"/>
                <a:ea typeface="Georgia"/>
                <a:cs typeface="Georgia"/>
                <a:sym typeface="Georgia"/>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838200" y="904875"/>
            <a:ext cx="10515600" cy="914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7" name="Shape 57"/>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8200" y="904875"/>
            <a:ext cx="10515600" cy="914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7" name="Shape 67"/>
          <p:cNvSpPr txBox="1">
            <a:spLocks noGrp="1"/>
          </p:cNvSpPr>
          <p:nvPr>
            <p:ph type="body" idx="1"/>
          </p:nvPr>
        </p:nvSpPr>
        <p:spPr>
          <a:xfrm>
            <a:off x="838200" y="1825625"/>
            <a:ext cx="5181600" cy="43512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6172200" y="1825625"/>
            <a:ext cx="5181600" cy="43512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jp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3.xml"/><Relationship Id="rId13" Type="http://schemas.openxmlformats.org/officeDocument/2006/relationships/image" Target="../media/image2.jp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blip>
          <a:stretch>
            <a:fillRect/>
          </a:stretch>
        </a:blip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0" y="904875"/>
            <a:ext cx="10515600" cy="914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5" name="Shape 45"/>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38200" y="904875"/>
            <a:ext cx="10515600" cy="914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9" name="Shape 79"/>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76200" algn="l" rtl="0">
              <a:lnSpc>
                <a:spcPct val="90000"/>
              </a:lnSpc>
              <a:spcBef>
                <a:spcPts val="1000"/>
              </a:spcBef>
              <a:spcAft>
                <a:spcPts val="0"/>
              </a:spcAft>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spcAft>
                <a:spcPts val="0"/>
              </a:spcAft>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25400" algn="l" rtl="0">
              <a:lnSpc>
                <a:spcPct val="90000"/>
              </a:lnSpc>
              <a:spcBef>
                <a:spcPts val="500"/>
              </a:spcBef>
              <a:spcAft>
                <a:spcPts val="0"/>
              </a:spcAft>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0" algn="l" rtl="0">
              <a:lnSpc>
                <a:spcPct val="90000"/>
              </a:lnSpc>
              <a:spcBef>
                <a:spcPts val="500"/>
              </a:spcBef>
              <a:spcAft>
                <a:spcPts val="0"/>
              </a:spcAft>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914400" y="1122362"/>
            <a:ext cx="10363200" cy="23877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261300"/>
              </a:buClr>
              <a:buSzPct val="25000"/>
              <a:buFont typeface="Georgia"/>
              <a:buNone/>
            </a:pPr>
            <a:r>
              <a:rPr lang="en-US" sz="4800"/>
              <a:t>Creating and Revising Curriculum: The Role of Program Review</a:t>
            </a:r>
          </a:p>
        </p:txBody>
      </p:sp>
      <p:sp>
        <p:nvSpPr>
          <p:cNvPr id="158" name="Shape 158"/>
          <p:cNvSpPr txBox="1">
            <a:spLocks noGrp="1"/>
          </p:cNvSpPr>
          <p:nvPr>
            <p:ph type="subTitle" idx="1"/>
          </p:nvPr>
        </p:nvSpPr>
        <p:spPr>
          <a:xfrm>
            <a:off x="1524000" y="3602037"/>
            <a:ext cx="9144000" cy="1655700"/>
          </a:xfrm>
          <a:prstGeom prst="rect">
            <a:avLst/>
          </a:prstGeom>
          <a:noFill/>
          <a:ln>
            <a:noFill/>
          </a:ln>
        </p:spPr>
        <p:txBody>
          <a:bodyPr lIns="91425" tIns="45700" rIns="91425" bIns="45700" anchor="t" anchorCtr="0">
            <a:noAutofit/>
          </a:bodyPr>
          <a:lstStyle/>
          <a:p>
            <a:pPr lvl="0" rtl="0">
              <a:spcBef>
                <a:spcPts val="0"/>
              </a:spcBef>
              <a:buClr>
                <a:schemeClr val="dk1"/>
              </a:buClr>
              <a:buSzPct val="50000"/>
              <a:buFont typeface="Arial"/>
              <a:buNone/>
            </a:pPr>
            <a:r>
              <a:rPr lang="en-US" sz="2200">
                <a:solidFill>
                  <a:srgbClr val="1A0D00"/>
                </a:solidFill>
              </a:rPr>
              <a:t>Virginia Guleff, Vice President, Education and Student Services, Mendicino College</a:t>
            </a:r>
          </a:p>
          <a:p>
            <a:pPr lvl="0" rtl="0">
              <a:spcBef>
                <a:spcPts val="0"/>
              </a:spcBef>
              <a:buClr>
                <a:schemeClr val="dk1"/>
              </a:buClr>
              <a:buSzPct val="50000"/>
              <a:buFont typeface="Arial"/>
              <a:buNone/>
            </a:pPr>
            <a:r>
              <a:rPr lang="en-US" sz="2200">
                <a:solidFill>
                  <a:srgbClr val="1A0D00"/>
                </a:solidFill>
              </a:rPr>
              <a:t>Randy Beach, ASCCC Executive Committee</a:t>
            </a:r>
          </a:p>
          <a:p>
            <a:pPr marL="0" marR="0" lvl="0" indent="0" algn="ctr" rtl="0">
              <a:lnSpc>
                <a:spcPct val="90000"/>
              </a:lnSpc>
              <a:spcBef>
                <a:spcPts val="1000"/>
              </a:spcBef>
              <a:spcAft>
                <a:spcPts val="0"/>
              </a:spcAft>
              <a:buClr>
                <a:srgbClr val="1A0D00"/>
              </a:buClr>
              <a:buSzPct val="25000"/>
              <a:buFont typeface="Arial"/>
              <a:buNone/>
            </a:pPr>
            <a:r>
              <a:rPr lang="en-US" sz="2400" b="1" i="1" u="none" strike="noStrike" cap="none">
                <a:solidFill>
                  <a:srgbClr val="1A0D00"/>
                </a:solidFill>
                <a:latin typeface="Georgia"/>
                <a:ea typeface="Georgia"/>
                <a:cs typeface="Georgia"/>
                <a:sym typeface="Georgia"/>
              </a:rPr>
              <a:t>ASCCC Curriculum Institute, July </a:t>
            </a:r>
            <a:r>
              <a:rPr lang="en-US"/>
              <a:t>6-</a:t>
            </a:r>
            <a:r>
              <a:rPr lang="en-US" sz="2400" b="1" i="1" u="none" strike="noStrike" cap="none">
                <a:solidFill>
                  <a:srgbClr val="1A0D00"/>
                </a:solidFill>
                <a:latin typeface="Georgia"/>
                <a:ea typeface="Georgia"/>
                <a:cs typeface="Georgia"/>
                <a:sym typeface="Georgia"/>
              </a:rPr>
              <a:t>9, 2016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dirty="0" smtClean="0"/>
              <a:t>Outcomes Analysis in Program Review</a:t>
            </a:r>
            <a:endParaRPr lang="en-US" dirty="0"/>
          </a:p>
        </p:txBody>
      </p:sp>
      <p:sp>
        <p:nvSpPr>
          <p:cNvPr id="220" name="Shape 220"/>
          <p:cNvSpPr txBox="1">
            <a:spLocks noGrp="1"/>
          </p:cNvSpPr>
          <p:nvPr>
            <p:ph type="body" idx="1"/>
          </p:nvPr>
        </p:nvSpPr>
        <p:spPr>
          <a:xfrm>
            <a:off x="838200" y="2014787"/>
            <a:ext cx="10515600" cy="4161900"/>
          </a:xfrm>
          <a:prstGeom prst="rect">
            <a:avLst/>
          </a:prstGeom>
          <a:noFill/>
          <a:ln>
            <a:noFill/>
          </a:ln>
        </p:spPr>
        <p:txBody>
          <a:bodyPr lIns="91425" tIns="45700" rIns="91425" bIns="45700" anchor="t" anchorCtr="0">
            <a:noAutofit/>
          </a:bodyPr>
          <a:lstStyle/>
          <a:p>
            <a:pPr marL="0" indent="0">
              <a:lnSpc>
                <a:spcPct val="100000"/>
              </a:lnSpc>
              <a:spcBef>
                <a:spcPts val="0"/>
              </a:spcBef>
              <a:buNone/>
            </a:pPr>
            <a:r>
              <a:rPr lang="en-US" b="0" dirty="0" smtClean="0"/>
              <a:t>Are your outcomes consistent with the intent of the programs and courses you’re teaching? </a:t>
            </a:r>
            <a:endParaRPr lang="en-US" b="0" dirty="0"/>
          </a:p>
          <a:p>
            <a:pPr marL="0" lvl="0" indent="0">
              <a:lnSpc>
                <a:spcPct val="100000"/>
              </a:lnSpc>
              <a:spcBef>
                <a:spcPts val="0"/>
              </a:spcBef>
              <a:buNone/>
            </a:pPr>
            <a:r>
              <a:rPr lang="en-US" b="0" dirty="0"/>
              <a:t>What assessment tool(s) is used to assess program or course  SLOs?</a:t>
            </a:r>
          </a:p>
          <a:p>
            <a:pPr marL="0" lvl="0" indent="0">
              <a:lnSpc>
                <a:spcPct val="100000"/>
              </a:lnSpc>
              <a:spcBef>
                <a:spcPts val="0"/>
              </a:spcBef>
              <a:buNone/>
            </a:pPr>
            <a:r>
              <a:rPr lang="en-US" b="0" dirty="0"/>
              <a:t>Does the SLO accurately reflect exit expectations of students enrolled in the course? </a:t>
            </a:r>
            <a:r>
              <a:rPr lang="en-US" b="0" dirty="0"/>
              <a:t>The program</a:t>
            </a:r>
            <a:r>
              <a:rPr lang="en-US" b="0" dirty="0" smtClean="0"/>
              <a:t>?</a:t>
            </a:r>
          </a:p>
          <a:p>
            <a:pPr marL="0" indent="0">
              <a:lnSpc>
                <a:spcPct val="100000"/>
              </a:lnSpc>
              <a:spcBef>
                <a:spcPts val="0"/>
              </a:spcBef>
              <a:buNone/>
            </a:pPr>
            <a:r>
              <a:rPr lang="en-US" b="0" dirty="0"/>
              <a:t>How do the </a:t>
            </a:r>
            <a:r>
              <a:rPr lang="en-US" b="0" dirty="0" smtClean="0"/>
              <a:t>CSLOs map </a:t>
            </a:r>
            <a:r>
              <a:rPr lang="en-US" b="0" dirty="0"/>
              <a:t>to your course </a:t>
            </a:r>
            <a:r>
              <a:rPr lang="en-US" b="0" dirty="0" smtClean="0"/>
              <a:t>objectives in core program courses? </a:t>
            </a:r>
            <a:endParaRPr lang="en-US" b="0" dirty="0"/>
          </a:p>
          <a:p>
            <a:pPr marL="0" lvl="0" indent="0">
              <a:lnSpc>
                <a:spcPct val="100000"/>
              </a:lnSpc>
              <a:spcBef>
                <a:spcPts val="0"/>
              </a:spcBef>
              <a:buNone/>
            </a:pPr>
            <a:r>
              <a:rPr lang="en-US" b="0" dirty="0"/>
              <a:t>How </a:t>
            </a:r>
            <a:r>
              <a:rPr lang="en-US" b="0" dirty="0" smtClean="0"/>
              <a:t>do your PSLOs </a:t>
            </a:r>
            <a:r>
              <a:rPr lang="en-US" b="0" dirty="0"/>
              <a:t>capture the breadth and depth of </a:t>
            </a:r>
            <a:r>
              <a:rPr lang="en-US" b="0" dirty="0"/>
              <a:t>the program?</a:t>
            </a:r>
            <a:r>
              <a:rPr lang="en-US" b="0" dirty="0"/>
              <a:t> </a:t>
            </a:r>
            <a:r>
              <a:rPr lang="en-US" b="0" dirty="0" smtClean="0"/>
              <a:t>Are the PSLOs aligned to ISLOs? How are CSLOs aligned to PSLOs?  </a:t>
            </a:r>
            <a:endParaRPr lang="en-US" b="0" dirty="0"/>
          </a:p>
          <a:p>
            <a:pPr marL="0" lvl="0" indent="0">
              <a:lnSpc>
                <a:spcPct val="100000"/>
              </a:lnSpc>
              <a:spcBef>
                <a:spcPts val="0"/>
              </a:spcBef>
              <a:buNone/>
            </a:pPr>
            <a:r>
              <a:rPr lang="en-US" b="0" dirty="0"/>
              <a:t>Has your discipline developed a rubric to measure student proficiency in this SLO? </a:t>
            </a:r>
            <a:endParaRPr b="0" dirty="0"/>
          </a:p>
        </p:txBody>
      </p:sp>
      <p:sp>
        <p:nvSpPr>
          <p:cNvPr id="221" name="Shape 221"/>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222" name="Shape 222"/>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10</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dirty="0" smtClean="0"/>
              <a:t>Program Review &amp; the 2-Year </a:t>
            </a:r>
            <a:r>
              <a:rPr lang="en-US" dirty="0"/>
              <a:t>CTE </a:t>
            </a:r>
            <a:r>
              <a:rPr lang="en-US" dirty="0" smtClean="0"/>
              <a:t>Review</a:t>
            </a:r>
            <a:endParaRPr lang="en-US" dirty="0"/>
          </a:p>
        </p:txBody>
      </p:sp>
      <p:sp>
        <p:nvSpPr>
          <p:cNvPr id="212" name="Shape 212"/>
          <p:cNvSpPr txBox="1">
            <a:spLocks noGrp="1"/>
          </p:cNvSpPr>
          <p:nvPr>
            <p:ph type="body" idx="1"/>
          </p:nvPr>
        </p:nvSpPr>
        <p:spPr>
          <a:xfrm>
            <a:off x="838200" y="2014787"/>
            <a:ext cx="10515600" cy="4161900"/>
          </a:xfrm>
          <a:prstGeom prst="rect">
            <a:avLst/>
          </a:prstGeom>
          <a:noFill/>
          <a:ln>
            <a:noFill/>
          </a:ln>
        </p:spPr>
        <p:txBody>
          <a:bodyPr lIns="91425" tIns="45700" rIns="91425" bIns="45700" anchor="t" anchorCtr="0">
            <a:noAutofit/>
          </a:bodyPr>
          <a:lstStyle/>
          <a:p>
            <a:pPr marL="0" lvl="0" indent="0">
              <a:lnSpc>
                <a:spcPct val="100000"/>
              </a:lnSpc>
              <a:spcBef>
                <a:spcPts val="0"/>
              </a:spcBef>
              <a:buNone/>
            </a:pPr>
            <a:r>
              <a:rPr lang="en-US" b="0" dirty="0"/>
              <a:t>CTE programs required to review every two years </a:t>
            </a:r>
            <a:r>
              <a:rPr lang="en-US" b="0" dirty="0" smtClean="0"/>
              <a:t>per ED </a:t>
            </a:r>
            <a:r>
              <a:rPr lang="en-US" b="0" dirty="0"/>
              <a:t>Code </a:t>
            </a:r>
            <a:r>
              <a:rPr lang="en-US" b="0" dirty="0" smtClean="0"/>
              <a:t>78016(a)</a:t>
            </a:r>
          </a:p>
          <a:p>
            <a:pPr marL="0" indent="0">
              <a:lnSpc>
                <a:spcPct val="100000"/>
              </a:lnSpc>
              <a:spcBef>
                <a:spcPts val="0"/>
              </a:spcBef>
              <a:buNone/>
            </a:pPr>
            <a:r>
              <a:rPr lang="en-US" b="0" dirty="0"/>
              <a:t>78016.  (a) Every vocational or occupational training program offered by a community college district shall be reviewed every two years by the governing board of the district to ensure that each program, as demonstrated by the California Occupational Information System, including the State-Local Cooperative Labor Market Information Program established in Section 10533 of the Unemployment Insurance Code, or if this program is not available in the labor market area, other available sources of labor market information, does all of the </a:t>
            </a:r>
            <a:r>
              <a:rPr lang="en-US" b="0" dirty="0" smtClean="0"/>
              <a:t>following</a:t>
            </a:r>
            <a:endParaRPr b="0" dirty="0"/>
          </a:p>
        </p:txBody>
      </p:sp>
      <p:sp>
        <p:nvSpPr>
          <p:cNvPr id="213" name="Shape 213"/>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dirty="0">
                <a:solidFill>
                  <a:srgbClr val="888888"/>
                </a:solidFill>
                <a:latin typeface="Calibri"/>
                <a:ea typeface="Calibri"/>
                <a:cs typeface="Calibri"/>
                <a:sym typeface="Calibri"/>
              </a:rPr>
              <a:t>ASCCC Curriculum Institute, July </a:t>
            </a:r>
            <a:r>
              <a:rPr lang="en-US" dirty="0"/>
              <a:t>6</a:t>
            </a:r>
            <a:r>
              <a:rPr lang="en-US" sz="1200" b="0" i="0" u="none" strike="noStrike" cap="none" dirty="0">
                <a:solidFill>
                  <a:srgbClr val="888888"/>
                </a:solidFill>
                <a:latin typeface="Calibri"/>
                <a:ea typeface="Calibri"/>
                <a:cs typeface="Calibri"/>
                <a:sym typeface="Calibri"/>
              </a:rPr>
              <a:t>-9, 2016</a:t>
            </a:r>
          </a:p>
        </p:txBody>
      </p:sp>
      <p:sp>
        <p:nvSpPr>
          <p:cNvPr id="214" name="Shape 214"/>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11</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077508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dirty="0" smtClean="0"/>
              <a:t>Program Review &amp; the 2-Year </a:t>
            </a:r>
            <a:r>
              <a:rPr lang="en-US" dirty="0"/>
              <a:t>CTE </a:t>
            </a:r>
            <a:r>
              <a:rPr lang="en-US" dirty="0" smtClean="0"/>
              <a:t>Review</a:t>
            </a:r>
            <a:endParaRPr lang="en-US" dirty="0"/>
          </a:p>
        </p:txBody>
      </p:sp>
      <p:sp>
        <p:nvSpPr>
          <p:cNvPr id="212" name="Shape 212"/>
          <p:cNvSpPr txBox="1">
            <a:spLocks noGrp="1"/>
          </p:cNvSpPr>
          <p:nvPr>
            <p:ph type="body" idx="1"/>
          </p:nvPr>
        </p:nvSpPr>
        <p:spPr>
          <a:xfrm>
            <a:off x="838200" y="2014787"/>
            <a:ext cx="10515600" cy="4161900"/>
          </a:xfrm>
          <a:prstGeom prst="rect">
            <a:avLst/>
          </a:prstGeom>
          <a:noFill/>
          <a:ln>
            <a:noFill/>
          </a:ln>
        </p:spPr>
        <p:txBody>
          <a:bodyPr lIns="91425" tIns="45700" rIns="91425" bIns="45700" anchor="t" anchorCtr="0">
            <a:noAutofit/>
          </a:bodyPr>
          <a:lstStyle/>
          <a:p>
            <a:pPr marL="0" indent="0">
              <a:lnSpc>
                <a:spcPct val="100000"/>
              </a:lnSpc>
              <a:spcBef>
                <a:spcPts val="0"/>
              </a:spcBef>
              <a:buNone/>
            </a:pPr>
            <a:r>
              <a:rPr lang="en-US" b="0" dirty="0"/>
              <a:t>(1) Meets a documented labor market demand.    </a:t>
            </a:r>
          </a:p>
          <a:p>
            <a:pPr marL="0" indent="0">
              <a:lnSpc>
                <a:spcPct val="100000"/>
              </a:lnSpc>
              <a:spcBef>
                <a:spcPts val="0"/>
              </a:spcBef>
              <a:buNone/>
            </a:pPr>
            <a:r>
              <a:rPr lang="en-US" b="0" dirty="0"/>
              <a:t>(2) Does not represent unnecessary duplication of other manpower training programs in the area.    </a:t>
            </a:r>
          </a:p>
          <a:p>
            <a:pPr marL="0" indent="0">
              <a:lnSpc>
                <a:spcPct val="100000"/>
              </a:lnSpc>
              <a:spcBef>
                <a:spcPts val="0"/>
              </a:spcBef>
              <a:buNone/>
            </a:pPr>
            <a:r>
              <a:rPr lang="en-US" b="0" dirty="0"/>
              <a:t>(3) Is of demonstrated effectiveness as measured by the employment and completion success of its students.    </a:t>
            </a:r>
          </a:p>
          <a:p>
            <a:pPr marL="0" indent="0">
              <a:lnSpc>
                <a:spcPct val="100000"/>
              </a:lnSpc>
              <a:spcBef>
                <a:spcPts val="0"/>
              </a:spcBef>
              <a:buNone/>
            </a:pPr>
            <a:r>
              <a:rPr lang="en-US" b="0" dirty="0"/>
              <a:t>(b) Any program that does not meet the requirements of subdivision (a) and the standards promulgated by the governing board shall be terminated within one year.    (c) The review process required by this section shall include the review and comments by the local Private Industry Council </a:t>
            </a:r>
            <a:r>
              <a:rPr lang="is-IS" b="0" dirty="0"/>
              <a:t>…</a:t>
            </a:r>
            <a:r>
              <a:rPr lang="en-US" b="0" dirty="0"/>
              <a:t> which review and comments shall occur prior to any decision by the appropriate governing body.    </a:t>
            </a:r>
          </a:p>
          <a:p>
            <a:pPr marL="182880" lvl="0" indent="0">
              <a:lnSpc>
                <a:spcPct val="100000"/>
              </a:lnSpc>
              <a:spcBef>
                <a:spcPts val="0"/>
              </a:spcBef>
              <a:buNone/>
            </a:pPr>
            <a:endParaRPr lang="en-US" b="0" dirty="0" smtClean="0"/>
          </a:p>
          <a:p>
            <a:pPr marL="182880" lvl="0" indent="0">
              <a:lnSpc>
                <a:spcPct val="100000"/>
              </a:lnSpc>
              <a:spcBef>
                <a:spcPts val="0"/>
              </a:spcBef>
              <a:buNone/>
            </a:pPr>
            <a:endParaRPr b="0" dirty="0"/>
          </a:p>
        </p:txBody>
      </p:sp>
      <p:sp>
        <p:nvSpPr>
          <p:cNvPr id="213" name="Shape 213"/>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dirty="0">
                <a:solidFill>
                  <a:srgbClr val="888888"/>
                </a:solidFill>
                <a:latin typeface="Calibri"/>
                <a:ea typeface="Calibri"/>
                <a:cs typeface="Calibri"/>
                <a:sym typeface="Calibri"/>
              </a:rPr>
              <a:t>ASCCC Curriculum Institute, July </a:t>
            </a:r>
            <a:r>
              <a:rPr lang="en-US" dirty="0"/>
              <a:t>6</a:t>
            </a:r>
            <a:r>
              <a:rPr lang="en-US" sz="1200" b="0" i="0" u="none" strike="noStrike" cap="none" dirty="0">
                <a:solidFill>
                  <a:srgbClr val="888888"/>
                </a:solidFill>
                <a:latin typeface="Calibri"/>
                <a:ea typeface="Calibri"/>
                <a:cs typeface="Calibri"/>
                <a:sym typeface="Calibri"/>
              </a:rPr>
              <a:t>-9, 2016</a:t>
            </a:r>
          </a:p>
        </p:txBody>
      </p:sp>
      <p:sp>
        <p:nvSpPr>
          <p:cNvPr id="214" name="Shape 214"/>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12</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59653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endParaRPr lang="en-US" dirty="0"/>
          </a:p>
        </p:txBody>
      </p:sp>
      <p:sp>
        <p:nvSpPr>
          <p:cNvPr id="212" name="Shape 212"/>
          <p:cNvSpPr txBox="1">
            <a:spLocks noGrp="1"/>
          </p:cNvSpPr>
          <p:nvPr>
            <p:ph type="body" idx="1"/>
          </p:nvPr>
        </p:nvSpPr>
        <p:spPr>
          <a:xfrm>
            <a:off x="838200" y="2014787"/>
            <a:ext cx="10515600" cy="4161900"/>
          </a:xfrm>
          <a:prstGeom prst="rect">
            <a:avLst/>
          </a:prstGeom>
          <a:noFill/>
          <a:ln>
            <a:noFill/>
          </a:ln>
        </p:spPr>
        <p:txBody>
          <a:bodyPr lIns="91425" tIns="45700" rIns="91425" bIns="45700" anchor="t" anchorCtr="0">
            <a:noAutofit/>
          </a:bodyPr>
          <a:lstStyle/>
          <a:p>
            <a:pPr marL="228600" marR="0" lvl="0" indent="-76200" rtl="0">
              <a:lnSpc>
                <a:spcPct val="100000"/>
              </a:lnSpc>
              <a:spcBef>
                <a:spcPts val="0"/>
              </a:spcBef>
              <a:spcAft>
                <a:spcPts val="0"/>
              </a:spcAft>
              <a:buClr>
                <a:srgbClr val="1A0D00"/>
              </a:buClr>
              <a:buSzPct val="25000"/>
              <a:buFont typeface="Arial"/>
              <a:buNone/>
            </a:pPr>
            <a:endParaRPr dirty="0"/>
          </a:p>
        </p:txBody>
      </p:sp>
      <p:sp>
        <p:nvSpPr>
          <p:cNvPr id="213" name="Shape 213"/>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214" name="Shape 214"/>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13</a:t>
            </a:fld>
            <a:endParaRPr lang="en-US" sz="1200" b="0" i="0" u="none" strike="noStrike" cap="none">
              <a:solidFill>
                <a:srgbClr val="888888"/>
              </a:solidFill>
              <a:latin typeface="Calibri"/>
              <a:ea typeface="Calibri"/>
              <a:cs typeface="Calibri"/>
              <a:sym typeface="Calibri"/>
            </a:endParaRPr>
          </a:p>
        </p:txBody>
      </p:sp>
      <p:pic>
        <p:nvPicPr>
          <p:cNvPr id="2" name="Picture 1" descr="CTE Program Review 2 year cyc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881" y="-446043"/>
            <a:ext cx="10408503" cy="8042934"/>
          </a:xfrm>
          <a:prstGeom prst="rect">
            <a:avLst/>
          </a:prstGeom>
        </p:spPr>
      </p:pic>
    </p:spTree>
    <p:extLst>
      <p:ext uri="{BB962C8B-B14F-4D97-AF65-F5344CB8AC3E}">
        <p14:creationId xmlns:p14="http://schemas.microsoft.com/office/powerpoint/2010/main" val="21778287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a:t>Program Review Processes</a:t>
            </a:r>
          </a:p>
        </p:txBody>
      </p:sp>
      <p:sp>
        <p:nvSpPr>
          <p:cNvPr id="270" name="Shape 270"/>
          <p:cNvSpPr txBox="1">
            <a:spLocks noGrp="1"/>
          </p:cNvSpPr>
          <p:nvPr>
            <p:ph type="body" idx="1"/>
          </p:nvPr>
        </p:nvSpPr>
        <p:spPr>
          <a:xfrm>
            <a:off x="6366706" y="1825625"/>
            <a:ext cx="4987093" cy="4351200"/>
          </a:xfrm>
          <a:prstGeom prst="rect">
            <a:avLst/>
          </a:prstGeom>
          <a:noFill/>
          <a:ln>
            <a:noFill/>
          </a:ln>
        </p:spPr>
        <p:txBody>
          <a:bodyPr lIns="91425" tIns="45700" rIns="91425" bIns="45700" anchor="t" anchorCtr="0">
            <a:noAutofit/>
          </a:bodyPr>
          <a:lstStyle/>
          <a:p>
            <a:pPr marL="0" lvl="0" indent="0">
              <a:lnSpc>
                <a:spcPct val="100000"/>
              </a:lnSpc>
              <a:spcBef>
                <a:spcPts val="0"/>
              </a:spcBef>
              <a:buNone/>
            </a:pPr>
            <a:r>
              <a:rPr lang="en-US" b="0" dirty="0"/>
              <a:t>If process is prohibitive or convoluted, where is the value?</a:t>
            </a:r>
          </a:p>
          <a:p>
            <a:pPr marL="0" lvl="0" indent="0">
              <a:lnSpc>
                <a:spcPct val="100000"/>
              </a:lnSpc>
              <a:spcBef>
                <a:spcPts val="0"/>
              </a:spcBef>
              <a:buNone/>
            </a:pPr>
            <a:r>
              <a:rPr lang="en-US" b="0" dirty="0"/>
              <a:t>Are you using an electronic process? Pencil and paper? </a:t>
            </a:r>
            <a:endParaRPr lang="en-US" b="0" dirty="0"/>
          </a:p>
          <a:p>
            <a:pPr marL="0" lvl="0" indent="0">
              <a:lnSpc>
                <a:spcPct val="100000"/>
              </a:lnSpc>
              <a:spcBef>
                <a:spcPts val="0"/>
              </a:spcBef>
              <a:buNone/>
            </a:pPr>
            <a:r>
              <a:rPr lang="en-US" b="0" dirty="0"/>
              <a:t>How much human </a:t>
            </a:r>
            <a:r>
              <a:rPr lang="en-US" b="0" dirty="0"/>
              <a:t>resources </a:t>
            </a:r>
            <a:r>
              <a:rPr lang="en-US" b="0" dirty="0"/>
              <a:t>are devoted  </a:t>
            </a:r>
            <a:r>
              <a:rPr lang="en-US" b="0" dirty="0"/>
              <a:t>to program </a:t>
            </a:r>
            <a:r>
              <a:rPr lang="en-US" b="0" dirty="0"/>
              <a:t>review </a:t>
            </a:r>
            <a:r>
              <a:rPr lang="en-US" b="0" dirty="0" smtClean="0"/>
              <a:t>processes?</a:t>
            </a:r>
            <a:endParaRPr lang="en-US" b="0" dirty="0"/>
          </a:p>
          <a:p>
            <a:pPr marL="0" lvl="0" indent="0">
              <a:lnSpc>
                <a:spcPct val="100000"/>
              </a:lnSpc>
              <a:spcBef>
                <a:spcPts val="0"/>
              </a:spcBef>
              <a:buNone/>
            </a:pPr>
            <a:r>
              <a:rPr lang="en-US" b="0" dirty="0"/>
              <a:t>Do you have a successful software </a:t>
            </a:r>
            <a:r>
              <a:rPr lang="en-US" b="0" dirty="0" smtClean="0"/>
              <a:t>solution you </a:t>
            </a:r>
            <a:r>
              <a:rPr lang="en-US" b="0" dirty="0"/>
              <a:t>can share? </a:t>
            </a:r>
            <a:endParaRPr lang="en-US" b="0" dirty="0"/>
          </a:p>
          <a:p>
            <a:pPr marL="0" lvl="0" indent="0">
              <a:lnSpc>
                <a:spcPct val="100000"/>
              </a:lnSpc>
              <a:spcBef>
                <a:spcPts val="0"/>
              </a:spcBef>
              <a:buNone/>
            </a:pPr>
            <a:endParaRPr sz="2000" b="0" dirty="0"/>
          </a:p>
          <a:p>
            <a:pPr marL="228600" marR="0" lvl="0" indent="-76200" algn="l" rtl="0">
              <a:lnSpc>
                <a:spcPct val="90000"/>
              </a:lnSpc>
              <a:spcBef>
                <a:spcPts val="1000"/>
              </a:spcBef>
              <a:spcAft>
                <a:spcPts val="0"/>
              </a:spcAft>
              <a:buClr>
                <a:srgbClr val="1A0D00"/>
              </a:buClr>
              <a:buSzPct val="100000"/>
              <a:buFont typeface="Arial"/>
              <a:buNone/>
            </a:pPr>
            <a:endParaRPr sz="2000" b="0" dirty="0"/>
          </a:p>
        </p:txBody>
      </p:sp>
      <p:sp>
        <p:nvSpPr>
          <p:cNvPr id="271" name="Shape 271"/>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272" name="Shape 272"/>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14</a:t>
            </a:fld>
            <a:endParaRPr lang="en-US" sz="1200" b="0" i="0" u="none" strike="noStrike" cap="none">
              <a:solidFill>
                <a:srgbClr val="888888"/>
              </a:solidFill>
              <a:latin typeface="Calibri"/>
              <a:ea typeface="Calibri"/>
              <a:cs typeface="Calibri"/>
              <a:sym typeface="Calibri"/>
            </a:endParaRPr>
          </a:p>
        </p:txBody>
      </p:sp>
      <p:pic>
        <p:nvPicPr>
          <p:cNvPr id="2" name="Picture 1" descr="proc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93900"/>
            <a:ext cx="5307872" cy="39809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sz="3600" b="1" i="1" u="none" strike="noStrike" cap="none" dirty="0" smtClean="0">
                <a:solidFill>
                  <a:srgbClr val="261300"/>
                </a:solidFill>
                <a:latin typeface="Georgia"/>
                <a:ea typeface="Georgia"/>
                <a:cs typeface="Georgia"/>
                <a:sym typeface="Georgia"/>
              </a:rPr>
              <a:t>Next Steps…</a:t>
            </a:r>
            <a:endParaRPr sz="3600" b="1" i="1" u="none" strike="noStrike" cap="none" dirty="0">
              <a:solidFill>
                <a:srgbClr val="261300"/>
              </a:solidFill>
              <a:latin typeface="Georgia"/>
              <a:ea typeface="Georgia"/>
              <a:cs typeface="Georgia"/>
              <a:sym typeface="Georgia"/>
            </a:endParaRPr>
          </a:p>
        </p:txBody>
      </p:sp>
      <p:sp>
        <p:nvSpPr>
          <p:cNvPr id="278" name="Shape 278"/>
          <p:cNvSpPr txBox="1">
            <a:spLocks noGrp="1"/>
          </p:cNvSpPr>
          <p:nvPr>
            <p:ph type="body" idx="1"/>
          </p:nvPr>
        </p:nvSpPr>
        <p:spPr>
          <a:xfrm>
            <a:off x="818354" y="1825625"/>
            <a:ext cx="10515600" cy="4351200"/>
          </a:xfrm>
          <a:prstGeom prst="rect">
            <a:avLst/>
          </a:prstGeom>
          <a:noFill/>
          <a:ln>
            <a:noFill/>
          </a:ln>
        </p:spPr>
        <p:txBody>
          <a:bodyPr lIns="91425" tIns="45700" rIns="91425" bIns="45700" anchor="t" anchorCtr="0">
            <a:noAutofit/>
          </a:bodyPr>
          <a:lstStyle/>
          <a:p>
            <a:pPr marL="152400" marR="0" lvl="0" indent="0" algn="l" rtl="0">
              <a:lnSpc>
                <a:spcPct val="100000"/>
              </a:lnSpc>
              <a:spcBef>
                <a:spcPts val="0"/>
              </a:spcBef>
              <a:spcAft>
                <a:spcPts val="0"/>
              </a:spcAft>
              <a:buClr>
                <a:srgbClr val="1A0D00"/>
              </a:buClr>
              <a:buSzPct val="25000"/>
              <a:buFont typeface="Arial"/>
              <a:buNone/>
            </a:pPr>
            <a:r>
              <a:rPr lang="en-US" sz="2400" i="1" u="none" strike="noStrike" cap="none" dirty="0" smtClean="0">
                <a:solidFill>
                  <a:srgbClr val="1A0D00"/>
                </a:solidFill>
                <a:latin typeface="Georgia"/>
                <a:ea typeface="Georgia"/>
                <a:cs typeface="Georgia"/>
                <a:sym typeface="Georgia"/>
              </a:rPr>
              <a:t>Know your processes</a:t>
            </a:r>
          </a:p>
          <a:p>
            <a:pPr marL="152400" marR="0" lvl="0" indent="0" algn="l" rtl="0">
              <a:lnSpc>
                <a:spcPct val="100000"/>
              </a:lnSpc>
              <a:spcBef>
                <a:spcPts val="0"/>
              </a:spcBef>
              <a:spcAft>
                <a:spcPts val="0"/>
              </a:spcAft>
              <a:buClr>
                <a:srgbClr val="1A0D00"/>
              </a:buClr>
              <a:buSzPct val="25000"/>
              <a:buFont typeface="Arial"/>
              <a:buNone/>
            </a:pPr>
            <a:r>
              <a:rPr lang="en-US" b="0" dirty="0"/>
              <a:t>	</a:t>
            </a:r>
            <a:r>
              <a:rPr lang="en-US" b="0" dirty="0" smtClean="0"/>
              <a:t>Where does your program review information go?</a:t>
            </a:r>
          </a:p>
          <a:p>
            <a:pPr marL="152400" marR="0" lvl="0" indent="0" algn="l" rtl="0">
              <a:lnSpc>
                <a:spcPct val="100000"/>
              </a:lnSpc>
              <a:spcBef>
                <a:spcPts val="0"/>
              </a:spcBef>
              <a:spcAft>
                <a:spcPts val="0"/>
              </a:spcAft>
              <a:buClr>
                <a:srgbClr val="1A0D00"/>
              </a:buClr>
              <a:buSzPct val="25000"/>
              <a:buFont typeface="Arial"/>
              <a:buNone/>
            </a:pPr>
            <a:r>
              <a:rPr lang="en-US" sz="2400" b="0" i="1" u="none" strike="noStrike" cap="none" dirty="0">
                <a:solidFill>
                  <a:srgbClr val="1A0D00"/>
                </a:solidFill>
                <a:latin typeface="Georgia"/>
                <a:ea typeface="Georgia"/>
                <a:cs typeface="Georgia"/>
                <a:sym typeface="Georgia"/>
              </a:rPr>
              <a:t>	</a:t>
            </a:r>
            <a:r>
              <a:rPr lang="en-US" sz="2400" b="0" i="1" u="none" strike="noStrike" cap="none" dirty="0" smtClean="0">
                <a:solidFill>
                  <a:srgbClr val="1A0D00"/>
                </a:solidFill>
                <a:latin typeface="Georgia"/>
                <a:ea typeface="Georgia"/>
                <a:cs typeface="Georgia"/>
                <a:sym typeface="Georgia"/>
              </a:rPr>
              <a:t>How does it get prioritized and included in the planning and 	budgeting process?</a:t>
            </a:r>
          </a:p>
          <a:p>
            <a:pPr marL="152400" marR="0" lvl="0" indent="0" algn="l" rtl="0">
              <a:lnSpc>
                <a:spcPct val="100000"/>
              </a:lnSpc>
              <a:spcBef>
                <a:spcPts val="0"/>
              </a:spcBef>
              <a:spcAft>
                <a:spcPts val="0"/>
              </a:spcAft>
              <a:buClr>
                <a:srgbClr val="1A0D00"/>
              </a:buClr>
              <a:buSzPct val="25000"/>
              <a:buFont typeface="Arial"/>
              <a:buNone/>
            </a:pPr>
            <a:r>
              <a:rPr lang="en-US" b="0" dirty="0"/>
              <a:t>	</a:t>
            </a:r>
            <a:r>
              <a:rPr lang="en-US" b="0" dirty="0" smtClean="0"/>
              <a:t>What is the reporting back structure?  </a:t>
            </a:r>
            <a:endParaRPr lang="en-US" sz="2400" b="0" i="1" u="none" strike="noStrike" cap="none" dirty="0" smtClean="0">
              <a:solidFill>
                <a:srgbClr val="1A0D00"/>
              </a:solidFill>
              <a:latin typeface="Georgia"/>
              <a:ea typeface="Georgia"/>
              <a:cs typeface="Georgia"/>
              <a:sym typeface="Georgia"/>
            </a:endParaRPr>
          </a:p>
          <a:p>
            <a:pPr marL="152400" marR="0" lvl="0" indent="0" algn="l" rtl="0">
              <a:lnSpc>
                <a:spcPct val="100000"/>
              </a:lnSpc>
              <a:spcBef>
                <a:spcPts val="0"/>
              </a:spcBef>
              <a:spcAft>
                <a:spcPts val="0"/>
              </a:spcAft>
              <a:buClr>
                <a:srgbClr val="1A0D00"/>
              </a:buClr>
              <a:buSzPct val="25000"/>
              <a:buFont typeface="Arial"/>
              <a:buNone/>
            </a:pPr>
            <a:endParaRPr lang="en-US" b="0" dirty="0" smtClean="0"/>
          </a:p>
          <a:p>
            <a:pPr marL="152400" marR="0" lvl="0" indent="0" algn="l" rtl="0">
              <a:lnSpc>
                <a:spcPct val="100000"/>
              </a:lnSpc>
              <a:spcBef>
                <a:spcPts val="0"/>
              </a:spcBef>
              <a:spcAft>
                <a:spcPts val="0"/>
              </a:spcAft>
              <a:buClr>
                <a:srgbClr val="1A0D00"/>
              </a:buClr>
              <a:buSzPct val="25000"/>
              <a:buFont typeface="Arial"/>
              <a:buNone/>
            </a:pPr>
            <a:r>
              <a:rPr lang="en-US" dirty="0" smtClean="0"/>
              <a:t>Contribute to improvement</a:t>
            </a:r>
          </a:p>
          <a:p>
            <a:pPr marL="152400" marR="0" lvl="0" indent="0" algn="l" rtl="0">
              <a:lnSpc>
                <a:spcPct val="100000"/>
              </a:lnSpc>
              <a:spcBef>
                <a:spcPts val="0"/>
              </a:spcBef>
              <a:spcAft>
                <a:spcPts val="0"/>
              </a:spcAft>
              <a:buClr>
                <a:srgbClr val="1A0D00"/>
              </a:buClr>
              <a:buSzPct val="25000"/>
              <a:buFont typeface="Arial"/>
              <a:buNone/>
            </a:pPr>
            <a:r>
              <a:rPr lang="en-US" b="0" dirty="0"/>
              <a:t>	</a:t>
            </a:r>
            <a:r>
              <a:rPr lang="en-US" b="0" dirty="0" smtClean="0"/>
              <a:t>What committee(s) oversee the process on your campus?</a:t>
            </a:r>
          </a:p>
          <a:p>
            <a:pPr marL="152400" marR="0" lvl="0" indent="0" algn="l" rtl="0">
              <a:lnSpc>
                <a:spcPct val="100000"/>
              </a:lnSpc>
              <a:spcBef>
                <a:spcPts val="0"/>
              </a:spcBef>
              <a:spcAft>
                <a:spcPts val="0"/>
              </a:spcAft>
              <a:buClr>
                <a:srgbClr val="1A0D00"/>
              </a:buClr>
              <a:buSzPct val="25000"/>
              <a:buFont typeface="Arial"/>
              <a:buNone/>
            </a:pPr>
            <a:r>
              <a:rPr lang="en-US" b="0" dirty="0"/>
              <a:t>	</a:t>
            </a:r>
            <a:r>
              <a:rPr lang="en-US" b="0" dirty="0" smtClean="0"/>
              <a:t>Does your curriculum committee have a mechanism to provide input?</a:t>
            </a:r>
          </a:p>
          <a:p>
            <a:pPr marL="152400" marR="0" lvl="0" indent="0" algn="l" rtl="0">
              <a:lnSpc>
                <a:spcPct val="100000"/>
              </a:lnSpc>
              <a:spcBef>
                <a:spcPts val="0"/>
              </a:spcBef>
              <a:spcAft>
                <a:spcPts val="0"/>
              </a:spcAft>
              <a:buClr>
                <a:srgbClr val="1A0D00"/>
              </a:buClr>
              <a:buSzPct val="25000"/>
              <a:buFont typeface="Arial"/>
              <a:buNone/>
            </a:pPr>
            <a:endParaRPr lang="en-US" b="0" dirty="0"/>
          </a:p>
          <a:p>
            <a:pPr marL="152400" marR="0" lvl="0" indent="0" algn="l" rtl="0">
              <a:lnSpc>
                <a:spcPct val="100000"/>
              </a:lnSpc>
              <a:spcBef>
                <a:spcPts val="0"/>
              </a:spcBef>
              <a:spcAft>
                <a:spcPts val="0"/>
              </a:spcAft>
              <a:buClr>
                <a:srgbClr val="1A0D00"/>
              </a:buClr>
              <a:buSzPct val="25000"/>
              <a:buFont typeface="Arial"/>
              <a:buNone/>
            </a:pPr>
            <a:endParaRPr lang="en-US" b="0" dirty="0" smtClean="0"/>
          </a:p>
          <a:p>
            <a:pPr marL="152400" marR="0" lvl="0" indent="0" algn="l" rtl="0">
              <a:lnSpc>
                <a:spcPct val="100000"/>
              </a:lnSpc>
              <a:spcBef>
                <a:spcPts val="0"/>
              </a:spcBef>
              <a:spcAft>
                <a:spcPts val="0"/>
              </a:spcAft>
              <a:buClr>
                <a:srgbClr val="1A0D00"/>
              </a:buClr>
              <a:buSzPct val="25000"/>
              <a:buFont typeface="Arial"/>
              <a:buNone/>
            </a:pPr>
            <a:r>
              <a:rPr lang="en-US" sz="2400" b="0" i="1" u="none" strike="noStrike" cap="none" dirty="0">
                <a:solidFill>
                  <a:srgbClr val="1A0D00"/>
                </a:solidFill>
                <a:latin typeface="Georgia"/>
                <a:ea typeface="Georgia"/>
                <a:cs typeface="Georgia"/>
                <a:sym typeface="Georgia"/>
              </a:rPr>
              <a:t>	</a:t>
            </a:r>
            <a:endParaRPr sz="2400" b="0" i="1" u="none" strike="noStrike" cap="none" dirty="0">
              <a:solidFill>
                <a:srgbClr val="1A0D00"/>
              </a:solidFill>
              <a:latin typeface="Georgia"/>
              <a:ea typeface="Georgia"/>
              <a:cs typeface="Georgia"/>
              <a:sym typeface="Georgia"/>
            </a:endParaRPr>
          </a:p>
        </p:txBody>
      </p:sp>
      <p:sp>
        <p:nvSpPr>
          <p:cNvPr id="279" name="Shape 279"/>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280" name="Shape 280"/>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15</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p:nvPr/>
        </p:nvSpPr>
        <p:spPr>
          <a:xfrm>
            <a:off x="477329" y="569191"/>
            <a:ext cx="6096000" cy="369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a:t>
            </a:r>
          </a:p>
        </p:txBody>
      </p:sp>
      <p:sp>
        <p:nvSpPr>
          <p:cNvPr id="334" name="Shape 334"/>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335" name="Shape 335"/>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16</a:t>
            </a:fld>
            <a:endParaRPr lang="en-US" sz="1200" b="0" i="0" u="none" strike="noStrike" cap="none">
              <a:solidFill>
                <a:srgbClr val="888888"/>
              </a:solidFill>
              <a:latin typeface="Calibri"/>
              <a:ea typeface="Calibri"/>
              <a:cs typeface="Calibri"/>
              <a:sym typeface="Calibri"/>
            </a:endParaRPr>
          </a:p>
        </p:txBody>
      </p:sp>
      <p:sp>
        <p:nvSpPr>
          <p:cNvPr id="336" name="Shape 336"/>
          <p:cNvSpPr txBox="1"/>
          <p:nvPr/>
        </p:nvSpPr>
        <p:spPr>
          <a:xfrm>
            <a:off x="838200" y="4386264"/>
            <a:ext cx="10515600" cy="15003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1A0D00"/>
              </a:buClr>
              <a:buSzPct val="25000"/>
              <a:buFont typeface="Arial"/>
              <a:buNone/>
            </a:pPr>
            <a:r>
              <a:rPr lang="en-US" sz="2400" b="1" i="1" u="none" strike="noStrike" cap="none">
                <a:solidFill>
                  <a:srgbClr val="1A0D00"/>
                </a:solidFill>
                <a:latin typeface="Georgia"/>
                <a:ea typeface="Georgia"/>
                <a:cs typeface="Georgia"/>
                <a:sym typeface="Georgia"/>
              </a:rPr>
              <a:t>QUESTIONS?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sz="3600" b="1" i="1" u="none" strike="noStrike" cap="none">
                <a:solidFill>
                  <a:srgbClr val="261300"/>
                </a:solidFill>
                <a:latin typeface="Georgia"/>
                <a:ea typeface="Georgia"/>
                <a:cs typeface="Georgia"/>
                <a:sym typeface="Georgia"/>
              </a:rPr>
              <a:t>Description and Objectives</a:t>
            </a:r>
          </a:p>
        </p:txBody>
      </p:sp>
      <p:sp>
        <p:nvSpPr>
          <p:cNvPr id="164" name="Shape 164"/>
          <p:cNvSpPr txBox="1">
            <a:spLocks noGrp="1"/>
          </p:cNvSpPr>
          <p:nvPr>
            <p:ph type="body" idx="1"/>
          </p:nvPr>
        </p:nvSpPr>
        <p:spPr>
          <a:xfrm>
            <a:off x="838200" y="1825625"/>
            <a:ext cx="10515600" cy="4351200"/>
          </a:xfrm>
          <a:prstGeom prst="rect">
            <a:avLst/>
          </a:prstGeom>
          <a:noFill/>
          <a:ln>
            <a:noFill/>
          </a:ln>
        </p:spPr>
        <p:txBody>
          <a:bodyPr lIns="91425" tIns="45700" rIns="91425" bIns="45700" anchor="t" anchorCtr="0">
            <a:noAutofit/>
          </a:bodyPr>
          <a:lstStyle/>
          <a:p>
            <a:pPr marL="182880" lvl="0" indent="0" rtl="0">
              <a:lnSpc>
                <a:spcPct val="100000"/>
              </a:lnSpc>
              <a:spcBef>
                <a:spcPts val="0"/>
              </a:spcBef>
              <a:buClr>
                <a:srgbClr val="1A0D00"/>
              </a:buClr>
              <a:buSzPct val="100000"/>
              <a:buNone/>
            </a:pPr>
            <a:r>
              <a:rPr lang="en-US" b="0" dirty="0"/>
              <a:t>Course and program self-assessment should be the heart of an academic program review, which can lead faculty to a thoughtful, data-informed evaluation of their courses and course sequences leading to certificates and degrees. In this breakout session, participants will discuss how program review can facilitate those conversations and decisions, what elements should be present in a program review process to make it useful for curriculum review, and how accreditation standards are an important consideration.</a:t>
            </a:r>
          </a:p>
          <a:p>
            <a:pPr marL="182880" marR="0" lvl="0" indent="0" algn="l" rtl="0">
              <a:lnSpc>
                <a:spcPct val="100000"/>
              </a:lnSpc>
              <a:spcBef>
                <a:spcPts val="0"/>
              </a:spcBef>
              <a:spcAft>
                <a:spcPts val="0"/>
              </a:spcAft>
              <a:buClr>
                <a:srgbClr val="1A0D00"/>
              </a:buClr>
              <a:buSzPct val="100000"/>
              <a:buNone/>
            </a:pPr>
            <a:endParaRPr lang="en-US" b="0" dirty="0"/>
          </a:p>
          <a:p>
            <a:pPr marL="182880" marR="0" lvl="0" indent="0" algn="l" rtl="0">
              <a:lnSpc>
                <a:spcPct val="100000"/>
              </a:lnSpc>
              <a:spcBef>
                <a:spcPts val="0"/>
              </a:spcBef>
              <a:spcAft>
                <a:spcPts val="0"/>
              </a:spcAft>
              <a:buClr>
                <a:srgbClr val="1A0D00"/>
              </a:buClr>
              <a:buSzPct val="100000"/>
              <a:buNone/>
            </a:pPr>
            <a:r>
              <a:rPr lang="en-US" b="0" dirty="0"/>
              <a:t>Objectives: Participants will understand aspects of program review that drive curriculum and discuss meaningful goals for the </a:t>
            </a:r>
            <a:r>
              <a:rPr lang="en-US" b="0" dirty="0" smtClean="0"/>
              <a:t>process.</a:t>
            </a:r>
            <a:endParaRPr lang="en-US" b="0" dirty="0"/>
          </a:p>
        </p:txBody>
      </p:sp>
      <p:sp>
        <p:nvSpPr>
          <p:cNvPr id="165" name="Shape 165"/>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166" name="Shape 166"/>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a:t>Why Do Program Review?</a:t>
            </a:r>
          </a:p>
        </p:txBody>
      </p:sp>
      <p:sp>
        <p:nvSpPr>
          <p:cNvPr id="172" name="Shape 172"/>
          <p:cNvSpPr txBox="1">
            <a:spLocks noGrp="1"/>
          </p:cNvSpPr>
          <p:nvPr>
            <p:ph type="body" idx="1"/>
          </p:nvPr>
        </p:nvSpPr>
        <p:spPr>
          <a:xfrm>
            <a:off x="838200" y="1825626"/>
            <a:ext cx="5181600" cy="193508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A0D00"/>
              </a:buClr>
              <a:buSzPct val="25000"/>
              <a:buFont typeface="Arial"/>
              <a:buNone/>
            </a:pPr>
            <a:r>
              <a:rPr lang="en-US" b="0" dirty="0"/>
              <a:t>S</a:t>
            </a:r>
            <a:r>
              <a:rPr lang="en-US" b="0" dirty="0" smtClean="0"/>
              <a:t>elf</a:t>
            </a:r>
            <a:r>
              <a:rPr lang="en-US" b="0" dirty="0"/>
              <a:t>-</a:t>
            </a:r>
            <a:r>
              <a:rPr lang="en-US" b="0" dirty="0" smtClean="0"/>
              <a:t>evaluation and assessment</a:t>
            </a:r>
            <a:endParaRPr lang="en-US" b="0" dirty="0"/>
          </a:p>
          <a:p>
            <a:pPr marL="0" marR="0" lvl="0" indent="0" algn="l" rtl="0">
              <a:lnSpc>
                <a:spcPct val="100000"/>
              </a:lnSpc>
              <a:spcBef>
                <a:spcPts val="0"/>
              </a:spcBef>
              <a:spcAft>
                <a:spcPts val="0"/>
              </a:spcAft>
              <a:buClr>
                <a:srgbClr val="1A0D00"/>
              </a:buClr>
              <a:buSzPct val="25000"/>
              <a:buFont typeface="Arial"/>
              <a:buNone/>
            </a:pPr>
            <a:endParaRPr lang="en-US" b="0" dirty="0" smtClean="0"/>
          </a:p>
          <a:p>
            <a:pPr marL="0" marR="0" lvl="0" indent="0" algn="l" rtl="0">
              <a:lnSpc>
                <a:spcPct val="100000"/>
              </a:lnSpc>
              <a:spcBef>
                <a:spcPts val="0"/>
              </a:spcBef>
              <a:spcAft>
                <a:spcPts val="0"/>
              </a:spcAft>
              <a:buClr>
                <a:srgbClr val="1A0D00"/>
              </a:buClr>
              <a:buSzPct val="25000"/>
              <a:buFont typeface="Arial"/>
              <a:buNone/>
            </a:pPr>
            <a:r>
              <a:rPr lang="en-US" b="0" dirty="0" smtClean="0"/>
              <a:t>Resource </a:t>
            </a:r>
            <a:r>
              <a:rPr lang="en-US" b="0" dirty="0" smtClean="0"/>
              <a:t>allocation (budget planning) </a:t>
            </a:r>
            <a:endParaRPr lang="en-US" b="0" dirty="0"/>
          </a:p>
        </p:txBody>
      </p:sp>
      <p:sp>
        <p:nvSpPr>
          <p:cNvPr id="3" name="Text Placeholder 2"/>
          <p:cNvSpPr>
            <a:spLocks noGrp="1"/>
          </p:cNvSpPr>
          <p:nvPr>
            <p:ph type="body" idx="2"/>
          </p:nvPr>
        </p:nvSpPr>
        <p:spPr>
          <a:xfrm>
            <a:off x="6019800" y="1825626"/>
            <a:ext cx="5505351" cy="4530726"/>
          </a:xfrm>
        </p:spPr>
        <p:txBody>
          <a:bodyPr/>
          <a:lstStyle/>
          <a:p>
            <a:pPr marL="0" lvl="0" indent="0">
              <a:lnSpc>
                <a:spcPct val="100000"/>
              </a:lnSpc>
              <a:spcBef>
                <a:spcPts val="0"/>
              </a:spcBef>
              <a:buSzPct val="25000"/>
              <a:buNone/>
            </a:pPr>
            <a:r>
              <a:rPr lang="en-US" b="0" dirty="0" smtClean="0"/>
              <a:t>Master </a:t>
            </a:r>
            <a:r>
              <a:rPr lang="en-US" b="0" dirty="0"/>
              <a:t>planning (facilities, technology, education, etc..)</a:t>
            </a:r>
          </a:p>
          <a:p>
            <a:pPr marL="0" lvl="0" indent="0">
              <a:lnSpc>
                <a:spcPct val="100000"/>
              </a:lnSpc>
              <a:spcBef>
                <a:spcPts val="0"/>
              </a:spcBef>
              <a:buSzPct val="25000"/>
              <a:buNone/>
            </a:pPr>
            <a:endParaRPr lang="en-US" b="0" dirty="0"/>
          </a:p>
          <a:p>
            <a:pPr marL="0" lvl="0" indent="0">
              <a:lnSpc>
                <a:spcPct val="100000"/>
              </a:lnSpc>
              <a:spcBef>
                <a:spcPts val="0"/>
              </a:spcBef>
              <a:buSzPct val="25000"/>
              <a:buNone/>
            </a:pPr>
            <a:r>
              <a:rPr lang="en-US" b="0" dirty="0"/>
              <a:t>Other long and short-term planning and institutional effectiveness, grants</a:t>
            </a:r>
          </a:p>
          <a:p>
            <a:pPr marL="0" lvl="0" indent="0">
              <a:lnSpc>
                <a:spcPct val="100000"/>
              </a:lnSpc>
              <a:spcBef>
                <a:spcPts val="0"/>
              </a:spcBef>
              <a:buSzPct val="25000"/>
              <a:buNone/>
            </a:pPr>
            <a:r>
              <a:rPr lang="en-US" b="0" dirty="0" smtClean="0"/>
              <a:t>	</a:t>
            </a:r>
            <a:endParaRPr lang="en-US" b="0" dirty="0"/>
          </a:p>
          <a:p>
            <a:pPr marL="0" indent="0">
              <a:lnSpc>
                <a:spcPct val="100000"/>
              </a:lnSpc>
              <a:spcBef>
                <a:spcPts val="0"/>
              </a:spcBef>
              <a:buSzPct val="25000"/>
              <a:buNone/>
            </a:pPr>
            <a:r>
              <a:rPr lang="en-US" b="0" dirty="0" smtClean="0"/>
              <a:t>	Accreditation </a:t>
            </a:r>
            <a:r>
              <a:rPr lang="en-US" b="0" dirty="0"/>
              <a:t>compliance</a:t>
            </a:r>
          </a:p>
          <a:p>
            <a:pPr marL="0" lvl="0" indent="0">
              <a:lnSpc>
                <a:spcPct val="100000"/>
              </a:lnSpc>
              <a:spcBef>
                <a:spcPts val="0"/>
              </a:spcBef>
              <a:buSzPct val="25000"/>
              <a:buNone/>
            </a:pPr>
            <a:endParaRPr lang="en-US" b="0" dirty="0"/>
          </a:p>
          <a:p>
            <a:endParaRPr lang="en-US" dirty="0"/>
          </a:p>
        </p:txBody>
      </p:sp>
      <p:sp>
        <p:nvSpPr>
          <p:cNvPr id="173" name="Shape 173"/>
          <p:cNvSpPr txBox="1">
            <a:spLocks noGrp="1"/>
          </p:cNvSpPr>
          <p:nvPr>
            <p:ph type="ftr" idx="11"/>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174" name="Shape 174"/>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pic>
        <p:nvPicPr>
          <p:cNvPr id="2" name="Picture 1" descr="Wordle_embellished_border_m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37469"/>
            <a:ext cx="5741881" cy="23188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dirty="0"/>
              <a:t>Curriculum and Program </a:t>
            </a:r>
            <a:r>
              <a:rPr lang="en-US" dirty="0" smtClean="0"/>
              <a:t>Review: Benefits</a:t>
            </a:r>
            <a:endParaRPr lang="en-US" dirty="0"/>
          </a:p>
        </p:txBody>
      </p:sp>
      <p:sp>
        <p:nvSpPr>
          <p:cNvPr id="180" name="Shape 180"/>
          <p:cNvSpPr txBox="1">
            <a:spLocks noGrp="1"/>
          </p:cNvSpPr>
          <p:nvPr>
            <p:ph type="body" idx="1"/>
          </p:nvPr>
        </p:nvSpPr>
        <p:spPr>
          <a:xfrm>
            <a:off x="838200" y="1825625"/>
            <a:ext cx="4632935" cy="4351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A0D00"/>
              </a:buClr>
              <a:buSzPct val="25000"/>
              <a:buFont typeface="Arial"/>
              <a:buNone/>
            </a:pPr>
            <a:r>
              <a:rPr lang="en-US" sz="2200" b="0" dirty="0"/>
              <a:t>P</a:t>
            </a:r>
            <a:r>
              <a:rPr lang="en-US" sz="2200" b="0" dirty="0" smtClean="0"/>
              <a:t>rovides a structured approach </a:t>
            </a:r>
            <a:r>
              <a:rPr lang="en-US" sz="2200" b="0" dirty="0"/>
              <a:t>to self-</a:t>
            </a:r>
            <a:r>
              <a:rPr lang="en-US" sz="2200" b="0" dirty="0" smtClean="0"/>
              <a:t>evaluation of curriculum</a:t>
            </a:r>
          </a:p>
          <a:p>
            <a:pPr marL="0" marR="0" lvl="0" indent="0" algn="l" rtl="0">
              <a:lnSpc>
                <a:spcPct val="100000"/>
              </a:lnSpc>
              <a:spcBef>
                <a:spcPts val="0"/>
              </a:spcBef>
              <a:spcAft>
                <a:spcPts val="0"/>
              </a:spcAft>
              <a:buClr>
                <a:srgbClr val="1A0D00"/>
              </a:buClr>
              <a:buSzPct val="25000"/>
              <a:buFont typeface="Arial"/>
              <a:buNone/>
            </a:pPr>
            <a:endParaRPr lang="en-US" sz="2200" b="0" dirty="0"/>
          </a:p>
          <a:p>
            <a:pPr marL="0" lvl="0" indent="0">
              <a:lnSpc>
                <a:spcPct val="100000"/>
              </a:lnSpc>
              <a:spcBef>
                <a:spcPts val="0"/>
              </a:spcBef>
              <a:buSzPct val="25000"/>
              <a:buNone/>
            </a:pPr>
            <a:r>
              <a:rPr lang="en-US" sz="2200" b="0" dirty="0" smtClean="0"/>
              <a:t>Integrates </a:t>
            </a:r>
            <a:r>
              <a:rPr lang="en-US" sz="2200" b="0" dirty="0"/>
              <a:t>data, including </a:t>
            </a:r>
            <a:r>
              <a:rPr lang="en-US" sz="2200" b="0" dirty="0" smtClean="0"/>
              <a:t>SLO data</a:t>
            </a:r>
            <a:r>
              <a:rPr lang="en-US" sz="2200" b="0" dirty="0"/>
              <a:t>, into </a:t>
            </a:r>
            <a:r>
              <a:rPr lang="en-US" sz="2200" b="0" dirty="0" smtClean="0"/>
              <a:t>curriculum discussions</a:t>
            </a:r>
          </a:p>
          <a:p>
            <a:pPr marL="0" lvl="0" indent="0">
              <a:lnSpc>
                <a:spcPct val="100000"/>
              </a:lnSpc>
              <a:spcBef>
                <a:spcPts val="0"/>
              </a:spcBef>
              <a:buSzPct val="25000"/>
              <a:buNone/>
            </a:pPr>
            <a:endParaRPr lang="en-US" sz="2200" b="0" dirty="0" smtClean="0"/>
          </a:p>
          <a:p>
            <a:pPr marL="0" lvl="0" indent="0">
              <a:lnSpc>
                <a:spcPct val="100000"/>
              </a:lnSpc>
              <a:spcBef>
                <a:spcPts val="0"/>
              </a:spcBef>
              <a:buSzPct val="25000"/>
              <a:buNone/>
            </a:pPr>
            <a:r>
              <a:rPr lang="en-US" sz="2200" b="0" dirty="0" smtClean="0"/>
              <a:t>Provides </a:t>
            </a:r>
            <a:r>
              <a:rPr lang="en-US" sz="2200" b="0" dirty="0"/>
              <a:t>a way </a:t>
            </a:r>
            <a:r>
              <a:rPr lang="en-US" sz="2200" b="0" dirty="0" smtClean="0"/>
              <a:t>to </a:t>
            </a:r>
            <a:r>
              <a:rPr lang="en-US" sz="2200" b="0" dirty="0"/>
              <a:t>support curriculum decisions </a:t>
            </a:r>
            <a:r>
              <a:rPr lang="en-US" sz="2200" b="0" dirty="0" smtClean="0"/>
              <a:t>with resource </a:t>
            </a:r>
            <a:r>
              <a:rPr lang="en-US" sz="2200" b="0" dirty="0"/>
              <a:t>allocation </a:t>
            </a:r>
          </a:p>
          <a:p>
            <a:pPr marL="0" marR="0" lvl="0" indent="0" algn="l" rtl="0">
              <a:lnSpc>
                <a:spcPct val="100000"/>
              </a:lnSpc>
              <a:spcBef>
                <a:spcPts val="0"/>
              </a:spcBef>
              <a:spcAft>
                <a:spcPts val="0"/>
              </a:spcAft>
              <a:buClr>
                <a:srgbClr val="1A0D00"/>
              </a:buClr>
              <a:buSzPct val="25000"/>
              <a:buFont typeface="Arial"/>
              <a:buNone/>
            </a:pPr>
            <a:endParaRPr lang="en-US" sz="2200" b="0" dirty="0" smtClean="0"/>
          </a:p>
          <a:p>
            <a:pPr marL="0" marR="0" lvl="0" indent="0" algn="l" rtl="0">
              <a:lnSpc>
                <a:spcPct val="100000"/>
              </a:lnSpc>
              <a:spcBef>
                <a:spcPts val="0"/>
              </a:spcBef>
              <a:spcAft>
                <a:spcPts val="0"/>
              </a:spcAft>
              <a:buClr>
                <a:srgbClr val="1A0D00"/>
              </a:buClr>
              <a:buSzPct val="25000"/>
              <a:buFont typeface="Arial"/>
              <a:buNone/>
            </a:pPr>
            <a:r>
              <a:rPr lang="en-US" sz="2200" b="0" dirty="0" smtClean="0"/>
              <a:t>Connects </a:t>
            </a:r>
            <a:r>
              <a:rPr lang="en-US" sz="2200" b="0" dirty="0"/>
              <a:t>curriculum development to long term strategic and educational master </a:t>
            </a:r>
            <a:r>
              <a:rPr lang="en-US" sz="2200" b="0" dirty="0" smtClean="0"/>
              <a:t>planning</a:t>
            </a:r>
          </a:p>
          <a:p>
            <a:pPr marL="152400" marR="0" lvl="0" indent="0" algn="l" rtl="0">
              <a:lnSpc>
                <a:spcPct val="100000"/>
              </a:lnSpc>
              <a:spcBef>
                <a:spcPts val="0"/>
              </a:spcBef>
              <a:spcAft>
                <a:spcPts val="0"/>
              </a:spcAft>
              <a:buClr>
                <a:srgbClr val="1A0D00"/>
              </a:buClr>
              <a:buSzPct val="25000"/>
              <a:buFont typeface="Arial"/>
              <a:buNone/>
            </a:pPr>
            <a:endParaRPr lang="en-US" sz="2200" b="0" dirty="0"/>
          </a:p>
          <a:p>
            <a:pPr marL="228600" marR="0" lvl="0" indent="-76200" algn="l" rtl="0">
              <a:lnSpc>
                <a:spcPct val="100000"/>
              </a:lnSpc>
              <a:spcBef>
                <a:spcPts val="0"/>
              </a:spcBef>
              <a:spcAft>
                <a:spcPts val="0"/>
              </a:spcAft>
              <a:buClr>
                <a:srgbClr val="1A0D00"/>
              </a:buClr>
              <a:buSzPct val="25000"/>
              <a:buFont typeface="Arial"/>
              <a:buNone/>
            </a:pPr>
            <a:endParaRPr sz="2200" b="0" dirty="0"/>
          </a:p>
        </p:txBody>
      </p:sp>
      <p:sp>
        <p:nvSpPr>
          <p:cNvPr id="181" name="Shape 181"/>
          <p:cNvSpPr txBox="1">
            <a:spLocks noGrp="1"/>
          </p:cNvSpPr>
          <p:nvPr>
            <p:ph type="ftr" idx="11"/>
          </p:nvPr>
        </p:nvSpPr>
        <p:spPr>
          <a:xfrm>
            <a:off x="4038600" y="64325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182" name="Shape 182"/>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pic>
        <p:nvPicPr>
          <p:cNvPr id="2" name="Picture 1" descr="planning-ahe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918" y="1825625"/>
            <a:ext cx="5689600" cy="3797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dirty="0"/>
              <a:t>Curriculum Components in Program Review</a:t>
            </a:r>
          </a:p>
        </p:txBody>
      </p:sp>
      <p:sp>
        <p:nvSpPr>
          <p:cNvPr id="188" name="Shape 188"/>
          <p:cNvSpPr txBox="1">
            <a:spLocks noGrp="1"/>
          </p:cNvSpPr>
          <p:nvPr>
            <p:ph type="body" idx="1"/>
          </p:nvPr>
        </p:nvSpPr>
        <p:spPr>
          <a:xfrm>
            <a:off x="4656978" y="2014787"/>
            <a:ext cx="6799085" cy="4161900"/>
          </a:xfrm>
          <a:prstGeom prst="rect">
            <a:avLst/>
          </a:prstGeom>
          <a:noFill/>
          <a:ln>
            <a:noFill/>
          </a:ln>
        </p:spPr>
        <p:txBody>
          <a:bodyPr lIns="91425" tIns="45700" rIns="91425" bIns="45700" anchor="t" anchorCtr="0">
            <a:noAutofit/>
          </a:bodyPr>
          <a:lstStyle/>
          <a:p>
            <a:pPr marL="0" indent="0">
              <a:lnSpc>
                <a:spcPct val="100000"/>
              </a:lnSpc>
              <a:spcBef>
                <a:spcPts val="0"/>
              </a:spcBef>
              <a:buSzPct val="25000"/>
              <a:buNone/>
            </a:pPr>
            <a:r>
              <a:rPr lang="en-US" b="0" dirty="0"/>
              <a:t>Listing of courses and programs</a:t>
            </a:r>
          </a:p>
          <a:p>
            <a:pPr marL="0" indent="0">
              <a:lnSpc>
                <a:spcPct val="100000"/>
              </a:lnSpc>
              <a:spcBef>
                <a:spcPts val="0"/>
              </a:spcBef>
              <a:buSzPct val="25000"/>
              <a:buNone/>
            </a:pPr>
            <a:r>
              <a:rPr lang="en-US" b="0" dirty="0"/>
              <a:t>Last date of course and program review/revision</a:t>
            </a:r>
          </a:p>
          <a:p>
            <a:pPr marL="0" indent="0">
              <a:lnSpc>
                <a:spcPct val="100000"/>
              </a:lnSpc>
              <a:spcBef>
                <a:spcPts val="0"/>
              </a:spcBef>
              <a:buSzPct val="25000"/>
              <a:buNone/>
            </a:pPr>
            <a:r>
              <a:rPr lang="en-US" b="0" dirty="0"/>
              <a:t>Listing of course and program outcomes</a:t>
            </a:r>
          </a:p>
          <a:p>
            <a:pPr marL="0" indent="0">
              <a:lnSpc>
                <a:spcPct val="100000"/>
              </a:lnSpc>
              <a:spcBef>
                <a:spcPts val="0"/>
              </a:spcBef>
              <a:buSzPct val="25000"/>
              <a:buNone/>
            </a:pPr>
            <a:r>
              <a:rPr lang="en-US" b="0" dirty="0"/>
              <a:t>C</a:t>
            </a:r>
            <a:r>
              <a:rPr lang="en-US" b="0" dirty="0" smtClean="0"/>
              <a:t>ompletion </a:t>
            </a:r>
            <a:r>
              <a:rPr lang="en-US" b="0" dirty="0"/>
              <a:t>rates for </a:t>
            </a:r>
            <a:r>
              <a:rPr lang="en-US" b="0" dirty="0" smtClean="0"/>
              <a:t>programs </a:t>
            </a:r>
            <a:r>
              <a:rPr lang="en-US" b="0" dirty="0"/>
              <a:t>and courses </a:t>
            </a:r>
          </a:p>
          <a:p>
            <a:pPr marL="0" indent="0">
              <a:lnSpc>
                <a:spcPct val="100000"/>
              </a:lnSpc>
              <a:spcBef>
                <a:spcPts val="0"/>
              </a:spcBef>
              <a:buSzPct val="25000"/>
              <a:buNone/>
            </a:pPr>
            <a:r>
              <a:rPr lang="en-US" b="0" dirty="0"/>
              <a:t>S</a:t>
            </a:r>
            <a:r>
              <a:rPr lang="en-US" b="0" dirty="0" smtClean="0"/>
              <a:t>tudent </a:t>
            </a:r>
            <a:r>
              <a:rPr lang="en-US" b="0" dirty="0"/>
              <a:t>program/course </a:t>
            </a:r>
            <a:r>
              <a:rPr lang="en-US" b="0" dirty="0" smtClean="0"/>
              <a:t>achievement data disaggregated demographics </a:t>
            </a:r>
            <a:endParaRPr lang="en-US" b="0" dirty="0"/>
          </a:p>
          <a:p>
            <a:pPr marL="0" indent="0">
              <a:lnSpc>
                <a:spcPct val="100000"/>
              </a:lnSpc>
              <a:spcBef>
                <a:spcPts val="0"/>
              </a:spcBef>
              <a:buSzPct val="25000"/>
              <a:buNone/>
            </a:pPr>
            <a:r>
              <a:rPr lang="en-US" b="0" dirty="0" smtClean="0"/>
              <a:t>Student learning </a:t>
            </a:r>
            <a:r>
              <a:rPr lang="en-US" b="0" dirty="0"/>
              <a:t>outcomes data disaggregated by </a:t>
            </a:r>
            <a:r>
              <a:rPr lang="en-US" b="0" dirty="0" smtClean="0"/>
              <a:t>demographics</a:t>
            </a:r>
          </a:p>
          <a:p>
            <a:pPr marL="0" indent="0">
              <a:lnSpc>
                <a:spcPct val="100000"/>
              </a:lnSpc>
              <a:spcBef>
                <a:spcPts val="0"/>
              </a:spcBef>
              <a:buSzPct val="25000"/>
              <a:buNone/>
            </a:pPr>
            <a:r>
              <a:rPr lang="en-US" b="0" dirty="0" smtClean="0"/>
              <a:t>Student learning outcomes data disaggregated by course/section attributes</a:t>
            </a:r>
            <a:endParaRPr lang="en-US" b="0" dirty="0"/>
          </a:p>
          <a:p>
            <a:pPr marL="0" marR="0" lvl="0" indent="0" rtl="0">
              <a:lnSpc>
                <a:spcPct val="100000"/>
              </a:lnSpc>
              <a:spcBef>
                <a:spcPts val="0"/>
              </a:spcBef>
              <a:spcAft>
                <a:spcPts val="0"/>
              </a:spcAft>
              <a:buClr>
                <a:srgbClr val="1A0D00"/>
              </a:buClr>
              <a:buSzPct val="25000"/>
              <a:buFont typeface="Arial"/>
              <a:buNone/>
            </a:pPr>
            <a:endParaRPr dirty="0"/>
          </a:p>
          <a:p>
            <a:pPr marL="0" marR="0" lvl="0" indent="0" rtl="0">
              <a:lnSpc>
                <a:spcPct val="100000"/>
              </a:lnSpc>
              <a:spcBef>
                <a:spcPts val="0"/>
              </a:spcBef>
              <a:spcAft>
                <a:spcPts val="0"/>
              </a:spcAft>
              <a:buClr>
                <a:srgbClr val="1A0D00"/>
              </a:buClr>
              <a:buSzPct val="25000"/>
              <a:buFont typeface="Arial"/>
              <a:buNone/>
            </a:pPr>
            <a:endParaRPr dirty="0"/>
          </a:p>
          <a:p>
            <a:pPr marL="0" marR="0" lvl="0" indent="0" rtl="0">
              <a:lnSpc>
                <a:spcPct val="100000"/>
              </a:lnSpc>
              <a:spcBef>
                <a:spcPts val="0"/>
              </a:spcBef>
              <a:spcAft>
                <a:spcPts val="0"/>
              </a:spcAft>
              <a:buClr>
                <a:srgbClr val="1A0D00"/>
              </a:buClr>
              <a:buSzPct val="25000"/>
              <a:buFont typeface="Arial"/>
              <a:buNone/>
            </a:pPr>
            <a:endParaRPr dirty="0"/>
          </a:p>
        </p:txBody>
      </p:sp>
      <p:sp>
        <p:nvSpPr>
          <p:cNvPr id="189" name="Shape 189"/>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190" name="Shape 190"/>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pic>
        <p:nvPicPr>
          <p:cNvPr id="2" name="Picture 1" descr="che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53" y="2278633"/>
            <a:ext cx="3602389" cy="36023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dirty="0"/>
              <a:t>Questions to </a:t>
            </a:r>
            <a:r>
              <a:rPr lang="en-US" dirty="0" smtClean="0"/>
              <a:t>Ask: Student Achievement</a:t>
            </a:r>
            <a:endParaRPr lang="en-US" dirty="0"/>
          </a:p>
        </p:txBody>
      </p:sp>
      <p:sp>
        <p:nvSpPr>
          <p:cNvPr id="204" name="Shape 204"/>
          <p:cNvSpPr txBox="1">
            <a:spLocks noGrp="1"/>
          </p:cNvSpPr>
          <p:nvPr>
            <p:ph type="body" idx="1"/>
          </p:nvPr>
        </p:nvSpPr>
        <p:spPr>
          <a:xfrm>
            <a:off x="838200" y="2014787"/>
            <a:ext cx="7315200" cy="4161900"/>
          </a:xfrm>
          <a:prstGeom prst="rect">
            <a:avLst/>
          </a:prstGeom>
          <a:noFill/>
          <a:ln>
            <a:noFill/>
          </a:ln>
        </p:spPr>
        <p:txBody>
          <a:bodyPr lIns="91425" tIns="45700" rIns="91425" bIns="45700" anchor="t" anchorCtr="0">
            <a:noAutofit/>
          </a:bodyPr>
          <a:lstStyle/>
          <a:p>
            <a:pPr marL="182880" indent="0">
              <a:lnSpc>
                <a:spcPct val="100000"/>
              </a:lnSpc>
              <a:spcBef>
                <a:spcPts val="0"/>
              </a:spcBef>
              <a:buNone/>
            </a:pPr>
            <a:r>
              <a:rPr lang="en-US" b="0" dirty="0" smtClean="0"/>
              <a:t>What percent of students are completing your courses? </a:t>
            </a:r>
            <a:endParaRPr lang="en-US" b="0" dirty="0"/>
          </a:p>
          <a:p>
            <a:pPr marL="182880" indent="0">
              <a:lnSpc>
                <a:spcPct val="100000"/>
              </a:lnSpc>
              <a:spcBef>
                <a:spcPts val="0"/>
              </a:spcBef>
              <a:buNone/>
            </a:pPr>
            <a:r>
              <a:rPr lang="en-US" b="0" dirty="0" smtClean="0"/>
              <a:t>How many are completing the programs? </a:t>
            </a:r>
          </a:p>
          <a:p>
            <a:pPr marL="182880" indent="0">
              <a:lnSpc>
                <a:spcPct val="100000"/>
              </a:lnSpc>
              <a:spcBef>
                <a:spcPts val="0"/>
              </a:spcBef>
              <a:buNone/>
            </a:pPr>
            <a:r>
              <a:rPr lang="en-US" b="0" dirty="0" smtClean="0"/>
              <a:t>Is there a demographic angle to completion? </a:t>
            </a:r>
          </a:p>
          <a:p>
            <a:pPr marL="182880" indent="0">
              <a:lnSpc>
                <a:spcPct val="100000"/>
              </a:lnSpc>
              <a:spcBef>
                <a:spcPts val="0"/>
              </a:spcBef>
              <a:buNone/>
            </a:pPr>
            <a:r>
              <a:rPr lang="en-US" b="0" dirty="0" smtClean="0"/>
              <a:t>How diverse is your student population (gender, ethnicity, fulltime vs. part-time)?</a:t>
            </a:r>
          </a:p>
          <a:p>
            <a:pPr marL="182880" indent="0">
              <a:lnSpc>
                <a:spcPct val="100000"/>
              </a:lnSpc>
              <a:spcBef>
                <a:spcPts val="0"/>
              </a:spcBef>
              <a:buNone/>
            </a:pPr>
            <a:r>
              <a:rPr lang="en-US" b="0" dirty="0" smtClean="0"/>
              <a:t>Is there a difference in completion rates for online vs. on-ground?</a:t>
            </a:r>
          </a:p>
          <a:p>
            <a:pPr marL="182880" indent="0">
              <a:lnSpc>
                <a:spcPct val="100000"/>
              </a:lnSpc>
              <a:spcBef>
                <a:spcPts val="0"/>
              </a:spcBef>
              <a:buNone/>
            </a:pPr>
            <a:r>
              <a:rPr lang="en-US" dirty="0" smtClean="0"/>
              <a:t>What </a:t>
            </a:r>
            <a:r>
              <a:rPr lang="en-US" dirty="0" smtClean="0"/>
              <a:t>is your baseline for “good enough”</a:t>
            </a:r>
            <a:r>
              <a:rPr lang="en-US" dirty="0" smtClean="0"/>
              <a:t>?</a:t>
            </a:r>
            <a:endParaRPr lang="en-US" dirty="0"/>
          </a:p>
        </p:txBody>
      </p:sp>
      <p:sp>
        <p:nvSpPr>
          <p:cNvPr id="205" name="Shape 205"/>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206" name="Shape 206"/>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pic>
        <p:nvPicPr>
          <p:cNvPr id="2" name="Picture 1" descr="question-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323" y="2627608"/>
            <a:ext cx="3549080" cy="35490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261300"/>
              </a:buClr>
              <a:buSzPct val="25000"/>
              <a:buFont typeface="Georgia"/>
              <a:buNone/>
            </a:pPr>
            <a:r>
              <a:rPr lang="en-US" dirty="0"/>
              <a:t>Outcomes in </a:t>
            </a:r>
            <a:r>
              <a:rPr lang="en-US" dirty="0" smtClean="0"/>
              <a:t>Program Review</a:t>
            </a:r>
            <a:endParaRPr lang="en-US" dirty="0"/>
          </a:p>
        </p:txBody>
      </p:sp>
      <p:sp>
        <p:nvSpPr>
          <p:cNvPr id="228" name="Shape 228"/>
          <p:cNvSpPr txBox="1">
            <a:spLocks noGrp="1"/>
          </p:cNvSpPr>
          <p:nvPr>
            <p:ph type="body" idx="1"/>
          </p:nvPr>
        </p:nvSpPr>
        <p:spPr>
          <a:xfrm>
            <a:off x="838200" y="2014787"/>
            <a:ext cx="10515600" cy="4161900"/>
          </a:xfrm>
          <a:prstGeom prst="rect">
            <a:avLst/>
          </a:prstGeom>
          <a:noFill/>
          <a:ln>
            <a:noFill/>
          </a:ln>
        </p:spPr>
        <p:txBody>
          <a:bodyPr lIns="91425" tIns="45700" rIns="91425" bIns="45700" anchor="t" anchorCtr="0">
            <a:noAutofit/>
          </a:bodyPr>
          <a:lstStyle/>
          <a:p>
            <a:pPr marL="0" lvl="0" indent="0">
              <a:lnSpc>
                <a:spcPct val="100000"/>
              </a:lnSpc>
              <a:spcBef>
                <a:spcPts val="0"/>
              </a:spcBef>
              <a:buNone/>
            </a:pPr>
            <a:r>
              <a:rPr lang="en-US" b="0" dirty="0" smtClean="0"/>
              <a:t>ER </a:t>
            </a:r>
            <a:r>
              <a:rPr lang="en-US" b="0" dirty="0"/>
              <a:t>11: Student Learning and </a:t>
            </a:r>
            <a:r>
              <a:rPr lang="en-US" b="0" dirty="0" smtClean="0"/>
              <a:t>Achievement</a:t>
            </a:r>
          </a:p>
          <a:p>
            <a:pPr marL="0" lvl="0" indent="0">
              <a:lnSpc>
                <a:spcPct val="100000"/>
              </a:lnSpc>
              <a:spcBef>
                <a:spcPts val="0"/>
              </a:spcBef>
              <a:buNone/>
            </a:pPr>
            <a:endParaRPr lang="en-US" b="0" dirty="0"/>
          </a:p>
          <a:p>
            <a:pPr marL="0" lvl="0" indent="0">
              <a:lnSpc>
                <a:spcPct val="100000"/>
              </a:lnSpc>
              <a:spcBef>
                <a:spcPts val="0"/>
              </a:spcBef>
              <a:buNone/>
            </a:pPr>
            <a:r>
              <a:rPr lang="en-US" b="0" dirty="0"/>
              <a:t>“...The institution publishes for each program the program’s expected student learning and any program-specific achievement outcomes. Through regular and systematic assessment, it demonstrates that students who complete programs, no matter where or how they are offered, achieve the identified outcomes...”</a:t>
            </a:r>
          </a:p>
          <a:p>
            <a:pPr marL="228600" marR="0" lvl="0" indent="-76200" rtl="0">
              <a:lnSpc>
                <a:spcPct val="100000"/>
              </a:lnSpc>
              <a:spcBef>
                <a:spcPts val="0"/>
              </a:spcBef>
              <a:spcAft>
                <a:spcPts val="0"/>
              </a:spcAft>
              <a:buClr>
                <a:srgbClr val="1A0D00"/>
              </a:buClr>
              <a:buSzPct val="25000"/>
              <a:buFont typeface="Arial"/>
              <a:buNone/>
            </a:pPr>
            <a:endParaRPr dirty="0"/>
          </a:p>
        </p:txBody>
      </p:sp>
      <p:sp>
        <p:nvSpPr>
          <p:cNvPr id="229" name="Shape 229"/>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
        <p:nvSpPr>
          <p:cNvPr id="230" name="Shape 230"/>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lvl="0">
              <a:buSzPct val="25000"/>
            </a:pPr>
            <a:r>
              <a:rPr lang="en-US" dirty="0"/>
              <a:t>Outcomes in Program Review</a:t>
            </a:r>
          </a:p>
        </p:txBody>
      </p:sp>
      <p:sp>
        <p:nvSpPr>
          <p:cNvPr id="236" name="Shape 236"/>
          <p:cNvSpPr txBox="1">
            <a:spLocks noGrp="1"/>
          </p:cNvSpPr>
          <p:nvPr>
            <p:ph type="body" idx="1"/>
          </p:nvPr>
        </p:nvSpPr>
        <p:spPr>
          <a:xfrm>
            <a:off x="838200" y="1819275"/>
            <a:ext cx="10515600" cy="4357412"/>
          </a:xfrm>
          <a:prstGeom prst="rect">
            <a:avLst/>
          </a:prstGeom>
          <a:noFill/>
          <a:ln>
            <a:noFill/>
          </a:ln>
        </p:spPr>
        <p:txBody>
          <a:bodyPr lIns="91425" tIns="45700" rIns="91425" bIns="45700" anchor="t" anchorCtr="0">
            <a:noAutofit/>
          </a:bodyPr>
          <a:lstStyle/>
          <a:p>
            <a:pPr marL="0" indent="0">
              <a:lnSpc>
                <a:spcPct val="100000"/>
              </a:lnSpc>
              <a:spcBef>
                <a:spcPts val="0"/>
              </a:spcBef>
              <a:buNone/>
            </a:pPr>
            <a:r>
              <a:rPr lang="en-US" b="0" dirty="0" smtClean="0"/>
              <a:t>IB1</a:t>
            </a:r>
            <a:r>
              <a:rPr lang="en-US" b="0" dirty="0"/>
              <a:t>	“The institution demonstrates a sustained, substantive and collegial dialog about student outcomes, student equity, academic quality, institutional effectiveness, and continuous improvement of student learning and achievement.”</a:t>
            </a:r>
          </a:p>
          <a:p>
            <a:pPr marL="0" indent="0">
              <a:lnSpc>
                <a:spcPct val="100000"/>
              </a:lnSpc>
              <a:spcBef>
                <a:spcPts val="0"/>
              </a:spcBef>
              <a:buNone/>
            </a:pPr>
            <a:endParaRPr b="0" dirty="0"/>
          </a:p>
          <a:p>
            <a:pPr marL="0" indent="0">
              <a:lnSpc>
                <a:spcPct val="100000"/>
              </a:lnSpc>
              <a:spcBef>
                <a:spcPts val="0"/>
              </a:spcBef>
              <a:buNone/>
            </a:pPr>
            <a:r>
              <a:rPr lang="en-US" b="0" dirty="0"/>
              <a:t>IB2	“The institution defines and assesses student learning outcomes for all instructional programs and student and learning support services.” </a:t>
            </a:r>
            <a:endParaRPr lang="en-US" b="0" dirty="0" smtClean="0"/>
          </a:p>
          <a:p>
            <a:pPr marL="0" indent="0">
              <a:lnSpc>
                <a:spcPct val="100000"/>
              </a:lnSpc>
              <a:spcBef>
                <a:spcPts val="0"/>
              </a:spcBef>
              <a:buNone/>
            </a:pPr>
            <a:endParaRPr lang="en-US" b="0" dirty="0" smtClean="0"/>
          </a:p>
          <a:p>
            <a:pPr marL="0" lvl="0" indent="0">
              <a:lnSpc>
                <a:spcPct val="100000"/>
              </a:lnSpc>
              <a:spcBef>
                <a:spcPts val="0"/>
              </a:spcBef>
              <a:buNone/>
            </a:pPr>
            <a:r>
              <a:rPr lang="en-US" b="0" dirty="0"/>
              <a:t>IB5	“The institution assesses accomplishment of its mission through program review and evaluation of goals and objectives, student learning outcomes, and student achievement. Quantitative and qualitative data are disaggregated for analysis by program type and mode of delivery.” </a:t>
            </a:r>
          </a:p>
          <a:p>
            <a:pPr marL="0" indent="0">
              <a:lnSpc>
                <a:spcPct val="100000"/>
              </a:lnSpc>
              <a:spcBef>
                <a:spcPts val="0"/>
              </a:spcBef>
              <a:buNone/>
            </a:pPr>
            <a:endParaRPr lang="en-US" b="0" dirty="0"/>
          </a:p>
          <a:p>
            <a:pPr marL="228600" marR="0" lvl="0" indent="-76200" rtl="0">
              <a:lnSpc>
                <a:spcPct val="100000"/>
              </a:lnSpc>
              <a:spcBef>
                <a:spcPts val="0"/>
              </a:spcBef>
              <a:spcAft>
                <a:spcPts val="0"/>
              </a:spcAft>
              <a:buClr>
                <a:srgbClr val="1A0D00"/>
              </a:buClr>
              <a:buSzPct val="25000"/>
              <a:buFont typeface="Arial"/>
              <a:buNone/>
            </a:pPr>
            <a:endParaRPr sz="2000" b="0" i="0" dirty="0">
              <a:solidFill>
                <a:srgbClr val="595959"/>
              </a:solidFill>
              <a:latin typeface="Arial"/>
              <a:ea typeface="Arial"/>
              <a:cs typeface="Arial"/>
              <a:sym typeface="Arial"/>
            </a:endParaRPr>
          </a:p>
        </p:txBody>
      </p:sp>
      <p:sp>
        <p:nvSpPr>
          <p:cNvPr id="237" name="Shape 237"/>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ASCCC Curriculum Institute, July </a:t>
            </a:r>
            <a:r>
              <a:rPr lang="en-US"/>
              <a:t>6</a:t>
            </a:r>
            <a:r>
              <a:rPr lang="en-US" sz="1200" b="0" i="0" u="none" strike="noStrike" cap="none">
                <a:solidFill>
                  <a:srgbClr val="888888"/>
                </a:solidFill>
                <a:latin typeface="Calibri"/>
                <a:ea typeface="Calibri"/>
                <a:cs typeface="Calibri"/>
                <a:sym typeface="Calibri"/>
              </a:rPr>
              <a:t>-9, 2016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838200" y="904875"/>
            <a:ext cx="10515600" cy="9144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261300"/>
              </a:buClr>
              <a:buSzPct val="25000"/>
              <a:buFont typeface="Georgia"/>
              <a:buNone/>
            </a:pPr>
            <a:r>
              <a:rPr lang="en-US" sz="3000" b="1" i="1" u="none" strike="noStrike" cap="none" dirty="0" smtClean="0">
                <a:solidFill>
                  <a:srgbClr val="261300"/>
                </a:solidFill>
                <a:latin typeface="Georgia"/>
                <a:ea typeface="Georgia"/>
                <a:cs typeface="Georgia"/>
                <a:sym typeface="Georgia"/>
              </a:rPr>
              <a:t>Why </a:t>
            </a:r>
            <a:r>
              <a:rPr lang="en-US" sz="3000" b="1" i="1" u="none" strike="noStrike" cap="none" dirty="0">
                <a:solidFill>
                  <a:srgbClr val="261300"/>
                </a:solidFill>
                <a:latin typeface="Georgia"/>
                <a:ea typeface="Georgia"/>
                <a:cs typeface="Georgia"/>
                <a:sym typeface="Georgia"/>
              </a:rPr>
              <a:t>Outcomes Assessment in Program </a:t>
            </a:r>
            <a:r>
              <a:rPr lang="en-US" sz="3000" b="1" i="1" u="none" strike="noStrike" cap="none" dirty="0" smtClean="0">
                <a:solidFill>
                  <a:srgbClr val="261300"/>
                </a:solidFill>
                <a:latin typeface="Georgia"/>
                <a:ea typeface="Georgia"/>
                <a:cs typeface="Georgia"/>
                <a:sym typeface="Georgia"/>
              </a:rPr>
              <a:t>Review?</a:t>
            </a:r>
            <a:endParaRPr lang="en-US" sz="3000" b="1" i="1" u="none" strike="noStrike" cap="none" dirty="0">
              <a:solidFill>
                <a:srgbClr val="261300"/>
              </a:solidFill>
              <a:latin typeface="Georgia"/>
              <a:ea typeface="Georgia"/>
              <a:cs typeface="Georgia"/>
              <a:sym typeface="Georgia"/>
            </a:endParaRPr>
          </a:p>
        </p:txBody>
      </p:sp>
      <p:sp>
        <p:nvSpPr>
          <p:cNvPr id="253" name="Shape 253"/>
          <p:cNvSpPr txBox="1">
            <a:spLocks noGrp="1"/>
          </p:cNvSpPr>
          <p:nvPr>
            <p:ph type="ftr" idx="11"/>
          </p:nvPr>
        </p:nvSpPr>
        <p:spPr>
          <a:xfrm>
            <a:off x="4038600" y="6356351"/>
            <a:ext cx="4114800" cy="365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Instructional Design and Innovation Institute January 21-23, 2016 Riverside, CA</a:t>
            </a:r>
          </a:p>
        </p:txBody>
      </p:sp>
      <p:sp>
        <p:nvSpPr>
          <p:cNvPr id="254" name="Shape 254"/>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9</a:t>
            </a:fld>
            <a:endParaRPr lang="en-US" sz="1200" b="0" i="0" u="none" strike="noStrike" cap="none">
              <a:solidFill>
                <a:srgbClr val="888888"/>
              </a:solidFill>
              <a:latin typeface="Calibri"/>
              <a:ea typeface="Calibri"/>
              <a:cs typeface="Calibri"/>
              <a:sym typeface="Calibri"/>
            </a:endParaRPr>
          </a:p>
        </p:txBody>
      </p:sp>
      <p:sp>
        <p:nvSpPr>
          <p:cNvPr id="255" name="Shape 255"/>
          <p:cNvSpPr txBox="1">
            <a:spLocks noGrp="1"/>
          </p:cNvSpPr>
          <p:nvPr>
            <p:ph type="body" idx="1"/>
          </p:nvPr>
        </p:nvSpPr>
        <p:spPr>
          <a:xfrm>
            <a:off x="838200" y="1825625"/>
            <a:ext cx="6652044" cy="4351200"/>
          </a:xfrm>
          <a:prstGeom prst="rect">
            <a:avLst/>
          </a:prstGeom>
          <a:noFill/>
          <a:ln>
            <a:noFill/>
          </a:ln>
        </p:spPr>
        <p:txBody>
          <a:bodyPr lIns="91425" tIns="45700" rIns="91425" bIns="45700" anchor="t" anchorCtr="0">
            <a:noAutofit/>
          </a:bodyPr>
          <a:lstStyle/>
          <a:p>
            <a:pPr marL="0" lvl="0" indent="0">
              <a:lnSpc>
                <a:spcPct val="100000"/>
              </a:lnSpc>
              <a:spcBef>
                <a:spcPts val="0"/>
              </a:spcBef>
              <a:buNone/>
            </a:pPr>
            <a:r>
              <a:rPr lang="en-US" b="0" dirty="0" smtClean="0"/>
              <a:t>Outcomes </a:t>
            </a:r>
            <a:r>
              <a:rPr lang="en-US" b="0" dirty="0"/>
              <a:t>assessment incorporates the </a:t>
            </a:r>
            <a:r>
              <a:rPr lang="en-US" dirty="0"/>
              <a:t>students’ voices and needs</a:t>
            </a:r>
          </a:p>
          <a:p>
            <a:pPr marL="0" indent="0">
              <a:lnSpc>
                <a:spcPct val="100000"/>
              </a:lnSpc>
              <a:spcBef>
                <a:spcPts val="0"/>
              </a:spcBef>
              <a:buNone/>
            </a:pPr>
            <a:r>
              <a:rPr lang="en-US" b="0" dirty="0"/>
              <a:t>Strengthens curriculum changes and </a:t>
            </a:r>
            <a:r>
              <a:rPr lang="en-US" dirty="0"/>
              <a:t>resource allocation justification with </a:t>
            </a:r>
            <a:r>
              <a:rPr lang="en-US" dirty="0" smtClean="0"/>
              <a:t>data</a:t>
            </a:r>
            <a:r>
              <a:rPr lang="en-US" b="0" dirty="0" smtClean="0"/>
              <a:t>; serves </a:t>
            </a:r>
            <a:r>
              <a:rPr lang="en-US" b="0" dirty="0"/>
              <a:t>as a narrative for budget </a:t>
            </a:r>
            <a:r>
              <a:rPr lang="en-US" b="0" dirty="0" smtClean="0"/>
              <a:t>development</a:t>
            </a:r>
            <a:endParaRPr lang="en-US" b="0" dirty="0"/>
          </a:p>
          <a:p>
            <a:pPr marL="0" lvl="0" indent="0">
              <a:lnSpc>
                <a:spcPct val="100000"/>
              </a:lnSpc>
              <a:spcBef>
                <a:spcPts val="0"/>
              </a:spcBef>
              <a:buNone/>
            </a:pPr>
            <a:r>
              <a:rPr lang="en-US" b="0" dirty="0"/>
              <a:t>Ties program improvements to quantifiable </a:t>
            </a:r>
            <a:r>
              <a:rPr lang="en-US" b="0" dirty="0" smtClean="0"/>
              <a:t>data; </a:t>
            </a:r>
            <a:r>
              <a:rPr lang="en-US" b="0" dirty="0"/>
              <a:t>a</a:t>
            </a:r>
            <a:r>
              <a:rPr lang="en-US" b="0" dirty="0" smtClean="0"/>
              <a:t>llows for </a:t>
            </a:r>
            <a:r>
              <a:rPr lang="en-US" dirty="0" smtClean="0"/>
              <a:t>short or long-term action plans </a:t>
            </a:r>
            <a:r>
              <a:rPr lang="en-US" b="0" dirty="0" smtClean="0"/>
              <a:t>based on outcomes data</a:t>
            </a:r>
          </a:p>
          <a:p>
            <a:pPr marL="0" indent="0">
              <a:lnSpc>
                <a:spcPct val="100000"/>
              </a:lnSpc>
              <a:spcBef>
                <a:spcPts val="0"/>
              </a:spcBef>
              <a:buNone/>
            </a:pPr>
            <a:r>
              <a:rPr lang="en-US" b="0" dirty="0"/>
              <a:t>Provides </a:t>
            </a:r>
            <a:r>
              <a:rPr lang="en-US" b="0" dirty="0" smtClean="0"/>
              <a:t>important evidentiary </a:t>
            </a:r>
            <a:r>
              <a:rPr lang="en-US" b="0" dirty="0"/>
              <a:t>documentation for </a:t>
            </a:r>
            <a:r>
              <a:rPr lang="en-US" dirty="0"/>
              <a:t>accreditation</a:t>
            </a:r>
            <a:r>
              <a:rPr lang="en-US" b="0" dirty="0"/>
              <a:t> </a:t>
            </a:r>
          </a:p>
          <a:p>
            <a:pPr marL="0" lvl="0" indent="0">
              <a:lnSpc>
                <a:spcPct val="100000"/>
              </a:lnSpc>
              <a:spcBef>
                <a:spcPts val="0"/>
              </a:spcBef>
              <a:buNone/>
            </a:pPr>
            <a:endParaRPr lang="en-US" b="0" dirty="0"/>
          </a:p>
        </p:txBody>
      </p:sp>
      <p:pic>
        <p:nvPicPr>
          <p:cNvPr id="2" name="Picture 1" descr="student-voic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244" y="2051295"/>
            <a:ext cx="3939691" cy="3510702"/>
          </a:xfrm>
          <a:prstGeom prst="rect">
            <a:avLst/>
          </a:prstGeom>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1019</Words>
  <Application>Microsoft Macintosh PowerPoint</Application>
  <PresentationFormat>Custom</PresentationFormat>
  <Paragraphs>122</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1_Office Theme</vt:lpstr>
      <vt:lpstr>1_Office Theme</vt:lpstr>
      <vt:lpstr>Office Theme</vt:lpstr>
      <vt:lpstr>Creating and Revising Curriculum: The Role of Program Review</vt:lpstr>
      <vt:lpstr>Description and Objectives</vt:lpstr>
      <vt:lpstr>Why Do Program Review?</vt:lpstr>
      <vt:lpstr>Curriculum and Program Review: Benefits</vt:lpstr>
      <vt:lpstr>Curriculum Components in Program Review</vt:lpstr>
      <vt:lpstr>Questions to Ask: Student Achievement</vt:lpstr>
      <vt:lpstr>Outcomes in Program Review</vt:lpstr>
      <vt:lpstr>Outcomes in Program Review</vt:lpstr>
      <vt:lpstr>Why Outcomes Assessment in Program Review?</vt:lpstr>
      <vt:lpstr>Outcomes Analysis in Program Review</vt:lpstr>
      <vt:lpstr>Program Review &amp; the 2-Year CTE Review</vt:lpstr>
      <vt:lpstr>Program Review &amp; the 2-Year CTE Review</vt:lpstr>
      <vt:lpstr>PowerPoint Presentation</vt:lpstr>
      <vt:lpstr>Program Review Processes</vt:lpstr>
      <vt:lpstr>Next Steps…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Revising Curriculum: The Role of Program Review</dc:title>
  <dc:subject/>
  <dc:creator>Virginia Guleff</dc:creator>
  <cp:keywords/>
  <dc:description/>
  <cp:lastModifiedBy>rbeach</cp:lastModifiedBy>
  <cp:revision>18</cp:revision>
  <dcterms:modified xsi:type="dcterms:W3CDTF">2016-06-29T20:50:34Z</dcterms:modified>
  <cp:category/>
</cp:coreProperties>
</file>