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8" r:id="rId1"/>
  </p:sldMasterIdLst>
  <p:sldIdLst>
    <p:sldId id="256" r:id="rId2"/>
    <p:sldId id="257" r:id="rId3"/>
    <p:sldId id="258" r:id="rId4"/>
    <p:sldId id="277" r:id="rId5"/>
    <p:sldId id="259" r:id="rId6"/>
    <p:sldId id="273" r:id="rId7"/>
    <p:sldId id="278" r:id="rId8"/>
    <p:sldId id="268" r:id="rId9"/>
    <p:sldId id="281" r:id="rId10"/>
    <p:sldId id="263" r:id="rId11"/>
    <p:sldId id="264" r:id="rId12"/>
    <p:sldId id="265" r:id="rId13"/>
    <p:sldId id="275" r:id="rId14"/>
    <p:sldId id="279" r:id="rId15"/>
    <p:sldId id="261" r:id="rId16"/>
    <p:sldId id="284" r:id="rId17"/>
    <p:sldId id="267" r:id="rId18"/>
    <p:sldId id="274" r:id="rId19"/>
    <p:sldId id="270" r:id="rId20"/>
    <p:sldId id="271" r:id="rId21"/>
    <p:sldId id="283" r:id="rId22"/>
    <p:sldId id="282" r:id="rId23"/>
  </p:sldIdLst>
  <p:sldSz cx="9144000" cy="6858000" type="screen4x3"/>
  <p:notesSz cx="6950075" cy="9236075"/>
  <p:custDataLst>
    <p:tags r:id="rId25"/>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639" autoAdjust="0"/>
    <p:restoredTop sz="86375" autoAdjust="0"/>
  </p:normalViewPr>
  <p:slideViewPr>
    <p:cSldViewPr snapToGrid="0" snapToObjects="1">
      <p:cViewPr varScale="1">
        <p:scale>
          <a:sx n="96" d="100"/>
          <a:sy n="96" d="100"/>
        </p:scale>
        <p:origin x="-1592" y="-104"/>
      </p:cViewPr>
      <p:guideLst>
        <p:guide orient="horz" pos="2160"/>
        <p:guide pos="2880"/>
      </p:guideLst>
    </p:cSldViewPr>
  </p:slideViewPr>
  <p:outlineViewPr>
    <p:cViewPr>
      <p:scale>
        <a:sx n="33" d="100"/>
        <a:sy n="33" d="100"/>
      </p:scale>
      <p:origin x="0" y="4464"/>
    </p:cViewPr>
  </p:outlineViewPr>
  <p:notesTextViewPr>
    <p:cViewPr>
      <p:scale>
        <a:sx n="100" d="100"/>
        <a:sy n="100" d="100"/>
      </p:scale>
      <p:origin x="0" y="0"/>
    </p:cViewPr>
  </p:notesTextViewPr>
  <p:sorterViewPr>
    <p:cViewPr>
      <p:scale>
        <a:sx n="160" d="100"/>
        <a:sy n="160"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printerSettings" Target="printerSettings/printerSettings1.bin"/><Relationship Id="rId25" Type="http://schemas.openxmlformats.org/officeDocument/2006/relationships/tags" Target="tags/tag1.xml"/><Relationship Id="rId26" Type="http://schemas.openxmlformats.org/officeDocument/2006/relationships/presProps" Target="presProps.xml"/><Relationship Id="rId27" Type="http://schemas.openxmlformats.org/officeDocument/2006/relationships/viewProps" Target="viewProps.xml"/><Relationship Id="rId28" Type="http://schemas.openxmlformats.org/officeDocument/2006/relationships/theme" Target="theme/theme1.xml"/><Relationship Id="rId29"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3F150D65-C64D-44FB-9152-4CC2DE0C9198}" type="datetime1">
              <a:rPr lang="en-US" smtClean="0"/>
              <a:pPr/>
              <a:t>6/29/16</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pPr algn="r" eaLnBrk="1" latinLnBrk="0" hangingPunct="1"/>
            <a:fld id="{8C592886-E571-45D5-8B56-343DC94F8FA6}" type="slidenum">
              <a:rPr kumimoji="0" lang="en-US" smtClean="0"/>
              <a:t>‹#›</a:t>
            </a:fld>
            <a:endParaRPr kumimoji="0" lang="en-US" dirty="0">
              <a:solidFill>
                <a:schemeClr val="tx2">
                  <a:shade val="90000"/>
                </a:schemeClr>
              </a:solidFill>
            </a:endParaRPr>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42635EB0-D091-417E-ACD5-D65E1C7D8524}" type="datetime1">
              <a:rPr lang="en-US" smtClean="0"/>
              <a:pPr/>
              <a:t>6/29/16</a:t>
            </a:fld>
            <a:endParaRPr lang="en-US"/>
          </a:p>
        </p:txBody>
      </p:sp>
      <p:sp>
        <p:nvSpPr>
          <p:cNvPr id="5" name="Footer Placeholder 4"/>
          <p:cNvSpPr>
            <a:spLocks noGrp="1"/>
          </p:cNvSpPr>
          <p:nvPr>
            <p:ph type="ftr" sz="quarter" idx="11"/>
          </p:nvPr>
        </p:nvSpPr>
        <p:spPr/>
        <p:txBody>
          <a:bodyPr/>
          <a:lstStyle>
            <a:extLst/>
          </a:lstStyle>
          <a:p>
            <a:endParaRPr lang="en-US" dirty="0"/>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7FCA09F9-C7D6-4C52-A7E8-5101239A0BA2}" type="datetime1">
              <a:rPr lang="en-US" smtClean="0"/>
              <a:pPr/>
              <a:t>6/29/16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FFE64A4-35FB-42B6-9183-2C0CE0E36649}" type="datetime1">
              <a:rPr lang="en-US" smtClean="0"/>
              <a:pPr/>
              <a:t>6/29/16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2A2683B9-6ECA-47FA-93CF-B124A0FAC208}" type="datetime1">
              <a:rPr lang="en-US" smtClean="0"/>
              <a:pPr/>
              <a:t>6/29/16</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FEBEB0A-9E3D-4B14-9782-E2AE3DA60D96}" type="slidenum">
              <a:rPr lang="en-US" smtClean="0"/>
              <a:pPr/>
              <a:t>‹#›</a:t>
            </a:fld>
            <a:endParaRPr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305FF66B-9476-4BB3-85E9-E01854F07F90}" type="datetime1">
              <a:rPr lang="en-US" smtClean="0"/>
              <a:pPr/>
              <a:t>6/29/16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BFEBEB0A-9E3D-4B14-9782-E2AE3DA60D96}" type="slidenum">
              <a:rPr lang="en-US" smtClean="0"/>
              <a:pPr/>
              <a:t>‹#›</a:t>
            </a:fld>
            <a:endParaRPr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56B23FBD-8F7D-4F85-8085-67BFDB05CB71}" type="datetime1">
              <a:rPr lang="en-US" smtClean="0"/>
              <a:pPr/>
              <a:t>6/29/16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BFEBEB0A-9E3D-4B14-9782-E2AE3DA60D9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465D789A-1220-4441-8676-44A034051BFD}" type="datetime1">
              <a:rPr lang="en-US" smtClean="0"/>
              <a:pPr/>
              <a:t>6/29/16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BFEBEB0A-9E3D-4B14-9782-E2AE3DA60D96}" type="slidenum">
              <a:rPr lang="en-US" smtClean="0"/>
              <a:pPr/>
              <a:t>‹#›</a:t>
            </a:fld>
            <a:endParaRPr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EF98A266-E364-4B5E-98DD-432668182E1E}" type="datetime1">
              <a:rPr lang="en-US" smtClean="0"/>
              <a:pPr/>
              <a:t>6/29/16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BFEBEB0A-9E3D-4B14-9782-E2AE3DA60D9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493F2040-9975-4642-A906-1DF87F8BE202}" type="datetime1">
              <a:rPr lang="en-US" smtClean="0"/>
              <a:pPr/>
              <a:t>6/29/16</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BFEBEB0A-9E3D-4B14-9782-E2AE3DA60D96}" type="slidenum">
              <a:rPr lang="en-US" smtClean="0"/>
              <a:pPr/>
              <a:t>‹#›</a:t>
            </a:fld>
            <a:endParaRPr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Drag picture to placeholder or click icon to add</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51E52B4A-BA08-4841-AB08-A0D822ABC34D}" type="datetime1">
              <a:rPr lang="en-US" smtClean="0"/>
              <a:pPr/>
              <a:t>6/29/16</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BFEBEB0A-9E3D-4B14-9782-E2AE3DA60D96}" type="slidenum">
              <a:rPr lang="en-US" smtClean="0"/>
              <a:pPr/>
              <a:t>‹#›</a:t>
            </a:fld>
            <a:endParaRPr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en-US" dirty="0"/>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75D48070-6A81-47D0-9810-1540B9FEFF61}" type="datetime1">
              <a:rPr lang="en-US" smtClean="0"/>
              <a:pPr/>
              <a:t>6/29/16</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BFEBEB0A-9E3D-4B14-9782-E2AE3DA60D96}" type="slidenum">
              <a:rPr lang="en-US" smtClean="0"/>
              <a:pPr/>
              <a:t>‹#›</a:t>
            </a:fld>
            <a:endParaRPr lang="en-US" dirty="0"/>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749" r:id="rId1"/>
    <p:sldLayoutId id="2147483750" r:id="rId2"/>
    <p:sldLayoutId id="2147483751" r:id="rId3"/>
    <p:sldLayoutId id="2147483752" r:id="rId4"/>
    <p:sldLayoutId id="2147483753" r:id="rId5"/>
    <p:sldLayoutId id="2147483754" r:id="rId6"/>
    <p:sldLayoutId id="2147483755" r:id="rId7"/>
    <p:sldLayoutId id="2147483756" r:id="rId8"/>
    <p:sldLayoutId id="2147483757" r:id="rId9"/>
    <p:sldLayoutId id="2147483758" r:id="rId10"/>
    <p:sldLayoutId id="2147483759" r:id="rId11"/>
  </p:sldLayoutIdLst>
  <p:hf sldNum="0" hdr="0" ftr="0" dt="0"/>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hyperlink" Target="mailto:michael.heumann@imperial.edu" TargetMode="External"/><Relationship Id="rId4" Type="http://schemas.openxmlformats.org/officeDocument/2006/relationships/hyperlink" Target="mailto:thais.winsome@missioncollege.edu" TargetMode="External"/><Relationship Id="rId1" Type="http://schemas.openxmlformats.org/officeDocument/2006/relationships/slideLayout" Target="../slideLayouts/slideLayout2.xml"/><Relationship Id="rId2" Type="http://schemas.openxmlformats.org/officeDocument/2006/relationships/hyperlink" Target="mailto:kelly.fowler@scccd.edu"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Curriculum Basics for Senate Presidents, Deans, CIOs</a:t>
            </a:r>
            <a:endParaRPr lang="en-US" dirty="0"/>
          </a:p>
        </p:txBody>
      </p:sp>
      <p:sp>
        <p:nvSpPr>
          <p:cNvPr id="3" name="Subtitle 2"/>
          <p:cNvSpPr>
            <a:spLocks noGrp="1"/>
          </p:cNvSpPr>
          <p:nvPr>
            <p:ph type="subTitle" idx="1"/>
          </p:nvPr>
        </p:nvSpPr>
        <p:spPr>
          <a:xfrm>
            <a:off x="1735667" y="2819399"/>
            <a:ext cx="6958167" cy="2906184"/>
          </a:xfrm>
        </p:spPr>
        <p:txBody>
          <a:bodyPr>
            <a:normAutofit fontScale="92500" lnSpcReduction="10000"/>
          </a:bodyPr>
          <a:lstStyle/>
          <a:p>
            <a:r>
              <a:rPr lang="en-US" dirty="0" smtClean="0"/>
              <a:t>Kelly Fowler</a:t>
            </a:r>
          </a:p>
          <a:p>
            <a:r>
              <a:rPr lang="en-US" sz="1900" dirty="0" smtClean="0"/>
              <a:t>Vice President of Instruction &amp; Student Services, </a:t>
            </a:r>
          </a:p>
          <a:p>
            <a:r>
              <a:rPr lang="en-US" sz="1900" dirty="0" smtClean="0"/>
              <a:t>Clovis College</a:t>
            </a:r>
          </a:p>
          <a:p>
            <a:r>
              <a:rPr lang="en-US" dirty="0" smtClean="0"/>
              <a:t>Michael Heumann</a:t>
            </a:r>
          </a:p>
          <a:p>
            <a:r>
              <a:rPr lang="en-US" sz="1800" dirty="0" smtClean="0"/>
              <a:t>Past Senate President, English </a:t>
            </a:r>
            <a:r>
              <a:rPr lang="en-US" sz="1800" smtClean="0"/>
              <a:t>Department Chair, </a:t>
            </a:r>
          </a:p>
          <a:p>
            <a:r>
              <a:rPr lang="en-US" sz="1800" smtClean="0"/>
              <a:t>Imperial </a:t>
            </a:r>
            <a:r>
              <a:rPr lang="en-US" sz="1800" dirty="0" smtClean="0"/>
              <a:t>Valley College</a:t>
            </a:r>
          </a:p>
          <a:p>
            <a:r>
              <a:rPr lang="en-US" dirty="0" smtClean="0"/>
              <a:t>Thais Winsome</a:t>
            </a:r>
          </a:p>
          <a:p>
            <a:r>
              <a:rPr lang="en-US" sz="1800" dirty="0" smtClean="0"/>
              <a:t>Curriculum Chair/Academic</a:t>
            </a:r>
            <a:r>
              <a:rPr lang="en-US" sz="1800" baseline="0" dirty="0" smtClean="0"/>
              <a:t> Senate President, </a:t>
            </a:r>
            <a:r>
              <a:rPr lang="en-US" sz="1800" dirty="0" smtClean="0"/>
              <a:t> Biological</a:t>
            </a:r>
            <a:r>
              <a:rPr lang="en-US" sz="1800" baseline="0" dirty="0" smtClean="0"/>
              <a:t> Sciences</a:t>
            </a:r>
            <a:r>
              <a:rPr lang="en-US" sz="1800" dirty="0" smtClean="0"/>
              <a:t>, Mission College</a:t>
            </a:r>
          </a:p>
          <a:p>
            <a:endParaRPr lang="en-US" dirty="0" smtClean="0"/>
          </a:p>
        </p:txBody>
      </p:sp>
    </p:spTree>
    <p:extLst>
      <p:ext uri="{BB962C8B-B14F-4D97-AF65-F5344CB8AC3E}">
        <p14:creationId xmlns:p14="http://schemas.microsoft.com/office/powerpoint/2010/main" val="4264173361"/>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Process: </a:t>
            </a:r>
            <a:br>
              <a:rPr lang="en-US" dirty="0" smtClean="0"/>
            </a:br>
            <a:r>
              <a:rPr lang="en-US" dirty="0" smtClean="0"/>
              <a:t>Technical Review </a:t>
            </a:r>
            <a:endParaRPr lang="en-US" dirty="0"/>
          </a:p>
        </p:txBody>
      </p:sp>
      <p:sp>
        <p:nvSpPr>
          <p:cNvPr id="3" name="Content Placeholder 2"/>
          <p:cNvSpPr>
            <a:spLocks noGrp="1"/>
          </p:cNvSpPr>
          <p:nvPr>
            <p:ph idx="1"/>
          </p:nvPr>
        </p:nvSpPr>
        <p:spPr/>
        <p:txBody>
          <a:bodyPr>
            <a:normAutofit lnSpcReduction="10000"/>
          </a:bodyPr>
          <a:lstStyle/>
          <a:p>
            <a:r>
              <a:rPr lang="en-US" dirty="0" smtClean="0"/>
              <a:t>Who is involved in technical review at your college?</a:t>
            </a:r>
          </a:p>
          <a:p>
            <a:pPr lvl="1"/>
            <a:r>
              <a:rPr lang="en-US" dirty="0" smtClean="0"/>
              <a:t>Department/division chairs, deans/VPs, Articulation officer, Curriculum Specialist, Accessibility specialist (esp. for DE), library, tutoring, counseling, etc.</a:t>
            </a:r>
          </a:p>
          <a:p>
            <a:r>
              <a:rPr lang="en-US" dirty="0" smtClean="0"/>
              <a:t>What questions are important to consider at this stage?</a:t>
            </a:r>
          </a:p>
          <a:p>
            <a:r>
              <a:rPr lang="en-US" dirty="0" smtClean="0"/>
              <a:t>Examples: Clovis, Mission, Imperial Valley</a:t>
            </a:r>
            <a:endParaRPr lang="en-US" dirty="0"/>
          </a:p>
        </p:txBody>
      </p:sp>
    </p:spTree>
    <p:extLst>
      <p:ext uri="{BB962C8B-B14F-4D97-AF65-F5344CB8AC3E}">
        <p14:creationId xmlns:p14="http://schemas.microsoft.com/office/powerpoint/2010/main" val="17560061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Process: Curriculum Committee Review and Approval</a:t>
            </a:r>
            <a:endParaRPr lang="en-US" dirty="0"/>
          </a:p>
        </p:txBody>
      </p:sp>
      <p:sp>
        <p:nvSpPr>
          <p:cNvPr id="3" name="Content Placeholder 2"/>
          <p:cNvSpPr>
            <a:spLocks noGrp="1"/>
          </p:cNvSpPr>
          <p:nvPr>
            <p:ph idx="1"/>
          </p:nvPr>
        </p:nvSpPr>
        <p:spPr/>
        <p:txBody>
          <a:bodyPr/>
          <a:lstStyle/>
          <a:p>
            <a:r>
              <a:rPr lang="en-US" dirty="0" smtClean="0"/>
              <a:t>Committee rules:</a:t>
            </a:r>
          </a:p>
          <a:p>
            <a:pPr lvl="1"/>
            <a:r>
              <a:rPr lang="en-US" dirty="0" smtClean="0"/>
              <a:t>How many readings are needed before approval?</a:t>
            </a:r>
          </a:p>
          <a:p>
            <a:pPr lvl="1"/>
            <a:r>
              <a:rPr lang="en-US" dirty="0" smtClean="0"/>
              <a:t>Does your college use </a:t>
            </a:r>
            <a:r>
              <a:rPr lang="en-US" dirty="0" err="1" smtClean="0"/>
              <a:t>Curricunet</a:t>
            </a:r>
            <a:r>
              <a:rPr lang="en-US" dirty="0" smtClean="0"/>
              <a:t> or other CMS for approval?</a:t>
            </a:r>
          </a:p>
          <a:p>
            <a:pPr lvl="1"/>
            <a:r>
              <a:rPr lang="en-US" dirty="0" smtClean="0"/>
              <a:t>What do your college’s Administrative Procedures say about curriculum and the curriculum approval process?</a:t>
            </a:r>
          </a:p>
        </p:txBody>
      </p:sp>
    </p:spTree>
    <p:extLst>
      <p:ext uri="{BB962C8B-B14F-4D97-AF65-F5344CB8AC3E}">
        <p14:creationId xmlns:p14="http://schemas.microsoft.com/office/powerpoint/2010/main" val="183713374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Curriculum Process: </a:t>
            </a:r>
            <a:br>
              <a:rPr lang="en-US" sz="3600" dirty="0" smtClean="0"/>
            </a:br>
            <a:r>
              <a:rPr lang="en-US" sz="3600" dirty="0" smtClean="0"/>
              <a:t>Academic Senate</a:t>
            </a:r>
            <a:endParaRPr lang="en-US" sz="3600" dirty="0"/>
          </a:p>
        </p:txBody>
      </p:sp>
      <p:sp>
        <p:nvSpPr>
          <p:cNvPr id="3" name="Content Placeholder 2"/>
          <p:cNvSpPr>
            <a:spLocks noGrp="1"/>
          </p:cNvSpPr>
          <p:nvPr>
            <p:ph idx="1"/>
          </p:nvPr>
        </p:nvSpPr>
        <p:spPr/>
        <p:txBody>
          <a:bodyPr/>
          <a:lstStyle/>
          <a:p>
            <a:r>
              <a:rPr lang="en-US" dirty="0" smtClean="0"/>
              <a:t>Is the curriculum committee a sub-committee of your senate?</a:t>
            </a:r>
          </a:p>
          <a:p>
            <a:r>
              <a:rPr lang="en-US" dirty="0" smtClean="0"/>
              <a:t>What role does your senate president play within the curriculum committee?</a:t>
            </a:r>
          </a:p>
          <a:p>
            <a:r>
              <a:rPr lang="en-US" dirty="0"/>
              <a:t>What questions should senate presidents ask in regards to curriculum?</a:t>
            </a:r>
          </a:p>
          <a:p>
            <a:r>
              <a:rPr lang="en-US" dirty="0" smtClean="0"/>
              <a:t>How does the senate handle curriculum after it has been approved by the curriculum committee?</a:t>
            </a:r>
            <a:endParaRPr lang="en-US" dirty="0"/>
          </a:p>
        </p:txBody>
      </p:sp>
    </p:spTree>
    <p:extLst>
      <p:ext uri="{BB962C8B-B14F-4D97-AF65-F5344CB8AC3E}">
        <p14:creationId xmlns:p14="http://schemas.microsoft.com/office/powerpoint/2010/main" val="204728616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Process: </a:t>
            </a:r>
            <a:br>
              <a:rPr lang="en-US" dirty="0" smtClean="0"/>
            </a:br>
            <a:r>
              <a:rPr lang="en-US" dirty="0" smtClean="0"/>
              <a:t>Next Steps</a:t>
            </a:r>
            <a:endParaRPr lang="en-US" dirty="0"/>
          </a:p>
        </p:txBody>
      </p:sp>
      <p:sp>
        <p:nvSpPr>
          <p:cNvPr id="3" name="Content Placeholder 2"/>
          <p:cNvSpPr>
            <a:spLocks noGrp="1"/>
          </p:cNvSpPr>
          <p:nvPr>
            <p:ph idx="1"/>
          </p:nvPr>
        </p:nvSpPr>
        <p:spPr/>
        <p:txBody>
          <a:bodyPr/>
          <a:lstStyle/>
          <a:p>
            <a:r>
              <a:rPr lang="en-US" dirty="0" smtClean="0"/>
              <a:t>Do administrators sign off on curriculum at your college?  Has this caused problems?  </a:t>
            </a:r>
          </a:p>
          <a:p>
            <a:r>
              <a:rPr lang="en-US" dirty="0" smtClean="0"/>
              <a:t>Does your board of trustees approve all curriculum (new curriculum as well as revisions)?</a:t>
            </a:r>
          </a:p>
          <a:p>
            <a:r>
              <a:rPr lang="en-US" dirty="0" smtClean="0"/>
              <a:t>How often does your board approve curriculum?</a:t>
            </a:r>
          </a:p>
        </p:txBody>
      </p:sp>
    </p:spTree>
    <p:extLst>
      <p:ext uri="{BB962C8B-B14F-4D97-AF65-F5344CB8AC3E}">
        <p14:creationId xmlns:p14="http://schemas.microsoft.com/office/powerpoint/2010/main" val="37527333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State Approval Process</a:t>
            </a:r>
            <a:endParaRPr lang="en-US" dirty="0"/>
          </a:p>
        </p:txBody>
      </p:sp>
      <p:sp>
        <p:nvSpPr>
          <p:cNvPr id="3" name="Text Placeholder 2"/>
          <p:cNvSpPr>
            <a:spLocks noGrp="1"/>
          </p:cNvSpPr>
          <p:nvPr>
            <p:ph type="body" idx="4294967295"/>
          </p:nvPr>
        </p:nvSpPr>
        <p:spPr/>
        <p:txBody>
          <a:bodyPr/>
          <a:lstStyle/>
          <a:p>
            <a:r>
              <a:rPr lang="en-US" dirty="0" smtClean="0"/>
              <a:t>Usually</a:t>
            </a:r>
            <a:r>
              <a:rPr lang="en-US" baseline="0" dirty="0" smtClean="0"/>
              <a:t> requires data and documentation apart from the COR/POR</a:t>
            </a:r>
          </a:p>
          <a:p>
            <a:pPr lvl="1"/>
            <a:r>
              <a:rPr lang="en-US" baseline="0" dirty="0" smtClean="0"/>
              <a:t>Faculty workload</a:t>
            </a:r>
          </a:p>
          <a:p>
            <a:pPr lvl="1"/>
            <a:r>
              <a:rPr lang="en-US" baseline="0" dirty="0" smtClean="0"/>
              <a:t>Annual completers</a:t>
            </a:r>
          </a:p>
          <a:p>
            <a:pPr lvl="1"/>
            <a:r>
              <a:rPr lang="en-US" baseline="0" dirty="0" smtClean="0"/>
              <a:t>LMI data</a:t>
            </a:r>
          </a:p>
          <a:p>
            <a:pPr lvl="1"/>
            <a:r>
              <a:rPr lang="en-US" baseline="0" dirty="0" smtClean="0"/>
              <a:t>Additional documentation and approval for CTE programs</a:t>
            </a:r>
          </a:p>
          <a:p>
            <a:pPr lvl="0"/>
            <a:r>
              <a:rPr lang="en-US" baseline="0" dirty="0" smtClean="0"/>
              <a:t>Who “owns” this part of the process?</a:t>
            </a:r>
          </a:p>
        </p:txBody>
      </p:sp>
    </p:spTree>
    <p:extLst>
      <p:ext uri="{BB962C8B-B14F-4D97-AF65-F5344CB8AC3E}">
        <p14:creationId xmlns:p14="http://schemas.microsoft.com/office/powerpoint/2010/main" val="131573639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Process: Revisions to Existing Courses/Programs</a:t>
            </a:r>
            <a:endParaRPr lang="en-US" dirty="0"/>
          </a:p>
        </p:txBody>
      </p:sp>
      <p:sp>
        <p:nvSpPr>
          <p:cNvPr id="3" name="Content Placeholder 2"/>
          <p:cNvSpPr>
            <a:spLocks noGrp="1"/>
          </p:cNvSpPr>
          <p:nvPr>
            <p:ph idx="1"/>
          </p:nvPr>
        </p:nvSpPr>
        <p:spPr/>
        <p:txBody>
          <a:bodyPr>
            <a:normAutofit/>
          </a:bodyPr>
          <a:lstStyle/>
          <a:p>
            <a:r>
              <a:rPr lang="en-US" dirty="0" smtClean="0"/>
              <a:t>How often are your courses/programs reviewed/revised?  </a:t>
            </a:r>
          </a:p>
          <a:p>
            <a:r>
              <a:rPr lang="en-US" dirty="0" smtClean="0"/>
              <a:t>What roles do faculty play in this process?  </a:t>
            </a:r>
          </a:p>
          <a:p>
            <a:r>
              <a:rPr lang="en-US" dirty="0" smtClean="0"/>
              <a:t>What roles do administrators play? </a:t>
            </a:r>
          </a:p>
          <a:p>
            <a:r>
              <a:rPr lang="en-US" dirty="0" smtClean="0"/>
              <a:t>Are there different processes in place for non-substantial changes </a:t>
            </a:r>
            <a:r>
              <a:rPr lang="en-US" dirty="0" err="1" smtClean="0"/>
              <a:t>vs</a:t>
            </a:r>
            <a:r>
              <a:rPr lang="en-US" dirty="0" smtClean="0"/>
              <a:t> substantial changes? </a:t>
            </a:r>
          </a:p>
          <a:p>
            <a:endParaRPr lang="en-US" dirty="0" smtClean="0"/>
          </a:p>
        </p:txBody>
      </p:sp>
    </p:spTree>
    <p:extLst>
      <p:ext uri="{BB962C8B-B14F-4D97-AF65-F5344CB8AC3E}">
        <p14:creationId xmlns:p14="http://schemas.microsoft.com/office/powerpoint/2010/main" val="38350136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0111"/>
            <a:ext cx="8229600" cy="1143000"/>
          </a:xfrm>
        </p:spPr>
        <p:txBody>
          <a:bodyPr>
            <a:noAutofit/>
          </a:bodyPr>
          <a:lstStyle/>
          <a:p>
            <a:pPr algn="ctr"/>
            <a:r>
              <a:rPr lang="en-US" sz="7200" dirty="0" smtClean="0"/>
              <a:t>Scenarios!!!!</a:t>
            </a:r>
            <a:endParaRPr lang="en-US" sz="7200" dirty="0"/>
          </a:p>
        </p:txBody>
      </p:sp>
    </p:spTree>
    <p:extLst>
      <p:ext uri="{BB962C8B-B14F-4D97-AF65-F5344CB8AC3E}">
        <p14:creationId xmlns:p14="http://schemas.microsoft.com/office/powerpoint/2010/main" val="204160492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Scenario #</a:t>
            </a:r>
            <a:r>
              <a:rPr lang="en-US" dirty="0" smtClean="0"/>
              <a:t>1</a:t>
            </a:r>
            <a:endParaRPr lang="en-US" sz="4600" dirty="0" smtClean="0">
              <a:effectLst/>
            </a:endParaRPr>
          </a:p>
        </p:txBody>
      </p:sp>
      <p:sp>
        <p:nvSpPr>
          <p:cNvPr id="3" name="Content Placeholder 2"/>
          <p:cNvSpPr>
            <a:spLocks noGrp="1"/>
          </p:cNvSpPr>
          <p:nvPr>
            <p:ph idx="1"/>
          </p:nvPr>
        </p:nvSpPr>
        <p:spPr/>
        <p:txBody>
          <a:bodyPr>
            <a:normAutofit fontScale="85000" lnSpcReduction="20000"/>
          </a:bodyPr>
          <a:lstStyle/>
          <a:p>
            <a:r>
              <a:rPr lang="en-US" i="1" dirty="0" smtClean="0"/>
              <a:t>ESL </a:t>
            </a:r>
            <a:r>
              <a:rPr lang="en-US" i="1" dirty="0"/>
              <a:t>Deactivation: The area Dean has determined that a handful of courses in ESL need to be inactivated and the department needs to develop courses that are easily stacked into certificates. He works with the Academic Services area to administratively inactivate 15 ESL courses and then begins the process of drafting courses in </a:t>
            </a:r>
            <a:r>
              <a:rPr lang="en-US" i="1" dirty="0" err="1"/>
              <a:t>CurriCUNET</a:t>
            </a:r>
            <a:r>
              <a:rPr lang="en-US" i="1" dirty="0"/>
              <a:t> for the department. When the Department Head returns from a short summer break, she learns that she needs to restructure the fall course offerings to remove the 16 now-inactivated courses and she is very upset.</a:t>
            </a:r>
            <a:endParaRPr lang="en-US" dirty="0" smtClean="0"/>
          </a:p>
        </p:txBody>
      </p:sp>
    </p:spTree>
    <p:extLst>
      <p:ext uri="{BB962C8B-B14F-4D97-AF65-F5344CB8AC3E}">
        <p14:creationId xmlns:p14="http://schemas.microsoft.com/office/powerpoint/2010/main" val="411025112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Scenario #2 </a:t>
            </a:r>
            <a:endParaRPr kumimoji="0" lang="en-US" sz="4600" kern="1200" dirty="0" smtClean="0">
              <a:solidFill>
                <a:schemeClr val="tx2">
                  <a:tint val="100000"/>
                  <a:shade val="90000"/>
                  <a:satMod val="250000"/>
                  <a:alpha val="100000"/>
                </a:schemeClr>
              </a:solidFill>
              <a:effectLst/>
              <a:latin typeface="+mj-lt"/>
              <a:ea typeface="+mj-ea"/>
              <a:cs typeface="+mj-cs"/>
            </a:endParaRPr>
          </a:p>
        </p:txBody>
      </p:sp>
      <p:sp>
        <p:nvSpPr>
          <p:cNvPr id="3" name="Content Placeholder 2"/>
          <p:cNvSpPr>
            <a:spLocks noGrp="1"/>
          </p:cNvSpPr>
          <p:nvPr>
            <p:ph idx="1"/>
          </p:nvPr>
        </p:nvSpPr>
        <p:spPr/>
        <p:txBody>
          <a:bodyPr>
            <a:normAutofit fontScale="92500" lnSpcReduction="20000"/>
          </a:bodyPr>
          <a:lstStyle/>
          <a:p>
            <a:r>
              <a:rPr lang="en-US" i="1" dirty="0" smtClean="0">
                <a:solidFill>
                  <a:srgbClr val="FFFFFF"/>
                </a:solidFill>
              </a:rPr>
              <a:t>The </a:t>
            </a:r>
            <a:r>
              <a:rPr lang="en-US" i="1" dirty="0">
                <a:solidFill>
                  <a:srgbClr val="FFFFFF"/>
                </a:solidFill>
              </a:rPr>
              <a:t>Music department faculty are persuaded to offer an AAT in Music. The new program is vetted at the senate, the curriculum committee, and at the administrative level. After one year, the faculty realize they can't support the program because they lack sufficient resources in terms of practice space, instruments, and faculty load. To everyone’s surprise, when the </a:t>
            </a:r>
            <a:r>
              <a:rPr lang="en-US" i="1" dirty="0" smtClean="0">
                <a:solidFill>
                  <a:srgbClr val="FFFFFF"/>
                </a:solidFill>
              </a:rPr>
              <a:t>discontinuance </a:t>
            </a:r>
            <a:r>
              <a:rPr lang="en-US" i="1" dirty="0">
                <a:solidFill>
                  <a:srgbClr val="FFFFFF"/>
                </a:solidFill>
              </a:rPr>
              <a:t>process was started it was discovered that over 100 students had enrolled in the major.</a:t>
            </a:r>
            <a:endParaRPr lang="en-US" dirty="0">
              <a:solidFill>
                <a:srgbClr val="FFFFFF"/>
              </a:solidFill>
            </a:endParaRPr>
          </a:p>
        </p:txBody>
      </p:sp>
    </p:spTree>
    <p:extLst>
      <p:ext uri="{BB962C8B-B14F-4D97-AF65-F5344CB8AC3E}">
        <p14:creationId xmlns:p14="http://schemas.microsoft.com/office/powerpoint/2010/main" val="48538363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dirty="0"/>
              <a:t>Scenario #</a:t>
            </a:r>
            <a:r>
              <a:rPr lang="en-US" dirty="0" smtClean="0"/>
              <a:t>3</a:t>
            </a:r>
            <a:endParaRPr kumimoji="0" lang="en-US" sz="4600" kern="1200" dirty="0" smtClean="0">
              <a:solidFill>
                <a:schemeClr val="tx2">
                  <a:tint val="100000"/>
                  <a:shade val="90000"/>
                  <a:satMod val="250000"/>
                  <a:alpha val="100000"/>
                </a:schemeClr>
              </a:solidFill>
              <a:effectLst/>
              <a:latin typeface="+mj-lt"/>
              <a:ea typeface="+mj-ea"/>
              <a:cs typeface="+mj-cs"/>
            </a:endParaRPr>
          </a:p>
        </p:txBody>
      </p:sp>
      <p:sp>
        <p:nvSpPr>
          <p:cNvPr id="3" name="Content Placeholder 2"/>
          <p:cNvSpPr>
            <a:spLocks noGrp="1"/>
          </p:cNvSpPr>
          <p:nvPr>
            <p:ph idx="1"/>
          </p:nvPr>
        </p:nvSpPr>
        <p:spPr/>
        <p:txBody>
          <a:bodyPr>
            <a:normAutofit fontScale="92500" lnSpcReduction="20000"/>
          </a:bodyPr>
          <a:lstStyle/>
          <a:p>
            <a:r>
              <a:rPr lang="en-US" dirty="0" smtClean="0">
                <a:solidFill>
                  <a:srgbClr val="FFFFFF"/>
                </a:solidFill>
              </a:rPr>
              <a:t>The Police Academy </a:t>
            </a:r>
            <a:r>
              <a:rPr lang="en-US" i="1" dirty="0" smtClean="0">
                <a:solidFill>
                  <a:srgbClr val="FFFFFF"/>
                </a:solidFill>
              </a:rPr>
              <a:t> has </a:t>
            </a:r>
            <a:r>
              <a:rPr lang="en-US" i="1" dirty="0">
                <a:solidFill>
                  <a:srgbClr val="FFFFFF"/>
                </a:solidFill>
              </a:rPr>
              <a:t>not updated its courses or programs in well over a decade. This is a politically powerful department, with faculty serving in positions of union and faculty leadership and also holding positions on local and state police academy advisory boards. Attempts on the part of the faculty leadership in curriculum and the senate to reason, persuade, cajole and, finally, beg the department faculty to take action to bring their program into compliance have so far been unsuccessful.</a:t>
            </a:r>
            <a:endParaRPr lang="en-US" dirty="0" smtClean="0">
              <a:solidFill>
                <a:srgbClr val="FFFFFF"/>
              </a:solidFill>
            </a:endParaRPr>
          </a:p>
        </p:txBody>
      </p:sp>
    </p:spTree>
    <p:extLst>
      <p:ext uri="{BB962C8B-B14F-4D97-AF65-F5344CB8AC3E}">
        <p14:creationId xmlns:p14="http://schemas.microsoft.com/office/powerpoint/2010/main" val="39111066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Curriculum Basics</a:t>
            </a:r>
            <a:endParaRPr lang="en-US" dirty="0"/>
          </a:p>
        </p:txBody>
      </p:sp>
      <p:sp>
        <p:nvSpPr>
          <p:cNvPr id="3" name="Content Placeholder 2"/>
          <p:cNvSpPr>
            <a:spLocks noGrp="1"/>
          </p:cNvSpPr>
          <p:nvPr>
            <p:ph idx="1"/>
          </p:nvPr>
        </p:nvSpPr>
        <p:spPr/>
        <p:txBody>
          <a:bodyPr/>
          <a:lstStyle/>
          <a:p>
            <a:r>
              <a:rPr lang="en-US" dirty="0" smtClean="0"/>
              <a:t>Title 5 </a:t>
            </a:r>
            <a:r>
              <a:rPr lang="en-US" dirty="0"/>
              <a:t>§ </a:t>
            </a:r>
            <a:r>
              <a:rPr lang="en-US" dirty="0" smtClean="0"/>
              <a:t>55002: Requires colleges to establish curriculum committees through mutual agreement between the college/district and the academic senate</a:t>
            </a:r>
          </a:p>
          <a:p>
            <a:pPr marL="0" indent="0">
              <a:buNone/>
            </a:pPr>
            <a:endParaRPr lang="en-US" dirty="0" smtClean="0"/>
          </a:p>
          <a:p>
            <a:r>
              <a:rPr lang="en-US" dirty="0" smtClean="0"/>
              <a:t>Ed Code §70902(b)(7):  Gives academic senates primary responsibility for curriculum and academic standards</a:t>
            </a:r>
          </a:p>
        </p:txBody>
      </p:sp>
    </p:spTree>
    <p:extLst>
      <p:ext uri="{BB962C8B-B14F-4D97-AF65-F5344CB8AC3E}">
        <p14:creationId xmlns:p14="http://schemas.microsoft.com/office/powerpoint/2010/main" val="291835417"/>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a:t>Scenario #4 </a:t>
            </a:r>
          </a:p>
        </p:txBody>
      </p:sp>
      <p:sp>
        <p:nvSpPr>
          <p:cNvPr id="3" name="Content Placeholder 2"/>
          <p:cNvSpPr>
            <a:spLocks noGrp="1"/>
          </p:cNvSpPr>
          <p:nvPr>
            <p:ph idx="1"/>
          </p:nvPr>
        </p:nvSpPr>
        <p:spPr/>
        <p:txBody>
          <a:bodyPr>
            <a:normAutofit fontScale="77500" lnSpcReduction="20000"/>
          </a:bodyPr>
          <a:lstStyle/>
          <a:p>
            <a:r>
              <a:rPr lang="en-US" i="1" dirty="0" smtClean="0">
                <a:solidFill>
                  <a:srgbClr val="FFFFFF"/>
                </a:solidFill>
              </a:rPr>
              <a:t>The </a:t>
            </a:r>
            <a:r>
              <a:rPr lang="en-US" i="1" dirty="0">
                <a:solidFill>
                  <a:srgbClr val="FFFFFF"/>
                </a:solidFill>
              </a:rPr>
              <a:t>college curriculum approval process has no provision for administrative review or input early in the curriculum process. This has caused problems with programs moving ahead without sufficient resources to support them, as well as CTE programs not obtaining BACC approval in a timely manner because the area dean was unaware of them. When the curriculum chair and VPI approached the curriculum committee and the senate with a plan to include administrative review early in the process, the faculty unanimously rejected the proposal on the grounds that any administrative oversight was outside the purview of administration and would diminish the faculty voice in curricular matters.</a:t>
            </a:r>
            <a:endParaRPr lang="en-US" dirty="0">
              <a:solidFill>
                <a:srgbClr val="FFFFFF"/>
              </a:solidFill>
            </a:endParaRPr>
          </a:p>
        </p:txBody>
      </p:sp>
    </p:spTree>
    <p:extLst>
      <p:ext uri="{BB962C8B-B14F-4D97-AF65-F5344CB8AC3E}">
        <p14:creationId xmlns:p14="http://schemas.microsoft.com/office/powerpoint/2010/main" val="270263412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80110"/>
            <a:ext cx="8229600" cy="1143000"/>
          </a:xfrm>
        </p:spPr>
        <p:txBody>
          <a:bodyPr>
            <a:normAutofit fontScale="90000"/>
          </a:bodyPr>
          <a:lstStyle/>
          <a:p>
            <a:pPr algn="ctr"/>
            <a:r>
              <a:rPr lang="en-US" sz="7200" dirty="0" smtClean="0"/>
              <a:t>Questions</a:t>
            </a:r>
            <a:r>
              <a:rPr lang="en-US" sz="7300" dirty="0" smtClean="0"/>
              <a:t>?</a:t>
            </a:r>
            <a:endParaRPr lang="en-US" sz="7300" dirty="0"/>
          </a:p>
        </p:txBody>
      </p:sp>
    </p:spTree>
    <p:extLst>
      <p:ext uri="{BB962C8B-B14F-4D97-AF65-F5344CB8AC3E}">
        <p14:creationId xmlns:p14="http://schemas.microsoft.com/office/powerpoint/2010/main" val="423773147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Contact Information</a:t>
            </a:r>
            <a:endParaRPr lang="en-US" dirty="0"/>
          </a:p>
        </p:txBody>
      </p:sp>
      <p:sp>
        <p:nvSpPr>
          <p:cNvPr id="3" name="Content Placeholder 2"/>
          <p:cNvSpPr>
            <a:spLocks noGrp="1"/>
          </p:cNvSpPr>
          <p:nvPr>
            <p:ph idx="1"/>
          </p:nvPr>
        </p:nvSpPr>
        <p:spPr/>
        <p:txBody>
          <a:bodyPr>
            <a:noAutofit/>
          </a:bodyPr>
          <a:lstStyle/>
          <a:p>
            <a:r>
              <a:rPr lang="en-US" sz="3600" dirty="0"/>
              <a:t>Kelly Fowler, </a:t>
            </a:r>
            <a:r>
              <a:rPr lang="en-US" sz="3600" dirty="0">
                <a:hlinkClick r:id="rId2"/>
              </a:rPr>
              <a:t>kelly.fowler@</a:t>
            </a:r>
            <a:r>
              <a:rPr lang="en-US" sz="3600" dirty="0" smtClean="0">
                <a:hlinkClick r:id="rId2"/>
              </a:rPr>
              <a:t>scccd.edu</a:t>
            </a:r>
            <a:endParaRPr lang="en-US" sz="3600" dirty="0" smtClean="0"/>
          </a:p>
          <a:p>
            <a:r>
              <a:rPr lang="en-US" sz="3600" dirty="0" smtClean="0"/>
              <a:t>Michael Heumann, </a:t>
            </a:r>
            <a:r>
              <a:rPr lang="en-US" sz="3600" dirty="0" smtClean="0">
                <a:hlinkClick r:id="rId3"/>
              </a:rPr>
              <a:t>michael.heumann@imperial.edu</a:t>
            </a:r>
            <a:endParaRPr lang="en-US" sz="3600" dirty="0" smtClean="0"/>
          </a:p>
          <a:p>
            <a:r>
              <a:rPr lang="en-US" sz="3600" dirty="0"/>
              <a:t>Thais Winsome, </a:t>
            </a:r>
            <a:r>
              <a:rPr lang="en-US" sz="3600" dirty="0">
                <a:hlinkClick r:id="rId4"/>
              </a:rPr>
              <a:t>thais.winsome@</a:t>
            </a:r>
            <a:r>
              <a:rPr lang="en-US" sz="3600" dirty="0" smtClean="0">
                <a:hlinkClick r:id="rId4"/>
              </a:rPr>
              <a:t>missioncollege.edu</a:t>
            </a:r>
            <a:endParaRPr lang="en-US" sz="3600" dirty="0"/>
          </a:p>
        </p:txBody>
      </p:sp>
    </p:spTree>
    <p:extLst>
      <p:ext uri="{BB962C8B-B14F-4D97-AF65-F5344CB8AC3E}">
        <p14:creationId xmlns:p14="http://schemas.microsoft.com/office/powerpoint/2010/main" val="412414091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10+1 &amp; Curriculum</a:t>
            </a:r>
            <a:endParaRPr lang="en-US" dirty="0"/>
          </a:p>
        </p:txBody>
      </p:sp>
      <p:sp>
        <p:nvSpPr>
          <p:cNvPr id="3" name="Content Placeholder 2"/>
          <p:cNvSpPr>
            <a:spLocks noGrp="1"/>
          </p:cNvSpPr>
          <p:nvPr>
            <p:ph idx="1"/>
          </p:nvPr>
        </p:nvSpPr>
        <p:spPr/>
        <p:txBody>
          <a:bodyPr>
            <a:normAutofit fontScale="92500"/>
          </a:bodyPr>
          <a:lstStyle/>
          <a:p>
            <a:r>
              <a:rPr lang="en-US" dirty="0"/>
              <a:t>Title 5 §53200: Identifies </a:t>
            </a:r>
            <a:r>
              <a:rPr lang="en-US" dirty="0" smtClean="0"/>
              <a:t>the “10+1” academic and professional matters where faculty have purview.  These include:</a:t>
            </a:r>
            <a:endParaRPr lang="en-US" dirty="0"/>
          </a:p>
          <a:p>
            <a:pPr lvl="1"/>
            <a:r>
              <a:rPr lang="en-US" dirty="0" smtClean="0"/>
              <a:t>(</a:t>
            </a:r>
            <a:r>
              <a:rPr lang="en-US" dirty="0"/>
              <a:t>1)  curriculum, including establishing prerequisites and placing courses within disciplines; </a:t>
            </a:r>
          </a:p>
          <a:p>
            <a:pPr lvl="1"/>
            <a:r>
              <a:rPr lang="en-US" dirty="0"/>
              <a:t>(2)  degree and certificate requirements; </a:t>
            </a:r>
          </a:p>
          <a:p>
            <a:pPr lvl="1"/>
            <a:r>
              <a:rPr lang="en-US" dirty="0"/>
              <a:t>(3)  grading policies; </a:t>
            </a:r>
          </a:p>
          <a:p>
            <a:pPr lvl="1"/>
            <a:r>
              <a:rPr lang="en-US" dirty="0"/>
              <a:t>(4)  educational program development; </a:t>
            </a:r>
          </a:p>
          <a:p>
            <a:pPr lvl="1"/>
            <a:r>
              <a:rPr lang="en-US" dirty="0"/>
              <a:t>(5)  standards or policies regarding student preparation and success; </a:t>
            </a:r>
          </a:p>
        </p:txBody>
      </p:sp>
    </p:spTree>
    <p:extLst>
      <p:ext uri="{BB962C8B-B14F-4D97-AF65-F5344CB8AC3E}">
        <p14:creationId xmlns:p14="http://schemas.microsoft.com/office/powerpoint/2010/main" val="27920558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Curriculum Process Overview</a:t>
            </a:r>
            <a:endParaRPr lang="en-US" dirty="0"/>
          </a:p>
        </p:txBody>
      </p:sp>
      <p:sp>
        <p:nvSpPr>
          <p:cNvPr id="3" name="Text Placeholder 2"/>
          <p:cNvSpPr>
            <a:spLocks noGrp="1"/>
          </p:cNvSpPr>
          <p:nvPr>
            <p:ph type="body" idx="4294967295"/>
          </p:nvPr>
        </p:nvSpPr>
        <p:spPr/>
        <p:txBody>
          <a:bodyPr>
            <a:normAutofit lnSpcReduction="10000"/>
          </a:bodyPr>
          <a:lstStyle/>
          <a:p>
            <a:r>
              <a:rPr lang="en-US" dirty="0" smtClean="0"/>
              <a:t>New Courses</a:t>
            </a:r>
            <a:r>
              <a:rPr lang="en-US" baseline="0" dirty="0" smtClean="0"/>
              <a:t>/Programs are conceived and developed </a:t>
            </a:r>
          </a:p>
          <a:p>
            <a:r>
              <a:rPr lang="en-US" baseline="0" dirty="0" smtClean="0"/>
              <a:t>Local Review and Approval Process</a:t>
            </a:r>
          </a:p>
          <a:p>
            <a:r>
              <a:rPr lang="en-US" baseline="0" dirty="0" smtClean="0"/>
              <a:t>State Approval Process</a:t>
            </a:r>
          </a:p>
          <a:p>
            <a:r>
              <a:rPr lang="en-US" baseline="0" dirty="0" smtClean="0"/>
              <a:t>Implementation and Review</a:t>
            </a:r>
          </a:p>
          <a:p>
            <a:r>
              <a:rPr lang="en-US" baseline="0" dirty="0" smtClean="0"/>
              <a:t>Of these three components, who does what? How can faculty, administration, students and staff work together to create and maintain the college curriculum in a collegial, effective and efficient manner?</a:t>
            </a:r>
            <a:endParaRPr lang="en-US" dirty="0"/>
          </a:p>
        </p:txBody>
      </p:sp>
    </p:spTree>
    <p:extLst>
      <p:ext uri="{BB962C8B-B14F-4D97-AF65-F5344CB8AC3E}">
        <p14:creationId xmlns:p14="http://schemas.microsoft.com/office/powerpoint/2010/main" val="2862846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Curriculum Process: </a:t>
            </a:r>
            <a:br>
              <a:rPr lang="en-US" sz="3600" dirty="0" smtClean="0"/>
            </a:br>
            <a:r>
              <a:rPr lang="en-US" sz="3600" dirty="0" smtClean="0"/>
              <a:t>Who Does What?</a:t>
            </a:r>
            <a:endParaRPr lang="en-US" sz="3600" dirty="0"/>
          </a:p>
        </p:txBody>
      </p:sp>
      <p:sp>
        <p:nvSpPr>
          <p:cNvPr id="6" name="Content Placeholder 5"/>
          <p:cNvSpPr>
            <a:spLocks noGrp="1"/>
          </p:cNvSpPr>
          <p:nvPr>
            <p:ph idx="1"/>
          </p:nvPr>
        </p:nvSpPr>
        <p:spPr/>
        <p:txBody>
          <a:bodyPr>
            <a:normAutofit fontScale="85000" lnSpcReduction="20000"/>
          </a:bodyPr>
          <a:lstStyle/>
          <a:p>
            <a:r>
              <a:rPr lang="en-US" dirty="0" smtClean="0"/>
              <a:t>Faculty: </a:t>
            </a:r>
          </a:p>
          <a:p>
            <a:pPr lvl="1"/>
            <a:r>
              <a:rPr lang="en-US" dirty="0" smtClean="0"/>
              <a:t>Primacy over curriculum</a:t>
            </a:r>
          </a:p>
          <a:p>
            <a:pPr lvl="1"/>
            <a:r>
              <a:rPr lang="en-US" dirty="0"/>
              <a:t>S</a:t>
            </a:r>
            <a:r>
              <a:rPr lang="en-US" dirty="0" smtClean="0"/>
              <a:t>ubject matter experts </a:t>
            </a:r>
          </a:p>
          <a:p>
            <a:pPr lvl="1"/>
            <a:r>
              <a:rPr lang="en-US" dirty="0" smtClean="0"/>
              <a:t>Develop Course/Program Outline of Record</a:t>
            </a:r>
          </a:p>
          <a:p>
            <a:r>
              <a:rPr lang="en-US" smtClean="0"/>
              <a:t>Administration: </a:t>
            </a:r>
          </a:p>
          <a:p>
            <a:pPr lvl="1"/>
            <a:r>
              <a:rPr lang="en-US" smtClean="0"/>
              <a:t>Broader view of the college</a:t>
            </a:r>
          </a:p>
          <a:p>
            <a:pPr lvl="1"/>
            <a:r>
              <a:rPr lang="en-US" smtClean="0"/>
              <a:t>“Dream catcher”</a:t>
            </a:r>
          </a:p>
          <a:p>
            <a:pPr lvl="1"/>
            <a:r>
              <a:rPr lang="en-US" smtClean="0"/>
              <a:t>Expertise</a:t>
            </a:r>
            <a:r>
              <a:rPr lang="en-US" baseline="0" smtClean="0"/>
              <a:t> with regulations/compliance requirements for </a:t>
            </a:r>
            <a:r>
              <a:rPr lang="en-US" smtClean="0"/>
              <a:t>certain programs (CTE, basic skills, non-credit, DE, etc.)</a:t>
            </a:r>
          </a:p>
          <a:p>
            <a:r>
              <a:rPr lang="en-US" smtClean="0"/>
              <a:t>Staff/Curriculum Specialist:</a:t>
            </a:r>
          </a:p>
          <a:p>
            <a:pPr lvl="1"/>
            <a:r>
              <a:rPr lang="en-US" smtClean="0"/>
              <a:t>Experts on regulations, codes, procedures</a:t>
            </a:r>
          </a:p>
          <a:p>
            <a:pPr lvl="0"/>
            <a:r>
              <a:rPr lang="en-US" smtClean="0"/>
              <a:t>Students</a:t>
            </a:r>
          </a:p>
          <a:p>
            <a:pPr lvl="1"/>
            <a:r>
              <a:rPr lang="en-US" smtClean="0"/>
              <a:t>Per</a:t>
            </a:r>
            <a:r>
              <a:rPr lang="en-US" baseline="0" smtClean="0"/>
              <a:t> Title 5, students have an integral role in the curriculum process</a:t>
            </a:r>
            <a:endParaRPr lang="en-US" dirty="0" smtClean="0"/>
          </a:p>
        </p:txBody>
      </p:sp>
    </p:spTree>
    <p:extLst>
      <p:ext uri="{BB962C8B-B14F-4D97-AF65-F5344CB8AC3E}">
        <p14:creationId xmlns:p14="http://schemas.microsoft.com/office/powerpoint/2010/main" val="33567946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Local</a:t>
            </a:r>
            <a:r>
              <a:rPr lang="en-US" sz="3600" baseline="0" dirty="0" smtClean="0"/>
              <a:t> </a:t>
            </a:r>
            <a:r>
              <a:rPr lang="en-US" sz="3600" dirty="0" smtClean="0"/>
              <a:t>Curriculum</a:t>
            </a:r>
            <a:r>
              <a:rPr lang="en-US" sz="3600" baseline="0" dirty="0" smtClean="0"/>
              <a:t> Review &amp; Approval</a:t>
            </a:r>
            <a:r>
              <a:rPr lang="en-US" sz="3600" dirty="0" smtClean="0"/>
              <a:t> Process: General Rules</a:t>
            </a:r>
            <a:endParaRPr lang="en-US" sz="3600" dirty="0"/>
          </a:p>
        </p:txBody>
      </p:sp>
      <p:sp>
        <p:nvSpPr>
          <p:cNvPr id="3" name="Content Placeholder 2"/>
          <p:cNvSpPr>
            <a:spLocks noGrp="1"/>
          </p:cNvSpPr>
          <p:nvPr>
            <p:ph idx="1"/>
          </p:nvPr>
        </p:nvSpPr>
        <p:spPr/>
        <p:txBody>
          <a:bodyPr>
            <a:normAutofit fontScale="85000" lnSpcReduction="20000"/>
          </a:bodyPr>
          <a:lstStyle/>
          <a:p>
            <a:r>
              <a:rPr lang="en-US" dirty="0" smtClean="0"/>
              <a:t>Establish </a:t>
            </a:r>
            <a:r>
              <a:rPr lang="en-US" dirty="0"/>
              <a:t>procedures </a:t>
            </a:r>
            <a:r>
              <a:rPr lang="en-US" dirty="0" smtClean="0"/>
              <a:t>that </a:t>
            </a:r>
            <a:r>
              <a:rPr lang="en-US" dirty="0"/>
              <a:t>are very explicit and that have a means to conflict resolution. </a:t>
            </a:r>
            <a:endParaRPr lang="en-US" dirty="0" smtClean="0"/>
          </a:p>
          <a:p>
            <a:r>
              <a:rPr lang="en-US" dirty="0" smtClean="0"/>
              <a:t>Committee bylaws: ensure they can </a:t>
            </a:r>
            <a:r>
              <a:rPr lang="en-US" dirty="0"/>
              <a:t>guide the </a:t>
            </a:r>
            <a:r>
              <a:rPr lang="en-US" dirty="0" smtClean="0"/>
              <a:t>process</a:t>
            </a:r>
            <a:r>
              <a:rPr lang="en-US" baseline="0" dirty="0" smtClean="0"/>
              <a:t> and clearly</a:t>
            </a:r>
            <a:r>
              <a:rPr lang="en-US" dirty="0" smtClean="0"/>
              <a:t> delineate the respective roles of faculty, administration and staff</a:t>
            </a:r>
          </a:p>
          <a:p>
            <a:r>
              <a:rPr lang="en-US" dirty="0" smtClean="0"/>
              <a:t>The Curriculum Committee and the Curriculum Approval Process are two different things:</a:t>
            </a:r>
          </a:p>
          <a:p>
            <a:pPr lvl="1"/>
            <a:r>
              <a:rPr lang="en-US" dirty="0" smtClean="0"/>
              <a:t>Separate</a:t>
            </a:r>
            <a:r>
              <a:rPr lang="en-US" baseline="0" dirty="0" smtClean="0"/>
              <a:t> rules and procedures for the committee and the process</a:t>
            </a:r>
            <a:endParaRPr lang="en-US" dirty="0" smtClean="0"/>
          </a:p>
          <a:p>
            <a:pPr lvl="1"/>
            <a:r>
              <a:rPr lang="en-US" dirty="0" smtClean="0"/>
              <a:t>Changes</a:t>
            </a:r>
            <a:r>
              <a:rPr lang="en-US" baseline="0" dirty="0" smtClean="0"/>
              <a:t> to the curriculum committee composition must be mutually agreed upon by both the Academic Senate and the administration </a:t>
            </a:r>
          </a:p>
          <a:p>
            <a:pPr lvl="1"/>
            <a:r>
              <a:rPr lang="en-US" baseline="0" dirty="0" smtClean="0"/>
              <a:t>Per Title 5, the senate must be involved in the approval process</a:t>
            </a:r>
            <a:endParaRPr lang="en-US" dirty="0" smtClean="0"/>
          </a:p>
        </p:txBody>
      </p:sp>
    </p:spTree>
    <p:extLst>
      <p:ext uri="{BB962C8B-B14F-4D97-AF65-F5344CB8AC3E}">
        <p14:creationId xmlns:p14="http://schemas.microsoft.com/office/powerpoint/2010/main" val="314118768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Curriculum Committee</a:t>
            </a:r>
            <a:endParaRPr lang="en-US" dirty="0"/>
          </a:p>
        </p:txBody>
      </p:sp>
      <p:sp>
        <p:nvSpPr>
          <p:cNvPr id="3" name="Text Placeholder 2"/>
          <p:cNvSpPr>
            <a:spLocks noGrp="1"/>
          </p:cNvSpPr>
          <p:nvPr>
            <p:ph type="body" idx="4294967295"/>
          </p:nvPr>
        </p:nvSpPr>
        <p:spPr/>
        <p:txBody>
          <a:bodyPr>
            <a:normAutofit lnSpcReduction="10000"/>
          </a:bodyPr>
          <a:lstStyle/>
          <a:p>
            <a:r>
              <a:rPr lang="en-US" dirty="0" smtClean="0"/>
              <a:t>Membership should reflect</a:t>
            </a:r>
            <a:r>
              <a:rPr lang="en-US" baseline="0" dirty="0" smtClean="0"/>
              <a:t> the diversity of college programs and service areas</a:t>
            </a:r>
          </a:p>
          <a:p>
            <a:r>
              <a:rPr lang="en-US" baseline="0" dirty="0" smtClean="0"/>
              <a:t>Membership should also include faculty/administrators with expertise in distance education, disability access requirements, articulation, and counseling</a:t>
            </a:r>
          </a:p>
          <a:p>
            <a:r>
              <a:rPr lang="en-US" baseline="0" dirty="0" smtClean="0"/>
              <a:t>Students are an important part of any shared governance committee</a:t>
            </a:r>
          </a:p>
          <a:p>
            <a:r>
              <a:rPr lang="en-US" baseline="0" dirty="0" smtClean="0"/>
              <a:t>Who should have voting rights?</a:t>
            </a:r>
            <a:endParaRPr lang="en-US" dirty="0"/>
          </a:p>
        </p:txBody>
      </p:sp>
    </p:spTree>
    <p:extLst>
      <p:ext uri="{BB962C8B-B14F-4D97-AF65-F5344CB8AC3E}">
        <p14:creationId xmlns:p14="http://schemas.microsoft.com/office/powerpoint/2010/main" val="24948548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600" dirty="0" smtClean="0"/>
              <a:t>Curriculum Process: </a:t>
            </a:r>
            <a:br>
              <a:rPr lang="en-US" sz="3600" dirty="0" smtClean="0"/>
            </a:br>
            <a:r>
              <a:rPr lang="en-US" sz="3600" dirty="0" smtClean="0"/>
              <a:t>Developing New Courses/Programs</a:t>
            </a:r>
            <a:endParaRPr lang="en-US" sz="3600" dirty="0"/>
          </a:p>
        </p:txBody>
      </p:sp>
      <p:sp>
        <p:nvSpPr>
          <p:cNvPr id="6" name="Content Placeholder 5"/>
          <p:cNvSpPr>
            <a:spLocks noGrp="1"/>
          </p:cNvSpPr>
          <p:nvPr>
            <p:ph idx="1"/>
          </p:nvPr>
        </p:nvSpPr>
        <p:spPr/>
        <p:txBody>
          <a:bodyPr>
            <a:normAutofit lnSpcReduction="10000"/>
          </a:bodyPr>
          <a:lstStyle/>
          <a:p>
            <a:r>
              <a:rPr lang="en-US" dirty="0" smtClean="0"/>
              <a:t>Collaborative</a:t>
            </a:r>
            <a:r>
              <a:rPr lang="en-US" baseline="0" dirty="0" smtClean="0"/>
              <a:t> process – the most brilliant course/program will be a total failure if the college lacks the resources to support it.</a:t>
            </a:r>
          </a:p>
          <a:p>
            <a:pPr lvl="0"/>
            <a:r>
              <a:rPr lang="en-US" dirty="0" smtClean="0"/>
              <a:t>Iterative process – a course/program may not fly as</a:t>
            </a:r>
            <a:r>
              <a:rPr lang="en-US" baseline="0" dirty="0" smtClean="0"/>
              <a:t> originally conceived but may work once faculty and administration have worked together to revise it to meet college resources and student needs.</a:t>
            </a:r>
            <a:endParaRPr lang="en-US" dirty="0" smtClean="0"/>
          </a:p>
        </p:txBody>
      </p:sp>
    </p:spTree>
    <p:extLst>
      <p:ext uri="{BB962C8B-B14F-4D97-AF65-F5344CB8AC3E}">
        <p14:creationId xmlns:p14="http://schemas.microsoft.com/office/powerpoint/2010/main" val="5001459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Key questions to be asked:</a:t>
            </a:r>
            <a:endParaRPr lang="en-US" dirty="0"/>
          </a:p>
        </p:txBody>
      </p:sp>
      <p:sp>
        <p:nvSpPr>
          <p:cNvPr id="3" name="Content Placeholder 2"/>
          <p:cNvSpPr>
            <a:spLocks noGrp="1"/>
          </p:cNvSpPr>
          <p:nvPr>
            <p:ph idx="1"/>
          </p:nvPr>
        </p:nvSpPr>
        <p:spPr/>
        <p:txBody>
          <a:bodyPr>
            <a:normAutofit fontScale="85000" lnSpcReduction="20000"/>
          </a:bodyPr>
          <a:lstStyle/>
          <a:p>
            <a:pPr lvl="0"/>
            <a:r>
              <a:rPr lang="en-US" dirty="0" smtClean="0"/>
              <a:t>WHY is this course/program being developed?  Does it serve a demonstrable need? </a:t>
            </a:r>
          </a:p>
          <a:p>
            <a:pPr lvl="0"/>
            <a:r>
              <a:rPr lang="en-US" dirty="0" smtClean="0"/>
              <a:t>Has the course been discussed by all faculty in the area?  Has it been discussed with administration?</a:t>
            </a:r>
          </a:p>
          <a:p>
            <a:pPr lvl="0"/>
            <a:r>
              <a:rPr lang="en-US" dirty="0" smtClean="0"/>
              <a:t>How does this course/program fit into the college’s larger plans? </a:t>
            </a:r>
          </a:p>
          <a:p>
            <a:pPr lvl="0"/>
            <a:r>
              <a:rPr lang="en-US" dirty="0" smtClean="0"/>
              <a:t>Can the college afford it?  Does the college have the faculty to teach it?  If not, is there a plan to address this?</a:t>
            </a:r>
          </a:p>
          <a:p>
            <a:pPr lvl="0"/>
            <a:r>
              <a:rPr lang="en-US" dirty="0" smtClean="0"/>
              <a:t>Multi-campus districts: has this been discussed at the district level?  Should faculty at your sister colleges be involved</a:t>
            </a:r>
            <a:r>
              <a:rPr lang="en-US" smtClean="0"/>
              <a:t>? </a:t>
            </a:r>
            <a:endParaRPr lang="en-US" dirty="0" smtClean="0"/>
          </a:p>
        </p:txBody>
      </p:sp>
    </p:spTree>
    <p:extLst>
      <p:ext uri="{BB962C8B-B14F-4D97-AF65-F5344CB8AC3E}">
        <p14:creationId xmlns:p14="http://schemas.microsoft.com/office/powerpoint/2010/main" val="273777003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Expo">
      <a:dk1>
        <a:sysClr val="windowText" lastClr="000000"/>
      </a:dk1>
      <a:lt1>
        <a:sysClr val="window" lastClr="FFFFFF"/>
      </a:lt1>
      <a:dk2>
        <a:srgbClr val="263B86"/>
      </a:dk2>
      <a:lt2>
        <a:srgbClr val="76B6F2"/>
      </a:lt2>
      <a:accent1>
        <a:srgbClr val="FBC01E"/>
      </a:accent1>
      <a:accent2>
        <a:srgbClr val="EFE1A2"/>
      </a:accent2>
      <a:accent3>
        <a:srgbClr val="FA8716"/>
      </a:accent3>
      <a:accent4>
        <a:srgbClr val="BE0204"/>
      </a:accent4>
      <a:accent5>
        <a:srgbClr val="640F10"/>
      </a:accent5>
      <a:accent6>
        <a:srgbClr val="7E13E3"/>
      </a:accent6>
      <a:hlink>
        <a:srgbClr val="D2D200"/>
      </a:hlink>
      <a:folHlink>
        <a:srgbClr val="D0B9F8"/>
      </a:folHlink>
    </a:clrScheme>
    <a:fontScheme name="Foundry">
      <a:majorFont>
        <a:latin typeface="Rockwell"/>
        <a:ea typeface=""/>
        <a:cs typeface=""/>
        <a:font script="Grek" typeface="Cambria"/>
        <a:font script="Cyrl" typeface="Cambria"/>
        <a:font script="Jpan" typeface="ＭＳ 明朝"/>
        <a:font script="Hang" typeface="바탕"/>
        <a:font script="Hans" typeface="华文新魏"/>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ＭＳ 明朝"/>
        <a:font script="Hang" typeface="바탕"/>
        <a:font script="Hans" typeface="华文新魏"/>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Foundry.thmx</Template>
  <TotalTime>1854</TotalTime>
  <Words>1289</Words>
  <Application>Microsoft Macintosh PowerPoint</Application>
  <PresentationFormat>On-screen Show (4:3)</PresentationFormat>
  <Paragraphs>105</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Foundry</vt:lpstr>
      <vt:lpstr>Curriculum Basics for Senate Presidents, Deans, CIOs</vt:lpstr>
      <vt:lpstr>Curriculum Basics</vt:lpstr>
      <vt:lpstr>The 10+1 &amp; Curriculum</vt:lpstr>
      <vt:lpstr>Curriculum Process Overview</vt:lpstr>
      <vt:lpstr>Curriculum Process:  Who Does What?</vt:lpstr>
      <vt:lpstr>Local Curriculum Review &amp; Approval Process: General Rules</vt:lpstr>
      <vt:lpstr>The Curriculum Committee</vt:lpstr>
      <vt:lpstr>Curriculum Process:  Developing New Courses/Programs</vt:lpstr>
      <vt:lpstr>Key questions to be asked:</vt:lpstr>
      <vt:lpstr>Curriculum Process:  Technical Review </vt:lpstr>
      <vt:lpstr>Curriculum Process: Curriculum Committee Review and Approval</vt:lpstr>
      <vt:lpstr>Curriculum Process:  Academic Senate</vt:lpstr>
      <vt:lpstr>Curriculum Process:  Next Steps</vt:lpstr>
      <vt:lpstr>State Approval Process</vt:lpstr>
      <vt:lpstr>Curriculum Process: Revisions to Existing Courses/Programs</vt:lpstr>
      <vt:lpstr>Scenarios!!!!</vt:lpstr>
      <vt:lpstr>Scenario #1</vt:lpstr>
      <vt:lpstr>Scenario #2 </vt:lpstr>
      <vt:lpstr>Scenario #3</vt:lpstr>
      <vt:lpstr>Scenario #4 </vt:lpstr>
      <vt:lpstr>Questions?</vt:lpstr>
      <vt:lpstr>Contact Information</vt:lpstr>
    </vt:vector>
  </TitlesOfParts>
  <Company>Imperial Valley College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Curriculum Basics for Senate Presidents, Deans, CIOs</dc:title>
  <dc:creator>Michael Heumann</dc:creator>
  <cp:lastModifiedBy>Michael Heumann</cp:lastModifiedBy>
  <cp:revision>97</cp:revision>
  <cp:lastPrinted>2016-06-25T18:00:50Z</cp:lastPrinted>
  <dcterms:created xsi:type="dcterms:W3CDTF">2016-06-09T20:57:30Z</dcterms:created>
  <dcterms:modified xsi:type="dcterms:W3CDTF">2016-06-30T01:30:05Z</dcterms:modified>
</cp:coreProperties>
</file>