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73" r:id="rId14"/>
    <p:sldId id="274" r:id="rId15"/>
    <p:sldId id="280" r:id="rId16"/>
    <p:sldId id="275" r:id="rId17"/>
    <p:sldId id="276" r:id="rId18"/>
    <p:sldId id="277" r:id="rId19"/>
    <p:sldId id="278" r:id="rId20"/>
    <p:sldId id="285" r:id="rId21"/>
    <p:sldId id="284" r:id="rId22"/>
    <p:sldId id="286" r:id="rId23"/>
    <p:sldId id="283" r:id="rId24"/>
    <p:sldId id="282" r:id="rId25"/>
    <p:sldId id="281" r:id="rId26"/>
    <p:sldId id="270" r:id="rId27"/>
    <p:sldId id="271" r:id="rId28"/>
    <p:sldId id="27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clrMru>
    <a:srgbClr val="9E0000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EC24-8F81-1C43-8595-11CFB14E28EE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F096E-58EB-0547-8AF7-3124E757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55148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6400800" cy="610819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1291130"/>
            <a:ext cx="809336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39877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44383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054655"/>
            <a:ext cx="412303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sites/default/files/ClassCapsS12_0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CURRICULUM SPINNING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Guiding principles for bargaining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Rely on input from curriculum processes and senate to bargain responsible course limits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Ensure that faculty are compensated for workloads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 contract language to protect faculty rights and instructional quality and ensure faculty act responsibly in observing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Guiding principles for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within the processes to ensure fiscal viability without sacrificing academic quality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 with faculty to assure spatial and physical accommodations are observed when scheduling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65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6108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North Orange County story and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“Class Size Planning and Resource Document”</a:t>
            </a:r>
          </a:p>
          <a:p>
            <a:pPr marL="0" indent="0">
              <a:buNone/>
            </a:pPr>
            <a:r>
              <a:rPr lang="en-US" dirty="0" smtClean="0"/>
              <a:t>…AKA “CSPRD”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story, or never ending saga, began back in </a:t>
            </a:r>
            <a:r>
              <a:rPr lang="en-US" dirty="0" smtClean="0"/>
              <a:t>2005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contract ensures that “maximum class size is determined by the campus curriculum approval process”</a:t>
            </a:r>
          </a:p>
          <a:p>
            <a:pPr marL="0" indent="0">
              <a:buNone/>
            </a:pPr>
            <a:r>
              <a:rPr lang="en-US" dirty="0" smtClean="0"/>
              <a:t>                   However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9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Concerns were raised by administrators regarding established class sizes…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4" cy="3970329"/>
          </a:xfrm>
        </p:spPr>
        <p:txBody>
          <a:bodyPr/>
          <a:lstStyle/>
          <a:p>
            <a:r>
              <a:rPr lang="en-US" dirty="0" smtClean="0"/>
              <a:t>EQUITY in class sizes between colleges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between disciplines within individual colleges</a:t>
            </a:r>
          </a:p>
          <a:p>
            <a:r>
              <a:rPr lang="en-US" dirty="0" smtClean="0"/>
              <a:t>FISCAL MOTIVATION to increase class sizes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other disciplines to compensate for small class sizes required in Health Sciences and other CTE programs (and within disciplines like Fine Arts)</a:t>
            </a:r>
          </a:p>
          <a:p>
            <a:r>
              <a:rPr lang="en-US" dirty="0" smtClean="0"/>
              <a:t>DESIRE FOR CLARITY AND CONSISTENCY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PROCESS for establishing maximum class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51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FACULTY RESISTANCE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QUESTIONED the need to scrutinize class sizes</a:t>
            </a:r>
          </a:p>
          <a:p>
            <a:r>
              <a:rPr lang="en-US" dirty="0" smtClean="0"/>
              <a:t>CHALLENGED THE ASSUMPTION that the existing processes were not working</a:t>
            </a:r>
          </a:p>
          <a:p>
            <a:r>
              <a:rPr lang="en-US" dirty="0" smtClean="0"/>
              <a:t>ASKED FOR EVIDENCE of the “problem(s)”,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of FACULTY complaints about perceived inequities</a:t>
            </a:r>
          </a:p>
          <a:p>
            <a:r>
              <a:rPr lang="en-US" dirty="0" smtClean="0"/>
              <a:t>ASSERTED THAT CLASS SIZE WAS PART OF CURRICULUM and thus our administrators should reply primarily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faculty for class size determination</a:t>
            </a:r>
          </a:p>
          <a:p>
            <a:r>
              <a:rPr lang="en-US" dirty="0" smtClean="0"/>
              <a:t>REFERED TO OUR CONTRACT which assigns class size determination to the “CAMPUS” curriculum approval process</a:t>
            </a:r>
          </a:p>
          <a:p>
            <a:r>
              <a:rPr lang="en-US" dirty="0" smtClean="0"/>
              <a:t>UNION recognizes faculty concerns yet encouraged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Faculty Senates to respond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3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6566315" cy="7635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TRUTH ABOUT CLASS SIZES before the CSPRD…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4" cy="4275740"/>
          </a:xfrm>
        </p:spPr>
        <p:txBody>
          <a:bodyPr>
            <a:normAutofit/>
          </a:bodyPr>
          <a:lstStyle/>
          <a:p>
            <a:r>
              <a:rPr lang="en-US" dirty="0" smtClean="0"/>
              <a:t>Lack of a clearly articulated process resulted in lack of consistency in determining maximum class size</a:t>
            </a:r>
          </a:p>
          <a:p>
            <a:r>
              <a:rPr lang="en-US" dirty="0" smtClean="0"/>
              <a:t>Traditional “seat </a:t>
            </a:r>
            <a:r>
              <a:rPr lang="en-US" dirty="0"/>
              <a:t>c</a:t>
            </a:r>
            <a:r>
              <a:rPr lang="en-US" dirty="0" smtClean="0"/>
              <a:t>ount” set due to facilities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equipment limitations sometimes became “maximum class size” without any attention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pedagogical considerations</a:t>
            </a:r>
          </a:p>
          <a:p>
            <a:r>
              <a:rPr lang="en-US" dirty="0" smtClean="0"/>
              <a:t>Class size in some disciplines had been arbitrarily increased by administrators to balance smaller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76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6566315" cy="9162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FACULTY RECOGNIZED THE NEED TO TAKE ACTION IN 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4" cy="3970330"/>
          </a:xfrm>
        </p:spPr>
        <p:txBody>
          <a:bodyPr/>
          <a:lstStyle/>
          <a:p>
            <a:r>
              <a:rPr lang="en-US" dirty="0" smtClean="0"/>
              <a:t>A COMMITTEE WAS FORMED to address issues with class size determination</a:t>
            </a:r>
          </a:p>
          <a:p>
            <a:r>
              <a:rPr lang="en-US" dirty="0" smtClean="0"/>
              <a:t>MEMBERS from all 3 sites (Fullerton College, Cypress College, and SCE) included: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Curriculum Chairs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Chief Instructional Officers (“VPI”)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Additional Faculty Volunteers</a:t>
            </a:r>
          </a:p>
          <a:p>
            <a:r>
              <a:rPr lang="en-US" dirty="0" smtClean="0"/>
              <a:t>First committee decision was that…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4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566315" cy="91623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PEDAGOGY SHOULD BE THE BASIS FOR CLASS SIZE DETERMINATION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4" cy="39703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INSTRUCTIONAL METHODS…</a:t>
            </a:r>
          </a:p>
          <a:p>
            <a:r>
              <a:rPr lang="en-US" dirty="0" smtClean="0"/>
              <a:t>What does the instructor DO in class? (lecture? And…?)</a:t>
            </a:r>
          </a:p>
          <a:p>
            <a:r>
              <a:rPr lang="en-US" dirty="0" smtClean="0"/>
              <a:t>Student</a:t>
            </a:r>
            <a:r>
              <a:rPr lang="en-US" dirty="0"/>
              <a:t>/Faculty Interaction…How much time </a:t>
            </a:r>
            <a:r>
              <a:rPr lang="en-US" dirty="0" smtClean="0"/>
              <a:t>needed per </a:t>
            </a:r>
          </a:p>
          <a:p>
            <a:pPr marL="0" indent="0">
              <a:buNone/>
            </a:pPr>
            <a:r>
              <a:rPr lang="en-US" dirty="0" smtClean="0"/>
              <a:t>     student </a:t>
            </a:r>
            <a:r>
              <a:rPr lang="en-US" dirty="0"/>
              <a:t>during </a:t>
            </a:r>
            <a:r>
              <a:rPr lang="en-US" dirty="0" smtClean="0"/>
              <a:t>class for effective instruction?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</a:t>
            </a:r>
            <a:r>
              <a:rPr lang="en-US" dirty="0"/>
              <a:t>How much individualized instruction is provided </a:t>
            </a:r>
            <a:r>
              <a:rPr lang="en-US" dirty="0" smtClean="0"/>
              <a:t>via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grading efforts (i.e. for writing assignments</a:t>
            </a:r>
            <a:r>
              <a:rPr lang="en-US" dirty="0" smtClean="0"/>
              <a:t>)?</a:t>
            </a:r>
            <a:endParaRPr lang="en-US" dirty="0"/>
          </a:p>
          <a:p>
            <a:r>
              <a:rPr lang="en-US" dirty="0" smtClean="0"/>
              <a:t>What do the students DO in class? (group work/discussions, student presentations, independent skill building work with instructor supervising and providing direction/feedback, etc.)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8863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6566315" cy="6108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CREATION OF THE CSPRD…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985720"/>
            <a:ext cx="8093365" cy="42757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Committee developed </a:t>
            </a:r>
            <a:r>
              <a:rPr lang="en-US" dirty="0"/>
              <a:t>lists </a:t>
            </a:r>
            <a:r>
              <a:rPr lang="en-US" dirty="0" smtClean="0"/>
              <a:t>of instructional/evaluation methods and </a:t>
            </a:r>
            <a:r>
              <a:rPr lang="en-US" dirty="0"/>
              <a:t>grouped methods based on effective pedagogy </a:t>
            </a:r>
            <a:r>
              <a:rPr lang="en-US" dirty="0" smtClean="0"/>
              <a:t>in different types of courses to </a:t>
            </a:r>
            <a:r>
              <a:rPr lang="en-US" dirty="0"/>
              <a:t>create class size </a:t>
            </a:r>
            <a:r>
              <a:rPr lang="en-US" dirty="0" smtClean="0"/>
              <a:t>categories with recommended maximums</a:t>
            </a:r>
          </a:p>
          <a:p>
            <a:r>
              <a:rPr lang="en-US" dirty="0" smtClean="0"/>
              <a:t>Statement of Philosophy and a list of “Assumptions” were also developed</a:t>
            </a:r>
          </a:p>
          <a:p>
            <a:r>
              <a:rPr lang="en-US" dirty="0" smtClean="0"/>
              <a:t>Members solicited feedback from faculty through the campus curriculum committees and Faculty/Academic Senates</a:t>
            </a:r>
          </a:p>
          <a:p>
            <a:r>
              <a:rPr lang="en-US" dirty="0" smtClean="0"/>
              <a:t>Proposals and responses were shared at our District Curriculum Coordinating Committee…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17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…FOR TWO YEARS, AND THEN…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Fullerton College and Cypress College Class Size Planning and Resource Document, or CSPRD, was approved by all three Faculty Senates and DCCC…</a:t>
            </a:r>
          </a:p>
          <a:p>
            <a:r>
              <a:rPr lang="en-US" dirty="0" smtClean="0"/>
              <a:t>It was implemented as a tool, a framework to guide decision-making about maximum class size</a:t>
            </a:r>
          </a:p>
          <a:p>
            <a:r>
              <a:rPr lang="en-US" dirty="0" smtClean="0"/>
              <a:t>Our pedagogically based CSPRD is now at the heart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our process and is used along with other discipline and course specific reasons to determine maximum class sizes (as of last year this is now Board Policy)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80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63525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class sizes set on your campus?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sets class size?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What determines class size?</a:t>
            </a:r>
          </a:p>
          <a:p>
            <a:pPr lvl="1"/>
            <a:r>
              <a:rPr lang="en-US" dirty="0" smtClean="0"/>
              <a:t>Best environment for student learning</a:t>
            </a:r>
          </a:p>
          <a:p>
            <a:pPr lvl="1"/>
            <a:r>
              <a:rPr lang="en-US" dirty="0" smtClean="0"/>
              <a:t>Best environment for instructor</a:t>
            </a:r>
          </a:p>
          <a:p>
            <a:pPr lvl="1"/>
            <a:r>
              <a:rPr lang="en-US" dirty="0" smtClean="0"/>
              <a:t>Classroom size</a:t>
            </a:r>
          </a:p>
          <a:p>
            <a:pPr lvl="1"/>
            <a:r>
              <a:rPr lang="en-US" dirty="0" smtClean="0"/>
              <a:t>Tradition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222196"/>
            <a:ext cx="6719020" cy="167975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Fullerton</a:t>
            </a:r>
            <a:r>
              <a:rPr lang="en-US" sz="2800" b="1" dirty="0"/>
              <a:t>/Cypress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Class </a:t>
            </a:r>
            <a:r>
              <a:rPr lang="en-US" sz="2800" b="1" dirty="0"/>
              <a:t>Size Planning &amp; Resource Document 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Approved by FC, CC and DCCC – Spring 2007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4" cy="36649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Statement of Philosophy:  While the Curriculum Committee supports the use of this sheet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promoting student success and the economic feasibility of the College, we strongly feel that issues of pedagogy and class size are best determined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recognizing the recommendations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individual faculty members, departments,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divisions involved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11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6719021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Assumptions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833015"/>
            <a:ext cx="8093364" cy="4886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purpose of this document is to minimize the differences between class sizes for particular classes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Cypress and Fullerton. </a:t>
            </a:r>
            <a:r>
              <a:rPr lang="en-US" dirty="0" smtClean="0"/>
              <a:t>Departments </a:t>
            </a:r>
            <a:r>
              <a:rPr lang="en-US" dirty="0"/>
              <a:t>at both campuses offering similar courses are encouraged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discuss and agree upon class size prior to submittal of curriculum.</a:t>
            </a:r>
          </a:p>
          <a:p>
            <a:pPr lvl="0"/>
            <a:r>
              <a:rPr lang="en-US" dirty="0"/>
              <a:t>In determining class size, faculty should balance four competing concerns:  pedagogy, enrollment patterns, labor equity, and economic feasibility.  </a:t>
            </a:r>
          </a:p>
          <a:p>
            <a:pPr lvl="0"/>
            <a:r>
              <a:rPr lang="en-US" dirty="0"/>
              <a:t>Class size should not be set based on classroom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r>
              <a:rPr lang="en-US" dirty="0"/>
              <a:t>/or equipment availability. </a:t>
            </a:r>
          </a:p>
          <a:p>
            <a:pPr lvl="0"/>
            <a:r>
              <a:rPr lang="en-US" dirty="0"/>
              <a:t>Class size for courses with an online component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/>
              <a:t>be the same as on-site courses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5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0"/>
            <a:ext cx="6719021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Assumptions</a:t>
            </a:r>
            <a:r>
              <a:rPr lang="en-US" b="1" dirty="0" smtClean="0"/>
              <a:t>:</a:t>
            </a:r>
            <a:r>
              <a:rPr lang="en-US" sz="22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833015"/>
            <a:ext cx="8093364" cy="4886560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Clear course methodologies should appear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in </a:t>
            </a:r>
            <a:r>
              <a:rPr lang="en-US" sz="2600" dirty="0"/>
              <a:t>the course outlines to reflect the appropriate class size.</a:t>
            </a:r>
          </a:p>
          <a:p>
            <a:pPr lvl="0"/>
            <a:r>
              <a:rPr lang="en-US" sz="2600" dirty="0"/>
              <a:t>Safety, Health, State/Accrediting Regulations,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and </a:t>
            </a:r>
            <a:r>
              <a:rPr lang="en-US" sz="2600" dirty="0"/>
              <a:t>Vocational Advisory Committees supersede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the </a:t>
            </a:r>
            <a:r>
              <a:rPr lang="en-US" sz="2600" dirty="0"/>
              <a:t>following descriptions.</a:t>
            </a:r>
          </a:p>
          <a:p>
            <a:pPr lvl="0"/>
            <a:r>
              <a:rPr lang="en-US" sz="2600" dirty="0"/>
              <a:t>Classes that differ from the grid need  </a:t>
            </a:r>
            <a:r>
              <a:rPr lang="en-US" sz="2600" dirty="0" smtClean="0"/>
              <a:t>to </a:t>
            </a:r>
            <a:r>
              <a:rPr lang="en-US" sz="2600" dirty="0"/>
              <a:t>be justified through the curricular process.</a:t>
            </a:r>
          </a:p>
          <a:p>
            <a:pPr lvl="0"/>
            <a:r>
              <a:rPr lang="en-US" sz="2600" dirty="0"/>
              <a:t>Any class with a class size of less than 35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will </a:t>
            </a:r>
            <a:r>
              <a:rPr lang="en-US" sz="2600" dirty="0"/>
              <a:t>only be offered as a multiple section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under </a:t>
            </a:r>
            <a:r>
              <a:rPr lang="en-US" sz="2600" dirty="0"/>
              <a:t>extraordinary circumstances.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704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6566315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374900"/>
            <a:ext cx="8398775" cy="549738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90817"/>
              </p:ext>
            </p:extLst>
          </p:nvPr>
        </p:nvGraphicFramePr>
        <p:xfrm>
          <a:off x="448965" y="374900"/>
          <a:ext cx="8182086" cy="5307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362700" imgH="4127500" progId="Word.Document.12">
                  <p:embed/>
                </p:oleObj>
              </mc:Choice>
              <mc:Fallback>
                <p:oleObj name="Document" r:id="rId3" imgW="6362700" imgH="412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965" y="374900"/>
                        <a:ext cx="8182086" cy="5307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39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6566315" cy="10689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Consistency is achievable </a:t>
            </a:r>
            <a:br>
              <a:rPr lang="en-US" b="1" dirty="0" smtClean="0"/>
            </a:br>
            <a:r>
              <a:rPr lang="en-US" b="1" dirty="0" smtClean="0"/>
              <a:t>To be comprehensive is impossible…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4"/>
            <a:ext cx="8093364" cy="41230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impossible to capture all possible “categories”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a Class Size Planning Document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since </a:t>
            </a:r>
            <a:r>
              <a:rPr lang="en-US" dirty="0"/>
              <a:t>not all courses will fit clearly into one </a:t>
            </a:r>
            <a:r>
              <a:rPr lang="en-US" dirty="0" smtClean="0"/>
              <a:t>category</a:t>
            </a:r>
          </a:p>
          <a:p>
            <a:r>
              <a:rPr lang="en-US" dirty="0" smtClean="0"/>
              <a:t>Reality is that instructional/evaluation methods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 smtClean="0"/>
              <a:t>complex, there are too many variables,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an effective tool must be relatively simple </a:t>
            </a:r>
          </a:p>
          <a:p>
            <a:r>
              <a:rPr lang="en-US" dirty="0" smtClean="0"/>
              <a:t>Our </a:t>
            </a:r>
            <a:r>
              <a:rPr lang="en-US" dirty="0" err="1" smtClean="0"/>
              <a:t>Strategy</a:t>
            </a:r>
            <a:r>
              <a:rPr lang="en-US" dirty="0" err="1" smtClean="0">
                <a:sym typeface="Wingdings"/>
              </a:rPr>
              <a:t>D</a:t>
            </a:r>
            <a:r>
              <a:rPr lang="en-US" dirty="0" err="1" smtClean="0"/>
              <a:t>evelop</a:t>
            </a:r>
            <a:r>
              <a:rPr lang="en-US" dirty="0" smtClean="0"/>
              <a:t> a set of categories that capture most courses, then formally acknowledge that additional course and discipline specific information must be considered where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67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6566315" cy="916230"/>
          </a:xfrm>
        </p:spPr>
        <p:txBody>
          <a:bodyPr>
            <a:normAutofit/>
          </a:bodyPr>
          <a:lstStyle/>
          <a:p>
            <a:r>
              <a:rPr lang="en-US" b="1" dirty="0" smtClean="0"/>
              <a:t>Ongoing challenge is BALANCE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985720"/>
            <a:ext cx="8093365" cy="42757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Pedagogically based class size determination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ideal, it makes excellence in teaching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learning possible and must more probable</a:t>
            </a:r>
          </a:p>
          <a:p>
            <a:r>
              <a:rPr lang="en-US" dirty="0" smtClean="0"/>
              <a:t>However, the push to increase class sizes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increase revenues persists and fiscal realities must be considered-when data demonstrates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fiscal </a:t>
            </a:r>
            <a:r>
              <a:rPr lang="en-US" dirty="0" smtClean="0"/>
              <a:t>need</a:t>
            </a:r>
          </a:p>
          <a:p>
            <a:r>
              <a:rPr lang="en-US" dirty="0" smtClean="0"/>
              <a:t>Developing and implementing a set of categories provides a way to root the class size discussion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pedagogy, and a framework for consistency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72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Cerritos story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Original request came from VP of Instruction</a:t>
            </a:r>
          </a:p>
          <a:p>
            <a:pPr lvl="1"/>
            <a:r>
              <a:rPr lang="en-US" sz="2400" dirty="0" smtClean="0"/>
              <a:t>Triggered by requests to reduce established maximums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 smtClean="0"/>
              <a:t>some high enrollment courses</a:t>
            </a:r>
          </a:p>
          <a:p>
            <a:r>
              <a:rPr lang="en-US" dirty="0" smtClean="0"/>
              <a:t>Curriculum Committee approach</a:t>
            </a:r>
          </a:p>
          <a:p>
            <a:pPr lvl="1"/>
            <a:r>
              <a:rPr lang="en-US" sz="2400" dirty="0" smtClean="0"/>
              <a:t>Started with North Orange County model</a:t>
            </a:r>
          </a:p>
          <a:p>
            <a:pPr lvl="1"/>
            <a:r>
              <a:rPr lang="en-US" sz="2400" dirty="0" smtClean="0"/>
              <a:t>Removed actual numbers and looked at definitions</a:t>
            </a:r>
          </a:p>
          <a:p>
            <a:r>
              <a:rPr lang="en-US" dirty="0" smtClean="0"/>
              <a:t>Constituency objections/concerns</a:t>
            </a:r>
          </a:p>
          <a:p>
            <a:pPr lvl="1"/>
            <a:r>
              <a:rPr lang="en-US" sz="2600" dirty="0" smtClean="0"/>
              <a:t>Department chairs/Discipline faculty</a:t>
            </a:r>
          </a:p>
          <a:p>
            <a:pPr lvl="1"/>
            <a:r>
              <a:rPr lang="en-US" sz="2600" dirty="0" smtClean="0"/>
              <a:t>Bargaining Unit</a:t>
            </a:r>
          </a:p>
          <a:p>
            <a:pPr lvl="1"/>
            <a:r>
              <a:rPr lang="en-US" sz="2600" dirty="0" smtClean="0"/>
              <a:t>Academic Affairs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0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and testing </a:t>
            </a:r>
            <a:br>
              <a:rPr lang="en-US" dirty="0" smtClean="0"/>
            </a:br>
            <a:r>
              <a:rPr lang="en-US" dirty="0" smtClean="0"/>
              <a:t>of Class Size Calculator spreadsheet</a:t>
            </a:r>
          </a:p>
          <a:p>
            <a:pPr lvl="1"/>
            <a:r>
              <a:rPr lang="en-US" sz="2400" dirty="0" smtClean="0"/>
              <a:t>Use of methods of instruction, methods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 smtClean="0"/>
              <a:t>evaluation, assignment samples</a:t>
            </a:r>
          </a:p>
          <a:p>
            <a:pPr lvl="1"/>
            <a:r>
              <a:rPr lang="en-US" sz="2400" dirty="0" smtClean="0"/>
              <a:t>Problems faced by “catch all” CORs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 smtClean="0"/>
              <a:t>multiple approaches among multiple instructors</a:t>
            </a:r>
          </a:p>
          <a:p>
            <a:r>
              <a:rPr lang="en-US" dirty="0" smtClean="0"/>
              <a:t>Decision to use multiple measures</a:t>
            </a:r>
          </a:p>
          <a:p>
            <a:pPr lvl="1"/>
            <a:r>
              <a:rPr lang="en-US" sz="2400" dirty="0" smtClean="0"/>
              <a:t>Class size calculator as primary tool</a:t>
            </a:r>
          </a:p>
          <a:p>
            <a:pPr lvl="1"/>
            <a:r>
              <a:rPr lang="en-US" sz="2400" dirty="0" smtClean="0"/>
              <a:t>Integration into </a:t>
            </a:r>
            <a:r>
              <a:rPr lang="en-US" sz="2400" dirty="0" err="1" smtClean="0"/>
              <a:t>CurricuNet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140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 102 - Class Size Calculat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5" y="0"/>
            <a:ext cx="4572000" cy="5916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7410" y="833015"/>
            <a:ext cx="335951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CLASS SIZE CALCULATOR SAMPLE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Methods of instruction determine initial course maximum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Methods of evaluation and sample assignments adjust course size up and down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Additional considerations, such as accreditation, safety, and dedicated lab limitations override other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7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670" y="680310"/>
            <a:ext cx="7787955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Setting course enrollment Maximums:</a:t>
            </a:r>
            <a:br>
              <a:rPr lang="en-US" sz="3200" b="1" dirty="0" smtClean="0"/>
            </a:br>
            <a:r>
              <a:rPr lang="en-US" sz="3200" b="1" dirty="0" smtClean="0"/>
              <a:t>Processes, Roles, and Principles</a:t>
            </a:r>
            <a:endParaRPr lang="en-US" sz="3200" dirty="0" smtClean="0"/>
          </a:p>
          <a:p>
            <a:endParaRPr lang="en-US" sz="2400" dirty="0"/>
          </a:p>
          <a:p>
            <a:pPr algn="ctr"/>
            <a:r>
              <a:rPr lang="en-US" sz="2400" dirty="0" smtClean="0"/>
              <a:t>Paper adopted Spring 2012 </a:t>
            </a:r>
          </a:p>
          <a:p>
            <a:pPr algn="ctr"/>
            <a:r>
              <a:rPr lang="en-US" sz="2400" dirty="0" smtClean="0"/>
              <a:t>by the Academic Senate for California Community Colleges</a:t>
            </a:r>
          </a:p>
          <a:p>
            <a:pPr algn="ctr"/>
            <a:endParaRPr lang="en-US" sz="2400" dirty="0"/>
          </a:p>
          <a:p>
            <a:pPr algn="ctr"/>
            <a:r>
              <a:rPr lang="en-US" dirty="0">
                <a:hlinkClick r:id="rId2"/>
              </a:rPr>
              <a:t>http://www.asccc.org/sites/default/files/ClassCapsS12_0.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400" dirty="0" smtClean="0"/>
              <a:t>• </a:t>
            </a:r>
            <a:r>
              <a:rPr lang="en-US" sz="2800" dirty="0" smtClean="0"/>
              <a:t>Should originate with discipline faculty</a:t>
            </a:r>
          </a:p>
          <a:p>
            <a:pPr lvl="1"/>
            <a:r>
              <a:rPr lang="en-US" sz="2800" dirty="0" smtClean="0"/>
              <a:t>• Confirmed by Curriculum Committee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2000" dirty="0" smtClean="0"/>
              <a:t>Paper also includes model processes/policies and sample forms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494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class size vs. later modifications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Pedagogical concerns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Academic Senate concerns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Union/working condition concerns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Fiscal </a:t>
            </a:r>
            <a:r>
              <a:rPr lang="en-US" dirty="0" smtClean="0"/>
              <a:t>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2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Guiding principles for discipline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Should not exceed greatest number </a:t>
            </a:r>
            <a:br>
              <a:rPr lang="en-US" b="1" dirty="0" smtClean="0"/>
            </a:br>
            <a:r>
              <a:rPr lang="en-US" b="1" dirty="0" smtClean="0"/>
              <a:t>instructor can reasonably offer attention to </a:t>
            </a:r>
          </a:p>
          <a:p>
            <a:pPr lvl="1"/>
            <a:r>
              <a:rPr lang="en-US" sz="2400" dirty="0" smtClean="0"/>
              <a:t>How about adding beyond the maximum?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dirty="0" smtClean="0"/>
              <a:t>Should be appropriate to method </a:t>
            </a:r>
            <a:br>
              <a:rPr lang="en-US" dirty="0" smtClean="0"/>
            </a:br>
            <a:r>
              <a:rPr lang="en-US" dirty="0" smtClean="0"/>
              <a:t>of presentation used in the class</a:t>
            </a:r>
          </a:p>
          <a:p>
            <a:pPr lvl="1"/>
            <a:r>
              <a:rPr lang="en-US" sz="2400" dirty="0" smtClean="0"/>
              <a:t>Lecture, lab, online, etc.</a:t>
            </a:r>
          </a:p>
        </p:txBody>
      </p:sp>
    </p:spTree>
    <p:extLst>
      <p:ext uri="{BB962C8B-B14F-4D97-AF65-F5344CB8AC3E}">
        <p14:creationId xmlns:p14="http://schemas.microsoft.com/office/powerpoint/2010/main" val="240781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conducive to use of variety </a:t>
            </a:r>
            <a:br>
              <a:rPr lang="en-US" dirty="0"/>
            </a:br>
            <a:r>
              <a:rPr lang="en-US" dirty="0"/>
              <a:t>of effective grading </a:t>
            </a:r>
            <a:r>
              <a:rPr lang="en-US" dirty="0" smtClean="0"/>
              <a:t>processes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Should be supported by </a:t>
            </a:r>
            <a:r>
              <a:rPr lang="en-US" dirty="0" smtClean="0"/>
              <a:t>reliable date from local and external statewide/national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0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Guiding principles for Curriculum </a:t>
            </a:r>
            <a:r>
              <a:rPr lang="en-US" dirty="0" err="1" smtClean="0"/>
              <a:t>Comimttees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insure discipline faculty </a:t>
            </a:r>
            <a:br>
              <a:rPr lang="en-US" dirty="0" smtClean="0"/>
            </a:br>
            <a:r>
              <a:rPr lang="en-US" dirty="0" smtClean="0"/>
              <a:t>have considered relevant factors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Should review data presented by discipline faculty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Should recognize special population classes may have valid claims for smaller class sizes</a:t>
            </a:r>
          </a:p>
          <a:p>
            <a:pPr lvl="1"/>
            <a:r>
              <a:rPr lang="en-US" sz="2400" dirty="0" smtClean="0"/>
              <a:t>Honors</a:t>
            </a:r>
          </a:p>
          <a:p>
            <a:pPr lvl="1"/>
            <a:r>
              <a:rPr lang="en-US" sz="2400" dirty="0" smtClean="0"/>
              <a:t>CTE Programs </a:t>
            </a:r>
          </a:p>
        </p:txBody>
      </p:sp>
    </p:spTree>
    <p:extLst>
      <p:ext uri="{BB962C8B-B14F-4D97-AF65-F5344CB8AC3E}">
        <p14:creationId xmlns:p14="http://schemas.microsoft.com/office/powerpoint/2010/main" val="302685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that different disciplines or courses require different workloads or grading needs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Ensure accreditation, safety and compliance </a:t>
            </a:r>
            <a:br>
              <a:rPr lang="en-US" dirty="0" smtClean="0"/>
            </a:br>
            <a:r>
              <a:rPr lang="en-US" dirty="0" smtClean="0"/>
              <a:t>with legal codes are maintained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Course maximums should be documented </a:t>
            </a:r>
            <a:br>
              <a:rPr lang="en-US" dirty="0" smtClean="0"/>
            </a:br>
            <a:r>
              <a:rPr lang="en-US" dirty="0" smtClean="0"/>
              <a:t>in COR or other official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3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Guiding principles for Academic Senates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clear and logical process </a:t>
            </a:r>
            <a:br>
              <a:rPr lang="en-US" dirty="0" smtClean="0"/>
            </a:br>
            <a:r>
              <a:rPr lang="en-US" dirty="0" smtClean="0"/>
              <a:t>for setting course maximums are established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Ensure that once processes and policies are established that they are respected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9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609</Words>
  <Application>Microsoft Macintosh PowerPoint</Application>
  <PresentationFormat>On-screen Show (4:3)</PresentationFormat>
  <Paragraphs>143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Document</vt:lpstr>
      <vt:lpstr>CURRICULUM SPINNING</vt:lpstr>
      <vt:lpstr>How are class sizes set on your campus?</vt:lpstr>
      <vt:lpstr>PowerPoint Presentation</vt:lpstr>
      <vt:lpstr>Considerations</vt:lpstr>
      <vt:lpstr>Guiding principles for discipline faculty</vt:lpstr>
      <vt:lpstr>PowerPoint Presentation</vt:lpstr>
      <vt:lpstr>Guiding principles for Curriculum Comimttees</vt:lpstr>
      <vt:lpstr>PowerPoint Presentation</vt:lpstr>
      <vt:lpstr>Guiding principles for Academic Senates</vt:lpstr>
      <vt:lpstr>Guiding principles for bargaining units</vt:lpstr>
      <vt:lpstr>Guiding principles for administration</vt:lpstr>
      <vt:lpstr>North Orange County story and process</vt:lpstr>
      <vt:lpstr>Concerns were raised by administrators regarding established class sizes…</vt:lpstr>
      <vt:lpstr>FACULTY RESISTANCE</vt:lpstr>
      <vt:lpstr>THE TRUTH ABOUT CLASS SIZES before the CSPRD…</vt:lpstr>
      <vt:lpstr>FACULTY RECOGNIZED THE NEED TO TAKE ACTION IN RESPONSE</vt:lpstr>
      <vt:lpstr>PEDAGOGY SHOULD BE THE BASIS FOR CLASS SIZE DETERMINATION</vt:lpstr>
      <vt:lpstr>CREATION OF THE CSPRD…</vt:lpstr>
      <vt:lpstr>…FOR TWO YEARS, AND THEN…</vt:lpstr>
      <vt:lpstr> Fullerton/Cypress  Class Size Planning &amp; Resource Document   Approved by FC, CC and DCCC – Spring 2007  </vt:lpstr>
      <vt:lpstr> Assumptions: </vt:lpstr>
      <vt:lpstr> Assumptions:(continued)</vt:lpstr>
      <vt:lpstr> </vt:lpstr>
      <vt:lpstr>Consistency is achievable  To be comprehensive is impossible…</vt:lpstr>
      <vt:lpstr>Ongoing challenge is BALANCE</vt:lpstr>
      <vt:lpstr>Cerritos story and process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Rich Cameron</cp:lastModifiedBy>
  <cp:revision>73</cp:revision>
  <cp:lastPrinted>2015-07-08T04:09:51Z</cp:lastPrinted>
  <dcterms:created xsi:type="dcterms:W3CDTF">2013-08-21T19:17:07Z</dcterms:created>
  <dcterms:modified xsi:type="dcterms:W3CDTF">2015-07-08T16:10:16Z</dcterms:modified>
</cp:coreProperties>
</file>