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3" r:id="rId2"/>
    <p:sldId id="309" r:id="rId3"/>
    <p:sldId id="258" r:id="rId4"/>
    <p:sldId id="319" r:id="rId5"/>
    <p:sldId id="315" r:id="rId6"/>
    <p:sldId id="318" r:id="rId7"/>
    <p:sldId id="294" r:id="rId8"/>
    <p:sldId id="313" r:id="rId9"/>
    <p:sldId id="312" r:id="rId10"/>
    <p:sldId id="305" r:id="rId11"/>
    <p:sldId id="304" r:id="rId12"/>
    <p:sldId id="307" r:id="rId13"/>
    <p:sldId id="308"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5" autoAdjust="0"/>
    <p:restoredTop sz="93286" autoAdjust="0"/>
  </p:normalViewPr>
  <p:slideViewPr>
    <p:cSldViewPr snapToGrid="0">
      <p:cViewPr varScale="1">
        <p:scale>
          <a:sx n="79" d="100"/>
          <a:sy n="79" d="100"/>
        </p:scale>
        <p:origin x="252" y="64"/>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09"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F57A-9EFD-441A-9B46-0893C16A4748}" type="datetimeFigureOut">
              <a:rPr lang="en-US" smtClean="0"/>
              <a:t>7/12/2019</a:t>
            </a:fld>
            <a:endParaRPr lang="en-US"/>
          </a:p>
        </p:txBody>
      </p:sp>
      <p:sp>
        <p:nvSpPr>
          <p:cNvPr id="1048710"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11"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2"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13"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901B0-8F55-48F0-A0BA-C68D1231360D}" type="slidenum">
              <a:rPr lang="en-US" smtClean="0"/>
              <a:t>‹#›</a:t>
            </a:fld>
            <a:endParaRPr lang="en-US"/>
          </a:p>
        </p:txBody>
      </p:sp>
    </p:spTree>
    <p:extLst>
      <p:ext uri="{BB962C8B-B14F-4D97-AF65-F5344CB8AC3E}">
        <p14:creationId xmlns:p14="http://schemas.microsoft.com/office/powerpoint/2010/main" val="207200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583" name="Date Placeholder 3"/>
          <p:cNvSpPr>
            <a:spLocks noGrp="1"/>
          </p:cNvSpPr>
          <p:nvPr>
            <p:ph type="dt" sz="half" idx="10"/>
          </p:nvPr>
        </p:nvSpPr>
        <p:spPr/>
        <p:txBody>
          <a:bodyPr/>
          <a:lstStyle/>
          <a:p>
            <a:fld id="{4269CB34-94AD-46D7-B32E-737D1743A29D}" type="datetimeFigureOut">
              <a:rPr lang="en-US" smtClean="0"/>
              <a:t>7/12/2019</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97" name="Title 1"/>
          <p:cNvSpPr>
            <a:spLocks noGrp="1"/>
          </p:cNvSpPr>
          <p:nvPr>
            <p:ph type="title"/>
          </p:nvPr>
        </p:nvSpPr>
        <p:spPr/>
        <p:txBody>
          <a:bodyPr/>
          <a:lstStyle/>
          <a:p>
            <a:r>
              <a:rPr lang="en-US"/>
              <a:t>Click to edit Master title style</a:t>
            </a:r>
          </a:p>
        </p:txBody>
      </p:sp>
      <p:sp>
        <p:nvSpPr>
          <p:cNvPr id="1048698"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9" name="Date Placeholder 3"/>
          <p:cNvSpPr>
            <a:spLocks noGrp="1"/>
          </p:cNvSpPr>
          <p:nvPr>
            <p:ph type="dt" sz="half" idx="10"/>
          </p:nvPr>
        </p:nvSpPr>
        <p:spPr/>
        <p:txBody>
          <a:bodyPr/>
          <a:lstStyle/>
          <a:p>
            <a:fld id="{4269CB34-94AD-46D7-B32E-737D1743A29D}" type="datetimeFigureOut">
              <a:rPr lang="en-US" smtClean="0"/>
              <a:t>7/12/2019</a:t>
            </a:fld>
            <a:endParaRPr lang="en-US"/>
          </a:p>
        </p:txBody>
      </p:sp>
      <p:sp>
        <p:nvSpPr>
          <p:cNvPr id="1048700" name="Footer Placeholder 4"/>
          <p:cNvSpPr>
            <a:spLocks noGrp="1"/>
          </p:cNvSpPr>
          <p:nvPr>
            <p:ph type="ftr" sz="quarter" idx="11"/>
          </p:nvPr>
        </p:nvSpPr>
        <p:spPr/>
        <p:txBody>
          <a:bodyPr/>
          <a:lstStyle/>
          <a:p>
            <a:endParaRPr lang="en-US"/>
          </a:p>
        </p:txBody>
      </p:sp>
      <p:sp>
        <p:nvSpPr>
          <p:cNvPr id="1048701"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78"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679"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0" name="Date Placeholder 3"/>
          <p:cNvSpPr>
            <a:spLocks noGrp="1"/>
          </p:cNvSpPr>
          <p:nvPr>
            <p:ph type="dt" sz="half" idx="10"/>
          </p:nvPr>
        </p:nvSpPr>
        <p:spPr/>
        <p:txBody>
          <a:bodyPr/>
          <a:lstStyle/>
          <a:p>
            <a:fld id="{4269CB34-94AD-46D7-B32E-737D1743A29D}" type="datetimeFigureOut">
              <a:rPr lang="en-US" smtClean="0"/>
              <a:t>7/12/2019</a:t>
            </a:fld>
            <a:endParaRPr lang="en-US"/>
          </a:p>
        </p:txBody>
      </p:sp>
      <p:sp>
        <p:nvSpPr>
          <p:cNvPr id="1048681" name="Footer Placeholder 4"/>
          <p:cNvSpPr>
            <a:spLocks noGrp="1"/>
          </p:cNvSpPr>
          <p:nvPr>
            <p:ph type="ftr" sz="quarter" idx="11"/>
          </p:nvPr>
        </p:nvSpPr>
        <p:spPr/>
        <p:txBody>
          <a:bodyPr/>
          <a:lstStyle/>
          <a:p>
            <a:endParaRPr lang="en-US"/>
          </a:p>
        </p:txBody>
      </p:sp>
      <p:sp>
        <p:nvSpPr>
          <p:cNvPr id="1048682"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4269CB34-94AD-46D7-B32E-737D1743A29D}" type="datetimeFigureOut">
              <a:rPr lang="en-US" smtClean="0"/>
              <a:t>7/12/2019</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9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9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8694" name="Date Placeholder 3"/>
          <p:cNvSpPr>
            <a:spLocks noGrp="1"/>
          </p:cNvSpPr>
          <p:nvPr>
            <p:ph type="dt" sz="half" idx="10"/>
          </p:nvPr>
        </p:nvSpPr>
        <p:spPr/>
        <p:txBody>
          <a:bodyPr/>
          <a:lstStyle/>
          <a:p>
            <a:fld id="{4269CB34-94AD-46D7-B32E-737D1743A29D}" type="datetimeFigureOut">
              <a:rPr lang="en-US" smtClean="0"/>
              <a:t>7/12/2019</a:t>
            </a:fld>
            <a:endParaRPr lang="en-US"/>
          </a:p>
        </p:txBody>
      </p:sp>
      <p:sp>
        <p:nvSpPr>
          <p:cNvPr id="1048695" name="Footer Placeholder 4"/>
          <p:cNvSpPr>
            <a:spLocks noGrp="1"/>
          </p:cNvSpPr>
          <p:nvPr>
            <p:ph type="ftr" sz="quarter" idx="11"/>
          </p:nvPr>
        </p:nvSpPr>
        <p:spPr/>
        <p:txBody>
          <a:bodyPr/>
          <a:lstStyle/>
          <a:p>
            <a:endParaRPr lang="en-US"/>
          </a:p>
        </p:txBody>
      </p:sp>
      <p:sp>
        <p:nvSpPr>
          <p:cNvPr id="1048696"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60" name="Title 1"/>
          <p:cNvSpPr>
            <a:spLocks noGrp="1"/>
          </p:cNvSpPr>
          <p:nvPr>
            <p:ph type="title"/>
          </p:nvPr>
        </p:nvSpPr>
        <p:spPr/>
        <p:txBody>
          <a:bodyPr/>
          <a:lstStyle/>
          <a:p>
            <a:r>
              <a:rPr lang="en-US"/>
              <a:t>Click to edit Master title style</a:t>
            </a:r>
          </a:p>
        </p:txBody>
      </p:sp>
      <p:sp>
        <p:nvSpPr>
          <p:cNvPr id="104866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3" name="Date Placeholder 4"/>
          <p:cNvSpPr>
            <a:spLocks noGrp="1"/>
          </p:cNvSpPr>
          <p:nvPr>
            <p:ph type="dt" sz="half" idx="10"/>
          </p:nvPr>
        </p:nvSpPr>
        <p:spPr/>
        <p:txBody>
          <a:bodyPr/>
          <a:lstStyle/>
          <a:p>
            <a:fld id="{4269CB34-94AD-46D7-B32E-737D1743A29D}" type="datetimeFigureOut">
              <a:rPr lang="en-US" smtClean="0"/>
              <a:t>7/12/2019</a:t>
            </a:fld>
            <a:endParaRPr lang="en-US"/>
          </a:p>
        </p:txBody>
      </p:sp>
      <p:sp>
        <p:nvSpPr>
          <p:cNvPr id="1048664" name="Footer Placeholder 5"/>
          <p:cNvSpPr>
            <a:spLocks noGrp="1"/>
          </p:cNvSpPr>
          <p:nvPr>
            <p:ph type="ftr" sz="quarter" idx="11"/>
          </p:nvPr>
        </p:nvSpPr>
        <p:spPr/>
        <p:txBody>
          <a:bodyPr/>
          <a:lstStyle/>
          <a:p>
            <a:endParaRPr lang="en-US"/>
          </a:p>
        </p:txBody>
      </p:sp>
      <p:sp>
        <p:nvSpPr>
          <p:cNvPr id="1048665"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6" name="Title 1"/>
          <p:cNvSpPr>
            <a:spLocks noGrp="1"/>
          </p:cNvSpPr>
          <p:nvPr>
            <p:ph type="title"/>
          </p:nvPr>
        </p:nvSpPr>
        <p:spPr>
          <a:xfrm>
            <a:off x="839788" y="365125"/>
            <a:ext cx="10515600" cy="1325563"/>
          </a:xfrm>
        </p:spPr>
        <p:txBody>
          <a:bodyPr/>
          <a:lstStyle/>
          <a:p>
            <a:r>
              <a:rPr lang="en-US"/>
              <a:t>Click to edit Master title style</a:t>
            </a:r>
          </a:p>
        </p:txBody>
      </p:sp>
      <p:sp>
        <p:nvSpPr>
          <p:cNvPr id="1048667"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68"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9"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70"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1" name="Date Placeholder 6"/>
          <p:cNvSpPr>
            <a:spLocks noGrp="1"/>
          </p:cNvSpPr>
          <p:nvPr>
            <p:ph type="dt" sz="half" idx="10"/>
          </p:nvPr>
        </p:nvSpPr>
        <p:spPr/>
        <p:txBody>
          <a:bodyPr/>
          <a:lstStyle/>
          <a:p>
            <a:fld id="{4269CB34-94AD-46D7-B32E-737D1743A29D}" type="datetimeFigureOut">
              <a:rPr lang="en-US" smtClean="0"/>
              <a:t>7/12/2019</a:t>
            </a:fld>
            <a:endParaRPr lang="en-US"/>
          </a:p>
        </p:txBody>
      </p:sp>
      <p:sp>
        <p:nvSpPr>
          <p:cNvPr id="1048672" name="Footer Placeholder 7"/>
          <p:cNvSpPr>
            <a:spLocks noGrp="1"/>
          </p:cNvSpPr>
          <p:nvPr>
            <p:ph type="ftr" sz="quarter" idx="11"/>
          </p:nvPr>
        </p:nvSpPr>
        <p:spPr/>
        <p:txBody>
          <a:bodyPr/>
          <a:lstStyle/>
          <a:p>
            <a:endParaRPr lang="en-US"/>
          </a:p>
        </p:txBody>
      </p:sp>
      <p:sp>
        <p:nvSpPr>
          <p:cNvPr id="1048673" name="Slide Number Placeholder 8"/>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US"/>
              <a:t>Click to edit Master title style</a:t>
            </a:r>
          </a:p>
        </p:txBody>
      </p:sp>
      <p:sp>
        <p:nvSpPr>
          <p:cNvPr id="1048675" name="Date Placeholder 2"/>
          <p:cNvSpPr>
            <a:spLocks noGrp="1"/>
          </p:cNvSpPr>
          <p:nvPr>
            <p:ph type="dt" sz="half" idx="10"/>
          </p:nvPr>
        </p:nvSpPr>
        <p:spPr/>
        <p:txBody>
          <a:bodyPr/>
          <a:lstStyle/>
          <a:p>
            <a:fld id="{4269CB34-94AD-46D7-B32E-737D1743A29D}" type="datetimeFigureOut">
              <a:rPr lang="en-US" smtClean="0"/>
              <a:t>7/12/2019</a:t>
            </a:fld>
            <a:endParaRPr lang="en-US"/>
          </a:p>
        </p:txBody>
      </p:sp>
      <p:sp>
        <p:nvSpPr>
          <p:cNvPr id="1048676" name="Footer Placeholder 3"/>
          <p:cNvSpPr>
            <a:spLocks noGrp="1"/>
          </p:cNvSpPr>
          <p:nvPr>
            <p:ph type="ftr" sz="quarter" idx="11"/>
          </p:nvPr>
        </p:nvSpPr>
        <p:spPr/>
        <p:txBody>
          <a:bodyPr/>
          <a:lstStyle/>
          <a:p>
            <a:endParaRPr lang="en-US"/>
          </a:p>
        </p:txBody>
      </p:sp>
      <p:sp>
        <p:nvSpPr>
          <p:cNvPr id="1048677" name="Slide Number Placeholder 4"/>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83" name="Date Placeholder 1"/>
          <p:cNvSpPr>
            <a:spLocks noGrp="1"/>
          </p:cNvSpPr>
          <p:nvPr>
            <p:ph type="dt" sz="half" idx="10"/>
          </p:nvPr>
        </p:nvSpPr>
        <p:spPr/>
        <p:txBody>
          <a:bodyPr/>
          <a:lstStyle/>
          <a:p>
            <a:fld id="{4269CB34-94AD-46D7-B32E-737D1743A29D}" type="datetimeFigureOut">
              <a:rPr lang="en-US" smtClean="0"/>
              <a:t>7/12/2019</a:t>
            </a:fld>
            <a:endParaRPr lang="en-US"/>
          </a:p>
        </p:txBody>
      </p:sp>
      <p:sp>
        <p:nvSpPr>
          <p:cNvPr id="1048684" name="Footer Placeholder 2"/>
          <p:cNvSpPr>
            <a:spLocks noGrp="1"/>
          </p:cNvSpPr>
          <p:nvPr>
            <p:ph type="ftr" sz="quarter" idx="11"/>
          </p:nvPr>
        </p:nvSpPr>
        <p:spPr/>
        <p:txBody>
          <a:bodyPr/>
          <a:lstStyle/>
          <a:p>
            <a:endParaRPr lang="en-US"/>
          </a:p>
        </p:txBody>
      </p:sp>
      <p:sp>
        <p:nvSpPr>
          <p:cNvPr id="1048685" name="Slide Number Placeholder 3"/>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0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0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705" name="Date Placeholder 4"/>
          <p:cNvSpPr>
            <a:spLocks noGrp="1"/>
          </p:cNvSpPr>
          <p:nvPr>
            <p:ph type="dt" sz="half" idx="10"/>
          </p:nvPr>
        </p:nvSpPr>
        <p:spPr/>
        <p:txBody>
          <a:bodyPr/>
          <a:lstStyle/>
          <a:p>
            <a:fld id="{4269CB34-94AD-46D7-B32E-737D1743A29D}" type="datetimeFigureOut">
              <a:rPr lang="en-US" smtClean="0"/>
              <a:t>7/12/2019</a:t>
            </a:fld>
            <a:endParaRPr lang="en-US"/>
          </a:p>
        </p:txBody>
      </p:sp>
      <p:sp>
        <p:nvSpPr>
          <p:cNvPr id="1048706" name="Footer Placeholder 5"/>
          <p:cNvSpPr>
            <a:spLocks noGrp="1"/>
          </p:cNvSpPr>
          <p:nvPr>
            <p:ph type="ftr" sz="quarter" idx="11"/>
          </p:nvPr>
        </p:nvSpPr>
        <p:spPr/>
        <p:txBody>
          <a:bodyPr/>
          <a:lstStyle/>
          <a:p>
            <a:endParaRPr lang="en-US"/>
          </a:p>
        </p:txBody>
      </p:sp>
      <p:sp>
        <p:nvSpPr>
          <p:cNvPr id="1048707"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86"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87"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8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689" name="Date Placeholder 4"/>
          <p:cNvSpPr>
            <a:spLocks noGrp="1"/>
          </p:cNvSpPr>
          <p:nvPr>
            <p:ph type="dt" sz="half" idx="10"/>
          </p:nvPr>
        </p:nvSpPr>
        <p:spPr/>
        <p:txBody>
          <a:bodyPr/>
          <a:lstStyle/>
          <a:p>
            <a:fld id="{4269CB34-94AD-46D7-B32E-737D1743A29D}" type="datetimeFigureOut">
              <a:rPr lang="en-US" smtClean="0"/>
              <a:t>7/12/2019</a:t>
            </a:fld>
            <a:endParaRPr lang="en-US"/>
          </a:p>
        </p:txBody>
      </p:sp>
      <p:sp>
        <p:nvSpPr>
          <p:cNvPr id="1048690" name="Footer Placeholder 5"/>
          <p:cNvSpPr>
            <a:spLocks noGrp="1"/>
          </p:cNvSpPr>
          <p:nvPr>
            <p:ph type="ftr" sz="quarter" idx="11"/>
          </p:nvPr>
        </p:nvSpPr>
        <p:spPr/>
        <p:txBody>
          <a:bodyPr/>
          <a:lstStyle/>
          <a:p>
            <a:endParaRPr lang="en-US"/>
          </a:p>
        </p:txBody>
      </p:sp>
      <p:sp>
        <p:nvSpPr>
          <p:cNvPr id="1048691"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t="-13000" b="-13000"/>
          </a:stretch>
        </a:blip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9CB34-94AD-46D7-B32E-737D1743A29D}" type="datetimeFigureOut">
              <a:rPr lang="en-US" smtClean="0"/>
              <a:t>7/12/2019</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56C9E-2827-4DC9-AC3F-472239B30D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apps.nationalcollege.org.uk/resources/modules/curriculum/Leadership/Entries/2013/1/1_Why_Curriculum_Innovation_Matters.html" TargetMode="Externa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literacyworldwide.org/blog/literacy-daily/2017/05/31/culturally-sustaining-pedagogy-in-the-literacy-classroo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cengage.com/todays-learner/career-readiness#skillssurvey" TargetMode="External"/><Relationship Id="rId2" Type="http://schemas.openxmlformats.org/officeDocument/2006/relationships/hyperlink" Target="https://employmentnorth.com/top-10-qualities-and-skills-employers-are-looking-for/"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insidehighered.com/quicktakes/2019/01/17/survey-employers-want-soft-skills-graduat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dsurge.com/news/2017-03-20-mobile-apps-are-a-must-to-attract-and-engage-students-here-s-how-colleges-can-build-them" TargetMode="External"/><Relationship Id="rId2" Type="http://schemas.openxmlformats.org/officeDocument/2006/relationships/hyperlink" Target="https://www.insidehighered.com/digital-learning/article/2019/02/27/mobile-devices-transform-classroom-experiences-and"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blog.fullfabric.com/five-ways-higher-education-is-making-use-of-mobile-technolog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kerry.ybarra@fresnocitycollege.edu" TargetMode="External"/><Relationship Id="rId2" Type="http://schemas.openxmlformats.org/officeDocument/2006/relationships/hyperlink" Target="mailto:davisondolores@fhda.edu" TargetMode="Externa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2.jpg"/><Relationship Id="rId4" Type="http://schemas.openxmlformats.org/officeDocument/2006/relationships/hyperlink" Target="mailto:shenderson@losmedanos.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aleglobal.yale.edu/content/higher-education-learning-crisis"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cccd.edu/research-planning/KeyPerformanceIndicators/section1/Section_01c.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1297109" y="2379059"/>
            <a:ext cx="8817778" cy="2281953"/>
          </a:xfrm>
        </p:spPr>
        <p:txBody>
          <a:bodyPr>
            <a:normAutofit fontScale="90000"/>
          </a:bodyPr>
          <a:lstStyle/>
          <a:p>
            <a:br>
              <a:rPr lang="en-US" sz="3100" b="1" dirty="0">
                <a:latin typeface="+mn-lt"/>
              </a:rPr>
            </a:br>
            <a:br>
              <a:rPr lang="en-US" sz="3100" b="1" dirty="0">
                <a:latin typeface="+mn-lt"/>
              </a:rPr>
            </a:br>
            <a:br>
              <a:rPr lang="en-US" sz="3100" b="1" dirty="0">
                <a:latin typeface="+mn-lt"/>
              </a:rPr>
            </a:br>
            <a:br>
              <a:rPr lang="en-US" sz="3100" b="1" dirty="0">
                <a:latin typeface="+mn-lt"/>
              </a:rPr>
            </a:br>
            <a:br>
              <a:rPr lang="en-US" sz="3100" b="1" dirty="0">
                <a:latin typeface="+mn-lt"/>
              </a:rPr>
            </a:br>
            <a:br>
              <a:rPr lang="en-US" sz="3100" b="1" dirty="0">
                <a:latin typeface="+mn-lt"/>
              </a:rPr>
            </a:br>
            <a:r>
              <a:rPr lang="en-US" sz="3100" b="1" dirty="0">
                <a:latin typeface="+mn-lt"/>
              </a:rPr>
              <a:t>Curriculum and Instruction for the Disproportionately Impacted Students - A Pathway to Higher Education</a:t>
            </a:r>
            <a:br>
              <a:rPr lang="en-US" sz="3100" b="1" dirty="0">
                <a:latin typeface="+mn-lt"/>
              </a:rPr>
            </a:br>
            <a:br>
              <a:rPr lang="en-US" sz="3100" b="1" i="1" dirty="0">
                <a:latin typeface="+mn-lt"/>
              </a:rPr>
            </a:br>
            <a:br>
              <a:rPr lang="en-US" sz="2000" dirty="0">
                <a:latin typeface="+mn-lt"/>
              </a:rPr>
            </a:br>
            <a:endParaRPr lang="en-US" sz="3600" b="1" i="1" dirty="0">
              <a:latin typeface="+mn-lt"/>
              <a:cs typeface="Times New Roman" panose="02020603050405020304" pitchFamily="18" charset="0"/>
            </a:endParaRPr>
          </a:p>
        </p:txBody>
      </p:sp>
      <p:sp>
        <p:nvSpPr>
          <p:cNvPr id="1048587" name="Subtitle 2"/>
          <p:cNvSpPr>
            <a:spLocks noGrp="1"/>
          </p:cNvSpPr>
          <p:nvPr>
            <p:ph type="subTitle" idx="1"/>
          </p:nvPr>
        </p:nvSpPr>
        <p:spPr>
          <a:xfrm>
            <a:off x="1159545" y="3689968"/>
            <a:ext cx="8534400" cy="2913133"/>
          </a:xfrm>
        </p:spPr>
        <p:txBody>
          <a:bodyPr>
            <a:normAutofit fontScale="25000" lnSpcReduction="20000"/>
          </a:bodyPr>
          <a:lstStyle/>
          <a:p>
            <a:pPr>
              <a:lnSpc>
                <a:spcPct val="120000"/>
              </a:lnSpc>
            </a:pPr>
            <a:br>
              <a:rPr lang="en-US" sz="9600" i="1" dirty="0">
                <a:cs typeface="Times New Roman" panose="02020603050405020304" pitchFamily="18" charset="0"/>
              </a:rPr>
            </a:br>
            <a:r>
              <a:rPr lang="en-US" sz="9600" i="1" dirty="0">
                <a:cs typeface="Times New Roman" panose="02020603050405020304" pitchFamily="18" charset="0"/>
              </a:rPr>
              <a:t>Dolores Davison, ASCCC Vice President</a:t>
            </a:r>
            <a:br>
              <a:rPr lang="en-US" sz="9600" i="1" dirty="0">
                <a:cs typeface="Times New Roman" panose="02020603050405020304" pitchFamily="18" charset="0"/>
              </a:rPr>
            </a:br>
            <a:r>
              <a:rPr lang="en-US" sz="9600" i="1" dirty="0">
                <a:cs typeface="Times New Roman" panose="02020603050405020304" pitchFamily="18" charset="0"/>
              </a:rPr>
              <a:t>Silvester Henderson, ASCCC At-Large Representative</a:t>
            </a:r>
            <a:br>
              <a:rPr lang="en-US" sz="9600" i="1" dirty="0">
                <a:cs typeface="Times New Roman" panose="02020603050405020304" pitchFamily="18" charset="0"/>
              </a:rPr>
            </a:br>
            <a:r>
              <a:rPr lang="en-US" sz="9600" i="1" dirty="0">
                <a:cs typeface="Times New Roman" panose="02020603050405020304" pitchFamily="18" charset="0"/>
              </a:rPr>
              <a:t>Kerry Ybarra, Fresno City College</a:t>
            </a:r>
          </a:p>
          <a:p>
            <a:r>
              <a:rPr lang="en-US" sz="9600" b="1" dirty="0">
                <a:solidFill>
                  <a:schemeClr val="accent1"/>
                </a:solidFill>
                <a:cs typeface="Times New Roman" panose="02020603050405020304" pitchFamily="18" charset="0"/>
              </a:rPr>
              <a:t>Hyatt San Francisco Hotel</a:t>
            </a:r>
            <a:br>
              <a:rPr lang="en-US" sz="9600" b="1" dirty="0">
                <a:solidFill>
                  <a:schemeClr val="accent1"/>
                </a:solidFill>
                <a:cs typeface="Times New Roman" panose="02020603050405020304" pitchFamily="18" charset="0"/>
              </a:rPr>
            </a:br>
            <a:r>
              <a:rPr lang="en-US" sz="9600" b="1" dirty="0">
                <a:solidFill>
                  <a:schemeClr val="accent1"/>
                </a:solidFill>
                <a:cs typeface="Times New Roman" panose="02020603050405020304" pitchFamily="18" charset="0"/>
              </a:rPr>
              <a:t>1333 Old </a:t>
            </a:r>
            <a:r>
              <a:rPr lang="en-US" sz="9600" b="1" dirty="0" err="1">
                <a:solidFill>
                  <a:schemeClr val="accent1"/>
                </a:solidFill>
                <a:cs typeface="Times New Roman" panose="02020603050405020304" pitchFamily="18" charset="0"/>
              </a:rPr>
              <a:t>Bayshore</a:t>
            </a:r>
            <a:r>
              <a:rPr lang="en-US" sz="9600" b="1" dirty="0">
                <a:solidFill>
                  <a:schemeClr val="accent1"/>
                </a:solidFill>
                <a:cs typeface="Times New Roman" panose="02020603050405020304" pitchFamily="18" charset="0"/>
              </a:rPr>
              <a:t> Highway</a:t>
            </a:r>
            <a:br>
              <a:rPr lang="en-US" sz="9600" b="1" dirty="0">
                <a:solidFill>
                  <a:schemeClr val="accent1"/>
                </a:solidFill>
                <a:cs typeface="Times New Roman" panose="02020603050405020304" pitchFamily="18" charset="0"/>
              </a:rPr>
            </a:br>
            <a:r>
              <a:rPr lang="en-US" sz="9600" b="1" dirty="0">
                <a:solidFill>
                  <a:schemeClr val="accent1"/>
                </a:solidFill>
                <a:cs typeface="Times New Roman" panose="02020603050405020304" pitchFamily="18" charset="0"/>
              </a:rPr>
              <a:t>Burlingame, California 94010</a:t>
            </a:r>
            <a:br>
              <a:rPr lang="en-US" sz="9600" b="1" dirty="0">
                <a:solidFill>
                  <a:schemeClr val="accent1"/>
                </a:solidFill>
                <a:cs typeface="Times New Roman" panose="02020603050405020304" pitchFamily="18" charset="0"/>
              </a:rPr>
            </a:br>
            <a:r>
              <a:rPr lang="en-US" sz="9600" b="1" dirty="0">
                <a:solidFill>
                  <a:schemeClr val="accent1"/>
                </a:solidFill>
                <a:cs typeface="Times New Roman" panose="02020603050405020304" pitchFamily="18" charset="0"/>
              </a:rPr>
              <a:t>July 10-13, 2019</a:t>
            </a:r>
          </a:p>
          <a:p>
            <a:br>
              <a:rPr lang="en-US" dirty="0"/>
            </a:br>
            <a:endParaRPr lang="en-US" dirty="0"/>
          </a:p>
          <a:p>
            <a:r>
              <a:rPr lang="en-US" dirty="0"/>
              <a:t> </a:t>
            </a:r>
          </a:p>
          <a:p>
            <a:pPr algn="r"/>
            <a:r>
              <a:rPr lang="en-US" dirty="0"/>
              <a:t>,</a:t>
            </a:r>
          </a:p>
          <a:p>
            <a:pPr algn="r"/>
            <a:endParaRPr lang="en-US" dirty="0"/>
          </a:p>
          <a:p>
            <a:pPr algn="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762812"/>
          </a:xfrm>
          <a:prstGeom prst="rect">
            <a:avLst/>
          </a:prstGeom>
        </p:spPr>
      </p:pic>
    </p:spTree>
    <p:extLst>
      <p:ext uri="{BB962C8B-B14F-4D97-AF65-F5344CB8AC3E}">
        <p14:creationId xmlns:p14="http://schemas.microsoft.com/office/powerpoint/2010/main" val="46040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382" y="-13252"/>
            <a:ext cx="12225381" cy="1371600"/>
          </a:xfrm>
        </p:spPr>
        <p:txBody>
          <a:bodyPr>
            <a:noAutofit/>
          </a:bodyPr>
          <a:lstStyle/>
          <a:p>
            <a:pPr algn="ctr"/>
            <a:br>
              <a:rPr lang="en-US" sz="4400" dirty="0">
                <a:solidFill>
                  <a:schemeClr val="tx2"/>
                </a:solidFill>
                <a:latin typeface="+mn-lt"/>
              </a:rPr>
            </a:br>
            <a:br>
              <a:rPr lang="en-US" sz="4400" dirty="0">
                <a:solidFill>
                  <a:schemeClr val="tx2"/>
                </a:solidFill>
                <a:latin typeface="+mn-lt"/>
              </a:rPr>
            </a:br>
            <a:br>
              <a:rPr lang="en-US" sz="4400" dirty="0">
                <a:solidFill>
                  <a:schemeClr val="tx2"/>
                </a:solidFill>
                <a:latin typeface="+mn-lt"/>
              </a:rPr>
            </a:br>
            <a:br>
              <a:rPr lang="en-US" sz="4400" dirty="0">
                <a:solidFill>
                  <a:schemeClr val="tx2"/>
                </a:solidFill>
                <a:latin typeface="+mn-lt"/>
              </a:rPr>
            </a:br>
            <a:br>
              <a:rPr lang="en-US" sz="4400" dirty="0">
                <a:solidFill>
                  <a:schemeClr val="tx2"/>
                </a:solidFill>
                <a:latin typeface="+mn-lt"/>
              </a:rPr>
            </a:br>
            <a:br>
              <a:rPr lang="en-US" sz="4400" b="1" i="1" dirty="0">
                <a:latin typeface="+mn-lt"/>
              </a:rPr>
            </a:br>
            <a:br>
              <a:rPr lang="en-US" sz="4400" b="1" i="1" dirty="0">
                <a:latin typeface="+mn-lt"/>
              </a:rPr>
            </a:br>
            <a:br>
              <a:rPr lang="en-US" sz="4400" dirty="0">
                <a:solidFill>
                  <a:schemeClr val="tx2"/>
                </a:solidFill>
                <a:latin typeface="+mn-lt"/>
              </a:rPr>
            </a:br>
            <a:br>
              <a:rPr lang="en-US" sz="4400" dirty="0">
                <a:solidFill>
                  <a:schemeClr val="tx2"/>
                </a:solidFill>
                <a:latin typeface="+mn-lt"/>
              </a:rPr>
            </a:br>
            <a:br>
              <a:rPr lang="en-US" sz="2800" i="1" dirty="0">
                <a:latin typeface="+mn-lt"/>
                <a:cs typeface="Times New Roman" panose="02020603050405020304" pitchFamily="18" charset="0"/>
              </a:rPr>
            </a:br>
            <a:r>
              <a:rPr lang="en-US" sz="2800" i="1" dirty="0">
                <a:cs typeface="Times New Roman" panose="02020603050405020304" pitchFamily="18" charset="0"/>
              </a:rPr>
              <a:t>The Creation of an Inclusive and Inventive Classroom: Cultural Sensitivity</a:t>
            </a:r>
            <a:br>
              <a:rPr lang="en-US" sz="2600" b="1" dirty="0">
                <a:latin typeface="+mn-lt"/>
              </a:rPr>
            </a:br>
            <a:endParaRPr lang="en-US" sz="2600" b="1" dirty="0">
              <a:solidFill>
                <a:schemeClr val="tx2"/>
              </a:solidFill>
              <a:latin typeface="+mn-lt"/>
            </a:endParaRPr>
          </a:p>
        </p:txBody>
      </p:sp>
      <p:sp>
        <p:nvSpPr>
          <p:cNvPr id="8" name="Content Placeholder 7"/>
          <p:cNvSpPr>
            <a:spLocks noGrp="1"/>
          </p:cNvSpPr>
          <p:nvPr>
            <p:ph idx="1"/>
          </p:nvPr>
        </p:nvSpPr>
        <p:spPr>
          <a:xfrm>
            <a:off x="5943600" y="1653209"/>
            <a:ext cx="5642716" cy="4770781"/>
          </a:xfrm>
        </p:spPr>
        <p:txBody>
          <a:bodyPr>
            <a:normAutofit fontScale="77500" lnSpcReduction="20000"/>
          </a:bodyPr>
          <a:lstStyle/>
          <a:p>
            <a:pPr marL="0" indent="0">
              <a:buNone/>
            </a:pPr>
            <a:r>
              <a:rPr lang="en-US" sz="2300" b="1" dirty="0"/>
              <a:t>Curricular innovators are skilled in the following:</a:t>
            </a:r>
          </a:p>
          <a:p>
            <a:r>
              <a:rPr lang="en-US" sz="2300" dirty="0"/>
              <a:t>− identifying compelling reasons for change </a:t>
            </a:r>
            <a:br>
              <a:rPr lang="en-US" sz="2300" dirty="0"/>
            </a:br>
            <a:endParaRPr lang="en-US" sz="2300" dirty="0"/>
          </a:p>
          <a:p>
            <a:r>
              <a:rPr lang="en-US" sz="2300" dirty="0"/>
              <a:t>− building shared goals and setting direction </a:t>
            </a:r>
            <a:br>
              <a:rPr lang="en-US" sz="2300" dirty="0"/>
            </a:br>
            <a:endParaRPr lang="en-US" sz="2300" dirty="0"/>
          </a:p>
          <a:p>
            <a:r>
              <a:rPr lang="en-US" sz="2300" dirty="0"/>
              <a:t>− creating a climate of professional inquiry </a:t>
            </a:r>
            <a:br>
              <a:rPr lang="en-US" sz="2300" dirty="0"/>
            </a:br>
            <a:endParaRPr lang="en-US" sz="2300" dirty="0"/>
          </a:p>
          <a:p>
            <a:r>
              <a:rPr lang="en-US" sz="2300" dirty="0"/>
              <a:t>− empowering and developing others</a:t>
            </a:r>
            <a:br>
              <a:rPr lang="en-US" sz="2300" dirty="0"/>
            </a:br>
            <a:endParaRPr lang="en-US" sz="2300" dirty="0"/>
          </a:p>
          <a:p>
            <a:r>
              <a:rPr lang="en-US" sz="2300" dirty="0"/>
              <a:t>− being imaginative and systematic </a:t>
            </a:r>
            <a:br>
              <a:rPr lang="en-US" sz="2300" dirty="0"/>
            </a:br>
            <a:endParaRPr lang="en-US" sz="2300" dirty="0"/>
          </a:p>
          <a:p>
            <a:r>
              <a:rPr lang="en-US" sz="2300" dirty="0"/>
              <a:t>− embedding and sustaining change</a:t>
            </a:r>
          </a:p>
          <a:p>
            <a:pPr marL="0" indent="0">
              <a:buNone/>
            </a:pPr>
            <a:endParaRPr lang="en-US" sz="2000" i="1" dirty="0"/>
          </a:p>
          <a:p>
            <a:pPr marL="0" indent="0">
              <a:buNone/>
            </a:pPr>
            <a:endParaRPr lang="en-US" sz="2000" i="1" dirty="0"/>
          </a:p>
          <a:p>
            <a:pPr marL="0" indent="0">
              <a:buNone/>
            </a:pPr>
            <a:r>
              <a:rPr lang="en-US" sz="2000" i="1" dirty="0"/>
              <a:t>Source:</a:t>
            </a:r>
          </a:p>
          <a:p>
            <a:pPr marL="0" indent="0">
              <a:buNone/>
            </a:pPr>
            <a:r>
              <a:rPr lang="en-US" sz="2000" i="1" dirty="0">
                <a:hlinkClick r:id="rId2"/>
              </a:rPr>
              <a:t>http://apps.nationalcollege.org.uk/resources/modules/curriculum/Leadership/Entries/2013/1/1_Why_Curriculum_Innovation_Matters.html</a:t>
            </a:r>
            <a:r>
              <a:rPr lang="en-US" sz="2000" i="1" dirty="0"/>
              <a:t> </a:t>
            </a:r>
          </a:p>
        </p:txBody>
      </p:sp>
      <p:sp>
        <p:nvSpPr>
          <p:cNvPr id="9" name="Text Placeholder 8"/>
          <p:cNvSpPr>
            <a:spLocks noGrp="1"/>
          </p:cNvSpPr>
          <p:nvPr>
            <p:ph type="body" sz="half" idx="2"/>
          </p:nvPr>
        </p:nvSpPr>
        <p:spPr/>
        <p:txBody>
          <a:bodyPr/>
          <a:lstStyle/>
          <a:p>
            <a:endParaRPr lang="en-US" dirty="0"/>
          </a:p>
          <a:p>
            <a:endParaRPr lang="en-US" dirty="0"/>
          </a:p>
        </p:txBody>
      </p:sp>
      <p:sp>
        <p:nvSpPr>
          <p:cNvPr id="3" name="AutoShape 2" descr="Image result for pictures Faculty of Colo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pictures Faculty of Colo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pictures Faculty of Colo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pictures Faculty of Colo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84" y="3494073"/>
            <a:ext cx="3195612" cy="228758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93" y="1069128"/>
            <a:ext cx="3195613" cy="2337619"/>
          </a:xfrm>
          <a:prstGeom prst="rect">
            <a:avLst/>
          </a:prstGeom>
        </p:spPr>
      </p:pic>
    </p:spTree>
    <p:extLst>
      <p:ext uri="{BB962C8B-B14F-4D97-AF65-F5344CB8AC3E}">
        <p14:creationId xmlns:p14="http://schemas.microsoft.com/office/powerpoint/2010/main" val="308065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697010" y="112796"/>
            <a:ext cx="10515600" cy="421278"/>
          </a:xfrm>
        </p:spPr>
        <p:txBody>
          <a:bodyPr>
            <a:normAutofit fontScale="90000"/>
          </a:bodyPr>
          <a:lstStyle/>
          <a:p>
            <a:pPr algn="ctr"/>
            <a:br>
              <a:rPr lang="en-US" sz="3200" dirty="0">
                <a:latin typeface="+mn-lt"/>
              </a:rPr>
            </a:br>
            <a:br>
              <a:rPr lang="en-US" sz="3200" dirty="0">
                <a:latin typeface="+mn-lt"/>
              </a:rPr>
            </a:br>
            <a:br>
              <a:rPr lang="en-US" dirty="0">
                <a:latin typeface="+mn-lt"/>
              </a:rPr>
            </a:br>
            <a:r>
              <a:rPr lang="en-US" sz="2800" b="1" i="1" dirty="0">
                <a:latin typeface="+mn-lt"/>
              </a:rPr>
              <a:t>Culturally Sustaining Pedagogy – “The Support of One’s Heritage”</a:t>
            </a:r>
            <a:br>
              <a:rPr lang="en-US" sz="2800" b="1" i="1" dirty="0">
                <a:latin typeface="+mn-lt"/>
              </a:rPr>
            </a:br>
            <a:br>
              <a:rPr lang="en-US" b="1" dirty="0">
                <a:latin typeface="+mn-lt"/>
              </a:rPr>
            </a:br>
            <a:endParaRPr lang="en-US" b="1" dirty="0">
              <a:solidFill>
                <a:srgbClr val="44546A">
                  <a:lumMod val="90000"/>
                  <a:lumOff val="10000"/>
                </a:srgbClr>
              </a:solidFill>
              <a:latin typeface="+mn-lt"/>
              <a:cs typeface="Arial" panose="020B0604020202020204" pitchFamily="34" charset="0"/>
            </a:endParaRPr>
          </a:p>
        </p:txBody>
      </p:sp>
      <p:sp>
        <p:nvSpPr>
          <p:cNvPr id="1048600" name="Content Placeholder 2"/>
          <p:cNvSpPr>
            <a:spLocks noGrp="1"/>
          </p:cNvSpPr>
          <p:nvPr>
            <p:ph idx="1"/>
          </p:nvPr>
        </p:nvSpPr>
        <p:spPr>
          <a:xfrm>
            <a:off x="4725749" y="1166309"/>
            <a:ext cx="7191031" cy="6051787"/>
          </a:xfrm>
        </p:spPr>
        <p:txBody>
          <a:bodyPr>
            <a:normAutofit fontScale="77500" lnSpcReduction="20000"/>
          </a:bodyPr>
          <a:lstStyle/>
          <a:p>
            <a:pPr marL="0" indent="0">
              <a:lnSpc>
                <a:spcPct val="100000"/>
              </a:lnSpc>
              <a:spcBef>
                <a:spcPts val="0"/>
              </a:spcBef>
              <a:buNone/>
            </a:pPr>
            <a:r>
              <a:rPr lang="en-US" b="1" dirty="0"/>
              <a:t>“Culturally Sustaining Pedagogy” </a:t>
            </a:r>
            <a:r>
              <a:rPr lang="en-US" dirty="0"/>
              <a:t>challenges us to promote, celebrate, and even critique the multiple and shifting ways that students engage with culture. Dr. Django Paris, associate professor of language and literacy in the College of Education at Michigan State University, developed culturally sustaining pedagogy to extend asset-based teaching approaches such as culturally relevant pedagogy for the 21st century. His approach challenges us to go beyond acceptance or tolerance of students’ cultures and to move instead toward explicitly supporting aspects of </a:t>
            </a:r>
            <a:r>
              <a:rPr lang="en-US" b="1" i="1" dirty="0"/>
              <a:t>their languages, literacies, and cultural traditions.</a:t>
            </a:r>
            <a:r>
              <a:rPr lang="en-US" dirty="0"/>
              <a:t> Culturally sustaining pedagogy also encourages us to consider the term “culture” in a broader sense, including concepts such as popular, youth, and local culture alongside those associated with ethnicity.</a:t>
            </a:r>
          </a:p>
          <a:p>
            <a:pPr marL="0" indent="0">
              <a:lnSpc>
                <a:spcPct val="100000"/>
              </a:lnSpc>
              <a:spcBef>
                <a:spcPts val="0"/>
              </a:spcBef>
              <a:buNone/>
            </a:pPr>
            <a:endParaRPr lang="en-US" sz="7200" b="1" i="1" dirty="0"/>
          </a:p>
          <a:p>
            <a:pPr marL="0" indent="0" algn="ctr">
              <a:buNone/>
            </a:pPr>
            <a:r>
              <a:rPr lang="en-US" sz="2300" dirty="0">
                <a:hlinkClick r:id="rId2"/>
              </a:rPr>
              <a:t>https://www.literacyworldwide.org/blog/literacy-daily/2017/05/31/culturally-sustaining-pedagogy-in-the-literacy-classroom</a:t>
            </a:r>
            <a:endParaRPr lang="en-US" sz="2300" dirty="0"/>
          </a:p>
          <a:p>
            <a:pPr marL="0" indent="0">
              <a:buNone/>
            </a:pPr>
            <a:endParaRPr lang="en-US" sz="7200" b="1" dirty="0"/>
          </a:p>
          <a:p>
            <a:pPr marL="0" indent="0">
              <a:buNone/>
            </a:pPr>
            <a:endParaRPr lang="en-US" sz="7200" b="1" dirty="0"/>
          </a:p>
          <a:p>
            <a:pPr marL="0" indent="0">
              <a:buNone/>
            </a:pPr>
            <a:endParaRPr lang="en-US" sz="4400" dirty="0"/>
          </a:p>
        </p:txBody>
      </p:sp>
      <p:sp>
        <p:nvSpPr>
          <p:cNvPr id="3" name="Rectangle 2"/>
          <p:cNvSpPr/>
          <p:nvPr/>
        </p:nvSpPr>
        <p:spPr>
          <a:xfrm>
            <a:off x="638364" y="3857873"/>
            <a:ext cx="4768524" cy="1446550"/>
          </a:xfrm>
          <a:prstGeom prst="rect">
            <a:avLst/>
          </a:prstGeom>
        </p:spPr>
        <p:txBody>
          <a:bodyPr wrap="square">
            <a:spAutoFit/>
          </a:bodyPr>
          <a:lstStyle/>
          <a:p>
            <a:endParaRPr lang="en-US" b="1" i="1" dirty="0"/>
          </a:p>
          <a:p>
            <a:endParaRPr lang="en-US" b="1" i="1" dirty="0"/>
          </a:p>
          <a:p>
            <a:endParaRPr lang="en-US" b="1" i="1" dirty="0"/>
          </a:p>
          <a:p>
            <a:endParaRPr lang="en-US" b="1" i="1" dirty="0"/>
          </a:p>
          <a:p>
            <a:r>
              <a:rPr lang="en-US" sz="16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58" y="969017"/>
            <a:ext cx="3698059" cy="23891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313" y="3422931"/>
            <a:ext cx="3697153" cy="2977870"/>
          </a:xfrm>
          <a:prstGeom prst="rect">
            <a:avLst/>
          </a:prstGeom>
        </p:spPr>
      </p:pic>
    </p:spTree>
    <p:extLst>
      <p:ext uri="{BB962C8B-B14F-4D97-AF65-F5344CB8AC3E}">
        <p14:creationId xmlns:p14="http://schemas.microsoft.com/office/powerpoint/2010/main" val="78163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697010" y="112796"/>
            <a:ext cx="10515600" cy="421278"/>
          </a:xfrm>
        </p:spPr>
        <p:txBody>
          <a:bodyPr>
            <a:normAutofit fontScale="90000"/>
          </a:bodyPr>
          <a:lstStyle/>
          <a:p>
            <a:pPr algn="ctr"/>
            <a:br>
              <a:rPr lang="en-US" sz="3200" dirty="0">
                <a:latin typeface="+mn-lt"/>
              </a:rPr>
            </a:br>
            <a:br>
              <a:rPr lang="en-US" sz="3200" dirty="0">
                <a:latin typeface="+mn-lt"/>
              </a:rPr>
            </a:br>
            <a:br>
              <a:rPr lang="en-US" dirty="0">
                <a:latin typeface="+mn-lt"/>
              </a:rPr>
            </a:br>
            <a:r>
              <a:rPr lang="en-US" sz="2800" dirty="0">
                <a:latin typeface="+mn-lt"/>
              </a:rPr>
              <a:t>Career focused instruction – A tool for  enhancing and developing employment soft skills for our students?</a:t>
            </a:r>
            <a:br>
              <a:rPr lang="en-US" sz="2800" dirty="0">
                <a:latin typeface="+mn-lt"/>
              </a:rPr>
            </a:br>
            <a:br>
              <a:rPr lang="en-US" sz="2800" dirty="0">
                <a:latin typeface="+mn-lt"/>
              </a:rPr>
            </a:br>
            <a:endParaRPr lang="en-US" b="1" dirty="0">
              <a:solidFill>
                <a:srgbClr val="44546A">
                  <a:lumMod val="90000"/>
                  <a:lumOff val="10000"/>
                </a:srgbClr>
              </a:solidFill>
              <a:latin typeface="+mn-lt"/>
              <a:cs typeface="Arial" panose="020B0604020202020204" pitchFamily="34" charset="0"/>
            </a:endParaRPr>
          </a:p>
        </p:txBody>
      </p:sp>
      <p:sp>
        <p:nvSpPr>
          <p:cNvPr id="1048600" name="Content Placeholder 2"/>
          <p:cNvSpPr>
            <a:spLocks noGrp="1"/>
          </p:cNvSpPr>
          <p:nvPr>
            <p:ph idx="1"/>
          </p:nvPr>
        </p:nvSpPr>
        <p:spPr>
          <a:xfrm>
            <a:off x="4725749" y="1166309"/>
            <a:ext cx="7191031" cy="5691691"/>
          </a:xfrm>
        </p:spPr>
        <p:txBody>
          <a:bodyPr>
            <a:normAutofit fontScale="92500" lnSpcReduction="20000"/>
          </a:bodyPr>
          <a:lstStyle/>
          <a:p>
            <a:pPr marL="0" indent="0">
              <a:buNone/>
            </a:pPr>
            <a:r>
              <a:rPr lang="en-US" b="1" dirty="0"/>
              <a:t>Top 10 Qualities and Skills Employers are Looking For</a:t>
            </a:r>
          </a:p>
          <a:p>
            <a:r>
              <a:rPr lang="en-US" dirty="0"/>
              <a:t>Communication </a:t>
            </a:r>
            <a:r>
              <a:rPr lang="en-US" b="1" dirty="0"/>
              <a:t>Skills</a:t>
            </a:r>
            <a:r>
              <a:rPr lang="en-US" dirty="0"/>
              <a:t>. ...</a:t>
            </a:r>
          </a:p>
          <a:p>
            <a:r>
              <a:rPr lang="en-US" dirty="0"/>
              <a:t>Honesty. ...</a:t>
            </a:r>
          </a:p>
          <a:p>
            <a:r>
              <a:rPr lang="en-US" dirty="0"/>
              <a:t>Technical Competency. ...</a:t>
            </a:r>
          </a:p>
          <a:p>
            <a:r>
              <a:rPr lang="en-US" dirty="0"/>
              <a:t>Work Ethic. ...</a:t>
            </a:r>
          </a:p>
          <a:p>
            <a:r>
              <a:rPr lang="en-US" dirty="0"/>
              <a:t>Flexibility. ...</a:t>
            </a:r>
          </a:p>
          <a:p>
            <a:r>
              <a:rPr lang="en-US" dirty="0"/>
              <a:t>Determination and Persistence. ...</a:t>
            </a:r>
          </a:p>
          <a:p>
            <a:r>
              <a:rPr lang="en-US" dirty="0"/>
              <a:t>Ability to Work in Harmony with Co-Workers. ...</a:t>
            </a:r>
          </a:p>
          <a:p>
            <a:r>
              <a:rPr lang="en-US" dirty="0"/>
              <a:t>Eager and Willing to Add to Their Knowledge Base and </a:t>
            </a:r>
            <a:r>
              <a:rPr lang="en-US" b="1" dirty="0"/>
              <a:t>Skills</a:t>
            </a:r>
            <a:r>
              <a:rPr lang="en-US" dirty="0"/>
              <a:t>.</a:t>
            </a:r>
          </a:p>
          <a:p>
            <a:r>
              <a:rPr lang="en-US" dirty="0"/>
              <a:t>Problem Solving Skills</a:t>
            </a:r>
          </a:p>
          <a:p>
            <a:r>
              <a:rPr lang="en-US" dirty="0"/>
              <a:t>Loyalty</a:t>
            </a:r>
          </a:p>
          <a:p>
            <a:pPr marL="0" indent="0">
              <a:buNone/>
            </a:pPr>
            <a:r>
              <a:rPr lang="en-US" dirty="0">
                <a:hlinkClick r:id="rId2"/>
              </a:rPr>
              <a:t>https://employmentnorth.com/top-10-qualities-and-skills-employers-are-looking-for/</a:t>
            </a:r>
            <a:endParaRPr lang="en-US" dirty="0"/>
          </a:p>
          <a:p>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buNone/>
            </a:pPr>
            <a:endParaRPr lang="en-US" sz="7200" b="1" dirty="0"/>
          </a:p>
          <a:p>
            <a:pPr marL="0" indent="0">
              <a:buNone/>
            </a:pPr>
            <a:endParaRPr lang="en-US" sz="4400" dirty="0"/>
          </a:p>
        </p:txBody>
      </p:sp>
      <p:sp>
        <p:nvSpPr>
          <p:cNvPr id="3" name="Rectangle 2"/>
          <p:cNvSpPr/>
          <p:nvPr/>
        </p:nvSpPr>
        <p:spPr>
          <a:xfrm>
            <a:off x="638364" y="3857873"/>
            <a:ext cx="4768524" cy="1446550"/>
          </a:xfrm>
          <a:prstGeom prst="rect">
            <a:avLst/>
          </a:prstGeom>
        </p:spPr>
        <p:txBody>
          <a:bodyPr wrap="square">
            <a:spAutoFit/>
          </a:bodyPr>
          <a:lstStyle/>
          <a:p>
            <a:endParaRPr lang="en-US" b="1" i="1" dirty="0"/>
          </a:p>
          <a:p>
            <a:endParaRPr lang="en-US" b="1" i="1" dirty="0"/>
          </a:p>
          <a:p>
            <a:endParaRPr lang="en-US" b="1" i="1" dirty="0"/>
          </a:p>
          <a:p>
            <a:endParaRPr lang="en-US" b="1" i="1" dirty="0"/>
          </a:p>
          <a:p>
            <a:r>
              <a:rPr lang="en-US" sz="1600" dirty="0"/>
              <a:t>/</a:t>
            </a:r>
          </a:p>
        </p:txBody>
      </p:sp>
      <p:sp>
        <p:nvSpPr>
          <p:cNvPr id="2" name="Rectangle 1"/>
          <p:cNvSpPr/>
          <p:nvPr/>
        </p:nvSpPr>
        <p:spPr>
          <a:xfrm>
            <a:off x="136467" y="4581148"/>
            <a:ext cx="3553501" cy="2092881"/>
          </a:xfrm>
          <a:prstGeom prst="rect">
            <a:avLst/>
          </a:prstGeom>
        </p:spPr>
        <p:txBody>
          <a:bodyPr wrap="square">
            <a:spAutoFit/>
          </a:bodyPr>
          <a:lstStyle/>
          <a:p>
            <a:r>
              <a:rPr lang="en-US" dirty="0"/>
              <a:t>Employers want college graduates who have </a:t>
            </a:r>
            <a:r>
              <a:rPr lang="en-US" b="1" dirty="0"/>
              <a:t>“soft skills,” </a:t>
            </a:r>
            <a:r>
              <a:rPr lang="en-US" dirty="0"/>
              <a:t>such as being a good listener or thinking critically, but they have difficulty finding such candidates, according to </a:t>
            </a:r>
            <a:r>
              <a:rPr lang="en-US" dirty="0">
                <a:hlinkClick r:id="rId3"/>
              </a:rPr>
              <a:t>a new report</a:t>
            </a:r>
            <a:r>
              <a:rPr lang="en-US" dirty="0"/>
              <a:t>.</a:t>
            </a:r>
            <a:endParaRPr lang="en-US" sz="5400" b="1" i="1" dirty="0"/>
          </a:p>
          <a:p>
            <a:r>
              <a:rPr lang="en-US" sz="1100" dirty="0">
                <a:hlinkClick r:id="rId4"/>
              </a:rPr>
              <a:t>https://www.insidehighered.com/quicktakes/2019/01/17/survey-employers-want-soft-skills-graduates</a:t>
            </a:r>
            <a:endParaRPr lang="en-US" sz="1100"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291" y="1002889"/>
            <a:ext cx="4048040" cy="3578259"/>
          </a:xfrm>
          <a:prstGeom prst="rect">
            <a:avLst/>
          </a:prstGeom>
        </p:spPr>
      </p:pic>
    </p:spTree>
    <p:extLst>
      <p:ext uri="{BB962C8B-B14F-4D97-AF65-F5344CB8AC3E}">
        <p14:creationId xmlns:p14="http://schemas.microsoft.com/office/powerpoint/2010/main" val="72568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697010" y="112796"/>
            <a:ext cx="10515600" cy="421278"/>
          </a:xfrm>
        </p:spPr>
        <p:txBody>
          <a:bodyPr>
            <a:normAutofit fontScale="90000"/>
          </a:bodyPr>
          <a:lstStyle/>
          <a:p>
            <a:pPr algn="ctr"/>
            <a:br>
              <a:rPr lang="en-US" sz="3200" dirty="0">
                <a:latin typeface="+mn-lt"/>
              </a:rPr>
            </a:br>
            <a:br>
              <a:rPr lang="en-US" sz="3200" dirty="0">
                <a:latin typeface="+mn-lt"/>
              </a:rPr>
            </a:br>
            <a:br>
              <a:rPr lang="en-US" dirty="0">
                <a:latin typeface="+mn-lt"/>
              </a:rPr>
            </a:br>
            <a:r>
              <a:rPr lang="en-US" sz="2800" dirty="0">
                <a:latin typeface="+mn-lt"/>
              </a:rPr>
              <a:t>The Modern Classroom and Mobile Devices</a:t>
            </a:r>
            <a:br>
              <a:rPr lang="en-US" sz="2800" dirty="0">
                <a:latin typeface="+mn-lt"/>
              </a:rPr>
            </a:br>
            <a:br>
              <a:rPr lang="en-US" sz="2800" dirty="0">
                <a:latin typeface="+mn-lt"/>
              </a:rPr>
            </a:br>
            <a:br>
              <a:rPr lang="en-US" sz="2800" dirty="0">
                <a:latin typeface="+mn-lt"/>
              </a:rPr>
            </a:br>
            <a:endParaRPr lang="en-US" b="1" dirty="0">
              <a:solidFill>
                <a:srgbClr val="44546A">
                  <a:lumMod val="90000"/>
                  <a:lumOff val="10000"/>
                </a:srgbClr>
              </a:solidFill>
              <a:latin typeface="+mn-lt"/>
              <a:cs typeface="Arial" panose="020B0604020202020204" pitchFamily="34" charset="0"/>
            </a:endParaRPr>
          </a:p>
        </p:txBody>
      </p:sp>
      <p:sp>
        <p:nvSpPr>
          <p:cNvPr id="1048600" name="Content Placeholder 2"/>
          <p:cNvSpPr>
            <a:spLocks noGrp="1"/>
          </p:cNvSpPr>
          <p:nvPr>
            <p:ph idx="1"/>
          </p:nvPr>
        </p:nvSpPr>
        <p:spPr>
          <a:xfrm>
            <a:off x="4725749" y="1166310"/>
            <a:ext cx="7191031" cy="5428700"/>
          </a:xfrm>
        </p:spPr>
        <p:txBody>
          <a:bodyPr>
            <a:normAutofit lnSpcReduction="10000"/>
          </a:bodyPr>
          <a:lstStyle/>
          <a:p>
            <a:pPr marL="0" indent="0" algn="ctr">
              <a:buNone/>
            </a:pPr>
            <a:r>
              <a:rPr lang="en-US" b="1" dirty="0"/>
              <a:t>The Academic Mobile Devices</a:t>
            </a:r>
          </a:p>
          <a:p>
            <a:pPr algn="ctr"/>
            <a:r>
              <a:rPr lang="en-US" dirty="0"/>
              <a:t>Laptops</a:t>
            </a:r>
          </a:p>
          <a:p>
            <a:pPr algn="ctr"/>
            <a:r>
              <a:rPr lang="en-US" dirty="0" err="1"/>
              <a:t>IPad</a:t>
            </a:r>
            <a:endParaRPr lang="en-US" dirty="0"/>
          </a:p>
          <a:p>
            <a:pPr algn="ctr"/>
            <a:r>
              <a:rPr lang="en-US" dirty="0"/>
              <a:t>Cell Phones &amp; Smartphones</a:t>
            </a:r>
          </a:p>
          <a:p>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buNone/>
            </a:pPr>
            <a:r>
              <a:rPr lang="en-US" sz="2000" i="1" dirty="0">
                <a:latin typeface="Times New Roman" panose="02020603050405020304" pitchFamily="18" charset="0"/>
                <a:cs typeface="Times New Roman" panose="02020603050405020304" pitchFamily="18" charset="0"/>
              </a:rPr>
              <a:t>"Using portable computing devices (such as iPads, laptops, tablet PCs, PDAs and smartphones) with wireless networks enables mobility and mobile variation related to instructional approaches, disciplines, learning goals and technological tools." </a:t>
            </a:r>
            <a:endParaRPr lang="en-US" sz="2000" b="1" i="1" dirty="0">
              <a:latin typeface="Times New Roman" panose="02020603050405020304" pitchFamily="18" charset="0"/>
              <a:cs typeface="Times New Roman" panose="02020603050405020304" pitchFamily="18" charset="0"/>
            </a:endParaRPr>
          </a:p>
          <a:p>
            <a:pPr marL="0" indent="0">
              <a:buNone/>
            </a:pPr>
            <a:endParaRPr lang="en-US" sz="4400" dirty="0"/>
          </a:p>
        </p:txBody>
      </p:sp>
      <p:sp>
        <p:nvSpPr>
          <p:cNvPr id="3" name="Rectangle 2"/>
          <p:cNvSpPr/>
          <p:nvPr/>
        </p:nvSpPr>
        <p:spPr>
          <a:xfrm>
            <a:off x="638364" y="3857873"/>
            <a:ext cx="4768524" cy="1446550"/>
          </a:xfrm>
          <a:prstGeom prst="rect">
            <a:avLst/>
          </a:prstGeom>
        </p:spPr>
        <p:txBody>
          <a:bodyPr wrap="square">
            <a:spAutoFit/>
          </a:bodyPr>
          <a:lstStyle/>
          <a:p>
            <a:endParaRPr lang="en-US" b="1" i="1" dirty="0"/>
          </a:p>
          <a:p>
            <a:endParaRPr lang="en-US" b="1" i="1" dirty="0"/>
          </a:p>
          <a:p>
            <a:endParaRPr lang="en-US" b="1" i="1" dirty="0"/>
          </a:p>
          <a:p>
            <a:endParaRPr lang="en-US" b="1" i="1" dirty="0"/>
          </a:p>
          <a:p>
            <a:r>
              <a:rPr lang="en-US" sz="1600" dirty="0">
                <a:latin typeface="Constantia" panose="02030602050306030303" pitchFamily="18" charset="0"/>
              </a:rPr>
              <a:t>/</a:t>
            </a:r>
          </a:p>
        </p:txBody>
      </p:sp>
      <p:sp>
        <p:nvSpPr>
          <p:cNvPr id="2" name="Rectangle 1"/>
          <p:cNvSpPr/>
          <p:nvPr/>
        </p:nvSpPr>
        <p:spPr>
          <a:xfrm>
            <a:off x="4725749" y="6119336"/>
            <a:ext cx="4353515" cy="738664"/>
          </a:xfrm>
          <a:prstGeom prst="rect">
            <a:avLst/>
          </a:prstGeom>
        </p:spPr>
        <p:txBody>
          <a:bodyPr wrap="square">
            <a:spAutoFit/>
          </a:bodyPr>
          <a:lstStyle/>
          <a:p>
            <a:r>
              <a:rPr lang="en-US" sz="1400" dirty="0">
                <a:hlinkClick r:id="rId2"/>
              </a:rPr>
              <a:t>https://www.insidehighered.com/digital-learning/article/2019/02/27/mobile-devices-transform-classroom-experiences-and</a:t>
            </a:r>
            <a:endParaRPr lang="en-US" sz="1400" b="1" dirty="0"/>
          </a:p>
        </p:txBody>
      </p:sp>
      <p:sp>
        <p:nvSpPr>
          <p:cNvPr id="5" name="Rectangle 4"/>
          <p:cNvSpPr/>
          <p:nvPr/>
        </p:nvSpPr>
        <p:spPr>
          <a:xfrm>
            <a:off x="4798578" y="3380819"/>
            <a:ext cx="6096000" cy="1200329"/>
          </a:xfrm>
          <a:prstGeom prst="rect">
            <a:avLst/>
          </a:prstGeom>
        </p:spPr>
        <p:txBody>
          <a:bodyPr>
            <a:spAutoFit/>
          </a:bodyPr>
          <a:lstStyle/>
          <a:p>
            <a:r>
              <a:rPr lang="en-US" i="1" dirty="0">
                <a:solidFill>
                  <a:srgbClr val="000000"/>
                </a:solidFill>
                <a:latin typeface="Times New Roman" panose="02020603050405020304" pitchFamily="18" charset="0"/>
                <a:cs typeface="Times New Roman" panose="02020603050405020304" pitchFamily="18" charset="0"/>
              </a:rPr>
              <a:t>“Two years ago, four instructional designers in the University of California System decided to undertake a research project on “mobile learning.” Their first order of business: figure out what that is.”</a:t>
            </a:r>
            <a:endParaRPr lang="en-US" i="1" dirty="0">
              <a:latin typeface="Times New Roman" panose="02020603050405020304" pitchFamily="18" charset="0"/>
              <a:cs typeface="Times New Roman" panose="02020603050405020304" pitchFamily="18" charset="0"/>
            </a:endParaRPr>
          </a:p>
        </p:txBody>
      </p:sp>
      <p:sp>
        <p:nvSpPr>
          <p:cNvPr id="13" name="Rectangle 12"/>
          <p:cNvSpPr/>
          <p:nvPr/>
        </p:nvSpPr>
        <p:spPr>
          <a:xfrm>
            <a:off x="-72828" y="3149987"/>
            <a:ext cx="4393975" cy="2862322"/>
          </a:xfrm>
          <a:prstGeom prst="rect">
            <a:avLst/>
          </a:prstGeom>
        </p:spPr>
        <p:txBody>
          <a:bodyPr wrap="square">
            <a:spAutoFit/>
          </a:bodyPr>
          <a:lstStyle/>
          <a:p>
            <a:r>
              <a:rPr lang="en-US" dirty="0">
                <a:solidFill>
                  <a:srgbClr val="49596D"/>
                </a:solidFill>
                <a:latin typeface="-apple-system"/>
              </a:rPr>
              <a:t>Mobile technology has revolutionized how colleges build and maintain brand reputation. Today, developing a strategy that considers mobile activity is critical to attracting and retaining students. Many institutions are </a:t>
            </a:r>
            <a:r>
              <a:rPr lang="en-US" u="sng" dirty="0">
                <a:solidFill>
                  <a:srgbClr val="49596D"/>
                </a:solidFill>
                <a:latin typeface="-apple-system"/>
                <a:hlinkClick r:id="rId3"/>
              </a:rPr>
              <a:t>using smartphone apps</a:t>
            </a:r>
            <a:r>
              <a:rPr lang="en-US" dirty="0">
                <a:solidFill>
                  <a:srgbClr val="49596D"/>
                </a:solidFill>
                <a:latin typeface="-apple-system"/>
              </a:rPr>
              <a:t> to connect with existing and prospective learners via social media, which paints them as exciting, interactive and futuristic centers of higher education.</a:t>
            </a:r>
            <a:endParaRPr lang="en-US" dirty="0"/>
          </a:p>
        </p:txBody>
      </p:sp>
      <p:sp>
        <p:nvSpPr>
          <p:cNvPr id="14" name="Rectangle 13"/>
          <p:cNvSpPr/>
          <p:nvPr/>
        </p:nvSpPr>
        <p:spPr>
          <a:xfrm>
            <a:off x="-72828" y="6103903"/>
            <a:ext cx="2892482" cy="738664"/>
          </a:xfrm>
          <a:prstGeom prst="rect">
            <a:avLst/>
          </a:prstGeom>
        </p:spPr>
        <p:txBody>
          <a:bodyPr wrap="square">
            <a:spAutoFit/>
          </a:bodyPr>
          <a:lstStyle/>
          <a:p>
            <a:r>
              <a:rPr lang="en-US" sz="1400" dirty="0">
                <a:hlinkClick r:id="rId4"/>
              </a:rPr>
              <a:t>https://blog.fullfabric.com/five-ways-higher-education-is-making-use-of-mobile-technology</a:t>
            </a:r>
            <a:endParaRPr lang="en-US" sz="1400"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28283"/>
            <a:ext cx="3998372" cy="2421704"/>
          </a:xfrm>
          <a:prstGeom prst="rect">
            <a:avLst/>
          </a:prstGeom>
        </p:spPr>
      </p:pic>
    </p:spTree>
    <p:extLst>
      <p:ext uri="{BB962C8B-B14F-4D97-AF65-F5344CB8AC3E}">
        <p14:creationId xmlns:p14="http://schemas.microsoft.com/office/powerpoint/2010/main" val="355957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a:xfrm>
            <a:off x="1338606" y="1197204"/>
            <a:ext cx="10015194" cy="838986"/>
          </a:xfrm>
        </p:spPr>
        <p:txBody>
          <a:bodyPr>
            <a:normAutofit/>
          </a:bodyPr>
          <a:lstStyle/>
          <a:p>
            <a:pPr algn="ctr"/>
            <a:r>
              <a:rPr lang="en-US" b="1" dirty="0">
                <a:solidFill>
                  <a:schemeClr val="tx2">
                    <a:lumMod val="90000"/>
                    <a:lumOff val="10000"/>
                  </a:schemeClr>
                </a:solidFill>
                <a:latin typeface="+mn-lt"/>
                <a:cs typeface="Arial" panose="020B0604020202020204" pitchFamily="34" charset="0"/>
              </a:rPr>
              <a:t>Questions &amp; Comments </a:t>
            </a:r>
          </a:p>
        </p:txBody>
      </p:sp>
      <p:sp>
        <p:nvSpPr>
          <p:cNvPr id="1048659" name="Content Placeholder 2"/>
          <p:cNvSpPr>
            <a:spLocks noGrp="1"/>
          </p:cNvSpPr>
          <p:nvPr>
            <p:ph sz="half" idx="1"/>
          </p:nvPr>
        </p:nvSpPr>
        <p:spPr>
          <a:xfrm>
            <a:off x="684451" y="2243580"/>
            <a:ext cx="4811486" cy="4116760"/>
          </a:xfrm>
        </p:spPr>
        <p:txBody>
          <a:bodyPr>
            <a:normAutofit fontScale="25000" lnSpcReduction="20000"/>
          </a:bodyPr>
          <a:lstStyle/>
          <a:p>
            <a:pPr marL="0" indent="0">
              <a:buNone/>
            </a:pPr>
            <a:r>
              <a:rPr lang="en-US" sz="7400" dirty="0"/>
              <a:t>Please feel free to contact each of us for more information.</a:t>
            </a:r>
          </a:p>
          <a:p>
            <a:pPr marL="0" indent="0">
              <a:buNone/>
            </a:pPr>
            <a:endParaRPr lang="en-US" dirty="0"/>
          </a:p>
          <a:p>
            <a:pPr marL="0" indent="0">
              <a:buNone/>
            </a:pPr>
            <a:r>
              <a:rPr lang="en-US" sz="9600" dirty="0"/>
              <a:t>Dolores Davison</a:t>
            </a:r>
            <a:br>
              <a:rPr lang="en-US" sz="9600" dirty="0"/>
            </a:br>
            <a:r>
              <a:rPr lang="en-US" sz="9600" dirty="0">
                <a:hlinkClick r:id="rId2"/>
              </a:rPr>
              <a:t>davisondolores@fhda.edu</a:t>
            </a:r>
            <a:endParaRPr lang="en-US" sz="9600" dirty="0"/>
          </a:p>
          <a:p>
            <a:pPr marL="0" indent="0">
              <a:buNone/>
            </a:pPr>
            <a:endParaRPr lang="en-US" sz="9600" dirty="0"/>
          </a:p>
          <a:p>
            <a:pPr marL="0" indent="0">
              <a:buNone/>
            </a:pPr>
            <a:r>
              <a:rPr lang="en-US" sz="9600" dirty="0"/>
              <a:t>Kerry Ybarra</a:t>
            </a:r>
            <a:br>
              <a:rPr lang="en-US" sz="9600" dirty="0"/>
            </a:br>
            <a:r>
              <a:rPr lang="en-US" sz="9600" dirty="0">
                <a:hlinkClick r:id="rId3"/>
              </a:rPr>
              <a:t>kerry.ybarra@fresnocitycollege.edu</a:t>
            </a:r>
            <a:endParaRPr lang="en-US" sz="9600" dirty="0"/>
          </a:p>
          <a:p>
            <a:pPr marL="0" indent="0">
              <a:buNone/>
            </a:pPr>
            <a:endParaRPr lang="en-US" sz="9600" dirty="0"/>
          </a:p>
          <a:p>
            <a:pPr marL="0" indent="0">
              <a:buNone/>
            </a:pPr>
            <a:r>
              <a:rPr lang="en-US" sz="9600" dirty="0"/>
              <a:t>Silvester Henderson</a:t>
            </a:r>
            <a:br>
              <a:rPr lang="en-US" sz="9600"/>
            </a:br>
            <a:r>
              <a:rPr lang="en-US" sz="9600">
                <a:hlinkClick r:id="rId4"/>
              </a:rPr>
              <a:t>shenderson@losmedanos.edu</a:t>
            </a:r>
            <a:endParaRPr lang="en-US" sz="9600" dirty="0"/>
          </a:p>
          <a:p>
            <a:pPr marL="0" indent="0">
              <a:buNone/>
            </a:pPr>
            <a:endParaRPr lang="en-US" sz="9600" dirty="0"/>
          </a:p>
          <a:p>
            <a:pPr marL="0" indent="0">
              <a:buNone/>
            </a:pPr>
            <a:br>
              <a:rPr lang="en-US" dirty="0"/>
            </a:br>
            <a:endParaRPr lang="en-US" dirty="0"/>
          </a:p>
          <a:p>
            <a:pPr marL="0" indent="0">
              <a:buNone/>
            </a:pPr>
            <a:br>
              <a:rPr lang="en-US" dirty="0"/>
            </a:br>
            <a:br>
              <a:rPr lang="en-US" dirty="0"/>
            </a:b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989814"/>
          </a:xfrm>
          <a:prstGeom prst="rect">
            <a:avLst/>
          </a:prstGeom>
        </p:spPr>
      </p:pic>
      <p:pic>
        <p:nvPicPr>
          <p:cNvPr id="8" name="Content Placeholder 7"/>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586917" y="2097924"/>
            <a:ext cx="4981996" cy="411676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48A5-57A9-F747-9371-C05959C9335F}"/>
              </a:ext>
            </a:extLst>
          </p:cNvPr>
          <p:cNvSpPr>
            <a:spLocks noGrp="1"/>
          </p:cNvSpPr>
          <p:nvPr>
            <p:ph type="title"/>
          </p:nvPr>
        </p:nvSpPr>
        <p:spPr/>
        <p:txBody>
          <a:bodyPr/>
          <a:lstStyle/>
          <a:p>
            <a:r>
              <a:rPr lang="en-US" dirty="0"/>
              <a:t>Breakout Description</a:t>
            </a:r>
          </a:p>
        </p:txBody>
      </p:sp>
      <p:sp>
        <p:nvSpPr>
          <p:cNvPr id="3" name="Content Placeholder 2">
            <a:extLst>
              <a:ext uri="{FF2B5EF4-FFF2-40B4-BE49-F238E27FC236}">
                <a16:creationId xmlns:a16="http://schemas.microsoft.com/office/drawing/2014/main" id="{2EE541B2-8BC5-054F-A4D5-27477D59221D}"/>
              </a:ext>
            </a:extLst>
          </p:cNvPr>
          <p:cNvSpPr>
            <a:spLocks noGrp="1"/>
          </p:cNvSpPr>
          <p:nvPr>
            <p:ph idx="1"/>
          </p:nvPr>
        </p:nvSpPr>
        <p:spPr/>
        <p:txBody>
          <a:bodyPr/>
          <a:lstStyle/>
          <a:p>
            <a:r>
              <a:rPr lang="en-US" dirty="0"/>
              <a:t>Instructional relevance is a critical component for the support of our disproportionately impacted students throughout the California Community College system. By highlighting the importance of our students’ cultural heritage via cultural sensitivity and appreciation, our impacted students can begin to connect their human experiences with our current institutional and curricular requirements.  Please come and experience hands-on teaching methods that will equalize the science of teaching for our diverse students The primary goal of this session is to heighten our equity-focused teaching skills and reshape our curricular methods for the benefit of our impacted students. </a:t>
            </a:r>
          </a:p>
          <a:p>
            <a:endParaRPr lang="en-US" dirty="0"/>
          </a:p>
        </p:txBody>
      </p:sp>
    </p:spTree>
    <p:extLst>
      <p:ext uri="{BB962C8B-B14F-4D97-AF65-F5344CB8AC3E}">
        <p14:creationId xmlns:p14="http://schemas.microsoft.com/office/powerpoint/2010/main" val="282671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0" y="0"/>
            <a:ext cx="11353800" cy="582627"/>
          </a:xfrm>
        </p:spPr>
        <p:txBody>
          <a:bodyPr>
            <a:noAutofit/>
          </a:bodyPr>
          <a:lstStyle/>
          <a:p>
            <a:r>
              <a:rPr lang="en-US" sz="4000" b="1" dirty="0">
                <a:solidFill>
                  <a:srgbClr val="44546A">
                    <a:lumMod val="90000"/>
                    <a:lumOff val="10000"/>
                  </a:srgbClr>
                </a:solidFill>
                <a:latin typeface="+mn-lt"/>
                <a:cs typeface="Arial" panose="020B0604020202020204" pitchFamily="34" charset="0"/>
              </a:rPr>
              <a:t>Presentation Highlights</a:t>
            </a:r>
          </a:p>
        </p:txBody>
      </p:sp>
      <p:sp>
        <p:nvSpPr>
          <p:cNvPr id="1048594" name="Content Placeholder 2"/>
          <p:cNvSpPr>
            <a:spLocks noGrp="1"/>
          </p:cNvSpPr>
          <p:nvPr>
            <p:ph idx="1"/>
          </p:nvPr>
        </p:nvSpPr>
        <p:spPr>
          <a:xfrm>
            <a:off x="0" y="195944"/>
            <a:ext cx="11140821" cy="7494814"/>
          </a:xfrm>
        </p:spPr>
        <p:txBody>
          <a:bodyPr>
            <a:noAutofit/>
          </a:bodyPr>
          <a:lstStyle/>
          <a:p>
            <a:pPr marL="0" indent="0">
              <a:buNone/>
            </a:pPr>
            <a:endParaRPr lang="en-US" dirty="0">
              <a:cs typeface="Times New Roman" panose="02020603050405020304" pitchFamily="18" charset="0"/>
            </a:endParaRPr>
          </a:p>
          <a:p>
            <a:r>
              <a:rPr lang="en-US" dirty="0">
                <a:cs typeface="Times New Roman" panose="02020603050405020304" pitchFamily="18" charset="0"/>
              </a:rPr>
              <a:t>What is the definition of a</a:t>
            </a:r>
            <a:r>
              <a:rPr lang="en-US" b="1" i="1" dirty="0">
                <a:cs typeface="Times New Roman" panose="02020603050405020304" pitchFamily="18" charset="0"/>
              </a:rPr>
              <a:t> “Disproportionately Impacted Student”? </a:t>
            </a:r>
            <a:r>
              <a:rPr lang="en-US" dirty="0">
                <a:cs typeface="Times New Roman" panose="02020603050405020304" pitchFamily="18" charset="0"/>
              </a:rPr>
              <a:t>Who are they?</a:t>
            </a:r>
          </a:p>
          <a:p>
            <a:r>
              <a:rPr lang="en-US" dirty="0">
                <a:cs typeface="Times New Roman" panose="02020603050405020304" pitchFamily="18" charset="0"/>
              </a:rPr>
              <a:t>Consider the Academic </a:t>
            </a:r>
            <a:r>
              <a:rPr lang="en-US" i="1" dirty="0">
                <a:cs typeface="Times New Roman" panose="02020603050405020304" pitchFamily="18" charset="0"/>
              </a:rPr>
              <a:t>4 </a:t>
            </a:r>
            <a:r>
              <a:rPr lang="en-US" b="1" i="1" dirty="0">
                <a:cs typeface="Times New Roman" panose="02020603050405020304" pitchFamily="18" charset="0"/>
              </a:rPr>
              <a:t>A’s</a:t>
            </a:r>
            <a:r>
              <a:rPr lang="en-US" i="1" dirty="0">
                <a:cs typeface="Times New Roman" panose="02020603050405020304" pitchFamily="18" charset="0"/>
              </a:rPr>
              <a:t> of Instruction</a:t>
            </a:r>
            <a:endParaRPr lang="en-US" dirty="0">
              <a:cs typeface="Times New Roman" panose="02020603050405020304" pitchFamily="18" charset="0"/>
            </a:endParaRPr>
          </a:p>
          <a:p>
            <a:r>
              <a:rPr lang="en-US" dirty="0">
                <a:cs typeface="Times New Roman" panose="02020603050405020304" pitchFamily="18" charset="0"/>
              </a:rPr>
              <a:t>Culturally Responsive Instructional Strategies for our Students – </a:t>
            </a:r>
            <a:r>
              <a:rPr lang="en-US" i="1" dirty="0">
                <a:cs typeface="Times New Roman" panose="02020603050405020304" pitchFamily="18" charset="0"/>
              </a:rPr>
              <a:t>“Designing flexible teaching modules”</a:t>
            </a:r>
            <a:endParaRPr lang="en-US" b="1" dirty="0">
              <a:cs typeface="Times New Roman" panose="02020603050405020304" pitchFamily="18" charset="0"/>
            </a:endParaRPr>
          </a:p>
          <a:p>
            <a:r>
              <a:rPr lang="en-US" dirty="0">
                <a:cs typeface="Times New Roman" panose="02020603050405020304" pitchFamily="18" charset="0"/>
              </a:rPr>
              <a:t>The Creation of an Inclusive and Inventive Classroom: Cultural Sensitivity</a:t>
            </a:r>
          </a:p>
          <a:p>
            <a:r>
              <a:rPr lang="en-US" i="1" dirty="0">
                <a:cs typeface="Times New Roman" panose="02020603050405020304" pitchFamily="18" charset="0"/>
              </a:rPr>
              <a:t>Culturally Sustaining Pedagogy – “The support of one’s heritage”</a:t>
            </a:r>
            <a:endParaRPr lang="en-US" b="1" i="1" dirty="0">
              <a:cs typeface="Times New Roman" panose="02020603050405020304" pitchFamily="18" charset="0"/>
            </a:endParaRPr>
          </a:p>
          <a:p>
            <a:r>
              <a:rPr lang="en-US" dirty="0">
                <a:cs typeface="Times New Roman" panose="02020603050405020304" pitchFamily="18" charset="0"/>
              </a:rPr>
              <a:t>Career focused instruction – A tool for enhancing and developing employment soft skills for our students?</a:t>
            </a:r>
          </a:p>
          <a:p>
            <a:r>
              <a:rPr lang="en-US" dirty="0">
                <a:cs typeface="Times New Roman" panose="02020603050405020304" pitchFamily="18" charset="0"/>
              </a:rPr>
              <a:t>The Modern Classroom and Mobile Devices</a:t>
            </a:r>
            <a:endParaRPr lang="en-US" b="1" dirty="0">
              <a:cs typeface="Times New Roman" panose="02020603050405020304" pitchFamily="18" charset="0"/>
            </a:endParaRPr>
          </a:p>
          <a:p>
            <a:r>
              <a:rPr lang="en-US" dirty="0">
                <a:cs typeface="Times New Roman" panose="02020603050405020304" pitchFamily="18" charset="0"/>
              </a:rPr>
              <a:t>Could innovative </a:t>
            </a:r>
            <a:r>
              <a:rPr lang="en-US" b="1" i="1" dirty="0">
                <a:cs typeface="Times New Roman" panose="02020603050405020304" pitchFamily="18" charset="0"/>
              </a:rPr>
              <a:t>“</a:t>
            </a:r>
            <a:r>
              <a:rPr lang="en-US" b="1" i="1" dirty="0" err="1">
                <a:cs typeface="Times New Roman" panose="02020603050405020304" pitchFamily="18" charset="0"/>
              </a:rPr>
              <a:t>Ethno</a:t>
            </a:r>
            <a:r>
              <a:rPr lang="en-US" b="1" i="1" dirty="0">
                <a:cs typeface="Times New Roman" panose="02020603050405020304" pitchFamily="18" charset="0"/>
              </a:rPr>
              <a:t> – Relativist</a:t>
            </a:r>
            <a:r>
              <a:rPr lang="en-US" i="1" dirty="0">
                <a:cs typeface="Times New Roman" panose="02020603050405020304" pitchFamily="18" charset="0"/>
              </a:rPr>
              <a:t>” </a:t>
            </a:r>
            <a:r>
              <a:rPr lang="en-US" dirty="0">
                <a:cs typeface="Times New Roman" panose="02020603050405020304" pitchFamily="18" charset="0"/>
              </a:rPr>
              <a:t>curricular structures creating academic employment for faculty?  If so, how? </a:t>
            </a:r>
          </a:p>
          <a:p>
            <a:r>
              <a:rPr lang="en-US" dirty="0">
                <a:cs typeface="Times New Roman" panose="02020603050405020304" pitchFamily="18" charset="0"/>
              </a:rPr>
              <a:t>Questions and Comments?</a:t>
            </a:r>
            <a:br>
              <a:rPr lang="en-US" dirty="0">
                <a:cs typeface="Times New Roman" panose="02020603050405020304" pitchFamily="18" charset="0"/>
              </a:rPr>
            </a:br>
            <a:r>
              <a:rPr lang="en-US" dirty="0">
                <a:cs typeface="Times New Roman" panose="02020603050405020304" pitchFamily="18" charset="0"/>
              </a:rPr>
              <a:t> </a:t>
            </a:r>
            <a:endParaRPr lang="en-US" b="1" i="1" dirty="0">
              <a:cs typeface="Times New Roman" panose="02020603050405020304" pitchFamily="18" charset="0"/>
            </a:endParaRPr>
          </a:p>
          <a:p>
            <a:pPr marL="0" indent="0">
              <a:buNone/>
            </a:pPr>
            <a:endParaRPr lang="en-US" b="1" i="1"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2D5F7E-589F-7E42-9E49-4318DCDFC117}"/>
              </a:ext>
            </a:extLst>
          </p:cNvPr>
          <p:cNvSpPr>
            <a:spLocks noGrp="1"/>
          </p:cNvSpPr>
          <p:nvPr>
            <p:ph type="title"/>
          </p:nvPr>
        </p:nvSpPr>
        <p:spPr/>
        <p:txBody>
          <a:bodyPr>
            <a:normAutofit/>
          </a:bodyPr>
          <a:lstStyle/>
          <a:p>
            <a:r>
              <a:rPr lang="en-US" dirty="0">
                <a:cs typeface="Times New Roman" panose="02020603050405020304" pitchFamily="18" charset="0"/>
              </a:rPr>
              <a:t>What is the definition of </a:t>
            </a:r>
            <a:r>
              <a:rPr lang="en-US" i="1" dirty="0">
                <a:cs typeface="Times New Roman" panose="02020603050405020304" pitchFamily="18" charset="0"/>
              </a:rPr>
              <a:t>a</a:t>
            </a:r>
            <a:r>
              <a:rPr lang="en-US" b="1" i="1" dirty="0">
                <a:cs typeface="Times New Roman" panose="02020603050405020304" pitchFamily="18" charset="0"/>
              </a:rPr>
              <a:t> “Disproportionately Impacted Student”? </a:t>
            </a:r>
            <a:r>
              <a:rPr lang="en-US" dirty="0">
                <a:cs typeface="Times New Roman" panose="02020603050405020304" pitchFamily="18" charset="0"/>
              </a:rPr>
              <a:t>Who are they?</a:t>
            </a:r>
            <a:endParaRPr lang="en-US" dirty="0"/>
          </a:p>
        </p:txBody>
      </p:sp>
      <p:pic>
        <p:nvPicPr>
          <p:cNvPr id="5" name="Content Placeholder 4">
            <a:extLst>
              <a:ext uri="{FF2B5EF4-FFF2-40B4-BE49-F238E27FC236}">
                <a16:creationId xmlns:a16="http://schemas.microsoft.com/office/drawing/2014/main" id="{471EC484-9464-B542-8E06-92AE5E2EAC7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842113"/>
            <a:ext cx="6250259" cy="4318361"/>
          </a:xfrm>
        </p:spPr>
      </p:pic>
      <p:sp>
        <p:nvSpPr>
          <p:cNvPr id="7" name="Content Placeholder 6">
            <a:extLst>
              <a:ext uri="{FF2B5EF4-FFF2-40B4-BE49-F238E27FC236}">
                <a16:creationId xmlns:a16="http://schemas.microsoft.com/office/drawing/2014/main" id="{AAB8437C-BDC1-0344-8463-10B443EFCC93}"/>
              </a:ext>
            </a:extLst>
          </p:cNvPr>
          <p:cNvSpPr>
            <a:spLocks noGrp="1"/>
          </p:cNvSpPr>
          <p:nvPr>
            <p:ph sz="half" idx="2"/>
          </p:nvPr>
        </p:nvSpPr>
        <p:spPr>
          <a:xfrm>
            <a:off x="6518563" y="1842113"/>
            <a:ext cx="5181600" cy="4334850"/>
          </a:xfrm>
        </p:spPr>
        <p:txBody>
          <a:bodyPr>
            <a:normAutofit fontScale="92500" lnSpcReduction="10000"/>
          </a:bodyPr>
          <a:lstStyle/>
          <a:p>
            <a:pPr marL="0" indent="0">
              <a:buNone/>
            </a:pPr>
            <a:r>
              <a:rPr lang="en-US" dirty="0">
                <a:cs typeface="Times New Roman" panose="02020603050405020304" pitchFamily="18" charset="0"/>
              </a:rPr>
              <a:t>“A college education that fails to ensure that students learn is not worth the cost at any price. High cost plus poor quality equals low value. The answer is not throwing money at problems. </a:t>
            </a:r>
            <a:r>
              <a:rPr lang="en-US" b="1" i="1" dirty="0">
                <a:cs typeface="Times New Roman" panose="02020603050405020304" pitchFamily="18" charset="0"/>
              </a:rPr>
              <a:t>Societies must take steps to improve the quality and quantity of learning, changing the very culture of higher education as a whole.”</a:t>
            </a:r>
          </a:p>
          <a:p>
            <a:pPr marL="0" indent="0">
              <a:buNone/>
            </a:pPr>
            <a:r>
              <a:rPr lang="en-US" dirty="0">
                <a:hlinkClick r:id="rId3"/>
              </a:rPr>
              <a:t>https://yaleglobal.yale.edu/content/higher-education-learning-crisis</a:t>
            </a:r>
            <a:endParaRPr lang="en-US" b="1" i="1" dirty="0">
              <a:cs typeface="Times New Roman" panose="02020603050405020304" pitchFamily="18" charset="0"/>
            </a:endParaRPr>
          </a:p>
          <a:p>
            <a:endParaRPr lang="en-US" b="1" i="1" dirty="0">
              <a:cs typeface="Times New Roman" panose="02020603050405020304" pitchFamily="18" charset="0"/>
            </a:endParaRPr>
          </a:p>
          <a:p>
            <a:endParaRPr lang="en-US" dirty="0"/>
          </a:p>
        </p:txBody>
      </p:sp>
    </p:spTree>
    <p:extLst>
      <p:ext uri="{BB962C8B-B14F-4D97-AF65-F5344CB8AC3E}">
        <p14:creationId xmlns:p14="http://schemas.microsoft.com/office/powerpoint/2010/main" val="352325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1248-BC64-FE43-A078-D35188DC8A3E}"/>
              </a:ext>
            </a:extLst>
          </p:cNvPr>
          <p:cNvSpPr>
            <a:spLocks noGrp="1"/>
          </p:cNvSpPr>
          <p:nvPr>
            <p:ph type="title"/>
          </p:nvPr>
        </p:nvSpPr>
        <p:spPr/>
        <p:txBody>
          <a:bodyPr/>
          <a:lstStyle/>
          <a:p>
            <a:r>
              <a:rPr lang="en-US" dirty="0"/>
              <a:t>When Does This Occur?</a:t>
            </a:r>
          </a:p>
        </p:txBody>
      </p:sp>
      <p:sp>
        <p:nvSpPr>
          <p:cNvPr id="3" name="Content Placeholder 2">
            <a:extLst>
              <a:ext uri="{FF2B5EF4-FFF2-40B4-BE49-F238E27FC236}">
                <a16:creationId xmlns:a16="http://schemas.microsoft.com/office/drawing/2014/main" id="{7E3FD110-4B17-D14D-A7AD-50D9DADAA716}"/>
              </a:ext>
            </a:extLst>
          </p:cNvPr>
          <p:cNvSpPr>
            <a:spLocks noGrp="1"/>
          </p:cNvSpPr>
          <p:nvPr>
            <p:ph idx="1"/>
          </p:nvPr>
        </p:nvSpPr>
        <p:spPr/>
        <p:txBody>
          <a:bodyPr/>
          <a:lstStyle/>
          <a:p>
            <a:r>
              <a:rPr lang="en-US" dirty="0">
                <a:cs typeface="Times New Roman" panose="02020603050405020304" pitchFamily="18" charset="0"/>
              </a:rPr>
              <a:t>Disproportionate impact occurs when “the percentage of persons from a particular racial, ethnic, gender, age or disability group who are directed to a particular service or placement based on an assessment instrument, method, or procedure is significantly different from the representation of that group in the population of persons being assessed, and that discrepancy is not justified by empirical evidence demonstrating that the assessment instrument, method or procedure is a valid and reliable predictor of performance in the relevant educational setting.”  [Title 5 Section 55502(d)]</a:t>
            </a:r>
          </a:p>
          <a:p>
            <a:endParaRPr lang="en-US" dirty="0"/>
          </a:p>
        </p:txBody>
      </p:sp>
    </p:spTree>
    <p:extLst>
      <p:ext uri="{BB962C8B-B14F-4D97-AF65-F5344CB8AC3E}">
        <p14:creationId xmlns:p14="http://schemas.microsoft.com/office/powerpoint/2010/main" val="202554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8076-39CB-3043-87DF-0E144CD216BE}"/>
              </a:ext>
            </a:extLst>
          </p:cNvPr>
          <p:cNvSpPr>
            <a:spLocks noGrp="1"/>
          </p:cNvSpPr>
          <p:nvPr>
            <p:ph type="title"/>
          </p:nvPr>
        </p:nvSpPr>
        <p:spPr/>
        <p:txBody>
          <a:bodyPr/>
          <a:lstStyle/>
          <a:p>
            <a:r>
              <a:rPr lang="en-US" dirty="0"/>
              <a:t>The 80% Rule</a:t>
            </a:r>
          </a:p>
        </p:txBody>
      </p:sp>
      <p:sp>
        <p:nvSpPr>
          <p:cNvPr id="3" name="Content Placeholder 2">
            <a:extLst>
              <a:ext uri="{FF2B5EF4-FFF2-40B4-BE49-F238E27FC236}">
                <a16:creationId xmlns:a16="http://schemas.microsoft.com/office/drawing/2014/main" id="{D4951F9F-3D61-F64C-815A-EAF2446E3EA9}"/>
              </a:ext>
            </a:extLst>
          </p:cNvPr>
          <p:cNvSpPr>
            <a:spLocks noGrp="1"/>
          </p:cNvSpPr>
          <p:nvPr>
            <p:ph idx="1"/>
          </p:nvPr>
        </p:nvSpPr>
        <p:spPr/>
        <p:txBody>
          <a:bodyPr>
            <a:normAutofit lnSpcReduction="10000"/>
          </a:bodyPr>
          <a:lstStyle/>
          <a:p>
            <a:r>
              <a:rPr lang="en-US" dirty="0">
                <a:cs typeface="Times New Roman" panose="02020603050405020304" pitchFamily="18" charset="0"/>
              </a:rPr>
              <a:t>The 80% Rule states that: “A selection rate for any race, sex, or ethnic group which is less than four-fifths (4/5) (or eighty percent) of the rate for the group with the highest rate will generally be regarded by the Federal enforcement agencies as evidence of adverse impact, while a greater than four-fifths rate will generally not be regarded by Federal enforcement agencies as evidence of adverse impact.” [Section 60-3, Uniform Guidelines on Employee Selection Procedure (1978); 43 FR 38295(August 25, 1978)]</a:t>
            </a:r>
          </a:p>
          <a:p>
            <a:endParaRPr lang="en-US" dirty="0">
              <a:cs typeface="Times New Roman" panose="02020603050405020304" pitchFamily="18" charset="0"/>
            </a:endParaRPr>
          </a:p>
          <a:p>
            <a:r>
              <a:rPr lang="en-US" dirty="0">
                <a:hlinkClick r:id="rId2"/>
              </a:rPr>
              <a:t>https://www.gcccd.edu/research-planning/KeyPerformanceIndicators/section1/Section_01c.html</a:t>
            </a:r>
            <a:endParaRPr lang="en-US" dirty="0"/>
          </a:p>
          <a:p>
            <a:endParaRPr lang="en-US" dirty="0"/>
          </a:p>
          <a:p>
            <a:endParaRPr 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99592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4422" y="270933"/>
            <a:ext cx="10786284" cy="1421649"/>
          </a:xfrm>
        </p:spPr>
        <p:txBody>
          <a:bodyPr>
            <a:noAutofit/>
          </a:bodyPr>
          <a:lstStyle/>
          <a:p>
            <a:pPr algn="ctr"/>
            <a:br>
              <a:rPr lang="en-US" sz="4400" dirty="0">
                <a:solidFill>
                  <a:schemeClr val="tx2"/>
                </a:solidFill>
                <a:latin typeface="+mn-lt"/>
              </a:rPr>
            </a:br>
            <a:br>
              <a:rPr lang="en-US" sz="4400" dirty="0">
                <a:solidFill>
                  <a:schemeClr val="tx2"/>
                </a:solidFill>
                <a:latin typeface="+mn-lt"/>
              </a:rPr>
            </a:br>
            <a:br>
              <a:rPr lang="en-US" sz="4400" dirty="0">
                <a:solidFill>
                  <a:schemeClr val="tx2"/>
                </a:solidFill>
                <a:latin typeface="+mn-lt"/>
              </a:rPr>
            </a:br>
            <a:br>
              <a:rPr lang="en-US" sz="4400" dirty="0">
                <a:solidFill>
                  <a:schemeClr val="tx2"/>
                </a:solidFill>
                <a:latin typeface="+mn-lt"/>
              </a:rPr>
            </a:br>
            <a:br>
              <a:rPr lang="en-US" sz="4400" dirty="0">
                <a:solidFill>
                  <a:schemeClr val="tx2"/>
                </a:solidFill>
                <a:latin typeface="+mn-lt"/>
              </a:rPr>
            </a:br>
            <a:br>
              <a:rPr lang="en-US" sz="4400" b="1" i="1" dirty="0">
                <a:latin typeface="+mn-lt"/>
              </a:rPr>
            </a:br>
            <a:br>
              <a:rPr lang="en-US" sz="4400" b="1" i="1" dirty="0">
                <a:latin typeface="+mn-lt"/>
              </a:rPr>
            </a:br>
            <a:br>
              <a:rPr lang="en-US" sz="4400" dirty="0">
                <a:solidFill>
                  <a:schemeClr val="tx2"/>
                </a:solidFill>
                <a:latin typeface="+mn-lt"/>
              </a:rPr>
            </a:br>
            <a:br>
              <a:rPr lang="en-US" sz="4400" dirty="0">
                <a:solidFill>
                  <a:schemeClr val="tx2"/>
                </a:solidFill>
                <a:latin typeface="+mn-lt"/>
              </a:rPr>
            </a:br>
            <a:br>
              <a:rPr lang="en-US" sz="4400" dirty="0">
                <a:solidFill>
                  <a:schemeClr val="tx2"/>
                </a:solidFill>
                <a:latin typeface="+mn-lt"/>
              </a:rPr>
            </a:br>
            <a:r>
              <a:rPr lang="en-US" sz="3600" b="1" dirty="0">
                <a:latin typeface="+mn-lt"/>
                <a:cs typeface="Times New Roman" panose="02020603050405020304" pitchFamily="18" charset="0"/>
              </a:rPr>
              <a:t>Consider the Academic 4 A’s of Instruction</a:t>
            </a:r>
            <a:br>
              <a:rPr lang="en-US" i="1" dirty="0">
                <a:latin typeface="+mn-lt"/>
                <a:cs typeface="Times New Roman" panose="02020603050405020304" pitchFamily="18" charset="0"/>
              </a:rPr>
            </a:br>
            <a:endParaRPr lang="en-US" sz="2500" b="1" dirty="0">
              <a:solidFill>
                <a:schemeClr val="tx2"/>
              </a:solidFill>
              <a:latin typeface="+mn-lt"/>
            </a:endParaRPr>
          </a:p>
        </p:txBody>
      </p:sp>
      <p:sp>
        <p:nvSpPr>
          <p:cNvPr id="3" name="AutoShape 2" descr="Image result for pictures Faculty of Colo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pictures Faculty of Colo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pictures Faculty of Colo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pictures Faculty of Colo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Placeholder 14"/>
          <p:cNvSpPr>
            <a:spLocks noGrp="1"/>
          </p:cNvSpPr>
          <p:nvPr>
            <p:ph type="body" sz="half" idx="2"/>
          </p:nvPr>
        </p:nvSpPr>
        <p:spPr>
          <a:xfrm>
            <a:off x="-218932" y="1577947"/>
            <a:ext cx="11692991" cy="5599687"/>
          </a:xfrm>
        </p:spPr>
        <p:txBody>
          <a:bodyPr>
            <a:normAutofit fontScale="25000" lnSpcReduction="20000"/>
          </a:bodyPr>
          <a:lstStyle/>
          <a:p>
            <a:pPr marL="857250" indent="-857250">
              <a:buFont typeface="Arial" panose="020B0604020202020204" pitchFamily="34" charset="0"/>
              <a:buChar char="•"/>
            </a:pPr>
            <a:r>
              <a:rPr lang="en-US" sz="8000" b="1" dirty="0"/>
              <a:t>Availability: </a:t>
            </a:r>
            <a:r>
              <a:rPr lang="en-US" sz="8000" dirty="0"/>
              <a:t>this implies that good quality education must be made available to all by eliminating all barriers, be they financial, physical, or institutional/systemic</a:t>
            </a:r>
          </a:p>
          <a:p>
            <a:endParaRPr lang="en-US" sz="8000" b="1" dirty="0"/>
          </a:p>
          <a:p>
            <a:pPr marL="857250" indent="-857250">
              <a:buFont typeface="Arial" panose="020B0604020202020204" pitchFamily="34" charset="0"/>
              <a:buChar char="•"/>
            </a:pPr>
            <a:r>
              <a:rPr lang="en-US" sz="8000" b="1" dirty="0"/>
              <a:t>Accessibility: </a:t>
            </a:r>
            <a:r>
              <a:rPr lang="en-US" sz="8000" dirty="0"/>
              <a:t>the ‘available’ education must also be made accessible to all, by eliminating all forms of discrimination and through installing flexible modes of education, particularly for the most vulnerable and marginalized who otherwise may not be reached by conventional modes. </a:t>
            </a:r>
          </a:p>
          <a:p>
            <a:endParaRPr lang="en-US" sz="8000" dirty="0"/>
          </a:p>
          <a:p>
            <a:pPr marL="857250" indent="-857250">
              <a:buFont typeface="Arial" panose="020B0604020202020204" pitchFamily="34" charset="0"/>
              <a:buChar char="•"/>
            </a:pPr>
            <a:r>
              <a:rPr lang="en-US" sz="8000" b="1" dirty="0"/>
              <a:t>Acceptability: </a:t>
            </a:r>
            <a:r>
              <a:rPr lang="en-US" sz="8000" dirty="0"/>
              <a:t>it is not enough that learning opportunities are accessible; they must also be  acceptable in terms of quality and relevance to the learners’ experiences and environment, and respectful of their circumstances and culture if learners are to truly benefit from education. This means ensuring that education meets the minimum standards set by governments, including the medium of instruction, curriculum and teaching methods.</a:t>
            </a:r>
          </a:p>
          <a:p>
            <a:endParaRPr lang="en-US" sz="8000" dirty="0"/>
          </a:p>
          <a:p>
            <a:pPr marL="857250" indent="-857250">
              <a:buFont typeface="Arial" panose="020B0604020202020204" pitchFamily="34" charset="0"/>
              <a:buChar char="•"/>
            </a:pPr>
            <a:r>
              <a:rPr lang="en-US" sz="8000" b="1" dirty="0"/>
              <a:t>Adaptability: </a:t>
            </a:r>
            <a:r>
              <a:rPr lang="en-US" sz="8000" dirty="0"/>
              <a:t>finally, education </a:t>
            </a:r>
            <a:r>
              <a:rPr lang="en-US" sz="8000" dirty="0" err="1"/>
              <a:t>programme</a:t>
            </a:r>
            <a:r>
              <a:rPr lang="en-US" sz="8000" dirty="0"/>
              <a:t> must be adaptable to the various needs of the learners rather than expecting learners to fit in with a prescribed syllabus, uniform pedagogical style or system. This is particularly important when dealing with marginalized and vulnerable students. </a:t>
            </a:r>
          </a:p>
          <a:p>
            <a:pPr marL="857250" indent="-857250">
              <a:buFont typeface="Arial" panose="020B0604020202020204" pitchFamily="34" charset="0"/>
              <a:buChar char="•"/>
            </a:pPr>
            <a:endParaRPr lang="en-US" sz="8000" dirty="0"/>
          </a:p>
          <a:p>
            <a:r>
              <a:rPr lang="en-US" sz="7200" dirty="0"/>
              <a:t>                                    </a:t>
            </a:r>
            <a:r>
              <a:rPr lang="en-US" sz="7200" dirty="0">
                <a:solidFill>
                  <a:schemeClr val="accent1"/>
                </a:solidFill>
                <a:highlight>
                  <a:srgbClr val="00FFFF"/>
                </a:highlight>
              </a:rPr>
              <a:t>http://www.unesco.org/new/fileadmin/MULTIMEDIA/HQ/ED/pdf/Tang-speech.pdf</a:t>
            </a:r>
          </a:p>
        </p:txBody>
      </p:sp>
    </p:spTree>
    <p:extLst>
      <p:ext uri="{BB962C8B-B14F-4D97-AF65-F5344CB8AC3E}">
        <p14:creationId xmlns:p14="http://schemas.microsoft.com/office/powerpoint/2010/main" val="330546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332F-DF28-4749-9CC4-0A708DD03AEF}"/>
              </a:ext>
            </a:extLst>
          </p:cNvPr>
          <p:cNvSpPr>
            <a:spLocks noGrp="1"/>
          </p:cNvSpPr>
          <p:nvPr>
            <p:ph type="title"/>
          </p:nvPr>
        </p:nvSpPr>
        <p:spPr/>
        <p:txBody>
          <a:bodyPr>
            <a:normAutofit/>
          </a:bodyPr>
          <a:lstStyle/>
          <a:p>
            <a:r>
              <a:rPr lang="en-US" sz="3600" dirty="0"/>
              <a:t>Culturally Responsive Instructional Strategies for Our Students – “</a:t>
            </a:r>
            <a:r>
              <a:rPr lang="en-US" sz="3600" i="1" dirty="0">
                <a:latin typeface="Times New Roman" panose="02020603050405020304" pitchFamily="18" charset="0"/>
                <a:cs typeface="Times New Roman" panose="02020603050405020304" pitchFamily="18" charset="0"/>
              </a:rPr>
              <a:t>Designing flexible teaching modules”</a:t>
            </a:r>
            <a:endParaRPr lang="en-US" sz="3600" dirty="0"/>
          </a:p>
        </p:txBody>
      </p:sp>
      <p:sp>
        <p:nvSpPr>
          <p:cNvPr id="3" name="Content Placeholder 2">
            <a:extLst>
              <a:ext uri="{FF2B5EF4-FFF2-40B4-BE49-F238E27FC236}">
                <a16:creationId xmlns:a16="http://schemas.microsoft.com/office/drawing/2014/main" id="{FC79625B-B0C6-4447-A584-15C186380F98}"/>
              </a:ext>
            </a:extLst>
          </p:cNvPr>
          <p:cNvSpPr>
            <a:spLocks noGrp="1"/>
          </p:cNvSpPr>
          <p:nvPr>
            <p:ph idx="1"/>
          </p:nvPr>
        </p:nvSpPr>
        <p:spPr/>
        <p:txBody>
          <a:bodyPr>
            <a:normAutofit fontScale="85000" lnSpcReduction="20000"/>
          </a:bodyPr>
          <a:lstStyle/>
          <a:p>
            <a:pPr marL="514350" indent="-514350">
              <a:buAutoNum type="arabicPeriod"/>
            </a:pPr>
            <a:endParaRPr lang="en-US" dirty="0"/>
          </a:p>
          <a:p>
            <a:r>
              <a:rPr lang="en-US" dirty="0"/>
              <a:t>Evaluate your students' writing and comprehension abilities.</a:t>
            </a:r>
          </a:p>
          <a:p>
            <a:r>
              <a:rPr lang="en-US" dirty="0"/>
              <a:t>Consider classroom interactive group assignments as part of the overall teaching unit.</a:t>
            </a:r>
          </a:p>
          <a:p>
            <a:r>
              <a:rPr lang="en-US" dirty="0"/>
              <a:t>Ask your students to come to your office and seek one on one assistance.</a:t>
            </a:r>
          </a:p>
          <a:p>
            <a:r>
              <a:rPr lang="en-US" dirty="0"/>
              <a:t>Work with your campus student service support leaders and promote tutoring, organizational reinforcement and the study skill development.   </a:t>
            </a:r>
          </a:p>
          <a:p>
            <a:r>
              <a:rPr lang="en-US" dirty="0"/>
              <a:t>When possible, remember to reinforce classroom instruction via: </a:t>
            </a:r>
            <a:r>
              <a:rPr lang="en-US" b="1" dirty="0"/>
              <a:t>visual aides, auditory tools and kinesthetic teaching guides </a:t>
            </a:r>
            <a:r>
              <a:rPr lang="en-US" dirty="0"/>
              <a:t>(three teaching approaches)</a:t>
            </a:r>
          </a:p>
          <a:p>
            <a:r>
              <a:rPr lang="en-US" dirty="0"/>
              <a:t>Promote classroom mentorships (students helping students)</a:t>
            </a:r>
          </a:p>
          <a:p>
            <a:r>
              <a:rPr lang="en-US" dirty="0"/>
              <a:t>Integrate equity focus examples as part of all of your questions, assignments, special projects &amp; etc.</a:t>
            </a:r>
          </a:p>
          <a:p>
            <a:endParaRPr lang="en-US" dirty="0"/>
          </a:p>
        </p:txBody>
      </p:sp>
    </p:spTree>
    <p:extLst>
      <p:ext uri="{BB962C8B-B14F-4D97-AF65-F5344CB8AC3E}">
        <p14:creationId xmlns:p14="http://schemas.microsoft.com/office/powerpoint/2010/main" val="406248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7217-294A-434E-9006-B32227C1A0E1}"/>
              </a:ext>
            </a:extLst>
          </p:cNvPr>
          <p:cNvSpPr>
            <a:spLocks noGrp="1"/>
          </p:cNvSpPr>
          <p:nvPr>
            <p:ph type="title"/>
          </p:nvPr>
        </p:nvSpPr>
        <p:spPr/>
        <p:txBody>
          <a:bodyPr/>
          <a:lstStyle/>
          <a:p>
            <a:r>
              <a:rPr lang="en-US" dirty="0"/>
              <a:t>Culturally Responsive Pedagogy</a:t>
            </a:r>
          </a:p>
        </p:txBody>
      </p:sp>
      <p:pic>
        <p:nvPicPr>
          <p:cNvPr id="5" name="Content Placeholder 4">
            <a:extLst>
              <a:ext uri="{FF2B5EF4-FFF2-40B4-BE49-F238E27FC236}">
                <a16:creationId xmlns:a16="http://schemas.microsoft.com/office/drawing/2014/main" id="{E8632F6A-C914-2B42-BDE4-BF1E9B1EDC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690688"/>
            <a:ext cx="6844144" cy="4351338"/>
          </a:xfrm>
        </p:spPr>
      </p:pic>
    </p:spTree>
    <p:extLst>
      <p:ext uri="{BB962C8B-B14F-4D97-AF65-F5344CB8AC3E}">
        <p14:creationId xmlns:p14="http://schemas.microsoft.com/office/powerpoint/2010/main" val="469280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2116</TotalTime>
  <Words>1135</Words>
  <Application>Microsoft Office PowerPoint</Application>
  <PresentationFormat>Widescreen</PresentationFormat>
  <Paragraphs>129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-apple-system</vt:lpstr>
      <vt:lpstr>Arial</vt:lpstr>
      <vt:lpstr>Calibri</vt:lpstr>
      <vt:lpstr>Calibri Light</vt:lpstr>
      <vt:lpstr>Constantia</vt:lpstr>
      <vt:lpstr>Times New Roman</vt:lpstr>
      <vt:lpstr>Office Theme</vt:lpstr>
      <vt:lpstr>      Curriculum and Instruction for the Disproportionately Impacted Students - A Pathway to Higher Education   </vt:lpstr>
      <vt:lpstr>Breakout Description</vt:lpstr>
      <vt:lpstr>Presentation Highlights</vt:lpstr>
      <vt:lpstr>What is the definition of a “Disproportionately Impacted Student”? Who are they?</vt:lpstr>
      <vt:lpstr>When Does This Occur?</vt:lpstr>
      <vt:lpstr>The 80% Rule</vt:lpstr>
      <vt:lpstr>          Consider the Academic 4 A’s of Instruction </vt:lpstr>
      <vt:lpstr>Culturally Responsive Instructional Strategies for Our Students – “Designing flexible teaching modules”</vt:lpstr>
      <vt:lpstr>Culturally Responsive Pedagogy</vt:lpstr>
      <vt:lpstr>          The Creation of an Inclusive and Inventive Classroom: Cultural Sensitivity </vt:lpstr>
      <vt:lpstr>   Culturally Sustaining Pedagogy – “The Support of One’s Heritage”  </vt:lpstr>
      <vt:lpstr>   Career focused instruction – A tool for  enhancing and developing employment soft skills for our students?  </vt:lpstr>
      <vt:lpstr>   The Modern Classroom and Mobile Devices   </vt:lpstr>
      <vt:lpstr>Questions &amp; Comments </vt:lpstr>
    </vt:vector>
  </TitlesOfParts>
  <Company>Chaffey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Code Realignment Project</dc:title>
  <dc:creator>Marie Boyd</dc:creator>
  <cp:lastModifiedBy>Silvester Henderson</cp:lastModifiedBy>
  <cp:revision>203</cp:revision>
  <cp:lastPrinted>2018-05-30T21:54:36Z</cp:lastPrinted>
  <dcterms:created xsi:type="dcterms:W3CDTF">2016-12-09T16:12:34Z</dcterms:created>
  <dcterms:modified xsi:type="dcterms:W3CDTF">2019-07-13T05:19:30Z</dcterms:modified>
</cp:coreProperties>
</file>