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61"/>
  </p:normalViewPr>
  <p:slideViewPr>
    <p:cSldViewPr snapToGrid="0" snapToObjects="1">
      <p:cViewPr varScale="1">
        <p:scale>
          <a:sx n="95" d="100"/>
          <a:sy n="95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BC5A1-512A-6D4E-BEA6-09892175F2A1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F80B2-F521-8449-8702-6664005A5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6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99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1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00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7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49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2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29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7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90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1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1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2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9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8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7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2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3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4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E276-473B-E846-B07D-CB0674B81025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567F-3A89-7C49-9CB3-933BC3ED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" TargetMode="External"/><Relationship Id="rId4" Type="http://schemas.openxmlformats.org/officeDocument/2006/relationships/hyperlink" Target="http://www.faccc.org/current-legislation/" TargetMode="External"/><Relationship Id="rId5" Type="http://schemas.openxmlformats.org/officeDocument/2006/relationships/hyperlink" Target="mailto:freitaje@lacitycollege.edu" TargetMode="External"/><Relationship Id="rId6" Type="http://schemas.openxmlformats.org/officeDocument/2006/relationships/hyperlink" Target="mailto:cinapoli@aol.com" TargetMode="External"/><Relationship Id="rId7" Type="http://schemas.openxmlformats.org/officeDocument/2006/relationships/hyperlink" Target="mailto:jstanskas@valleycollege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legislative-updat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Issues and 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8852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John Freitas, ASCCC Treasurer</a:t>
            </a:r>
          </a:p>
          <a:p>
            <a:r>
              <a:rPr lang="en-US" dirty="0" smtClean="0"/>
              <a:t>Cynthia Reiss, West Valley College</a:t>
            </a:r>
          </a:p>
          <a:p>
            <a:r>
              <a:rPr lang="en-US" dirty="0" smtClean="0"/>
              <a:t>John Stanskas, ASCCC Vice President</a:t>
            </a:r>
          </a:p>
          <a:p>
            <a:endParaRPr lang="en-US" dirty="0"/>
          </a:p>
          <a:p>
            <a:pPr algn="l"/>
            <a:r>
              <a:rPr lang="en-US" sz="2000" dirty="0" smtClean="0"/>
              <a:t>2017 Curriculum Institute 		July 14, 2017			10:30-11:45am</a:t>
            </a:r>
            <a:endParaRPr lang="en-US" sz="2000" dirty="0"/>
          </a:p>
        </p:txBody>
      </p:sp>
      <p:pic>
        <p:nvPicPr>
          <p:cNvPr id="4" name="Picture 3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5012" y="386284"/>
            <a:ext cx="831028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917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Influencing the Legislature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0" dirty="0">
                <a:latin typeface="Arial"/>
                <a:cs typeface="Arial"/>
              </a:rPr>
              <a:t>Create a Legislative Liaison position for your senate</a:t>
            </a:r>
            <a:r>
              <a:rPr lang="en-US" b="0" dirty="0" smtClean="0">
                <a:latin typeface="Arial"/>
                <a:cs typeface="Arial"/>
              </a:rPr>
              <a:t>.</a:t>
            </a:r>
            <a:endParaRPr lang="en-US" b="0" dirty="0">
              <a:latin typeface="Arial"/>
              <a:cs typeface="Arial"/>
            </a:endParaRPr>
          </a:p>
          <a:p>
            <a:r>
              <a:rPr lang="en-US" b="0" dirty="0">
                <a:latin typeface="Arial"/>
                <a:cs typeface="Arial"/>
              </a:rPr>
              <a:t>Garner support for position from other faculty groups. </a:t>
            </a:r>
          </a:p>
          <a:p>
            <a:r>
              <a:rPr lang="en-US" b="0" dirty="0">
                <a:latin typeface="Arial"/>
                <a:cs typeface="Arial"/>
              </a:rPr>
              <a:t>Write letters of support or opposition to legislators</a:t>
            </a:r>
            <a:r>
              <a:rPr lang="en-US" b="0" dirty="0" smtClean="0">
                <a:latin typeface="Arial"/>
                <a:cs typeface="Arial"/>
              </a:rPr>
              <a:t>.</a:t>
            </a:r>
            <a:endParaRPr lang="en-US" b="0" dirty="0">
              <a:latin typeface="Arial"/>
              <a:cs typeface="Arial"/>
            </a:endParaRPr>
          </a:p>
          <a:p>
            <a:r>
              <a:rPr lang="en-US" b="0" dirty="0">
                <a:latin typeface="Arial"/>
                <a:cs typeface="Arial"/>
              </a:rPr>
              <a:t>Bring resolutions to ASCCC plenary sessions when concerns rise to a statewide level</a:t>
            </a:r>
            <a:r>
              <a:rPr lang="en-US" b="0" dirty="0" smtClean="0">
                <a:latin typeface="Arial"/>
                <a:cs typeface="Arial"/>
              </a:rPr>
              <a:t>.</a:t>
            </a:r>
            <a:endParaRPr lang="en-US" b="0" dirty="0">
              <a:latin typeface="Arial"/>
              <a:cs typeface="Arial"/>
            </a:endParaRPr>
          </a:p>
          <a:p>
            <a:r>
              <a:rPr lang="en-US" b="0" dirty="0">
                <a:latin typeface="Arial"/>
                <a:cs typeface="Arial"/>
              </a:rPr>
              <a:t>Visit </a:t>
            </a:r>
            <a:r>
              <a:rPr lang="en-US" b="0" dirty="0" smtClean="0">
                <a:latin typeface="Arial"/>
                <a:cs typeface="Arial"/>
              </a:rPr>
              <a:t>legislator’s </a:t>
            </a:r>
            <a:r>
              <a:rPr lang="en-US" b="0" dirty="0">
                <a:latin typeface="Arial"/>
                <a:cs typeface="Arial"/>
              </a:rPr>
              <a:t>offices.</a:t>
            </a:r>
            <a:endParaRPr lang="en-US" b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4178300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Why Legislative Liaisons?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Resolution adopted in Spring 2015 supports the identification of a Legislative Liaison at each college to coordinate local and statewide efforts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430" y="3886200"/>
            <a:ext cx="489857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3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306"/>
            <a:ext cx="10515600" cy="46036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ASCCC Legislative </a:t>
            </a:r>
            <a:r>
              <a:rPr lang="en-US" dirty="0"/>
              <a:t>Updates Page -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asccc.org/legislative-updates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California </a:t>
            </a:r>
            <a:r>
              <a:rPr lang="en-US" dirty="0"/>
              <a:t>Legislative </a:t>
            </a:r>
            <a:r>
              <a:rPr lang="en-US" dirty="0" smtClean="0"/>
              <a:t>information (great fro tracking bills!) </a:t>
            </a:r>
            <a:r>
              <a:rPr lang="en-US" dirty="0"/>
              <a:t>-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leginfo.legislature.ca.gov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FACCC - </a:t>
            </a:r>
            <a:r>
              <a:rPr lang="en-US" dirty="0">
                <a:hlinkClick r:id="rId4"/>
              </a:rPr>
              <a:t>http://www.faccc.org/current-legislation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Contact us:</a:t>
            </a:r>
          </a:p>
          <a:p>
            <a:pPr lvl="1"/>
            <a:r>
              <a:rPr lang="en-US" dirty="0" smtClean="0"/>
              <a:t>John Freitas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freitaje@lacitycollege.edu</a:t>
            </a:r>
            <a:endParaRPr lang="en-US" dirty="0" smtClean="0"/>
          </a:p>
          <a:p>
            <a:pPr lvl="1"/>
            <a:r>
              <a:rPr lang="en-US" dirty="0"/>
              <a:t>Cynthia Reiss - </a:t>
            </a:r>
            <a:r>
              <a:rPr lang="en-US" dirty="0" smtClean="0">
                <a:hlinkClick r:id="rId6"/>
              </a:rPr>
              <a:t>mailto:cinapoli@aol.com</a:t>
            </a:r>
            <a:endParaRPr lang="en-US" dirty="0" smtClean="0"/>
          </a:p>
          <a:p>
            <a:pPr lvl="1"/>
            <a:r>
              <a:rPr lang="en-US" dirty="0" smtClean="0"/>
              <a:t>John </a:t>
            </a:r>
            <a:r>
              <a:rPr lang="en-US" dirty="0" err="1" smtClean="0"/>
              <a:t>Stanskas</a:t>
            </a:r>
            <a:r>
              <a:rPr lang="en-US" dirty="0"/>
              <a:t> - </a:t>
            </a:r>
            <a:r>
              <a:rPr lang="en-US" dirty="0" smtClean="0">
                <a:hlinkClick r:id="rId7"/>
              </a:rPr>
              <a:t>jstanskas@valleycollege.edu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37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625"/>
            <a:ext cx="5558443" cy="5032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8443" y="1825625"/>
            <a:ext cx="6633557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979" y="1450067"/>
            <a:ext cx="8771164" cy="4484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0" dirty="0" smtClean="0">
                <a:latin typeface="Arial"/>
                <a:cs typeface="Arial"/>
              </a:rPr>
              <a:t>Legislative Cycle</a:t>
            </a: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General Trends in Legislative Action</a:t>
            </a: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Current Legislation to Fix Perceived Problems</a:t>
            </a: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ASCCC Legislative Priorities</a:t>
            </a:r>
          </a:p>
          <a:p>
            <a:pPr marL="0" indent="0">
              <a:buNone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How You Can Be Involved</a:t>
            </a: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Questions</a:t>
            </a:r>
            <a:endParaRPr lang="en-US" b="0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859" y="2910733"/>
            <a:ext cx="3774141" cy="394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The Legislative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979" y="1450067"/>
            <a:ext cx="8771164" cy="4484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0" dirty="0" smtClean="0">
                <a:latin typeface="Arial"/>
                <a:cs typeface="Arial"/>
              </a:rPr>
              <a:t>January </a:t>
            </a:r>
            <a:r>
              <a:rPr lang="en-US" i="0" dirty="0">
                <a:latin typeface="Arial"/>
                <a:cs typeface="Arial"/>
              </a:rPr>
              <a:t>– </a:t>
            </a:r>
            <a:r>
              <a:rPr lang="en-US" i="0" dirty="0" smtClean="0">
                <a:latin typeface="Arial"/>
                <a:cs typeface="Arial"/>
              </a:rPr>
              <a:t>February</a:t>
            </a:r>
            <a:endParaRPr lang="en-US" i="0" dirty="0">
              <a:latin typeface="Arial"/>
              <a:cs typeface="Arial"/>
            </a:endParaRPr>
          </a:p>
          <a:p>
            <a:r>
              <a:rPr lang="en-US" b="0" i="0" dirty="0" smtClean="0">
                <a:latin typeface="Arial"/>
                <a:cs typeface="Arial"/>
              </a:rPr>
              <a:t>A bill is introduced </a:t>
            </a:r>
            <a:r>
              <a:rPr lang="en-US" b="0" i="0" dirty="0">
                <a:latin typeface="Arial"/>
                <a:cs typeface="Arial"/>
              </a:rPr>
              <a:t>by member of Senate (numbered as SB) or Assembly (numbered as AB). </a:t>
            </a:r>
            <a:endParaRPr lang="en-US" b="0" i="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March 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</a:rPr>
              <a:t>– </a:t>
            </a: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May</a:t>
            </a:r>
            <a:endParaRPr lang="en-US" i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Amendments – </a:t>
            </a:r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revisions, improvements</a:t>
            </a:r>
          </a:p>
          <a:p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Committees </a:t>
            </a:r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hearings </a:t>
            </a:r>
          </a:p>
          <a:p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Education</a:t>
            </a:r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, Appropriations (fiscal) </a:t>
            </a:r>
          </a:p>
          <a:p>
            <a:pPr marL="0" indent="0">
              <a:buNone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Last 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</a:rPr>
              <a:t>week of </a:t>
            </a: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May</a:t>
            </a:r>
            <a:endParaRPr lang="en-US" i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Bills that make </a:t>
            </a:r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it, go to the floor </a:t>
            </a:r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the house </a:t>
            </a:r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for </a:t>
            </a:r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vote</a:t>
            </a:r>
            <a:endParaRPr lang="en-US" b="0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800" y="3708400"/>
            <a:ext cx="22352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614" y="225081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The Legislative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614" y="1126781"/>
            <a:ext cx="11195958" cy="523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June – August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Same process is repeated in other house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September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Concurrence 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If both houses pass the bill then it moves onto the Governor’s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desk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Governor’s Desk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Veto – reject the bill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Sign – make the bill into law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House override – 2/3 vote of both houses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State Proposition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50% of electorate change law or veto law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646" y="225081"/>
            <a:ext cx="3483925" cy="281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1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614" y="225081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Trends in Legislative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35" y="1371600"/>
            <a:ext cx="11195958" cy="44487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1900" y="2988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3771" y="1550644"/>
            <a:ext cx="9372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Current Legislature is interested in:</a:t>
            </a:r>
          </a:p>
          <a:p>
            <a:endParaRPr lang="en-US" sz="2800" dirty="0"/>
          </a:p>
          <a:p>
            <a:r>
              <a:rPr lang="en-US" sz="2800" dirty="0" smtClean="0"/>
              <a:t>Social Mobility, Equity, and Opposing the Federal Government</a:t>
            </a:r>
          </a:p>
          <a:p>
            <a:endParaRPr lang="en-US" sz="2800" dirty="0"/>
          </a:p>
          <a:p>
            <a:r>
              <a:rPr lang="en-US" sz="2800" dirty="0" smtClean="0"/>
              <a:t>The CCCs are seen as mechanisms for both social mobility and equity</a:t>
            </a:r>
          </a:p>
          <a:p>
            <a:endParaRPr lang="en-US" sz="2800" dirty="0"/>
          </a:p>
          <a:p>
            <a:r>
              <a:rPr lang="en-US" sz="2800" dirty="0" smtClean="0"/>
              <a:t>They are sometimes frustrated with requests for funding without seeing significant movement in disaggregated completion rates, basic skills restructuring/attainment, or other measures of moving toward their overarching goals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351" y="143329"/>
            <a:ext cx="2422378" cy="241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Legislation to Fix Perceived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366" y="1825625"/>
            <a:ext cx="8330985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AB705 (Irwin) Assessment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Must use HS transcripts for placement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Attain transfer-level in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1-year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Units of Support Classes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SB478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3200" dirty="0" err="1">
                <a:solidFill>
                  <a:srgbClr val="000000"/>
                </a:solidFill>
                <a:latin typeface="Arial"/>
                <a:cs typeface="Arial"/>
              </a:rPr>
              <a:t>Portantino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) Transfer 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Auto-award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ADT degrees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and keep a registry accessible to CSU and UC</a:t>
            </a:r>
          </a:p>
        </p:txBody>
      </p:sp>
    </p:spTree>
    <p:extLst>
      <p:ext uri="{BB962C8B-B14F-4D97-AF65-F5344CB8AC3E}">
        <p14:creationId xmlns:p14="http://schemas.microsoft.com/office/powerpoint/2010/main" val="164538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Legislation to Fix Perceived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SB577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(Dodd)  Teacher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Credentialing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Authorizes up to 5 CCCs to offer teacher credential programs 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 SB769 (Hill)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Bachelors Degree Pilot Program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Extends sunset to 2028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412" y="3361765"/>
            <a:ext cx="5438588" cy="34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ASCCC Legislative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Funding for Veterans Resource Centers</a:t>
            </a: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Funding for Mental Health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Services ($5M one time)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700" y="4183063"/>
            <a:ext cx="52578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4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ASCCC Legislative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Full-Time Faculty and Faculty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Diversification                (interest by legislature – wants assurances – increase base funding)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Permanent C-ID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Funding  ($1M one time, Ed. Code change)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Audit Fee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Adjustment (no progress now)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40005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9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493</Words>
  <Application>Microsoft Macintosh PowerPoint</Application>
  <PresentationFormat>Widescreen</PresentationFormat>
  <Paragraphs>94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Mangal</vt:lpstr>
      <vt:lpstr>Arial</vt:lpstr>
      <vt:lpstr>Office Theme</vt:lpstr>
      <vt:lpstr>Legislative Issues and Curriculum</vt:lpstr>
      <vt:lpstr>Overview</vt:lpstr>
      <vt:lpstr>The Legislative Cycle</vt:lpstr>
      <vt:lpstr>The Legislative Cycle</vt:lpstr>
      <vt:lpstr>Trends in Legislative Action</vt:lpstr>
      <vt:lpstr>Legislation to Fix Perceived Problems</vt:lpstr>
      <vt:lpstr>Legislation to Fix Perceived Problems</vt:lpstr>
      <vt:lpstr>ASCCC Legislative Priorities</vt:lpstr>
      <vt:lpstr>ASCCC Legislative Priorities</vt:lpstr>
      <vt:lpstr>Influencing the Legislature </vt:lpstr>
      <vt:lpstr>Why Legislative Liaisons?</vt:lpstr>
      <vt:lpstr>Resources </vt:lpstr>
      <vt:lpstr>Questions?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Issues and Curriculum</dc:title>
  <dc:creator>Stanskas, Peter-John</dc:creator>
  <cp:lastModifiedBy>Microsoft Office User</cp:lastModifiedBy>
  <cp:revision>10</cp:revision>
  <dcterms:created xsi:type="dcterms:W3CDTF">2017-07-05T19:33:02Z</dcterms:created>
  <dcterms:modified xsi:type="dcterms:W3CDTF">2017-07-14T17:08:00Z</dcterms:modified>
</cp:coreProperties>
</file>