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2" r:id="rId2"/>
  </p:sldMasterIdLst>
  <p:notesMasterIdLst>
    <p:notesMasterId r:id="rId20"/>
  </p:notesMasterIdLst>
  <p:sldIdLst>
    <p:sldId id="256" r:id="rId3"/>
    <p:sldId id="284" r:id="rId4"/>
    <p:sldId id="279" r:id="rId5"/>
    <p:sldId id="280" r:id="rId6"/>
    <p:sldId id="281" r:id="rId7"/>
    <p:sldId id="259" r:id="rId8"/>
    <p:sldId id="282" r:id="rId9"/>
    <p:sldId id="267" r:id="rId10"/>
    <p:sldId id="272" r:id="rId11"/>
    <p:sldId id="273" r:id="rId12"/>
    <p:sldId id="274" r:id="rId13"/>
    <p:sldId id="275" r:id="rId14"/>
    <p:sldId id="276" r:id="rId15"/>
    <p:sldId id="278" r:id="rId16"/>
    <p:sldId id="283" r:id="rId17"/>
    <p:sldId id="285" r:id="rId18"/>
    <p:sldId id="286"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02738638-1EB9-2545-B062-C846965F31ED}">
          <p14:sldIdLst>
            <p14:sldId id="256"/>
            <p14:sldId id="284"/>
            <p14:sldId id="279"/>
            <p14:sldId id="280"/>
            <p14:sldId id="281"/>
            <p14:sldId id="259"/>
            <p14:sldId id="282"/>
            <p14:sldId id="267"/>
            <p14:sldId id="272"/>
            <p14:sldId id="273"/>
            <p14:sldId id="274"/>
            <p14:sldId id="275"/>
            <p14:sldId id="276"/>
            <p14:sldId id="278"/>
            <p14:sldId id="283"/>
            <p14:sldId id="285"/>
            <p14:sldId id="28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A784DD-1B4D-4CA5-82DE-77001135D884}">
  <a:tblStyle styleId="{69A784DD-1B4D-4CA5-82DE-77001135D88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37"/>
  </p:normalViewPr>
  <p:slideViewPr>
    <p:cSldViewPr snapToGrid="0">
      <p:cViewPr varScale="1">
        <p:scale>
          <a:sx n="110" d="100"/>
          <a:sy n="110" d="100"/>
        </p:scale>
        <p:origin x="280" y="1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932224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405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4341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23EB8-BA5D-8242-B3E4-7D5DE5AEAA1A}"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3037545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580288"/>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14"/>
            <a:ext cx="4038600" cy="35387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t>Tuesday, February 12,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2922538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828800"/>
            <a:ext cx="3931920"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t>Tuesday, February 12,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02511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18B85-11A9-BA4A-8FCB-2174F8DE5769}" type="datetime2">
              <a:rPr lang="en-US" smtClean="0"/>
              <a:t>Tuesday, February 12,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25461903"/>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t>Tuesday, February 12,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96957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t>Tuesday, February 12,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34631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t>Tuesday, February 12,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4879321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BB820B-186E-2947-BB12-3EC4A5DE4DE0}"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63655857"/>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57294321"/>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6" name="Shape 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7" name="Shape 6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357056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Shape 7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2" name="Shape 7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3" name="Shape 7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863225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900">
                <a:solidFill>
                  <a:srgbClr val="FFFFFF"/>
                </a:solidFill>
              </a:defRPr>
            </a:lvl1pPr>
          </a:lstStyle>
          <a:p>
            <a:fld id="{5DB7A719-DBB8-2B47-9A59-0DB77E3FF046}" type="datetime2">
              <a:rPr lang="en-US" smtClean="0"/>
              <a:t>Tuesday, February 12, 2019</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9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050" b="1">
                <a:solidFill>
                  <a:srgbClr val="FFFFFF"/>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158470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2" Type="http://schemas.openxmlformats.org/officeDocument/2006/relationships/hyperlink" Target="mailto:barbierj@smccd.edu"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asccc.org/papers/course-outline-record-curriculum-reference-guide-revisited" TargetMode="External"/><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prstGeom prst="rect">
            <a:avLst/>
          </a:prstGeom>
        </p:spPr>
        <p:txBody>
          <a:bodyPr spcFirstLastPara="1" wrap="square" lIns="91425" tIns="91425" rIns="91425" bIns="91425" anchor="b" anchorCtr="0">
            <a:noAutofit/>
          </a:bodyPr>
          <a:lstStyle/>
          <a:p>
            <a:pPr>
              <a:spcBef>
                <a:spcPts val="0"/>
              </a:spcBef>
            </a:pPr>
            <a:r>
              <a:rPr lang="en-US" sz="3600" b="1" dirty="0">
                <a:latin typeface="+mn-lt"/>
              </a:rPr>
              <a:t>SLO</a:t>
            </a:r>
            <a:r>
              <a:rPr lang="en-US" sz="3600" b="1" cap="none" dirty="0">
                <a:latin typeface="+mn-lt"/>
              </a:rPr>
              <a:t>s, Curriculum, and Other Things that Shape Your Classroom</a:t>
            </a:r>
            <a:endParaRPr sz="3600" dirty="0">
              <a:latin typeface="+mn-lt"/>
            </a:endParaRPr>
          </a:p>
        </p:txBody>
      </p:sp>
      <p:sp>
        <p:nvSpPr>
          <p:cNvPr id="112" name="Shape 112"/>
          <p:cNvSpPr txBox="1">
            <a:spLocks noGrp="1"/>
          </p:cNvSpPr>
          <p:nvPr>
            <p:ph type="subTitle" idx="1"/>
          </p:nvPr>
        </p:nvSpPr>
        <p:spPr>
          <a:xfrm>
            <a:off x="685800" y="2669979"/>
            <a:ext cx="8294822" cy="1037400"/>
          </a:xfrm>
          <a:prstGeom prst="rect">
            <a:avLst/>
          </a:prstGeom>
        </p:spPr>
        <p:txBody>
          <a:bodyPr spcFirstLastPara="1" wrap="square" lIns="91425" tIns="91425" rIns="91425" bIns="91425" anchor="t" anchorCtr="0">
            <a:noAutofit/>
          </a:bodyPr>
          <a:lstStyle/>
          <a:p>
            <a:pPr marL="457200" lvl="0" indent="-228600" rtl="0">
              <a:spcBef>
                <a:spcPts val="0"/>
              </a:spcBef>
              <a:spcAft>
                <a:spcPts val="0"/>
              </a:spcAft>
              <a:buSzPts val="2800"/>
              <a:buNone/>
            </a:pPr>
            <a:r>
              <a:rPr lang="en-US" dirty="0"/>
              <a:t>Janelle </a:t>
            </a:r>
            <a:r>
              <a:rPr lang="en-US" dirty="0" err="1"/>
              <a:t>Barbier</a:t>
            </a:r>
            <a:r>
              <a:rPr lang="en-US" dirty="0"/>
              <a:t>, Skyline College</a:t>
            </a:r>
          </a:p>
          <a:p>
            <a:pPr marL="457200" lvl="0" indent="-228600" rtl="0">
              <a:spcBef>
                <a:spcPts val="0"/>
              </a:spcBef>
              <a:spcAft>
                <a:spcPts val="0"/>
              </a:spcAft>
              <a:buSzPts val="2800"/>
              <a:buNone/>
            </a:pPr>
            <a:r>
              <a:rPr lang="en-US" dirty="0"/>
              <a:t>Craig Rutan, ASCCC Secretary</a:t>
            </a:r>
            <a:endParaRPr dirty="0"/>
          </a:p>
        </p:txBody>
      </p:sp>
      <p:sp>
        <p:nvSpPr>
          <p:cNvPr id="113" name="Shape 113"/>
          <p:cNvSpPr txBox="1"/>
          <p:nvPr/>
        </p:nvSpPr>
        <p:spPr>
          <a:xfrm>
            <a:off x="0" y="4512425"/>
            <a:ext cx="9144000" cy="4431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dirty="0"/>
              <a:t>2019 ASCCC Part-Time Faculty Institute</a:t>
            </a:r>
            <a:br>
              <a:rPr lang="en" sz="1000" dirty="0"/>
            </a:br>
            <a:endParaRPr sz="1000" dirty="0"/>
          </a:p>
        </p:txBody>
      </p:sp>
      <p:pic>
        <p:nvPicPr>
          <p:cNvPr id="3" name="Picture 2">
            <a:extLst>
              <a:ext uri="{FF2B5EF4-FFF2-40B4-BE49-F238E27FC236}">
                <a16:creationId xmlns:a16="http://schemas.microsoft.com/office/drawing/2014/main" id="{3FA40F93-DB46-3F45-B3AA-D45CFFF92C24}"/>
              </a:ext>
            </a:extLst>
          </p:cNvPr>
          <p:cNvPicPr>
            <a:picLocks noChangeAspect="1"/>
          </p:cNvPicPr>
          <p:nvPr/>
        </p:nvPicPr>
        <p:blipFill>
          <a:blip r:embed="rId3"/>
          <a:stretch>
            <a:fillRect/>
          </a:stretch>
        </p:blipFill>
        <p:spPr>
          <a:xfrm>
            <a:off x="292743" y="3767703"/>
            <a:ext cx="5135784" cy="11878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b="1" dirty="0">
                <a:solidFill>
                  <a:srgbClr val="0070C0"/>
                </a:solidFill>
              </a:rPr>
              <a:t>COR Components:  SLOs</a:t>
            </a:r>
            <a:endParaRPr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232" name="Shape 232"/>
          <p:cNvSpPr txBox="1">
            <a:spLocks noGrp="1"/>
          </p:cNvSpPr>
          <p:nvPr>
            <p:ph type="body" idx="1"/>
          </p:nvPr>
        </p:nvSpPr>
        <p:spPr>
          <a:xfrm>
            <a:off x="311700" y="1152474"/>
            <a:ext cx="8520600" cy="3697317"/>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dirty="0"/>
              <a:t>Should be on your syllabus, but are not required to be part of the COR.</a:t>
            </a:r>
          </a:p>
          <a:p>
            <a:pPr marL="457200" lvl="0" indent="-342900" rtl="0">
              <a:spcBef>
                <a:spcPts val="0"/>
              </a:spcBef>
              <a:spcAft>
                <a:spcPts val="0"/>
              </a:spcAft>
              <a:buSzPts val="1800"/>
              <a:buChar char="●"/>
            </a:pPr>
            <a:r>
              <a:rPr lang="en" dirty="0"/>
              <a:t>Required by the ACCJC</a:t>
            </a:r>
            <a:endParaRPr dirty="0"/>
          </a:p>
          <a:p>
            <a:pPr marL="457200" lvl="0" indent="-342900" rtl="0">
              <a:spcBef>
                <a:spcPts val="0"/>
              </a:spcBef>
              <a:spcAft>
                <a:spcPts val="0"/>
              </a:spcAft>
              <a:buSzPts val="1800"/>
              <a:buChar char="●"/>
            </a:pPr>
            <a:r>
              <a:rPr lang="en" dirty="0"/>
              <a:t>The number of SLOs is a local decision.</a:t>
            </a:r>
            <a:endParaRPr dirty="0"/>
          </a:p>
          <a:p>
            <a:pPr marL="457200" lvl="0" indent="-342900" rtl="0">
              <a:spcBef>
                <a:spcPts val="0"/>
              </a:spcBef>
              <a:spcAft>
                <a:spcPts val="0"/>
              </a:spcAft>
              <a:buSzPts val="1800"/>
              <a:buChar char="●"/>
            </a:pPr>
            <a:r>
              <a:rPr lang="en" dirty="0"/>
              <a:t>Should differ from the Objectives/Content</a:t>
            </a:r>
            <a:endParaRPr dirty="0"/>
          </a:p>
          <a:p>
            <a:pPr marL="914400" lvl="1" indent="-317500" rtl="0">
              <a:spcBef>
                <a:spcPts val="0"/>
              </a:spcBef>
              <a:spcAft>
                <a:spcPts val="0"/>
              </a:spcAft>
              <a:buSzPts val="1400"/>
              <a:buChar char="○"/>
            </a:pPr>
            <a:r>
              <a:rPr lang="en" dirty="0"/>
              <a:t>Objectives/content describe what students learn </a:t>
            </a:r>
            <a:r>
              <a:rPr lang="en" u="sng" dirty="0"/>
              <a:t>during</a:t>
            </a:r>
            <a:r>
              <a:rPr lang="en" dirty="0"/>
              <a:t> the course</a:t>
            </a:r>
            <a:endParaRPr dirty="0"/>
          </a:p>
          <a:p>
            <a:pPr marL="914400" lvl="1" indent="-317500" rtl="0">
              <a:spcBef>
                <a:spcPts val="0"/>
              </a:spcBef>
              <a:spcAft>
                <a:spcPts val="0"/>
              </a:spcAft>
              <a:buSzPts val="1400"/>
              <a:buChar char="○"/>
            </a:pPr>
            <a:r>
              <a:rPr lang="en" dirty="0"/>
              <a:t>SLOs describe what students can do </a:t>
            </a:r>
            <a:r>
              <a:rPr lang="en" u="sng" dirty="0"/>
              <a:t>after</a:t>
            </a:r>
            <a:r>
              <a:rPr lang="en" dirty="0"/>
              <a:t> completing the course</a:t>
            </a:r>
            <a:endParaRPr dirty="0"/>
          </a:p>
          <a:p>
            <a:pPr marL="457200" lvl="0" indent="-342900" rtl="0">
              <a:spcBef>
                <a:spcPts val="0"/>
              </a:spcBef>
              <a:spcAft>
                <a:spcPts val="0"/>
              </a:spcAft>
              <a:buSzPts val="1800"/>
              <a:buChar char="●"/>
            </a:pPr>
            <a:r>
              <a:rPr lang="en" dirty="0"/>
              <a:t>Most should be at higher levels of Bloom’s Taxonomy (Analysis, Synthesis, Evaluation)</a:t>
            </a:r>
          </a:p>
          <a:p>
            <a:pPr marL="457200" lvl="0" indent="-342900" rtl="0">
              <a:spcBef>
                <a:spcPts val="0"/>
              </a:spcBef>
              <a:spcAft>
                <a:spcPts val="0"/>
              </a:spcAft>
              <a:buSzPts val="1800"/>
              <a:buChar char="●"/>
            </a:pPr>
            <a:r>
              <a:rPr lang="en" dirty="0"/>
              <a:t>Many departments have already set the method of assessing SLOs. Make sure to check with the department chair to see if there is some specific means of assessment or if you are free to develop your own. </a:t>
            </a:r>
          </a:p>
          <a:p>
            <a:pPr marL="457200" lvl="0" indent="-342900" rtl="0">
              <a:spcBef>
                <a:spcPts val="0"/>
              </a:spcBef>
              <a:spcAft>
                <a:spcPts val="0"/>
              </a:spcAft>
              <a:buSzPts val="1800"/>
              <a:buChar char="●"/>
            </a:pPr>
            <a:r>
              <a:rPr lang="en" b="1" dirty="0"/>
              <a:t>Make sure you document your work with SLOs on your CV!</a:t>
            </a:r>
            <a:br>
              <a:rPr lang="en" dirty="0"/>
            </a:b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b="1" dirty="0">
                <a:solidFill>
                  <a:srgbClr val="0070C0"/>
                </a:solidFill>
              </a:rPr>
              <a:t>COR Components:  Assignments</a:t>
            </a:r>
            <a:endParaRPr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239" name="Shape 239"/>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400" dirty="0"/>
              <a:t>Should be related to objectives and SLOs</a:t>
            </a:r>
            <a:endParaRPr sz="2400" dirty="0"/>
          </a:p>
          <a:p>
            <a:pPr marL="457200" lvl="0" indent="-342900" rtl="0">
              <a:spcBef>
                <a:spcPts val="0"/>
              </a:spcBef>
              <a:spcAft>
                <a:spcPts val="0"/>
              </a:spcAft>
              <a:buSzPts val="1800"/>
              <a:buChar char="●"/>
            </a:pPr>
            <a:r>
              <a:rPr lang="en-US" sz="2400" dirty="0"/>
              <a:t>The COR may include certain specifics, like number of papers, or they could be general.</a:t>
            </a:r>
          </a:p>
          <a:p>
            <a:pPr marL="457200" lvl="0" indent="-342900" rtl="0">
              <a:spcBef>
                <a:spcPts val="0"/>
              </a:spcBef>
              <a:spcAft>
                <a:spcPts val="0"/>
              </a:spcAft>
              <a:buSzPts val="1800"/>
              <a:buChar char="●"/>
            </a:pPr>
            <a:r>
              <a:rPr lang="en-US" sz="2400" dirty="0"/>
              <a:t>Make sure that you include any specific assignment requirements in your syllabus. </a:t>
            </a:r>
            <a:endParaRPr sz="2400" dirty="0"/>
          </a:p>
          <a:p>
            <a:pPr marL="457200" lvl="0" indent="-342900" rtl="0">
              <a:spcBef>
                <a:spcPts val="0"/>
              </a:spcBef>
              <a:spcAft>
                <a:spcPts val="0"/>
              </a:spcAft>
              <a:buSzPts val="1800"/>
              <a:buChar char="●"/>
            </a:pPr>
            <a:r>
              <a:rPr lang="en-US" sz="2400" dirty="0"/>
              <a:t>Any other assignments are up to you, but they should be consistent with the number of outside hours for the course and the rigor of the content</a:t>
            </a:r>
            <a:br>
              <a:rPr lang="en" dirty="0"/>
            </a:b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b="1" dirty="0">
                <a:solidFill>
                  <a:srgbClr val="0070C0"/>
                </a:solidFill>
              </a:rPr>
              <a:t>COR Components:  Methods of Instruction</a:t>
            </a:r>
            <a:endParaRPr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246" name="Shape 246"/>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000" dirty="0"/>
              <a:t>How is the content delivered, how is student learning facilitated during scheduled class time?</a:t>
            </a:r>
            <a:endParaRPr sz="2000" dirty="0"/>
          </a:p>
          <a:p>
            <a:pPr marL="457200" lvl="0" indent="-342900" rtl="0">
              <a:spcBef>
                <a:spcPts val="0"/>
              </a:spcBef>
              <a:spcAft>
                <a:spcPts val="0"/>
              </a:spcAft>
              <a:buSzPts val="1800"/>
              <a:buChar char="●"/>
            </a:pPr>
            <a:r>
              <a:rPr lang="en" sz="2000" dirty="0"/>
              <a:t>Examples:  Lecture, discussion, lab, studio, performance, student presentations, field trips, intercollegiate athletics competition, </a:t>
            </a:r>
            <a:r>
              <a:rPr lang="en" sz="2000" dirty="0" err="1"/>
              <a:t>etc</a:t>
            </a:r>
            <a:r>
              <a:rPr lang="en" sz="2000" dirty="0"/>
              <a:t>….</a:t>
            </a:r>
            <a:endParaRPr sz="2000" dirty="0"/>
          </a:p>
          <a:p>
            <a:pPr marL="457200" lvl="0" indent="-342900" rtl="0">
              <a:spcBef>
                <a:spcPts val="0"/>
              </a:spcBef>
              <a:spcAft>
                <a:spcPts val="0"/>
              </a:spcAft>
              <a:buSzPts val="1800"/>
              <a:buChar char="●"/>
            </a:pPr>
            <a:r>
              <a:rPr lang="en" sz="2000" dirty="0"/>
              <a:t>Distance Education (DE) Modality</a:t>
            </a:r>
            <a:endParaRPr sz="2000" dirty="0"/>
          </a:p>
          <a:p>
            <a:pPr marL="914400" lvl="1" indent="-317500" rtl="0">
              <a:spcBef>
                <a:spcPts val="0"/>
              </a:spcBef>
              <a:spcAft>
                <a:spcPts val="0"/>
              </a:spcAft>
              <a:buSzPts val="1400"/>
              <a:buChar char="○"/>
            </a:pPr>
            <a:r>
              <a:rPr lang="en" sz="2000" dirty="0"/>
              <a:t>Requires a separate approval (Title 5 </a:t>
            </a:r>
            <a:r>
              <a:rPr lang="en" sz="2000" dirty="0">
                <a:solidFill>
                  <a:schemeClr val="dk1"/>
                </a:solidFill>
              </a:rPr>
              <a:t>§55206)</a:t>
            </a:r>
            <a:r>
              <a:rPr lang="en" sz="2000" dirty="0"/>
              <a:t>.</a:t>
            </a:r>
            <a:endParaRPr sz="2000" dirty="0"/>
          </a:p>
          <a:p>
            <a:pPr marL="914400" lvl="1" indent="-317500" rtl="0">
              <a:spcBef>
                <a:spcPts val="0"/>
              </a:spcBef>
              <a:spcAft>
                <a:spcPts val="0"/>
              </a:spcAft>
              <a:buSzPts val="1400"/>
              <a:buChar char="○"/>
            </a:pPr>
            <a:r>
              <a:rPr lang="en" sz="2000" dirty="0"/>
              <a:t>Many colleges require faculty to complete specific training before teaching a course through distance education</a:t>
            </a:r>
          </a:p>
          <a:p>
            <a:pPr marL="914400" lvl="1" indent="-317500" rtl="0">
              <a:spcBef>
                <a:spcPts val="0"/>
              </a:spcBef>
              <a:spcAft>
                <a:spcPts val="0"/>
              </a:spcAft>
              <a:buSzPts val="1400"/>
              <a:buChar char="○"/>
            </a:pPr>
            <a:r>
              <a:rPr lang="en" sz="2000" dirty="0"/>
              <a:t>You cannot shift any in class time online unless the course has been approved for DE</a:t>
            </a:r>
            <a:br>
              <a:rPr lang="en" dirty="0"/>
            </a:br>
            <a:endParaRPr lang="en" dirty="0"/>
          </a:p>
          <a:p>
            <a:pPr marL="425450" indent="-285750">
              <a:buSzPts val="1400"/>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b="1" dirty="0">
                <a:solidFill>
                  <a:srgbClr val="0070C0"/>
                </a:solidFill>
              </a:rPr>
              <a:t>COR Components:  </a:t>
            </a:r>
            <a:r>
              <a:rPr lang="en-US" b="1" dirty="0">
                <a:solidFill>
                  <a:srgbClr val="0070C0"/>
                </a:solidFill>
              </a:rPr>
              <a:t>Methods of Evaluation</a:t>
            </a:r>
            <a:endParaRPr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253" name="Shape 253"/>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400" dirty="0"/>
              <a:t>Evaluations should be related to objectives and SLOs.</a:t>
            </a:r>
            <a:endParaRPr sz="2400" dirty="0"/>
          </a:p>
          <a:p>
            <a:pPr marL="457200" lvl="0" indent="-342900" rtl="0">
              <a:spcBef>
                <a:spcPts val="0"/>
              </a:spcBef>
              <a:spcAft>
                <a:spcPts val="0"/>
              </a:spcAft>
              <a:buSzPts val="1800"/>
              <a:buChar char="●"/>
            </a:pPr>
            <a:r>
              <a:rPr lang="en" sz="2400" dirty="0"/>
              <a:t>Should show rigor</a:t>
            </a:r>
            <a:endParaRPr sz="2400" dirty="0"/>
          </a:p>
          <a:p>
            <a:pPr marL="457200" lvl="0" indent="-342900" rtl="0">
              <a:spcBef>
                <a:spcPts val="0"/>
              </a:spcBef>
              <a:spcAft>
                <a:spcPts val="0"/>
              </a:spcAft>
              <a:buSzPts val="1800"/>
              <a:buChar char="●"/>
            </a:pPr>
            <a:r>
              <a:rPr lang="en-US" sz="2400" dirty="0"/>
              <a:t>Does your department require departmental finals?</a:t>
            </a:r>
          </a:p>
          <a:p>
            <a:pPr marL="457200" lvl="0" indent="-342900" rtl="0">
              <a:spcBef>
                <a:spcPts val="0"/>
              </a:spcBef>
              <a:spcAft>
                <a:spcPts val="0"/>
              </a:spcAft>
              <a:buSzPts val="1800"/>
              <a:buChar char="●"/>
            </a:pPr>
            <a:r>
              <a:rPr lang="en-US" sz="2400" dirty="0"/>
              <a:t>Does your department chair require you to submit your exams before giving them? Does that infringe on your academic freedom?</a:t>
            </a:r>
          </a:p>
          <a:p>
            <a:pPr marL="114300" lvl="0" indent="0" rtl="0">
              <a:spcBef>
                <a:spcPts val="0"/>
              </a:spcBef>
              <a:spcAft>
                <a:spcPts val="0"/>
              </a:spcAft>
              <a:buSzPts val="1800"/>
              <a:buNone/>
            </a:pPr>
            <a:br>
              <a:rPr lang="en" dirty="0"/>
            </a:b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b="1" dirty="0">
                <a:solidFill>
                  <a:srgbClr val="0070C0"/>
                </a:solidFill>
              </a:rPr>
              <a:t>COR and Academic Freedom</a:t>
            </a:r>
            <a:endParaRPr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267" name="Shape 267"/>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dirty="0"/>
              <a:t>Title 5 </a:t>
            </a:r>
            <a:r>
              <a:rPr lang="en" dirty="0">
                <a:solidFill>
                  <a:srgbClr val="3F3F3F"/>
                </a:solidFill>
              </a:rPr>
              <a:t>§55002 requires that a qualified instructor teaches the course in accordance with the objectives and other details in the COR.</a:t>
            </a:r>
          </a:p>
          <a:p>
            <a:pPr marL="457200" lvl="0" indent="-342900" rtl="0">
              <a:spcBef>
                <a:spcPts val="0"/>
              </a:spcBef>
              <a:spcAft>
                <a:spcPts val="0"/>
              </a:spcAft>
              <a:buSzPts val="1800"/>
              <a:buChar char="●"/>
            </a:pPr>
            <a:r>
              <a:rPr lang="en" dirty="0">
                <a:solidFill>
                  <a:srgbClr val="3F3F3F"/>
                </a:solidFill>
              </a:rPr>
              <a:t>Colleges have a great deal of flexibility in how the outline is constructed any many things can be listed as typical or optional.</a:t>
            </a:r>
          </a:p>
          <a:p>
            <a:pPr marL="457200" lvl="0" indent="-342900" rtl="0">
              <a:spcBef>
                <a:spcPts val="0"/>
              </a:spcBef>
              <a:spcAft>
                <a:spcPts val="0"/>
              </a:spcAft>
              <a:buSzPts val="1800"/>
              <a:buChar char="●"/>
            </a:pPr>
            <a:r>
              <a:rPr lang="en" dirty="0">
                <a:solidFill>
                  <a:srgbClr val="3F3F3F"/>
                </a:solidFill>
              </a:rPr>
              <a:t>While instructors must do everything that is listed as required, they have flexibility in other areas. These often include</a:t>
            </a:r>
          </a:p>
          <a:p>
            <a:pPr lvl="1" indent="-342900">
              <a:spcBef>
                <a:spcPts val="0"/>
              </a:spcBef>
              <a:buSzPts val="1800"/>
              <a:buChar char="●"/>
            </a:pPr>
            <a:r>
              <a:rPr lang="en" dirty="0">
                <a:solidFill>
                  <a:srgbClr val="3F3F3F"/>
                </a:solidFill>
              </a:rPr>
              <a:t>Methods of evaluation</a:t>
            </a:r>
          </a:p>
          <a:p>
            <a:pPr lvl="1" indent="-342900">
              <a:spcBef>
                <a:spcPts val="0"/>
              </a:spcBef>
              <a:buSzPts val="1800"/>
              <a:buChar char="●"/>
            </a:pPr>
            <a:r>
              <a:rPr lang="en" dirty="0">
                <a:solidFill>
                  <a:srgbClr val="3F3F3F"/>
                </a:solidFill>
              </a:rPr>
              <a:t>Assignments</a:t>
            </a:r>
          </a:p>
          <a:p>
            <a:pPr lvl="1" indent="-342900">
              <a:spcBef>
                <a:spcPts val="0"/>
              </a:spcBef>
              <a:buSzPts val="1800"/>
              <a:buChar char="●"/>
            </a:pPr>
            <a:r>
              <a:rPr lang="en" dirty="0">
                <a:solidFill>
                  <a:srgbClr val="3F3F3F"/>
                </a:solidFill>
              </a:rPr>
              <a:t>Selection of textbooks</a:t>
            </a:r>
          </a:p>
          <a:p>
            <a:pPr lvl="1" indent="-342900">
              <a:spcBef>
                <a:spcPts val="0"/>
              </a:spcBef>
              <a:buSzPts val="1800"/>
              <a:buChar char="●"/>
            </a:pPr>
            <a:r>
              <a:rPr lang="en" dirty="0">
                <a:solidFill>
                  <a:srgbClr val="3F3F3F"/>
                </a:solidFill>
              </a:rPr>
              <a:t>Amount of time spent on each topic</a:t>
            </a:r>
          </a:p>
          <a:p>
            <a:r>
              <a:rPr lang="en" dirty="0">
                <a:solidFill>
                  <a:srgbClr val="3F3F3F"/>
                </a:solidFill>
              </a:rPr>
              <a:t>Things like a departmental final could restrict some of your freedom, but departments are often given the flexibility to make those choices to ensure that each class has similar rigor</a:t>
            </a:r>
            <a:endParaRPr dirty="0">
              <a:solidFill>
                <a:srgbClr val="3F3F3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C791-98B7-5A4E-A687-119ED810F158}"/>
              </a:ext>
            </a:extLst>
          </p:cNvPr>
          <p:cNvSpPr>
            <a:spLocks noGrp="1"/>
          </p:cNvSpPr>
          <p:nvPr>
            <p:ph type="title"/>
          </p:nvPr>
        </p:nvSpPr>
        <p:spPr/>
        <p:txBody>
          <a:bodyPr>
            <a:normAutofit fontScale="90000"/>
          </a:bodyPr>
          <a:lstStyle/>
          <a:p>
            <a:r>
              <a:rPr lang="en-US" b="1" dirty="0">
                <a:solidFill>
                  <a:srgbClr val="0070C0"/>
                </a:solidFill>
              </a:rPr>
              <a:t>Involvement of Part Time Faculty in Curriculum</a:t>
            </a:r>
          </a:p>
        </p:txBody>
      </p:sp>
      <p:sp>
        <p:nvSpPr>
          <p:cNvPr id="3" name="Text Placeholder 2">
            <a:extLst>
              <a:ext uri="{FF2B5EF4-FFF2-40B4-BE49-F238E27FC236}">
                <a16:creationId xmlns:a16="http://schemas.microsoft.com/office/drawing/2014/main" id="{68530EF5-A846-2E40-ACBC-D421DAC34D30}"/>
              </a:ext>
            </a:extLst>
          </p:cNvPr>
          <p:cNvSpPr>
            <a:spLocks noGrp="1"/>
          </p:cNvSpPr>
          <p:nvPr>
            <p:ph type="body" idx="1"/>
          </p:nvPr>
        </p:nvSpPr>
        <p:spPr/>
        <p:txBody>
          <a:bodyPr>
            <a:noAutofit/>
          </a:bodyPr>
          <a:lstStyle/>
          <a:p>
            <a:r>
              <a:rPr lang="en-US" sz="2200" dirty="0"/>
              <a:t>While full time faculty are required to develop, maintain, and modify curriculum, many part time faculty are not given an opportunity to participate.</a:t>
            </a:r>
          </a:p>
          <a:p>
            <a:r>
              <a:rPr lang="en-US" sz="2200" dirty="0"/>
              <a:t>If your department is reviewing/revising a course that you have taught, make your thoughts known. The person revising the course may not have taught that course in years and can benefit from your input.</a:t>
            </a:r>
          </a:p>
          <a:p>
            <a:r>
              <a:rPr lang="en-US" sz="2200" dirty="0"/>
              <a:t>Work on curriculum takes time and part time faculty may not be compensated for that work. </a:t>
            </a:r>
          </a:p>
          <a:p>
            <a:r>
              <a:rPr lang="en-US" sz="2200" dirty="0"/>
              <a:t>Work on curriculum could enhance your CV if you are applying for full time positions.</a:t>
            </a:r>
          </a:p>
        </p:txBody>
      </p:sp>
    </p:spTree>
    <p:extLst>
      <p:ext uri="{BB962C8B-B14F-4D97-AF65-F5344CB8AC3E}">
        <p14:creationId xmlns:p14="http://schemas.microsoft.com/office/powerpoint/2010/main" val="3340300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890E-32F4-244D-8909-99CC0D3EDE34}"/>
              </a:ext>
            </a:extLst>
          </p:cNvPr>
          <p:cNvSpPr>
            <a:spLocks noGrp="1"/>
          </p:cNvSpPr>
          <p:nvPr>
            <p:ph type="title"/>
          </p:nvPr>
        </p:nvSpPr>
        <p:spPr/>
        <p:txBody>
          <a:bodyPr>
            <a:normAutofit fontScale="90000"/>
          </a:bodyPr>
          <a:lstStyle/>
          <a:p>
            <a:r>
              <a:rPr lang="en-US" b="1" dirty="0">
                <a:solidFill>
                  <a:srgbClr val="0070C0"/>
                </a:solidFill>
              </a:rPr>
              <a:t>Summary</a:t>
            </a:r>
          </a:p>
        </p:txBody>
      </p:sp>
      <p:sp>
        <p:nvSpPr>
          <p:cNvPr id="3" name="Text Placeholder 2">
            <a:extLst>
              <a:ext uri="{FF2B5EF4-FFF2-40B4-BE49-F238E27FC236}">
                <a16:creationId xmlns:a16="http://schemas.microsoft.com/office/drawing/2014/main" id="{87AD7B82-D27C-6847-8E89-42DA2AB2B5FF}"/>
              </a:ext>
            </a:extLst>
          </p:cNvPr>
          <p:cNvSpPr>
            <a:spLocks noGrp="1"/>
          </p:cNvSpPr>
          <p:nvPr>
            <p:ph type="body" idx="1"/>
          </p:nvPr>
        </p:nvSpPr>
        <p:spPr/>
        <p:txBody>
          <a:bodyPr>
            <a:noAutofit/>
          </a:bodyPr>
          <a:lstStyle/>
          <a:p>
            <a:r>
              <a:rPr lang="en-US" sz="2100" dirty="0"/>
              <a:t>The COR contains all of the required elements of a course. Instructors can not choose to skip anything that is listed as required.</a:t>
            </a:r>
          </a:p>
          <a:p>
            <a:r>
              <a:rPr lang="en-US" sz="2100" dirty="0"/>
              <a:t>The required elements often include the course content, course objectives, and some assignments.</a:t>
            </a:r>
          </a:p>
          <a:p>
            <a:r>
              <a:rPr lang="en-US" sz="2100" dirty="0"/>
              <a:t>While SLOs may not be on the COR, they should be on your syllabus and you  may be asked to assess them</a:t>
            </a:r>
          </a:p>
          <a:p>
            <a:r>
              <a:rPr lang="en-US" sz="2100" dirty="0"/>
              <a:t>Try to make the class your own and those details should be in the syllabus</a:t>
            </a:r>
          </a:p>
          <a:p>
            <a:r>
              <a:rPr lang="en-US" sz="2100" dirty="0"/>
              <a:t>Part time faculty should share their experiences when courses are being revised</a:t>
            </a:r>
          </a:p>
        </p:txBody>
      </p:sp>
    </p:spTree>
    <p:extLst>
      <p:ext uri="{BB962C8B-B14F-4D97-AF65-F5344CB8AC3E}">
        <p14:creationId xmlns:p14="http://schemas.microsoft.com/office/powerpoint/2010/main" val="3648540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6484D-5864-D24B-9D77-769FE25F9A3D}"/>
              </a:ext>
            </a:extLst>
          </p:cNvPr>
          <p:cNvSpPr>
            <a:spLocks noGrp="1"/>
          </p:cNvSpPr>
          <p:nvPr>
            <p:ph type="title"/>
          </p:nvPr>
        </p:nvSpPr>
        <p:spPr/>
        <p:txBody>
          <a:bodyPr>
            <a:normAutofit fontScale="90000"/>
          </a:bodyPr>
          <a:lstStyle/>
          <a:p>
            <a:r>
              <a:rPr lang="en-US" b="1" dirty="0">
                <a:solidFill>
                  <a:srgbClr val="0070C0"/>
                </a:solidFill>
              </a:rPr>
              <a:t>Thank You for Joining Us!</a:t>
            </a:r>
          </a:p>
        </p:txBody>
      </p:sp>
      <p:sp>
        <p:nvSpPr>
          <p:cNvPr id="3" name="Text Placeholder 2">
            <a:extLst>
              <a:ext uri="{FF2B5EF4-FFF2-40B4-BE49-F238E27FC236}">
                <a16:creationId xmlns:a16="http://schemas.microsoft.com/office/drawing/2014/main" id="{294AC573-E893-4B48-AC35-0DEB8DC0055C}"/>
              </a:ext>
            </a:extLst>
          </p:cNvPr>
          <p:cNvSpPr>
            <a:spLocks noGrp="1"/>
          </p:cNvSpPr>
          <p:nvPr>
            <p:ph type="body" idx="1"/>
          </p:nvPr>
        </p:nvSpPr>
        <p:spPr/>
        <p:txBody>
          <a:bodyPr/>
          <a:lstStyle/>
          <a:p>
            <a:r>
              <a:rPr lang="en-US" sz="2400" dirty="0"/>
              <a:t>Do you have any additional questions?</a:t>
            </a:r>
          </a:p>
          <a:p>
            <a:endParaRPr lang="en-US" sz="2400" dirty="0"/>
          </a:p>
          <a:p>
            <a:r>
              <a:rPr lang="en-US" sz="2400" dirty="0"/>
              <a:t>Janelle </a:t>
            </a:r>
            <a:r>
              <a:rPr lang="en-US" sz="2400" dirty="0" err="1"/>
              <a:t>Barbier</a:t>
            </a:r>
            <a:r>
              <a:rPr lang="en-US" sz="2400" dirty="0"/>
              <a:t>: </a:t>
            </a:r>
            <a:r>
              <a:rPr lang="en-US" sz="2400" dirty="0">
                <a:hlinkClick r:id="rId2"/>
              </a:rPr>
              <a:t>barbierj@smccd</a:t>
            </a:r>
            <a:r>
              <a:rPr lang="en-US" sz="2400">
                <a:hlinkClick r:id="rId2"/>
              </a:rPr>
              <a:t>.edu</a:t>
            </a:r>
            <a:endParaRPr lang="en-US" sz="2400" dirty="0"/>
          </a:p>
          <a:p>
            <a:endParaRPr lang="en-US" sz="2400" dirty="0"/>
          </a:p>
          <a:p>
            <a:r>
              <a:rPr lang="en-US" sz="2400" dirty="0"/>
              <a:t>Craig Rutan: </a:t>
            </a:r>
            <a:r>
              <a:rPr lang="en-US" sz="2400" dirty="0">
                <a:hlinkClick r:id="rId3"/>
              </a:rPr>
              <a:t>rutan_craig@sccollege.edu</a:t>
            </a:r>
            <a:endParaRPr lang="en-US" sz="2400" dirty="0"/>
          </a:p>
          <a:p>
            <a:endParaRPr lang="en-US" dirty="0"/>
          </a:p>
        </p:txBody>
      </p:sp>
    </p:spTree>
    <p:extLst>
      <p:ext uri="{BB962C8B-B14F-4D97-AF65-F5344CB8AC3E}">
        <p14:creationId xmlns:p14="http://schemas.microsoft.com/office/powerpoint/2010/main" val="70010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05944-F306-CD43-8AB3-909CA1827B4B}"/>
              </a:ext>
            </a:extLst>
          </p:cNvPr>
          <p:cNvSpPr>
            <a:spLocks noGrp="1"/>
          </p:cNvSpPr>
          <p:nvPr>
            <p:ph type="title"/>
          </p:nvPr>
        </p:nvSpPr>
        <p:spPr/>
        <p:txBody>
          <a:bodyPr/>
          <a:lstStyle/>
          <a:p>
            <a:r>
              <a:rPr lang="en-US" b="1" dirty="0">
                <a:solidFill>
                  <a:srgbClr val="0070C0"/>
                </a:solidFill>
              </a:rPr>
              <a:t>Introduction</a:t>
            </a:r>
          </a:p>
        </p:txBody>
      </p:sp>
      <p:sp>
        <p:nvSpPr>
          <p:cNvPr id="3" name="Content Placeholder 2">
            <a:extLst>
              <a:ext uri="{FF2B5EF4-FFF2-40B4-BE49-F238E27FC236}">
                <a16:creationId xmlns:a16="http://schemas.microsoft.com/office/drawing/2014/main" id="{395EB985-0FDA-104D-BDDC-349C45C3C7CD}"/>
              </a:ext>
            </a:extLst>
          </p:cNvPr>
          <p:cNvSpPr>
            <a:spLocks noGrp="1"/>
          </p:cNvSpPr>
          <p:nvPr>
            <p:ph idx="1"/>
          </p:nvPr>
        </p:nvSpPr>
        <p:spPr/>
        <p:txBody>
          <a:bodyPr>
            <a:normAutofit/>
          </a:bodyPr>
          <a:lstStyle/>
          <a:p>
            <a:r>
              <a:rPr lang="en-US" sz="2400" dirty="0"/>
              <a:t>How many of you have been teaching for less than 1 year? 1 – 3 years? 3 – 5 years? More than 5 years?</a:t>
            </a:r>
          </a:p>
          <a:p>
            <a:r>
              <a:rPr lang="en-US" sz="2400" dirty="0"/>
              <a:t>Have any of you ever participated in curriculum development?</a:t>
            </a:r>
          </a:p>
          <a:p>
            <a:r>
              <a:rPr lang="en-US" sz="2400" dirty="0"/>
              <a:t>Have any of you ever served on your local curriculum committee?</a:t>
            </a:r>
          </a:p>
          <a:p>
            <a:r>
              <a:rPr lang="en-US" sz="2400" dirty="0"/>
              <a:t>Are there specific questions that you are hoping we answer?</a:t>
            </a:r>
          </a:p>
        </p:txBody>
      </p:sp>
    </p:spTree>
    <p:extLst>
      <p:ext uri="{BB962C8B-B14F-4D97-AF65-F5344CB8AC3E}">
        <p14:creationId xmlns:p14="http://schemas.microsoft.com/office/powerpoint/2010/main" val="107232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E6F7-1C31-D040-958D-4C1BF7644A46}"/>
              </a:ext>
            </a:extLst>
          </p:cNvPr>
          <p:cNvSpPr>
            <a:spLocks noGrp="1"/>
          </p:cNvSpPr>
          <p:nvPr>
            <p:ph type="title"/>
          </p:nvPr>
        </p:nvSpPr>
        <p:spPr/>
        <p:txBody>
          <a:bodyPr/>
          <a:lstStyle/>
          <a:p>
            <a:r>
              <a:rPr lang="en-US" b="1" dirty="0">
                <a:solidFill>
                  <a:srgbClr val="0070C0"/>
                </a:solidFill>
              </a:rPr>
              <a:t>Curriculum</a:t>
            </a:r>
          </a:p>
        </p:txBody>
      </p:sp>
      <p:sp>
        <p:nvSpPr>
          <p:cNvPr id="3" name="Content Placeholder 2">
            <a:extLst>
              <a:ext uri="{FF2B5EF4-FFF2-40B4-BE49-F238E27FC236}">
                <a16:creationId xmlns:a16="http://schemas.microsoft.com/office/drawing/2014/main" id="{CE7B503A-0399-2249-9AD7-47F04E42B6E7}"/>
              </a:ext>
            </a:extLst>
          </p:cNvPr>
          <p:cNvSpPr>
            <a:spLocks noGrp="1"/>
          </p:cNvSpPr>
          <p:nvPr>
            <p:ph idx="1"/>
          </p:nvPr>
        </p:nvSpPr>
        <p:spPr/>
        <p:txBody>
          <a:bodyPr>
            <a:normAutofit/>
          </a:bodyPr>
          <a:lstStyle/>
          <a:p>
            <a:r>
              <a:rPr lang="en-US" sz="2400" dirty="0"/>
              <a:t>Colleges develop specific courses and degrees to meet the needs of students</a:t>
            </a:r>
          </a:p>
          <a:p>
            <a:r>
              <a:rPr lang="en-US" sz="2400" dirty="0"/>
              <a:t>These courses and degrees all go through an approval process and must comply with state and federal requirements</a:t>
            </a:r>
          </a:p>
          <a:p>
            <a:r>
              <a:rPr lang="en-US" sz="2400" dirty="0"/>
              <a:t>At many colleges, there are very few people that actively participate in the development and revision of curriculum, so its importance to the faculty, college, and students isn’t always clear.</a:t>
            </a:r>
          </a:p>
        </p:txBody>
      </p:sp>
    </p:spTree>
    <p:extLst>
      <p:ext uri="{BB962C8B-B14F-4D97-AF65-F5344CB8AC3E}">
        <p14:creationId xmlns:p14="http://schemas.microsoft.com/office/powerpoint/2010/main" val="349571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1301-4755-4346-9971-660CD312BAC1}"/>
              </a:ext>
            </a:extLst>
          </p:cNvPr>
          <p:cNvSpPr>
            <a:spLocks noGrp="1"/>
          </p:cNvSpPr>
          <p:nvPr>
            <p:ph type="title"/>
          </p:nvPr>
        </p:nvSpPr>
        <p:spPr/>
        <p:txBody>
          <a:bodyPr/>
          <a:lstStyle/>
          <a:p>
            <a:r>
              <a:rPr lang="en-US" b="1" dirty="0">
                <a:solidFill>
                  <a:srgbClr val="0070C0"/>
                </a:solidFill>
              </a:rPr>
              <a:t>Impact on Part Time Faculty	</a:t>
            </a:r>
          </a:p>
        </p:txBody>
      </p:sp>
      <p:sp>
        <p:nvSpPr>
          <p:cNvPr id="3" name="Content Placeholder 2">
            <a:extLst>
              <a:ext uri="{FF2B5EF4-FFF2-40B4-BE49-F238E27FC236}">
                <a16:creationId xmlns:a16="http://schemas.microsoft.com/office/drawing/2014/main" id="{38D8737B-19EB-184C-8317-E40FEB49D426}"/>
              </a:ext>
            </a:extLst>
          </p:cNvPr>
          <p:cNvSpPr>
            <a:spLocks noGrp="1"/>
          </p:cNvSpPr>
          <p:nvPr>
            <p:ph idx="1"/>
          </p:nvPr>
        </p:nvSpPr>
        <p:spPr/>
        <p:txBody>
          <a:bodyPr>
            <a:normAutofit/>
          </a:bodyPr>
          <a:lstStyle/>
          <a:p>
            <a:r>
              <a:rPr lang="en-US" sz="2400" dirty="0"/>
              <a:t>As a part time faculty member, you are usually assigned to teach courses that have already been developed by someone else</a:t>
            </a:r>
          </a:p>
          <a:p>
            <a:r>
              <a:rPr lang="en-US" sz="2400" dirty="0"/>
              <a:t>When assigning you to teach a course for the first time, the college should provide you with a course outline (COR). The course outline includes everything that you are required to do in your class.</a:t>
            </a:r>
          </a:p>
        </p:txBody>
      </p:sp>
    </p:spTree>
    <p:extLst>
      <p:ext uri="{BB962C8B-B14F-4D97-AF65-F5344CB8AC3E}">
        <p14:creationId xmlns:p14="http://schemas.microsoft.com/office/powerpoint/2010/main" val="8077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E60E-7AAC-5245-9866-CC5CCEF4179F}"/>
              </a:ext>
            </a:extLst>
          </p:cNvPr>
          <p:cNvSpPr>
            <a:spLocks noGrp="1"/>
          </p:cNvSpPr>
          <p:nvPr>
            <p:ph type="title"/>
          </p:nvPr>
        </p:nvSpPr>
        <p:spPr/>
        <p:txBody>
          <a:bodyPr/>
          <a:lstStyle/>
          <a:p>
            <a:r>
              <a:rPr lang="en-US" b="1" dirty="0">
                <a:solidFill>
                  <a:srgbClr val="0070C0"/>
                </a:solidFill>
              </a:rPr>
              <a:t>What About My Syllabus?</a:t>
            </a:r>
          </a:p>
        </p:txBody>
      </p:sp>
      <p:sp>
        <p:nvSpPr>
          <p:cNvPr id="3" name="Content Placeholder 2">
            <a:extLst>
              <a:ext uri="{FF2B5EF4-FFF2-40B4-BE49-F238E27FC236}">
                <a16:creationId xmlns:a16="http://schemas.microsoft.com/office/drawing/2014/main" id="{BF8C6B14-76DC-CF47-9661-81C3D1D2BBA0}"/>
              </a:ext>
            </a:extLst>
          </p:cNvPr>
          <p:cNvSpPr>
            <a:spLocks noGrp="1"/>
          </p:cNvSpPr>
          <p:nvPr>
            <p:ph idx="1"/>
          </p:nvPr>
        </p:nvSpPr>
        <p:spPr/>
        <p:txBody>
          <a:bodyPr>
            <a:noAutofit/>
          </a:bodyPr>
          <a:lstStyle/>
          <a:p>
            <a:r>
              <a:rPr lang="en-US" sz="2200" dirty="0"/>
              <a:t>A syllabus is a description of how your class will operate. </a:t>
            </a:r>
          </a:p>
          <a:p>
            <a:r>
              <a:rPr lang="en-US" sz="2200" dirty="0"/>
              <a:t>It will include many of the elements of a COR, like content to be covered, assignments, SLOs, </a:t>
            </a:r>
            <a:r>
              <a:rPr lang="en-US" sz="2200" dirty="0" err="1"/>
              <a:t>etc</a:t>
            </a:r>
            <a:r>
              <a:rPr lang="en-US" sz="2200" dirty="0"/>
              <a:t>, but it will also include additional information that is not part of the COR</a:t>
            </a:r>
          </a:p>
          <a:p>
            <a:r>
              <a:rPr lang="en-US" sz="2200" dirty="0"/>
              <a:t>The syllabus does not override the requirements of the COR. Anything that is listed in a COR as being required must be included in your course.</a:t>
            </a:r>
          </a:p>
          <a:p>
            <a:r>
              <a:rPr lang="en-US" sz="2200" dirty="0"/>
              <a:t>Anything listed in a COR as optional does not have to be done in your course, but the department might want you to do those things. Make sure you check with the department chair.</a:t>
            </a:r>
          </a:p>
        </p:txBody>
      </p:sp>
    </p:spTree>
    <p:extLst>
      <p:ext uri="{BB962C8B-B14F-4D97-AF65-F5344CB8AC3E}">
        <p14:creationId xmlns:p14="http://schemas.microsoft.com/office/powerpoint/2010/main" val="1502920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0070C0"/>
                </a:solidFill>
              </a:rPr>
              <a:t>Importance of the Course Outline</a:t>
            </a:r>
            <a:br>
              <a:rPr lang="en" dirty="0"/>
            </a:br>
            <a:endParaRPr dirty="0"/>
          </a:p>
        </p:txBody>
      </p:sp>
      <p:sp>
        <p:nvSpPr>
          <p:cNvPr id="133" name="Shape 133"/>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r>
              <a:rPr lang="en">
                <a:solidFill>
                  <a:schemeClr val="dk1"/>
                </a:solidFill>
              </a:rPr>
              <a:t>From ASCCC's 2017 paper, </a:t>
            </a:r>
            <a:r>
              <a:rPr lang="en" i="1" u="sng">
                <a:solidFill>
                  <a:schemeClr val="accent5"/>
                </a:solidFill>
                <a:hlinkClick r:id="rId3"/>
              </a:rPr>
              <a:t>The Course Outline of Record: A Curriculum Reference Guide Revisited</a:t>
            </a:r>
            <a:r>
              <a:rPr lang="en" i="1">
                <a:solidFill>
                  <a:schemeClr val="dk1"/>
                </a:solidFill>
              </a:rPr>
              <a:t>:</a:t>
            </a:r>
            <a:endParaRPr i="1">
              <a:solidFill>
                <a:schemeClr val="dk1"/>
              </a:solidFill>
            </a:endParaRPr>
          </a:p>
          <a:p>
            <a:pPr marL="457200" lvl="0" indent="-342900" rtl="0">
              <a:lnSpc>
                <a:spcPct val="100000"/>
              </a:lnSpc>
              <a:spcBef>
                <a:spcPts val="1000"/>
              </a:spcBef>
              <a:spcAft>
                <a:spcPts val="0"/>
              </a:spcAft>
              <a:buClr>
                <a:schemeClr val="dk1"/>
              </a:buClr>
              <a:buSzPts val="1800"/>
              <a:buChar char="●"/>
            </a:pPr>
            <a:r>
              <a:rPr lang="en">
                <a:solidFill>
                  <a:schemeClr val="dk1"/>
                </a:solidFill>
              </a:rPr>
              <a:t>"The course outline of record (COR) is a document with defined legal standing that plays a critical role in the curriculum of the California community colleges."</a:t>
            </a:r>
            <a:endParaRPr>
              <a:solidFill>
                <a:schemeClr val="dk1"/>
              </a:solidFill>
            </a:endParaRPr>
          </a:p>
          <a:p>
            <a:pPr marL="457200" lvl="0" indent="-342900" rtl="0">
              <a:lnSpc>
                <a:spcPct val="100000"/>
              </a:lnSpc>
              <a:spcBef>
                <a:spcPts val="0"/>
              </a:spcBef>
              <a:spcAft>
                <a:spcPts val="0"/>
              </a:spcAft>
              <a:buClr>
                <a:schemeClr val="dk1"/>
              </a:buClr>
              <a:buSzPts val="1800"/>
              <a:buChar char="●"/>
            </a:pPr>
            <a:r>
              <a:rPr lang="en">
                <a:solidFill>
                  <a:schemeClr val="dk1"/>
                </a:solidFill>
              </a:rPr>
              <a:t>The COR "has both internal and external influences that impact all aspects of its content, from outcomes to teaching methodology, which, by extension, impact program development and program evaluation."</a:t>
            </a:r>
            <a:br>
              <a:rPr lang="en"/>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F52D-B20F-2C47-88B0-413019105177}"/>
              </a:ext>
            </a:extLst>
          </p:cNvPr>
          <p:cNvSpPr>
            <a:spLocks noGrp="1"/>
          </p:cNvSpPr>
          <p:nvPr>
            <p:ph type="title"/>
          </p:nvPr>
        </p:nvSpPr>
        <p:spPr/>
        <p:txBody>
          <a:bodyPr>
            <a:normAutofit fontScale="90000"/>
          </a:bodyPr>
          <a:lstStyle/>
          <a:p>
            <a:r>
              <a:rPr lang="en-US" b="1" dirty="0">
                <a:solidFill>
                  <a:srgbClr val="0070C0"/>
                </a:solidFill>
              </a:rPr>
              <a:t>Role of the COR</a:t>
            </a:r>
          </a:p>
        </p:txBody>
      </p:sp>
      <p:sp>
        <p:nvSpPr>
          <p:cNvPr id="3" name="Text Placeholder 2">
            <a:extLst>
              <a:ext uri="{FF2B5EF4-FFF2-40B4-BE49-F238E27FC236}">
                <a16:creationId xmlns:a16="http://schemas.microsoft.com/office/drawing/2014/main" id="{5B650273-2938-3140-B7C9-2135C31F5F42}"/>
              </a:ext>
            </a:extLst>
          </p:cNvPr>
          <p:cNvSpPr>
            <a:spLocks noGrp="1"/>
          </p:cNvSpPr>
          <p:nvPr>
            <p:ph type="body" idx="1"/>
          </p:nvPr>
        </p:nvSpPr>
        <p:spPr/>
        <p:txBody>
          <a:bodyPr>
            <a:normAutofit/>
          </a:bodyPr>
          <a:lstStyle/>
          <a:p>
            <a:r>
              <a:rPr lang="en-US" sz="2400" dirty="0"/>
              <a:t>The COR defines the required elements of a course, but it also is the basis for approving courses for articulation to other colleges and universities and for approving the course to be part of general education.</a:t>
            </a:r>
          </a:p>
          <a:p>
            <a:r>
              <a:rPr lang="en-US" sz="2400" dirty="0"/>
              <a:t>If an instructor does not follow the COR, they could impact the ability of the student to transfer the course and the student may not be prepared for subsequent courses.</a:t>
            </a:r>
          </a:p>
        </p:txBody>
      </p:sp>
    </p:spTree>
    <p:extLst>
      <p:ext uri="{BB962C8B-B14F-4D97-AF65-F5344CB8AC3E}">
        <p14:creationId xmlns:p14="http://schemas.microsoft.com/office/powerpoint/2010/main" val="127545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2800" b="1" dirty="0">
                <a:solidFill>
                  <a:srgbClr val="0070C0"/>
                </a:solidFill>
              </a:rPr>
              <a:t>Credit COR Structure as Required by Title 5 §55002</a:t>
            </a:r>
            <a:endParaRPr sz="2800"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189" name="Shape 189"/>
          <p:cNvSpPr txBox="1">
            <a:spLocks noGrp="1"/>
          </p:cNvSpPr>
          <p:nvPr>
            <p:ph type="body" idx="1"/>
          </p:nvPr>
        </p:nvSpPr>
        <p:spPr>
          <a:xfrm>
            <a:off x="311700" y="1056875"/>
            <a:ext cx="39999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3F3F3F"/>
              </a:buClr>
              <a:buSzPts val="1800"/>
              <a:buChar char="●"/>
            </a:pPr>
            <a:r>
              <a:rPr lang="en" sz="1800" dirty="0">
                <a:solidFill>
                  <a:srgbClr val="3F3F3F"/>
                </a:solidFill>
              </a:rPr>
              <a:t>Unit value </a:t>
            </a:r>
          </a:p>
          <a:p>
            <a:pPr marL="457200" lvl="0" indent="-342900" rtl="0">
              <a:spcBef>
                <a:spcPts val="0"/>
              </a:spcBef>
              <a:spcAft>
                <a:spcPts val="0"/>
              </a:spcAft>
              <a:buClr>
                <a:srgbClr val="3F3F3F"/>
              </a:buClr>
              <a:buSzPts val="1800"/>
              <a:buChar char="●"/>
            </a:pPr>
            <a:r>
              <a:rPr lang="en" sz="1800" dirty="0">
                <a:solidFill>
                  <a:srgbClr val="3F3F3F"/>
                </a:solidFill>
              </a:rPr>
              <a:t>Total contact hours for course</a:t>
            </a:r>
          </a:p>
          <a:p>
            <a:pPr marL="457200" lvl="0" indent="-342900" rtl="0">
              <a:spcBef>
                <a:spcPts val="0"/>
              </a:spcBef>
              <a:spcAft>
                <a:spcPts val="0"/>
              </a:spcAft>
              <a:buClr>
                <a:srgbClr val="3F3F3F"/>
              </a:buClr>
              <a:buSzPts val="1800"/>
              <a:buChar char="●"/>
            </a:pPr>
            <a:r>
              <a:rPr lang="en" sz="1800" dirty="0">
                <a:solidFill>
                  <a:srgbClr val="3F3F3F"/>
                </a:solidFill>
              </a:rPr>
              <a:t>Outside of class hours</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Total student learning hours </a:t>
            </a:r>
            <a:endParaRPr sz="1800" dirty="0">
              <a:solidFill>
                <a:srgbClr val="3F3F3F"/>
              </a:solidFill>
            </a:endParaRPr>
          </a:p>
          <a:p>
            <a:pPr marL="457200" lvl="0" indent="-342900" rtl="0">
              <a:spcBef>
                <a:spcPts val="0"/>
              </a:spcBef>
              <a:spcAft>
                <a:spcPts val="0"/>
              </a:spcAft>
              <a:buClr>
                <a:srgbClr val="3F3F3F"/>
              </a:buClr>
              <a:buSzPts val="1800"/>
              <a:buChar char="●"/>
            </a:pPr>
            <a:r>
              <a:rPr lang="en-US" sz="1800" dirty="0">
                <a:solidFill>
                  <a:srgbClr val="3F3F3F"/>
                </a:solidFill>
              </a:rPr>
              <a:t>Prerequisites, corequisites, and advisories</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Catalog description</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Objectives</a:t>
            </a:r>
            <a:endParaRPr sz="1800" dirty="0">
              <a:solidFill>
                <a:srgbClr val="3F3F3F"/>
              </a:solidFill>
            </a:endParaRPr>
          </a:p>
          <a:p>
            <a:pPr marL="0" lvl="0" indent="457200" rtl="0">
              <a:spcBef>
                <a:spcPts val="0"/>
              </a:spcBef>
              <a:spcAft>
                <a:spcPts val="0"/>
              </a:spcAft>
              <a:buClr>
                <a:schemeClr val="dk1"/>
              </a:buClr>
              <a:buSzPts val="1100"/>
              <a:buFont typeface="Arial"/>
              <a:buNone/>
            </a:pPr>
            <a:r>
              <a:rPr lang="en" sz="1800" dirty="0">
                <a:solidFill>
                  <a:srgbClr val="3F3F3F"/>
                </a:solidFill>
              </a:rPr>
              <a:t>(more on SLOs later...)</a:t>
            </a:r>
            <a:endParaRPr dirty="0"/>
          </a:p>
        </p:txBody>
      </p:sp>
      <p:sp>
        <p:nvSpPr>
          <p:cNvPr id="191" name="Shape 191"/>
          <p:cNvSpPr txBox="1">
            <a:spLocks noGrp="1"/>
          </p:cNvSpPr>
          <p:nvPr>
            <p:ph type="body" idx="2"/>
          </p:nvPr>
        </p:nvSpPr>
        <p:spPr>
          <a:xfrm>
            <a:off x="4832400" y="1056875"/>
            <a:ext cx="39999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3F3F3F"/>
              </a:buClr>
              <a:buSzPts val="1800"/>
              <a:buChar char="●"/>
            </a:pPr>
            <a:r>
              <a:rPr lang="en-US" sz="1800" dirty="0">
                <a:solidFill>
                  <a:srgbClr val="3F3F3F"/>
                </a:solidFill>
              </a:rPr>
              <a:t>Course Content</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Reading and Writing Assignments or others as appropriate</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Other outside-of-class assignments</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Methods of instruction</a:t>
            </a:r>
            <a:endParaRPr sz="1800" dirty="0">
              <a:solidFill>
                <a:srgbClr val="3F3F3F"/>
              </a:solidFill>
            </a:endParaRPr>
          </a:p>
          <a:p>
            <a:pPr marL="457200" lvl="0" indent="-342900" rtl="0">
              <a:spcBef>
                <a:spcPts val="0"/>
              </a:spcBef>
              <a:spcAft>
                <a:spcPts val="0"/>
              </a:spcAft>
              <a:buClr>
                <a:srgbClr val="3F3F3F"/>
              </a:buClr>
              <a:buSzPts val="1800"/>
              <a:buChar char="●"/>
            </a:pPr>
            <a:r>
              <a:rPr lang="en" sz="1800" dirty="0">
                <a:solidFill>
                  <a:srgbClr val="3F3F3F"/>
                </a:solidFill>
              </a:rPr>
              <a:t>Methods of evaluation / grading policy</a:t>
            </a:r>
          </a:p>
          <a:p>
            <a:pPr marL="457200" lvl="0" indent="-342900" rtl="0">
              <a:spcBef>
                <a:spcPts val="0"/>
              </a:spcBef>
              <a:spcAft>
                <a:spcPts val="0"/>
              </a:spcAft>
              <a:buClr>
                <a:srgbClr val="3F3F3F"/>
              </a:buClr>
              <a:buSzPts val="1800"/>
              <a:buChar char="●"/>
            </a:pPr>
            <a:r>
              <a:rPr lang="en" sz="1800" dirty="0">
                <a:solidFill>
                  <a:srgbClr val="3F3F3F"/>
                </a:solidFill>
              </a:rPr>
              <a:t>Textbook and other course materials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b="1" dirty="0">
                <a:solidFill>
                  <a:srgbClr val="0070C0"/>
                </a:solidFill>
              </a:rPr>
              <a:t>COR Components:  Content</a:t>
            </a:r>
            <a:r>
              <a:rPr lang="en-US" b="1" dirty="0">
                <a:solidFill>
                  <a:srgbClr val="0070C0"/>
                </a:solidFill>
              </a:rPr>
              <a:t> </a:t>
            </a:r>
            <a:r>
              <a:rPr lang="en" b="1" dirty="0">
                <a:solidFill>
                  <a:srgbClr val="0070C0"/>
                </a:solidFill>
              </a:rPr>
              <a:t>/</a:t>
            </a:r>
            <a:r>
              <a:rPr lang="en-US" b="1" dirty="0">
                <a:solidFill>
                  <a:srgbClr val="0070C0"/>
                </a:solidFill>
              </a:rPr>
              <a:t> </a:t>
            </a:r>
            <a:r>
              <a:rPr lang="en" b="1" dirty="0">
                <a:solidFill>
                  <a:srgbClr val="0070C0"/>
                </a:solidFill>
              </a:rPr>
              <a:t>Objectives</a:t>
            </a:r>
            <a:endParaRPr b="1" dirty="0">
              <a:solidFill>
                <a:srgbClr val="0070C0"/>
              </a:solidFill>
            </a:endParaRPr>
          </a:p>
          <a:p>
            <a:pPr marL="0" lvl="0" indent="0" rtl="0">
              <a:spcBef>
                <a:spcPts val="0"/>
              </a:spcBef>
              <a:spcAft>
                <a:spcPts val="0"/>
              </a:spcAft>
              <a:buNone/>
            </a:pPr>
            <a:r>
              <a:rPr lang="en" dirty="0"/>
              <a:t> </a:t>
            </a:r>
            <a:br>
              <a:rPr lang="en" dirty="0"/>
            </a:br>
            <a:endParaRPr dirty="0"/>
          </a:p>
        </p:txBody>
      </p:sp>
      <p:sp>
        <p:nvSpPr>
          <p:cNvPr id="225" name="Shape 225"/>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400" dirty="0"/>
              <a:t>Balance between flexibility and specificity</a:t>
            </a:r>
            <a:endParaRPr sz="2400" dirty="0"/>
          </a:p>
          <a:p>
            <a:pPr marL="457200" lvl="0" indent="-342900" rtl="0">
              <a:spcBef>
                <a:spcPts val="0"/>
              </a:spcBef>
              <a:spcAft>
                <a:spcPts val="0"/>
              </a:spcAft>
              <a:buSzPts val="1800"/>
              <a:buChar char="●"/>
            </a:pPr>
            <a:r>
              <a:rPr lang="en" sz="2400" dirty="0"/>
              <a:t>Evidence of college-level rigor and critical thinking</a:t>
            </a:r>
            <a:endParaRPr sz="2400" dirty="0"/>
          </a:p>
          <a:p>
            <a:pPr marL="457200" lvl="0" indent="-342900" rtl="0">
              <a:spcBef>
                <a:spcPts val="0"/>
              </a:spcBef>
              <a:spcAft>
                <a:spcPts val="0"/>
              </a:spcAft>
              <a:buSzPts val="1800"/>
              <a:buChar char="●"/>
            </a:pPr>
            <a:r>
              <a:rPr lang="en" sz="2400" dirty="0"/>
              <a:t>Lab course specificity</a:t>
            </a:r>
            <a:endParaRPr sz="2400" dirty="0"/>
          </a:p>
          <a:p>
            <a:pPr marL="457200" lvl="0" indent="-342900" rtl="0">
              <a:spcBef>
                <a:spcPts val="0"/>
              </a:spcBef>
              <a:spcAft>
                <a:spcPts val="0"/>
              </a:spcAft>
              <a:buSzPts val="1800"/>
              <a:buChar char="●"/>
            </a:pPr>
            <a:r>
              <a:rPr lang="en" sz="2400" dirty="0"/>
              <a:t>Integrate content with description, SLOs, assessments, and assignments.</a:t>
            </a:r>
          </a:p>
          <a:p>
            <a:pPr marL="457200" lvl="0" indent="-342900" rtl="0">
              <a:spcBef>
                <a:spcPts val="0"/>
              </a:spcBef>
              <a:spcAft>
                <a:spcPts val="0"/>
              </a:spcAft>
              <a:buSzPts val="1800"/>
              <a:buChar char="●"/>
            </a:pPr>
            <a:r>
              <a:rPr lang="en" sz="2400" dirty="0"/>
              <a:t>Instructors are required to cover all of the content listed, but they are able to add additional content or change the amount of time spent on each topic!</a:t>
            </a:r>
            <a:br>
              <a:rPr lang="en" dirty="0"/>
            </a:br>
            <a:endParaRPr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1316</Words>
  <Application>Microsoft Macintosh PowerPoint</Application>
  <PresentationFormat>On-screen Show (16:9)</PresentationFormat>
  <Paragraphs>110</Paragraphs>
  <Slides>17</Slides>
  <Notes>9</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17</vt:i4>
      </vt:variant>
    </vt:vector>
  </HeadingPairs>
  <TitlesOfParts>
    <vt:vector size="20" baseType="lpstr">
      <vt:lpstr>Arial</vt:lpstr>
      <vt:lpstr>Simple Light</vt:lpstr>
      <vt:lpstr>ASCCC</vt:lpstr>
      <vt:lpstr>SLOs, Curriculum, and Other Things that Shape Your Classroom</vt:lpstr>
      <vt:lpstr>Introduction</vt:lpstr>
      <vt:lpstr>Curriculum</vt:lpstr>
      <vt:lpstr>Impact on Part Time Faculty </vt:lpstr>
      <vt:lpstr>What About My Syllabus?</vt:lpstr>
      <vt:lpstr>Importance of the Course Outline </vt:lpstr>
      <vt:lpstr>Role of the COR</vt:lpstr>
      <vt:lpstr>Credit COR Structure as Required by Title 5 §55002   </vt:lpstr>
      <vt:lpstr>COR Components:  Content / Objectives   </vt:lpstr>
      <vt:lpstr>COR Components:  SLOs   </vt:lpstr>
      <vt:lpstr>COR Components:  Assignments   </vt:lpstr>
      <vt:lpstr>COR Components:  Methods of Instruction   </vt:lpstr>
      <vt:lpstr>COR Components:  Methods of Evaluation   </vt:lpstr>
      <vt:lpstr>COR and Academic Freedom   </vt:lpstr>
      <vt:lpstr>Involvement of Part Time Faculty in Curriculum</vt:lpstr>
      <vt:lpstr>Summary</vt:lpstr>
      <vt:lpstr>Thank You for Joining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 101  </dc:title>
  <cp:lastModifiedBy>Rutan, Craig</cp:lastModifiedBy>
  <cp:revision>13</cp:revision>
  <dcterms:modified xsi:type="dcterms:W3CDTF">2019-02-12T16:12:07Z</dcterms:modified>
</cp:coreProperties>
</file>