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8" r:id="rId2"/>
    <p:sldId id="257" r:id="rId3"/>
    <p:sldId id="270" r:id="rId4"/>
    <p:sldId id="319" r:id="rId5"/>
    <p:sldId id="320" r:id="rId6"/>
    <p:sldId id="321" r:id="rId7"/>
    <p:sldId id="322" r:id="rId8"/>
    <p:sldId id="272" r:id="rId9"/>
    <p:sldId id="293" r:id="rId10"/>
    <p:sldId id="294" r:id="rId11"/>
    <p:sldId id="304" r:id="rId12"/>
    <p:sldId id="305" r:id="rId13"/>
    <p:sldId id="295" r:id="rId14"/>
    <p:sldId id="306" r:id="rId15"/>
    <p:sldId id="307" r:id="rId16"/>
    <p:sldId id="296" r:id="rId17"/>
    <p:sldId id="318" r:id="rId18"/>
    <p:sldId id="308" r:id="rId19"/>
    <p:sldId id="297" r:id="rId20"/>
    <p:sldId id="299" r:id="rId21"/>
    <p:sldId id="309" r:id="rId22"/>
    <p:sldId id="310" r:id="rId23"/>
    <p:sldId id="311" r:id="rId24"/>
    <p:sldId id="312" r:id="rId25"/>
    <p:sldId id="313" r:id="rId26"/>
    <p:sldId id="323" r:id="rId27"/>
    <p:sldId id="314" r:id="rId28"/>
    <p:sldId id="317" r:id="rId29"/>
    <p:sldId id="300" r:id="rId30"/>
    <p:sldId id="302" r:id="rId31"/>
    <p:sldId id="301"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07" autoAdjust="0"/>
    <p:restoredTop sz="93120"/>
  </p:normalViewPr>
  <p:slideViewPr>
    <p:cSldViewPr>
      <p:cViewPr varScale="1">
        <p:scale>
          <a:sx n="89" d="100"/>
          <a:sy n="89" d="100"/>
        </p:scale>
        <p:origin x="346" y="67"/>
      </p:cViewPr>
      <p:guideLst>
        <p:guide orient="horz" pos="2160"/>
        <p:guide pos="2880"/>
      </p:guideLst>
    </p:cSldViewPr>
  </p:slideViewPr>
  <p:notesTextViewPr>
    <p:cViewPr>
      <p:scale>
        <a:sx n="1" d="1"/>
        <a:sy n="1" d="1"/>
      </p:scale>
      <p:origin x="0" y="0"/>
    </p:cViewPr>
  </p:notesTextViewPr>
  <p:sorterViewPr>
    <p:cViewPr>
      <p:scale>
        <a:sx n="150" d="100"/>
        <a:sy n="150" d="100"/>
      </p:scale>
      <p:origin x="0" y="116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3AAA6-481B-46D0-A88C-F64B143834CE}" type="datetimeFigureOut">
              <a:rPr lang="en-US" smtClean="0"/>
              <a:t>7/11/2018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18DA2C-0516-4956-BACF-FC64B2BB9438}" type="slidenum">
              <a:rPr lang="en-US" smtClean="0"/>
              <a:t>‹#›</a:t>
            </a:fld>
            <a:endParaRPr lang="en-US"/>
          </a:p>
        </p:txBody>
      </p:sp>
    </p:spTree>
    <p:extLst>
      <p:ext uri="{BB962C8B-B14F-4D97-AF65-F5344CB8AC3E}">
        <p14:creationId xmlns:p14="http://schemas.microsoft.com/office/powerpoint/2010/main" val="223514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D5E6B3-718A-443A-8D21-A5A507F3E82D}"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321208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D5E6B3-718A-443A-8D21-A5A507F3E82D}"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265814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D5E6B3-718A-443A-8D21-A5A507F3E82D}"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184702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D5E6B3-718A-443A-8D21-A5A507F3E82D}"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786695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D5E6B3-718A-443A-8D21-A5A507F3E82D}"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203239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D5E6B3-718A-443A-8D21-A5A507F3E82D}" type="datetimeFigureOut">
              <a:rPr lang="en-US" smtClean="0"/>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353071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D5E6B3-718A-443A-8D21-A5A507F3E82D}" type="datetimeFigureOut">
              <a:rPr lang="en-US" smtClean="0"/>
              <a:t>7/11/2018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210557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D5E6B3-718A-443A-8D21-A5A507F3E82D}" type="datetimeFigureOut">
              <a:rPr lang="en-US" smtClean="0"/>
              <a:t>7/11/2018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110744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5E6B3-718A-443A-8D21-A5A507F3E82D}" type="datetimeFigureOut">
              <a:rPr lang="en-US" smtClean="0"/>
              <a:t>7/11/2018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277487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D5E6B3-718A-443A-8D21-A5A507F3E82D}" type="datetimeFigureOut">
              <a:rPr lang="en-US" smtClean="0"/>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168386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D5E6B3-718A-443A-8D21-A5A507F3E82D}" type="datetimeFigureOut">
              <a:rPr lang="en-US" smtClean="0"/>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4BD16-1B14-4C7D-B8EF-0E1B66EDA542}" type="slidenum">
              <a:rPr lang="en-US" smtClean="0"/>
              <a:t>‹#›</a:t>
            </a:fld>
            <a:endParaRPr lang="en-US"/>
          </a:p>
        </p:txBody>
      </p:sp>
    </p:spTree>
    <p:extLst>
      <p:ext uri="{BB962C8B-B14F-4D97-AF65-F5344CB8AC3E}">
        <p14:creationId xmlns:p14="http://schemas.microsoft.com/office/powerpoint/2010/main" val="255806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5E6B3-718A-443A-8D21-A5A507F3E82D}" type="datetimeFigureOut">
              <a:rPr lang="en-US" smtClean="0"/>
              <a:t>7/11/2018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4BD16-1B14-4C7D-B8EF-0E1B66EDA542}" type="slidenum">
              <a:rPr lang="en-US" smtClean="0"/>
              <a:t>‹#›</a:t>
            </a:fld>
            <a:endParaRPr lang="en-US"/>
          </a:p>
        </p:txBody>
      </p:sp>
    </p:spTree>
    <p:extLst>
      <p:ext uri="{BB962C8B-B14F-4D97-AF65-F5344CB8AC3E}">
        <p14:creationId xmlns:p14="http://schemas.microsoft.com/office/powerpoint/2010/main" val="49211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534400" cy="1470025"/>
          </a:xfrm>
        </p:spPr>
        <p:txBody>
          <a:bodyPr>
            <a:normAutofit fontScale="90000"/>
          </a:bodyPr>
          <a:lstStyle/>
          <a:p>
            <a:r>
              <a:rPr lang="en-US" dirty="0"/>
              <a:t>Developing Apprenticeship Programs</a:t>
            </a:r>
            <a:br>
              <a:rPr lang="en-US" dirty="0"/>
            </a:br>
            <a:r>
              <a:rPr lang="en-US" sz="3600" dirty="0"/>
              <a:t>2018 Curriculum Institute</a:t>
            </a:r>
          </a:p>
        </p:txBody>
      </p:sp>
      <p:sp>
        <p:nvSpPr>
          <p:cNvPr id="3" name="Subtitle 2"/>
          <p:cNvSpPr>
            <a:spLocks noGrp="1"/>
          </p:cNvSpPr>
          <p:nvPr>
            <p:ph type="subTitle" idx="1"/>
          </p:nvPr>
        </p:nvSpPr>
        <p:spPr>
          <a:xfrm>
            <a:off x="533400" y="3505200"/>
            <a:ext cx="8229600" cy="1752600"/>
          </a:xfrm>
        </p:spPr>
        <p:txBody>
          <a:bodyPr>
            <a:normAutofit/>
          </a:bodyPr>
          <a:lstStyle/>
          <a:p>
            <a:pPr algn="l"/>
            <a:r>
              <a:rPr lang="en-US" dirty="0" smtClean="0"/>
              <a:t>John </a:t>
            </a:r>
            <a:r>
              <a:rPr lang="en-US" dirty="0"/>
              <a:t>Stanskas, ASCCC President</a:t>
            </a:r>
          </a:p>
          <a:p>
            <a:pPr algn="l"/>
            <a:r>
              <a:rPr lang="en-US" dirty="0" smtClean="0"/>
              <a:t>Thais </a:t>
            </a:r>
            <a:r>
              <a:rPr lang="en-US" dirty="0"/>
              <a:t>Winsome, ASCCC Curriculum </a:t>
            </a:r>
            <a:r>
              <a:rPr lang="en-US" dirty="0" smtClean="0"/>
              <a:t>Committee</a:t>
            </a:r>
          </a:p>
          <a:p>
            <a:pPr algn="l"/>
            <a:r>
              <a:rPr lang="en-US" dirty="0"/>
              <a:t>Leandra Martin, CCCCC CIO Representative</a:t>
            </a:r>
          </a:p>
          <a:p>
            <a:pPr algn="l"/>
            <a:endParaRPr lang="en-US" dirty="0"/>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SCCC_Logo"/>
          <p:cNvPicPr/>
          <p:nvPr/>
        </p:nvPicPr>
        <p:blipFill>
          <a:blip r:embed="rId2"/>
          <a:srcRect/>
          <a:stretch>
            <a:fillRect/>
          </a:stretch>
        </p:blipFill>
        <p:spPr bwMode="auto">
          <a:xfrm>
            <a:off x="2423472" y="400050"/>
            <a:ext cx="4053527" cy="1047750"/>
          </a:xfrm>
          <a:prstGeom prst="rect">
            <a:avLst/>
          </a:prstGeom>
          <a:noFill/>
          <a:ln w="9525">
            <a:noFill/>
            <a:miter lim="800000"/>
            <a:headEnd/>
            <a:tailEnd/>
          </a:ln>
        </p:spPr>
      </p:pic>
    </p:spTree>
    <p:extLst>
      <p:ext uri="{BB962C8B-B14F-4D97-AF65-F5344CB8AC3E}">
        <p14:creationId xmlns:p14="http://schemas.microsoft.com/office/powerpoint/2010/main" val="1958562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64396"/>
          </a:xfrm>
        </p:spPr>
        <p:txBody>
          <a:bodyPr>
            <a:normAutofit fontScale="90000"/>
          </a:bodyPr>
          <a:lstStyle/>
          <a:p>
            <a:r>
              <a:rPr lang="en-US" sz="2800" b="1" dirty="0" smtClean="0">
                <a:latin typeface="Trebuchet MS" panose="020B0603020202020204" pitchFamily="34" charset="0"/>
              </a:rPr>
              <a:t>Attributes </a:t>
            </a:r>
            <a:r>
              <a:rPr lang="en-US" sz="2800" b="1" dirty="0">
                <a:latin typeface="Trebuchet MS" panose="020B0603020202020204" pitchFamily="34" charset="0"/>
              </a:rPr>
              <a:t>of Apprenticeships – </a:t>
            </a:r>
            <a:br>
              <a:rPr lang="en-US" sz="2800" b="1" dirty="0">
                <a:latin typeface="Trebuchet MS" panose="020B0603020202020204" pitchFamily="34" charset="0"/>
              </a:rPr>
            </a:br>
            <a:r>
              <a:rPr lang="en-US" sz="2800" b="1" dirty="0">
                <a:latin typeface="Trebuchet MS" panose="020B0603020202020204" pitchFamily="34" charset="0"/>
              </a:rPr>
              <a:t>Statutory requirements and oversight</a:t>
            </a:r>
          </a:p>
        </p:txBody>
      </p:sp>
      <p:sp>
        <p:nvSpPr>
          <p:cNvPr id="3" name="Content Placeholder 2"/>
          <p:cNvSpPr>
            <a:spLocks noGrp="1"/>
          </p:cNvSpPr>
          <p:nvPr>
            <p:ph idx="1"/>
          </p:nvPr>
        </p:nvSpPr>
        <p:spPr>
          <a:xfrm>
            <a:off x="457200" y="12192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All California Education Code &amp; Title 5 statutes regarding programs and curriculum apply for apprenticeships just as they do for regular programs</a:t>
            </a:r>
          </a:p>
          <a:p>
            <a:pPr lvl="1">
              <a:buFont typeface="Wingdings" panose="05000000000000000000" pitchFamily="2" charset="2"/>
              <a:buChar char="§"/>
            </a:pPr>
            <a:r>
              <a:rPr lang="en-US" sz="2000" dirty="0">
                <a:latin typeface="Trebuchet MS" panose="020B0603020202020204" pitchFamily="34" charset="0"/>
              </a:rPr>
              <a:t>This includes regulations regarding hiring and evaluation of faculty</a:t>
            </a:r>
          </a:p>
          <a:p>
            <a:pPr>
              <a:buFont typeface="Wingdings" panose="05000000000000000000" pitchFamily="2" charset="2"/>
              <a:buChar char="v"/>
            </a:pPr>
            <a:r>
              <a:rPr lang="en-US" sz="2400" dirty="0">
                <a:latin typeface="Trebuchet MS" panose="020B0603020202020204" pitchFamily="34" charset="0"/>
              </a:rPr>
              <a:t> Apprenticeships must also meet additional statutes and regulations </a:t>
            </a:r>
          </a:p>
          <a:p>
            <a:pPr lvl="1">
              <a:buFont typeface="Wingdings" panose="05000000000000000000" pitchFamily="2" charset="2"/>
              <a:buChar char="§"/>
            </a:pPr>
            <a:r>
              <a:rPr lang="en-US" sz="2000" dirty="0">
                <a:latin typeface="Trebuchet MS" panose="020B0603020202020204" pitchFamily="34" charset="0"/>
              </a:rPr>
              <a:t>California Labor Code, sections 3070-3098</a:t>
            </a:r>
          </a:p>
          <a:p>
            <a:pPr lvl="1">
              <a:buFont typeface="Wingdings" panose="05000000000000000000" pitchFamily="2" charset="2"/>
              <a:buChar char="§"/>
            </a:pPr>
            <a:r>
              <a:rPr lang="en-US" sz="2000" dirty="0">
                <a:latin typeface="Trebuchet MS" panose="020B0603020202020204" pitchFamily="34" charset="0"/>
              </a:rPr>
              <a:t>California Code of Regulations, Title 8, Division 1, Chapter 2, Subchapter 1</a:t>
            </a:r>
          </a:p>
          <a:p>
            <a:pPr lvl="1">
              <a:buFont typeface="Wingdings" panose="05000000000000000000" pitchFamily="2" charset="2"/>
              <a:buChar char="§"/>
            </a:pPr>
            <a:r>
              <a:rPr lang="en-US" sz="2000" dirty="0">
                <a:latin typeface="Trebuchet MS" panose="020B0603020202020204" pitchFamily="34" charset="0"/>
              </a:rPr>
              <a:t>California Education Code, sections 76350, Section 79149 (new section as of July 2018)</a:t>
            </a:r>
          </a:p>
          <a:p>
            <a:pPr>
              <a:buFont typeface="Wingdings" panose="05000000000000000000" pitchFamily="2" charset="2"/>
              <a:buChar char="v"/>
            </a:pPr>
            <a:r>
              <a:rPr lang="en-US" sz="2400" dirty="0">
                <a:latin typeface="Trebuchet MS" panose="020B0603020202020204" pitchFamily="34" charset="0"/>
              </a:rPr>
              <a:t>Apprenticeships are under additional oversight of the Division of Apprenticeship Standards</a:t>
            </a:r>
          </a:p>
          <a:p>
            <a:pPr marL="0" indent="0">
              <a:buNone/>
            </a:pP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0536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fontScale="90000"/>
          </a:bodyPr>
          <a:lstStyle/>
          <a:p>
            <a:r>
              <a:rPr lang="en-US" sz="2800" b="1" dirty="0" smtClean="0">
                <a:latin typeface="Trebuchet MS" panose="020B0603020202020204" pitchFamily="34" charset="0"/>
              </a:rPr>
              <a:t>Attributes </a:t>
            </a:r>
            <a:r>
              <a:rPr lang="en-US" sz="2800" b="1" dirty="0">
                <a:latin typeface="Trebuchet MS" panose="020B0603020202020204" pitchFamily="34" charset="0"/>
              </a:rPr>
              <a:t>of Apprenticeships – </a:t>
            </a:r>
            <a:br>
              <a:rPr lang="en-US" sz="2800" b="1" dirty="0">
                <a:latin typeface="Trebuchet MS" panose="020B0603020202020204" pitchFamily="34" charset="0"/>
              </a:rPr>
            </a:br>
            <a:r>
              <a:rPr lang="en-US" sz="2800" b="1" dirty="0">
                <a:latin typeface="Trebuchet MS" panose="020B0603020202020204" pitchFamily="34" charset="0"/>
              </a:rPr>
              <a:t>Admission &amp; Matriculation</a:t>
            </a:r>
          </a:p>
        </p:txBody>
      </p:sp>
      <p:sp>
        <p:nvSpPr>
          <p:cNvPr id="3" name="Content Placeholder 2"/>
          <p:cNvSpPr>
            <a:spLocks noGrp="1"/>
          </p:cNvSpPr>
          <p:nvPr>
            <p:ph idx="1"/>
          </p:nvPr>
        </p:nvSpPr>
        <p:spPr>
          <a:xfrm>
            <a:off x="457200" y="11430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Students are already employed as apprentices in the field</a:t>
            </a:r>
          </a:p>
          <a:p>
            <a:pPr>
              <a:buFont typeface="Wingdings" panose="05000000000000000000" pitchFamily="2" charset="2"/>
              <a:buChar char="v"/>
            </a:pPr>
            <a:r>
              <a:rPr lang="en-US" sz="2400" dirty="0">
                <a:latin typeface="Trebuchet MS" panose="020B0603020202020204" pitchFamily="34" charset="0"/>
              </a:rPr>
              <a:t>Apply for admission through the sponsor</a:t>
            </a:r>
          </a:p>
          <a:p>
            <a:pPr>
              <a:buFont typeface="Wingdings" panose="05000000000000000000" pitchFamily="2" charset="2"/>
              <a:buChar char="v"/>
            </a:pPr>
            <a:r>
              <a:rPr lang="en-US" sz="2400" dirty="0">
                <a:latin typeface="Trebuchet MS" panose="020B0603020202020204" pitchFamily="34" charset="0"/>
              </a:rPr>
              <a:t>May not follow </a:t>
            </a:r>
            <a:r>
              <a:rPr lang="en-US" sz="2400" dirty="0" err="1">
                <a:latin typeface="Trebuchet MS" panose="020B0603020202020204" pitchFamily="34" charset="0"/>
              </a:rPr>
              <a:t>CCCApply</a:t>
            </a:r>
            <a:r>
              <a:rPr lang="en-US" sz="2400" dirty="0">
                <a:latin typeface="Trebuchet MS" panose="020B0603020202020204" pitchFamily="34" charset="0"/>
              </a:rPr>
              <a:t> or other college process</a:t>
            </a:r>
          </a:p>
          <a:p>
            <a:pPr lvl="1">
              <a:buFont typeface="Wingdings" panose="05000000000000000000" pitchFamily="2" charset="2"/>
              <a:buChar char="v"/>
            </a:pPr>
            <a:r>
              <a:rPr lang="en-US" sz="2000" dirty="0">
                <a:latin typeface="Trebuchet MS" panose="020B0603020202020204" pitchFamily="34" charset="0"/>
              </a:rPr>
              <a:t>May require special processing on the part of Registrar’s Office</a:t>
            </a:r>
          </a:p>
          <a:p>
            <a:pPr lvl="1">
              <a:buFont typeface="Wingdings" panose="05000000000000000000" pitchFamily="2" charset="2"/>
              <a:buChar char="v"/>
            </a:pPr>
            <a:r>
              <a:rPr lang="en-US" sz="2000" dirty="0">
                <a:latin typeface="Trebuchet MS" panose="020B0603020202020204" pitchFamily="34" charset="0"/>
              </a:rPr>
              <a:t>Should still be considered fully-matriculated students of the institution </a:t>
            </a:r>
          </a:p>
          <a:p>
            <a:pPr>
              <a:buFont typeface="Wingdings" panose="05000000000000000000" pitchFamily="2" charset="2"/>
              <a:buChar char="v"/>
            </a:pPr>
            <a:r>
              <a:rPr lang="en-US" sz="2400" dirty="0">
                <a:latin typeface="Trebuchet MS" panose="020B0603020202020204" pitchFamily="34" charset="0"/>
              </a:rPr>
              <a:t>Apprentices do not pay fees or other charges for any course of activity or community college course related to their program</a:t>
            </a:r>
          </a:p>
          <a:p>
            <a:pPr lvl="1">
              <a:buFont typeface="Wingdings" panose="05000000000000000000" pitchFamily="2" charset="2"/>
              <a:buChar char="v"/>
            </a:pPr>
            <a:r>
              <a:rPr lang="en-US" sz="2000" dirty="0">
                <a:latin typeface="Trebuchet MS" panose="020B0603020202020204" pitchFamily="34" charset="0"/>
              </a:rPr>
              <a:t>Includes GE or other courses associated with apprenticeship degree or </a:t>
            </a:r>
            <a:r>
              <a:rPr lang="en-US" sz="2000" dirty="0" smtClean="0">
                <a:latin typeface="Trebuchet MS" panose="020B0603020202020204" pitchFamily="34" charset="0"/>
              </a:rPr>
              <a:t>certificate</a:t>
            </a:r>
          </a:p>
          <a:p>
            <a:pPr lvl="1">
              <a:buFont typeface="Wingdings" panose="05000000000000000000" pitchFamily="2" charset="2"/>
              <a:buChar char="v"/>
            </a:pPr>
            <a:r>
              <a:rPr lang="en-US" sz="2000" dirty="0" smtClean="0">
                <a:latin typeface="Trebuchet MS" panose="020B0603020202020204" pitchFamily="34" charset="0"/>
              </a:rPr>
              <a:t>Fees or other charges may be required for GE or other courses taken outside of the apprenticeship program but allow students to earn additional degrees or certificates </a:t>
            </a:r>
            <a:endParaRPr lang="en-US" sz="2000" dirty="0">
              <a:latin typeface="Trebuchet MS" panose="020B0603020202020204" pitchFamily="34" charset="0"/>
            </a:endParaRPr>
          </a:p>
          <a:p>
            <a:pPr lvl="1">
              <a:buFont typeface="Wingdings" panose="05000000000000000000" pitchFamily="2" charset="2"/>
              <a:buChar char="v"/>
            </a:pPr>
            <a:endParaRPr lang="en-US" sz="20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8844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fontScale="90000"/>
          </a:bodyPr>
          <a:lstStyle/>
          <a:p>
            <a:r>
              <a:rPr lang="en-US" sz="2800" b="1" dirty="0" smtClean="0">
                <a:latin typeface="Trebuchet MS" panose="020B0603020202020204" pitchFamily="34" charset="0"/>
              </a:rPr>
              <a:t>Attributes </a:t>
            </a:r>
            <a:r>
              <a:rPr lang="en-US" sz="2800" b="1" dirty="0">
                <a:latin typeface="Trebuchet MS" panose="020B0603020202020204" pitchFamily="34" charset="0"/>
              </a:rPr>
              <a:t>of Apprenticeships – Length to Completion</a:t>
            </a:r>
          </a:p>
        </p:txBody>
      </p:sp>
      <p:sp>
        <p:nvSpPr>
          <p:cNvPr id="3" name="Content Placeholder 2"/>
          <p:cNvSpPr>
            <a:spLocks noGrp="1"/>
          </p:cNvSpPr>
          <p:nvPr>
            <p:ph idx="1"/>
          </p:nvPr>
        </p:nvSpPr>
        <p:spPr>
          <a:xfrm>
            <a:off x="457200" y="11430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Completion of the program may take many years</a:t>
            </a:r>
          </a:p>
          <a:p>
            <a:pPr lvl="1">
              <a:buFont typeface="Wingdings" panose="05000000000000000000" pitchFamily="2" charset="2"/>
              <a:buChar char="v"/>
            </a:pPr>
            <a:r>
              <a:rPr lang="en-US" sz="2000" dirty="0">
                <a:latin typeface="Trebuchet MS" panose="020B0603020202020204" pitchFamily="34" charset="0"/>
              </a:rPr>
              <a:t>1000s of hours of on-the-job training</a:t>
            </a:r>
          </a:p>
          <a:p>
            <a:pPr lvl="1">
              <a:buFont typeface="Wingdings" panose="05000000000000000000" pitchFamily="2" charset="2"/>
              <a:buChar char="v"/>
            </a:pPr>
            <a:r>
              <a:rPr lang="en-US" sz="2000" dirty="0">
                <a:latin typeface="Trebuchet MS" panose="020B0603020202020204" pitchFamily="34" charset="0"/>
              </a:rPr>
              <a:t>Students are completing program course requirements off-site, odd hours</a:t>
            </a:r>
          </a:p>
          <a:p>
            <a:pPr lvl="1">
              <a:buFont typeface="Wingdings" panose="05000000000000000000" pitchFamily="2" charset="2"/>
              <a:buChar char="v"/>
            </a:pPr>
            <a:r>
              <a:rPr lang="en-US" sz="2000" dirty="0">
                <a:latin typeface="Trebuchet MS" panose="020B0603020202020204" pitchFamily="34" charset="0"/>
              </a:rPr>
              <a:t>Competency and General education requirements have to fit in around the apprenticeship requirements</a:t>
            </a:r>
          </a:p>
          <a:p>
            <a:pPr lvl="1">
              <a:buFont typeface="Wingdings" panose="05000000000000000000" pitchFamily="2" charset="2"/>
              <a:buChar char="v"/>
            </a:pPr>
            <a:r>
              <a:rPr lang="en-US" sz="2000" dirty="0">
                <a:latin typeface="Trebuchet MS" panose="020B0603020202020204" pitchFamily="34" charset="0"/>
              </a:rPr>
              <a:t>Completion of additional non apprenticeship courses may allow students to receive a degree or certificate in addition to their apprenticeship  certificate or degree.</a:t>
            </a:r>
            <a:endParaRPr lang="en-US" sz="1600" dirty="0">
              <a:latin typeface="Trebuchet MS" panose="020B0603020202020204" pitchFamily="34" charset="0"/>
            </a:endParaRPr>
          </a:p>
          <a:p>
            <a:pPr lvl="1">
              <a:buFont typeface="Wingdings" panose="05000000000000000000" pitchFamily="2" charset="2"/>
              <a:buChar char="v"/>
            </a:pPr>
            <a:endParaRPr lang="en-US" sz="20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65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fontScale="90000"/>
          </a:bodyPr>
          <a:lstStyle/>
          <a:p>
            <a:r>
              <a:rPr lang="en-US" sz="2800" b="1" dirty="0">
                <a:latin typeface="Trebuchet MS" panose="020B0603020202020204" pitchFamily="34" charset="0"/>
              </a:rPr>
              <a:t>Attributes of Apprenticeships – </a:t>
            </a:r>
            <a:r>
              <a:rPr lang="en-US" sz="2800" b="1" dirty="0" smtClean="0">
                <a:latin typeface="Trebuchet MS" panose="020B0603020202020204" pitchFamily="34" charset="0"/>
              </a:rPr>
              <a:t/>
            </a:r>
            <a:br>
              <a:rPr lang="en-US" sz="2800" b="1" dirty="0" smtClean="0">
                <a:latin typeface="Trebuchet MS" panose="020B0603020202020204" pitchFamily="34" charset="0"/>
              </a:rPr>
            </a:br>
            <a:r>
              <a:rPr lang="en-US" sz="2800" b="1" dirty="0" smtClean="0">
                <a:latin typeface="Trebuchet MS" panose="020B0603020202020204" pitchFamily="34" charset="0"/>
              </a:rPr>
              <a:t>Funding </a:t>
            </a:r>
            <a:r>
              <a:rPr lang="en-US" sz="2800" b="1" dirty="0">
                <a:latin typeface="Trebuchet MS" panose="020B0603020202020204" pitchFamily="34" charset="0"/>
              </a:rPr>
              <a:t>and Attendance Accounting</a:t>
            </a:r>
          </a:p>
        </p:txBody>
      </p:sp>
      <p:sp>
        <p:nvSpPr>
          <p:cNvPr id="3" name="Content Placeholder 2"/>
          <p:cNvSpPr>
            <a:spLocks noGrp="1"/>
          </p:cNvSpPr>
          <p:nvPr>
            <p:ph idx="1"/>
          </p:nvPr>
        </p:nvSpPr>
        <p:spPr>
          <a:xfrm>
            <a:off x="457200" y="12954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Traditionally funded by local grants and/or federal/state agreements through Related &amp; Supplemental Instruction (RSI) funds, aka Montoya funds</a:t>
            </a:r>
          </a:p>
          <a:p>
            <a:pPr>
              <a:buFont typeface="Wingdings" panose="05000000000000000000" pitchFamily="2" charset="2"/>
              <a:buChar char="v"/>
            </a:pPr>
            <a:r>
              <a:rPr lang="en-US" sz="2400" dirty="0">
                <a:latin typeface="Trebuchet MS" panose="020B0603020202020204" pitchFamily="34" charset="0"/>
              </a:rPr>
              <a:t>AB 1809, effective July 1, 2018, will significantly impact funding for RSI.</a:t>
            </a:r>
          </a:p>
          <a:p>
            <a:pPr>
              <a:buFont typeface="Wingdings" panose="05000000000000000000" pitchFamily="2" charset="2"/>
              <a:buChar char="v"/>
            </a:pPr>
            <a:r>
              <a:rPr lang="en-US" sz="2400" dirty="0">
                <a:latin typeface="Trebuchet MS" panose="020B0603020202020204" pitchFamily="34" charset="0"/>
              </a:rPr>
              <a:t>Attendance Accounting</a:t>
            </a:r>
          </a:p>
          <a:p>
            <a:pPr lvl="1">
              <a:buFont typeface="Wingdings" panose="05000000000000000000" pitchFamily="2" charset="2"/>
              <a:buChar char="v"/>
            </a:pPr>
            <a:r>
              <a:rPr lang="en-US" sz="2000" dirty="0">
                <a:latin typeface="Trebuchet MS" panose="020B0603020202020204" pitchFamily="34" charset="0"/>
              </a:rPr>
              <a:t>Positive attendance for most core courses</a:t>
            </a:r>
          </a:p>
          <a:p>
            <a:pPr lvl="1">
              <a:buFont typeface="Wingdings" panose="05000000000000000000" pitchFamily="2" charset="2"/>
              <a:buChar char="v"/>
            </a:pPr>
            <a:r>
              <a:rPr lang="en-US" sz="2000" dirty="0">
                <a:latin typeface="Trebuchet MS" panose="020B0603020202020204" pitchFamily="34" charset="0"/>
              </a:rPr>
              <a:t>For RSI funds accounting is done through the 321 (not 320) accounting process</a:t>
            </a:r>
          </a:p>
          <a:p>
            <a:pPr>
              <a:buFont typeface="Wingdings" panose="05000000000000000000" pitchFamily="2" charset="2"/>
              <a:buChar char="v"/>
            </a:pPr>
            <a:endParaRPr lang="en-US" sz="2400" dirty="0">
              <a:latin typeface="Trebuchet MS" panose="020B0603020202020204" pitchFamily="34" charset="0"/>
            </a:endParaRPr>
          </a:p>
          <a:p>
            <a:pPr marL="0" indent="0">
              <a:buNone/>
            </a:pP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8153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fontScale="90000"/>
          </a:bodyPr>
          <a:lstStyle/>
          <a:p>
            <a:r>
              <a:rPr lang="en-US" sz="2800" b="1" dirty="0">
                <a:latin typeface="Trebuchet MS" panose="020B0603020202020204" pitchFamily="34" charset="0"/>
              </a:rPr>
              <a:t>Attributes of Apprenticeships – </a:t>
            </a:r>
            <a:r>
              <a:rPr lang="en-US" sz="2800" b="1" dirty="0" smtClean="0">
                <a:latin typeface="Trebuchet MS" panose="020B0603020202020204" pitchFamily="34" charset="0"/>
              </a:rPr>
              <a:t/>
            </a:r>
            <a:br>
              <a:rPr lang="en-US" sz="2800" b="1" dirty="0" smtClean="0">
                <a:latin typeface="Trebuchet MS" panose="020B0603020202020204" pitchFamily="34" charset="0"/>
              </a:rPr>
            </a:br>
            <a:r>
              <a:rPr lang="en-US" sz="2800" b="1" dirty="0" smtClean="0">
                <a:latin typeface="Trebuchet MS" panose="020B0603020202020204" pitchFamily="34" charset="0"/>
              </a:rPr>
              <a:t>Restrictions </a:t>
            </a:r>
            <a:r>
              <a:rPr lang="en-US" sz="2800" b="1" dirty="0">
                <a:latin typeface="Trebuchet MS" panose="020B0603020202020204" pitchFamily="34" charset="0"/>
              </a:rPr>
              <a:t>on Enrollment</a:t>
            </a:r>
          </a:p>
        </p:txBody>
      </p:sp>
      <p:sp>
        <p:nvSpPr>
          <p:cNvPr id="3" name="Content Placeholder 2"/>
          <p:cNvSpPr>
            <a:spLocks noGrp="1"/>
          </p:cNvSpPr>
          <p:nvPr>
            <p:ph idx="1"/>
          </p:nvPr>
        </p:nvSpPr>
        <p:spPr>
          <a:xfrm>
            <a:off x="457200" y="14478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Students often complete program as a cohort</a:t>
            </a:r>
          </a:p>
          <a:p>
            <a:pPr>
              <a:buFont typeface="Wingdings" panose="05000000000000000000" pitchFamily="2" charset="2"/>
              <a:buChar char="v"/>
            </a:pPr>
            <a:r>
              <a:rPr lang="en-US" sz="2400" dirty="0">
                <a:latin typeface="Trebuchet MS" panose="020B0603020202020204" pitchFamily="34" charset="0"/>
              </a:rPr>
              <a:t>Apprenticeships courses may legally restrict enrollment only to students enrolled in the program</a:t>
            </a:r>
          </a:p>
          <a:p>
            <a:pPr>
              <a:buFont typeface="Wingdings" panose="05000000000000000000" pitchFamily="2" charset="2"/>
              <a:buChar char="v"/>
            </a:pPr>
            <a:r>
              <a:rPr lang="en-US" sz="2400" dirty="0">
                <a:latin typeface="Trebuchet MS" panose="020B0603020202020204" pitchFamily="34" charset="0"/>
              </a:rPr>
              <a:t>This does not apply to </a:t>
            </a:r>
            <a:r>
              <a:rPr lang="en-US" sz="2400" dirty="0" smtClean="0">
                <a:latin typeface="Trebuchet MS" panose="020B0603020202020204" pitchFamily="34" charset="0"/>
              </a:rPr>
              <a:t>non-apprenticeship </a:t>
            </a:r>
            <a:r>
              <a:rPr lang="en-US" sz="2400" dirty="0">
                <a:latin typeface="Trebuchet MS" panose="020B0603020202020204" pitchFamily="34" charset="0"/>
              </a:rPr>
              <a:t>competency/general education courses or other courses that are used to fulfill requirements for a degree or certificate</a:t>
            </a:r>
            <a:endParaRPr lang="en-US" sz="20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a:p>
            <a:pPr marL="0" indent="0">
              <a:buNone/>
            </a:pP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0102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fontScale="90000"/>
          </a:bodyPr>
          <a:lstStyle/>
          <a:p>
            <a:r>
              <a:rPr lang="en-US" sz="2800" b="1" dirty="0" smtClean="0">
                <a:latin typeface="Trebuchet MS" panose="020B0603020202020204" pitchFamily="34" charset="0"/>
              </a:rPr>
              <a:t>Attributes </a:t>
            </a:r>
            <a:r>
              <a:rPr lang="en-US" sz="2800" b="1" dirty="0">
                <a:latin typeface="Trebuchet MS" panose="020B0603020202020204" pitchFamily="34" charset="0"/>
              </a:rPr>
              <a:t>of Apprenticeships – </a:t>
            </a:r>
            <a:r>
              <a:rPr lang="en-US" sz="2800" b="1" dirty="0" smtClean="0">
                <a:latin typeface="Trebuchet MS" panose="020B0603020202020204" pitchFamily="34" charset="0"/>
              </a:rPr>
              <a:t/>
            </a:r>
            <a:br>
              <a:rPr lang="en-US" sz="2800" b="1" dirty="0" smtClean="0">
                <a:latin typeface="Trebuchet MS" panose="020B0603020202020204" pitchFamily="34" charset="0"/>
              </a:rPr>
            </a:br>
            <a:r>
              <a:rPr lang="en-US" sz="2800" b="1" dirty="0" smtClean="0">
                <a:latin typeface="Trebuchet MS" panose="020B0603020202020204" pitchFamily="34" charset="0"/>
              </a:rPr>
              <a:t>Off-site </a:t>
            </a:r>
            <a:r>
              <a:rPr lang="en-US" sz="2800" b="1" dirty="0">
                <a:latin typeface="Trebuchet MS" panose="020B0603020202020204" pitchFamily="34" charset="0"/>
              </a:rPr>
              <a:t>Instruction</a:t>
            </a:r>
          </a:p>
        </p:txBody>
      </p:sp>
      <p:sp>
        <p:nvSpPr>
          <p:cNvPr id="3" name="Content Placeholder 2"/>
          <p:cNvSpPr>
            <a:spLocks noGrp="1"/>
          </p:cNvSpPr>
          <p:nvPr>
            <p:ph idx="1"/>
          </p:nvPr>
        </p:nvSpPr>
        <p:spPr>
          <a:xfrm>
            <a:off x="457200" y="15240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Off-site Instruction </a:t>
            </a:r>
            <a:r>
              <a:rPr lang="en-US" sz="2400" dirty="0" smtClean="0">
                <a:latin typeface="Trebuchet MS" panose="020B0603020202020204" pitchFamily="34" charset="0"/>
              </a:rPr>
              <a:t>may </a:t>
            </a:r>
            <a:r>
              <a:rPr lang="en-US" sz="2400" dirty="0">
                <a:latin typeface="Trebuchet MS" panose="020B0603020202020204" pitchFamily="34" charset="0"/>
              </a:rPr>
              <a:t>occur at odd times, odd places</a:t>
            </a:r>
          </a:p>
          <a:p>
            <a:pPr lvl="1">
              <a:buFont typeface="Wingdings" panose="05000000000000000000" pitchFamily="2" charset="2"/>
              <a:buChar char="v"/>
            </a:pPr>
            <a:r>
              <a:rPr lang="en-US" sz="2000" dirty="0">
                <a:latin typeface="Trebuchet MS" panose="020B0603020202020204" pitchFamily="34" charset="0"/>
              </a:rPr>
              <a:t>This can create challenges for on-campus faculty who participate in the hiring, observation and evaluation of apprenticeship faculty.</a:t>
            </a:r>
          </a:p>
          <a:p>
            <a:pPr>
              <a:buFont typeface="Wingdings" panose="05000000000000000000" pitchFamily="2" charset="2"/>
              <a:buChar char="v"/>
            </a:pPr>
            <a:r>
              <a:rPr lang="en-US" sz="2400" dirty="0">
                <a:latin typeface="Trebuchet MS" panose="020B0603020202020204" pitchFamily="34" charset="0"/>
              </a:rPr>
              <a:t>May require MOU or other agreement with faculty union to allow instruction under conditions other than specified in regular contract</a:t>
            </a:r>
          </a:p>
          <a:p>
            <a:pPr>
              <a:buFont typeface="Wingdings" panose="05000000000000000000" pitchFamily="2" charset="2"/>
              <a:buChar char="v"/>
            </a:pPr>
            <a:endParaRPr lang="en-US" sz="20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a:p>
            <a:pPr marL="0" indent="0">
              <a:buNone/>
            </a:pP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935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fontScale="90000"/>
          </a:bodyPr>
          <a:lstStyle/>
          <a:p>
            <a:r>
              <a:rPr lang="en-US" sz="2800" b="1" dirty="0" smtClean="0">
                <a:latin typeface="Trebuchet MS" panose="020B0603020202020204" pitchFamily="34" charset="0"/>
              </a:rPr>
              <a:t>Attributes </a:t>
            </a:r>
            <a:r>
              <a:rPr lang="en-US" sz="2800" b="1" dirty="0">
                <a:latin typeface="Trebuchet MS" panose="020B0603020202020204" pitchFamily="34" charset="0"/>
              </a:rPr>
              <a:t>of Apprenticeships – </a:t>
            </a:r>
            <a:r>
              <a:rPr lang="en-US" sz="2800" b="1" dirty="0" smtClean="0">
                <a:latin typeface="Trebuchet MS" panose="020B0603020202020204" pitchFamily="34" charset="0"/>
              </a:rPr>
              <a:t/>
            </a:r>
            <a:br>
              <a:rPr lang="en-US" sz="2800" b="1" dirty="0" smtClean="0">
                <a:latin typeface="Trebuchet MS" panose="020B0603020202020204" pitchFamily="34" charset="0"/>
              </a:rPr>
            </a:br>
            <a:r>
              <a:rPr lang="en-US" sz="2800" b="1" dirty="0" smtClean="0">
                <a:latin typeface="Trebuchet MS" panose="020B0603020202020204" pitchFamily="34" charset="0"/>
              </a:rPr>
              <a:t>Faculty </a:t>
            </a:r>
            <a:r>
              <a:rPr lang="en-US" sz="2800" b="1" dirty="0">
                <a:latin typeface="Trebuchet MS" panose="020B0603020202020204" pitchFamily="34" charset="0"/>
              </a:rPr>
              <a:t>Minimum Qualifications</a:t>
            </a:r>
          </a:p>
        </p:txBody>
      </p:sp>
      <p:sp>
        <p:nvSpPr>
          <p:cNvPr id="3" name="Content Placeholder 2"/>
          <p:cNvSpPr>
            <a:spLocks noGrp="1"/>
          </p:cNvSpPr>
          <p:nvPr>
            <p:ph idx="1"/>
          </p:nvPr>
        </p:nvSpPr>
        <p:spPr>
          <a:xfrm>
            <a:off x="457200" y="1447800"/>
            <a:ext cx="8229600" cy="4525963"/>
          </a:xfrm>
        </p:spPr>
        <p:txBody>
          <a:bodyPr>
            <a:noAutofit/>
          </a:bodyPr>
          <a:lstStyle/>
          <a:p>
            <a:pPr>
              <a:buFont typeface="Wingdings" panose="05000000000000000000" pitchFamily="2" charset="2"/>
              <a:buChar char="v"/>
            </a:pPr>
            <a:r>
              <a:rPr lang="en-US" sz="2400" dirty="0" smtClean="0">
                <a:latin typeface="Trebuchet MS" panose="020B0603020202020204" pitchFamily="34" charset="0"/>
              </a:rPr>
              <a:t>Prior </a:t>
            </a:r>
            <a:r>
              <a:rPr lang="en-US" sz="2400" dirty="0">
                <a:latin typeface="Trebuchet MS" panose="020B0603020202020204" pitchFamily="34" charset="0"/>
              </a:rPr>
              <a:t>Minimum Qualification</a:t>
            </a:r>
          </a:p>
          <a:p>
            <a:pPr lvl="1">
              <a:buFont typeface="Wingdings" panose="05000000000000000000" pitchFamily="2" charset="2"/>
              <a:buChar char="§"/>
            </a:pPr>
            <a:r>
              <a:rPr lang="en-US" sz="2000" dirty="0">
                <a:latin typeface="Trebuchet MS" panose="020B0603020202020204" pitchFamily="34" charset="0"/>
              </a:rPr>
              <a:t>Possession of an associate degree, plus four years of occupational experience in subject matter to be taught</a:t>
            </a:r>
          </a:p>
          <a:p>
            <a:pPr lvl="1">
              <a:buFont typeface="Wingdings" panose="05000000000000000000" pitchFamily="2" charset="2"/>
              <a:buChar char="§"/>
            </a:pPr>
            <a:r>
              <a:rPr lang="en-US" sz="2000" dirty="0">
                <a:latin typeface="Trebuchet MS" panose="020B0603020202020204" pitchFamily="34" charset="0"/>
              </a:rPr>
              <a:t>Or</a:t>
            </a:r>
          </a:p>
          <a:p>
            <a:pPr lvl="1">
              <a:buFont typeface="Wingdings" panose="05000000000000000000" pitchFamily="2" charset="2"/>
              <a:buChar char="§"/>
            </a:pPr>
            <a:r>
              <a:rPr lang="en-US" sz="2000" dirty="0">
                <a:latin typeface="Trebuchet MS" panose="020B0603020202020204" pitchFamily="34" charset="0"/>
              </a:rPr>
              <a:t>Six years of occupational experience, a journeyman’s certificate in subject matter and completion of </a:t>
            </a:r>
            <a:r>
              <a:rPr lang="en-US" sz="2000" b="1" dirty="0">
                <a:latin typeface="Trebuchet MS" panose="020B0603020202020204" pitchFamily="34" charset="0"/>
              </a:rPr>
              <a:t>18</a:t>
            </a:r>
            <a:r>
              <a:rPr lang="en-US" sz="2000" dirty="0">
                <a:latin typeface="Trebuchet MS" panose="020B0603020202020204" pitchFamily="34" charset="0"/>
              </a:rPr>
              <a:t> semester units of college level course work</a:t>
            </a:r>
          </a:p>
          <a:p>
            <a:pPr lvl="1">
              <a:buFont typeface="Wingdings" panose="05000000000000000000" pitchFamily="2" charset="2"/>
              <a:buChar char="v"/>
            </a:pPr>
            <a:endParaRPr lang="en-US" sz="2000" dirty="0">
              <a:solidFill>
                <a:schemeClr val="tx2">
                  <a:lumMod val="60000"/>
                  <a:lumOff val="40000"/>
                </a:schemeClr>
              </a:solidFill>
              <a:latin typeface="Trebuchet MS" panose="020B0603020202020204" pitchFamily="34" charset="0"/>
            </a:endParaRPr>
          </a:p>
          <a:p>
            <a:pPr marL="0" indent="0">
              <a:buNone/>
            </a:pP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7939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rebuchet MS" panose="020B0603020202020204" pitchFamily="34" charset="0"/>
              </a:rPr>
              <a:t>Attributes of Apprenticeships – </a:t>
            </a:r>
            <a:r>
              <a:rPr lang="en-US" sz="2400" b="1" dirty="0" smtClean="0">
                <a:latin typeface="Trebuchet MS" panose="020B0603020202020204" pitchFamily="34" charset="0"/>
              </a:rPr>
              <a:t/>
            </a:r>
            <a:br>
              <a:rPr lang="en-US" sz="2400" b="1" dirty="0" smtClean="0">
                <a:latin typeface="Trebuchet MS" panose="020B0603020202020204" pitchFamily="34" charset="0"/>
              </a:rPr>
            </a:br>
            <a:r>
              <a:rPr lang="en-US" sz="2400" b="1" dirty="0" smtClean="0">
                <a:latin typeface="Trebuchet MS" panose="020B0603020202020204" pitchFamily="34" charset="0"/>
              </a:rPr>
              <a:t>Faculty </a:t>
            </a:r>
            <a:r>
              <a:rPr lang="en-US" sz="2400" b="1" dirty="0">
                <a:latin typeface="Trebuchet MS" panose="020B0603020202020204" pitchFamily="34" charset="0"/>
              </a:rPr>
              <a:t>Minimum Qualifications</a:t>
            </a:r>
            <a:endParaRPr lang="en-US" sz="2400" b="1" dirty="0"/>
          </a:p>
        </p:txBody>
      </p:sp>
      <p:sp>
        <p:nvSpPr>
          <p:cNvPr id="3" name="Content Placeholder 2"/>
          <p:cNvSpPr>
            <a:spLocks noGrp="1"/>
          </p:cNvSpPr>
          <p:nvPr>
            <p:ph idx="1"/>
          </p:nvPr>
        </p:nvSpPr>
        <p:spPr/>
        <p:txBody>
          <a:bodyPr/>
          <a:lstStyle/>
          <a:p>
            <a:pPr lvl="0">
              <a:buFont typeface="Wingdings" panose="05000000000000000000" pitchFamily="2" charset="2"/>
              <a:buChar char="v"/>
            </a:pPr>
            <a:r>
              <a:rPr lang="en-US" sz="2400" dirty="0">
                <a:latin typeface="Trebuchet MS" panose="020B0603020202020204" pitchFamily="34" charset="0"/>
              </a:rPr>
              <a:t>Minimum Qualifications effective May 14, 2018</a:t>
            </a:r>
          </a:p>
          <a:p>
            <a:pPr lvl="1">
              <a:buFont typeface="Wingdings" panose="05000000000000000000" pitchFamily="2" charset="2"/>
              <a:buChar char="v"/>
            </a:pPr>
            <a:r>
              <a:rPr lang="en-US" sz="2000" dirty="0">
                <a:latin typeface="Trebuchet MS" panose="020B0603020202020204" pitchFamily="34" charset="0"/>
              </a:rPr>
              <a:t>Possession of an associate degree, plus four years of occupational experience in subject matter to be taught</a:t>
            </a:r>
          </a:p>
          <a:p>
            <a:pPr lvl="1">
              <a:buFont typeface="Wingdings" panose="05000000000000000000" pitchFamily="2" charset="2"/>
              <a:buChar char="v"/>
            </a:pPr>
            <a:r>
              <a:rPr lang="en-US" sz="2000" dirty="0">
                <a:latin typeface="Trebuchet MS" panose="020B0603020202020204" pitchFamily="34" charset="0"/>
              </a:rPr>
              <a:t>Or</a:t>
            </a:r>
          </a:p>
          <a:p>
            <a:pPr lvl="1">
              <a:buFont typeface="Wingdings" panose="05000000000000000000" pitchFamily="2" charset="2"/>
              <a:buChar char="v"/>
            </a:pPr>
            <a:r>
              <a:rPr lang="en-US" sz="2000" dirty="0">
                <a:latin typeface="Trebuchet MS" panose="020B0603020202020204" pitchFamily="34" charset="0"/>
              </a:rPr>
              <a:t>Six years of occupational experience </a:t>
            </a:r>
            <a:r>
              <a:rPr lang="en-US" sz="2000" u="sng" dirty="0">
                <a:latin typeface="Trebuchet MS" panose="020B0603020202020204" pitchFamily="34" charset="0"/>
              </a:rPr>
              <a:t>in the subject matter to be taught</a:t>
            </a:r>
            <a:r>
              <a:rPr lang="en-US" sz="2000" dirty="0">
                <a:latin typeface="Trebuchet MS" panose="020B0603020202020204" pitchFamily="34" charset="0"/>
              </a:rPr>
              <a:t>, a journeyman’s certificate in subject matter and completion of </a:t>
            </a:r>
            <a:r>
              <a:rPr lang="en-US" sz="2000" b="1" u="sng" dirty="0">
                <a:latin typeface="Trebuchet MS" panose="020B0603020202020204" pitchFamily="34" charset="0"/>
              </a:rPr>
              <a:t>12</a:t>
            </a:r>
            <a:r>
              <a:rPr lang="en-US" sz="2000" dirty="0">
                <a:latin typeface="Trebuchet MS" panose="020B0603020202020204" pitchFamily="34" charset="0"/>
              </a:rPr>
              <a:t> semester units of </a:t>
            </a:r>
            <a:r>
              <a:rPr lang="en-US" sz="2000" u="sng" dirty="0">
                <a:latin typeface="Trebuchet MS" panose="020B0603020202020204" pitchFamily="34" charset="0"/>
              </a:rPr>
              <a:t>apprenticeship</a:t>
            </a:r>
            <a:r>
              <a:rPr lang="en-US" sz="2000" dirty="0">
                <a:latin typeface="Trebuchet MS" panose="020B0603020202020204" pitchFamily="34" charset="0"/>
              </a:rPr>
              <a:t> or college level course work. </a:t>
            </a:r>
            <a:r>
              <a:rPr lang="en-US" sz="2000" u="sng" dirty="0">
                <a:latin typeface="Trebuchet MS" panose="020B0603020202020204" pitchFamily="34" charset="0"/>
              </a:rPr>
              <a:t>The 12 units may be satisfied concurrently during the first two years of employment as an apprenticeship instructor.</a:t>
            </a:r>
          </a:p>
          <a:p>
            <a:pPr lvl="0">
              <a:buFont typeface="Wingdings" panose="05000000000000000000" pitchFamily="2" charset="2"/>
              <a:buChar char="v"/>
            </a:pPr>
            <a:r>
              <a:rPr lang="en-US" sz="2400" u="sng" dirty="0">
                <a:latin typeface="Trebuchet MS" panose="020B0603020202020204" pitchFamily="34" charset="0"/>
              </a:rPr>
              <a:t>Additional new language on emergency hires for apprenticeship faculty.</a:t>
            </a:r>
          </a:p>
          <a:p>
            <a:endParaRPr lang="en-US" dirty="0"/>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3663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fontScale="90000"/>
          </a:bodyPr>
          <a:lstStyle/>
          <a:p>
            <a:r>
              <a:rPr lang="en-US" sz="2800" b="1" dirty="0" smtClean="0">
                <a:latin typeface="Trebuchet MS" panose="020B0603020202020204" pitchFamily="34" charset="0"/>
              </a:rPr>
              <a:t>Attributes </a:t>
            </a:r>
            <a:r>
              <a:rPr lang="en-US" sz="2800" b="1" dirty="0">
                <a:latin typeface="Trebuchet MS" panose="020B0603020202020204" pitchFamily="34" charset="0"/>
              </a:rPr>
              <a:t>of Apprenticeships – </a:t>
            </a:r>
            <a:r>
              <a:rPr lang="en-US" sz="2800" b="1" dirty="0" smtClean="0">
                <a:latin typeface="Trebuchet MS" panose="020B0603020202020204" pitchFamily="34" charset="0"/>
              </a:rPr>
              <a:t/>
            </a:r>
            <a:br>
              <a:rPr lang="en-US" sz="2800" b="1" dirty="0" smtClean="0">
                <a:latin typeface="Trebuchet MS" panose="020B0603020202020204" pitchFamily="34" charset="0"/>
              </a:rPr>
            </a:br>
            <a:r>
              <a:rPr lang="en-US" sz="2800" b="1" dirty="0" smtClean="0">
                <a:latin typeface="Trebuchet MS" panose="020B0603020202020204" pitchFamily="34" charset="0"/>
              </a:rPr>
              <a:t>Curriculum </a:t>
            </a:r>
            <a:r>
              <a:rPr lang="en-US" sz="2800" b="1" dirty="0">
                <a:latin typeface="Trebuchet MS" panose="020B0603020202020204" pitchFamily="34" charset="0"/>
              </a:rPr>
              <a:t>Development</a:t>
            </a:r>
          </a:p>
        </p:txBody>
      </p:sp>
      <p:sp>
        <p:nvSpPr>
          <p:cNvPr id="3" name="Content Placeholder 2"/>
          <p:cNvSpPr>
            <a:spLocks noGrp="1"/>
          </p:cNvSpPr>
          <p:nvPr>
            <p:ph idx="1"/>
          </p:nvPr>
        </p:nvSpPr>
        <p:spPr>
          <a:xfrm>
            <a:off x="457200" y="12192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There is a strong probability that no </a:t>
            </a:r>
            <a:r>
              <a:rPr lang="en-US" sz="2400" dirty="0" smtClean="0">
                <a:latin typeface="Trebuchet MS" panose="020B0603020202020204" pitchFamily="34" charset="0"/>
              </a:rPr>
              <a:t>current </a:t>
            </a:r>
            <a:r>
              <a:rPr lang="en-US" sz="2400" dirty="0">
                <a:latin typeface="Trebuchet MS" panose="020B0603020202020204" pitchFamily="34" charset="0"/>
              </a:rPr>
              <a:t>college faculty have expertise in the apprenticeship field, especially if it is a trade or a new apprenticeship program</a:t>
            </a:r>
          </a:p>
          <a:p>
            <a:pPr>
              <a:buFont typeface="Wingdings" panose="05000000000000000000" pitchFamily="2" charset="2"/>
              <a:buChar char="v"/>
            </a:pPr>
            <a:r>
              <a:rPr lang="en-US" sz="2400" dirty="0">
                <a:latin typeface="Trebuchet MS" panose="020B0603020202020204" pitchFamily="34" charset="0"/>
              </a:rPr>
              <a:t>The curriculum committee may be asked to work with a curriculum that has been previously developed for another college’s program or for a training program offered by the sponsor</a:t>
            </a:r>
          </a:p>
          <a:p>
            <a:pPr>
              <a:buFont typeface="Wingdings" panose="05000000000000000000" pitchFamily="2" charset="2"/>
              <a:buChar char="v"/>
            </a:pPr>
            <a:r>
              <a:rPr lang="en-US" sz="2400" dirty="0">
                <a:latin typeface="Trebuchet MS" panose="020B0603020202020204" pitchFamily="34" charset="0"/>
              </a:rPr>
              <a:t>The curriculum committee may need to work directly with apprenticeship content experts to translate courses and programs into PCAH compliant community college curriculum</a:t>
            </a:r>
          </a:p>
          <a:p>
            <a:pPr marL="0" indent="0">
              <a:buNone/>
            </a:pP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8119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8229600" cy="1058862"/>
          </a:xfrm>
        </p:spPr>
        <p:txBody>
          <a:bodyPr>
            <a:normAutofit/>
          </a:bodyPr>
          <a:lstStyle/>
          <a:p>
            <a:r>
              <a:rPr lang="en-US" sz="2800" b="1" dirty="0" smtClean="0">
                <a:latin typeface="Trebuchet MS" panose="020B0603020202020204" pitchFamily="34" charset="0"/>
              </a:rPr>
              <a:t>Attributes </a:t>
            </a:r>
            <a:r>
              <a:rPr lang="en-US" sz="2800" b="1" dirty="0">
                <a:latin typeface="Trebuchet MS" panose="020B0603020202020204" pitchFamily="34" charset="0"/>
              </a:rPr>
              <a:t>of Apprenticeships – </a:t>
            </a:r>
            <a:r>
              <a:rPr lang="en-US" sz="2800" b="1" dirty="0" smtClean="0">
                <a:latin typeface="Trebuchet MS" panose="020B0603020202020204" pitchFamily="34" charset="0"/>
              </a:rPr>
              <a:t/>
            </a:r>
            <a:br>
              <a:rPr lang="en-US" sz="2800" b="1" dirty="0" smtClean="0">
                <a:latin typeface="Trebuchet MS" panose="020B0603020202020204" pitchFamily="34" charset="0"/>
              </a:rPr>
            </a:br>
            <a:r>
              <a:rPr lang="en-US" sz="2800" b="1" dirty="0" smtClean="0">
                <a:latin typeface="Trebuchet MS" panose="020B0603020202020204" pitchFamily="34" charset="0"/>
              </a:rPr>
              <a:t>Student </a:t>
            </a:r>
            <a:r>
              <a:rPr lang="en-US" sz="2800" b="1" dirty="0">
                <a:latin typeface="Trebuchet MS" panose="020B0603020202020204" pitchFamily="34" charset="0"/>
              </a:rPr>
              <a:t>goals and engagement</a:t>
            </a:r>
          </a:p>
        </p:txBody>
      </p:sp>
      <p:sp>
        <p:nvSpPr>
          <p:cNvPr id="3" name="Content Placeholder 2"/>
          <p:cNvSpPr>
            <a:spLocks noGrp="1"/>
          </p:cNvSpPr>
          <p:nvPr>
            <p:ph idx="1"/>
          </p:nvPr>
        </p:nvSpPr>
        <p:spPr>
          <a:xfrm>
            <a:off x="457200" y="12192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Students are working full time in the field</a:t>
            </a:r>
          </a:p>
          <a:p>
            <a:pPr>
              <a:buFont typeface="Wingdings" panose="05000000000000000000" pitchFamily="2" charset="2"/>
              <a:buChar char="v"/>
            </a:pPr>
            <a:r>
              <a:rPr lang="en-US" sz="2400" dirty="0">
                <a:latin typeface="Trebuchet MS" panose="020B0603020202020204" pitchFamily="34" charset="0"/>
              </a:rPr>
              <a:t>Workload plus off-site instruction require that the college reach out to the students rather than the other way around</a:t>
            </a:r>
          </a:p>
          <a:p>
            <a:pPr>
              <a:buFont typeface="Wingdings" panose="05000000000000000000" pitchFamily="2" charset="2"/>
              <a:buChar char="v"/>
            </a:pPr>
            <a:r>
              <a:rPr lang="en-US" sz="2400" dirty="0">
                <a:latin typeface="Trebuchet MS" panose="020B0603020202020204" pitchFamily="34" charset="0"/>
              </a:rPr>
              <a:t>Strong recommendation: have a liaison person on college staff to coordinate student outreach and continued contact </a:t>
            </a:r>
          </a:p>
          <a:p>
            <a:pPr lvl="1">
              <a:buFont typeface="Wingdings" panose="05000000000000000000" pitchFamily="2" charset="2"/>
              <a:buChar char="§"/>
            </a:pPr>
            <a:r>
              <a:rPr lang="en-US" sz="2000" dirty="0">
                <a:latin typeface="Trebuchet MS" panose="020B0603020202020204" pitchFamily="34" charset="0"/>
              </a:rPr>
              <a:t>Keep students appraised of college milestones</a:t>
            </a:r>
          </a:p>
          <a:p>
            <a:pPr lvl="1">
              <a:buFont typeface="Wingdings" panose="05000000000000000000" pitchFamily="2" charset="2"/>
              <a:buChar char="§"/>
            </a:pPr>
            <a:r>
              <a:rPr lang="en-US" sz="2000" dirty="0">
                <a:latin typeface="Trebuchet MS" panose="020B0603020202020204" pitchFamily="34" charset="0"/>
              </a:rPr>
              <a:t>Assist with any student-services related issues</a:t>
            </a:r>
          </a:p>
          <a:p>
            <a:pPr marL="0" indent="0">
              <a:buNone/>
            </a:pP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071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456"/>
            <a:ext cx="8229600" cy="761144"/>
          </a:xfrm>
        </p:spPr>
        <p:txBody>
          <a:bodyPr>
            <a:normAutofit/>
          </a:bodyPr>
          <a:lstStyle/>
          <a:p>
            <a:r>
              <a:rPr lang="en-US" sz="2800" b="1" dirty="0">
                <a:latin typeface="Trebuchet MS" panose="020B0603020202020204" pitchFamily="34" charset="0"/>
              </a:rPr>
              <a:t>Outline</a:t>
            </a:r>
          </a:p>
        </p:txBody>
      </p:sp>
      <p:sp>
        <p:nvSpPr>
          <p:cNvPr id="3" name="Content Placeholder 2"/>
          <p:cNvSpPr>
            <a:spLocks noGrp="1"/>
          </p:cNvSpPr>
          <p:nvPr>
            <p:ph idx="1"/>
          </p:nvPr>
        </p:nvSpPr>
        <p:spPr>
          <a:xfrm>
            <a:off x="457200" y="1066800"/>
            <a:ext cx="8229600" cy="4525963"/>
          </a:xfrm>
        </p:spPr>
        <p:txBody>
          <a:bodyPr>
            <a:noAutofit/>
          </a:bodyPr>
          <a:lstStyle/>
          <a:p>
            <a:pPr marL="457200" indent="-457200" fontAlgn="base">
              <a:buFont typeface="+mj-lt"/>
              <a:buAutoNum type="arabicPeriod"/>
            </a:pPr>
            <a:r>
              <a:rPr lang="en-US" sz="2000" dirty="0">
                <a:latin typeface="Trebuchet MS" panose="020B0603020202020204" pitchFamily="34" charset="0"/>
              </a:rPr>
              <a:t>The Apprenticeship Program Defined</a:t>
            </a:r>
          </a:p>
          <a:p>
            <a:pPr marL="457200" indent="-457200" fontAlgn="base">
              <a:buFont typeface="+mj-lt"/>
              <a:buAutoNum type="arabicPeriod"/>
            </a:pPr>
            <a:r>
              <a:rPr lang="en-US" sz="2000" dirty="0">
                <a:latin typeface="Trebuchet MS" panose="020B0603020202020204" pitchFamily="34" charset="0"/>
              </a:rPr>
              <a:t>Attributes of apprenticeship programs</a:t>
            </a:r>
          </a:p>
          <a:p>
            <a:pPr marL="457200" indent="-457200" fontAlgn="base">
              <a:buFont typeface="+mj-lt"/>
              <a:buAutoNum type="arabicPeriod"/>
            </a:pPr>
            <a:r>
              <a:rPr lang="en-US" sz="2000" dirty="0">
                <a:latin typeface="Trebuchet MS" panose="020B0603020202020204" pitchFamily="34" charset="0"/>
              </a:rPr>
              <a:t>Developing the Apprenticeship Program</a:t>
            </a:r>
          </a:p>
          <a:p>
            <a:pPr marL="457200" indent="-457200" fontAlgn="base">
              <a:buFont typeface="+mj-lt"/>
              <a:buAutoNum type="arabicPeriod"/>
            </a:pPr>
            <a:r>
              <a:rPr lang="en-US" sz="2000" dirty="0">
                <a:latin typeface="Trebuchet MS" panose="020B0603020202020204" pitchFamily="34" charset="0"/>
              </a:rPr>
              <a:t>Caveats and potential pitfalls</a:t>
            </a:r>
          </a:p>
          <a:p>
            <a:pPr marL="457200" indent="-457200" fontAlgn="base">
              <a:buFont typeface="+mj-lt"/>
              <a:buAutoNum type="arabicPeriod"/>
            </a:pPr>
            <a:r>
              <a:rPr lang="en-US" sz="2000" dirty="0">
                <a:latin typeface="Trebuchet MS" panose="020B0603020202020204" pitchFamily="34" charset="0"/>
              </a:rPr>
              <a:t>Resources</a:t>
            </a: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2904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004"/>
            <a:ext cx="8229600" cy="588196"/>
          </a:xfrm>
        </p:spPr>
        <p:txBody>
          <a:bodyPr>
            <a:normAutofit fontScale="90000"/>
          </a:bodyPr>
          <a:lstStyle/>
          <a:p>
            <a:r>
              <a:rPr lang="en-US" sz="2800" b="1" dirty="0">
                <a:latin typeface="Trebuchet MS" panose="020B0603020202020204" pitchFamily="34" charset="0"/>
              </a:rPr>
              <a:t>Section 3 – Developing the Apprenticeship Program</a:t>
            </a:r>
          </a:p>
        </p:txBody>
      </p:sp>
      <p:sp>
        <p:nvSpPr>
          <p:cNvPr id="3" name="Content Placeholder 2"/>
          <p:cNvSpPr>
            <a:spLocks noGrp="1"/>
          </p:cNvSpPr>
          <p:nvPr>
            <p:ph idx="1"/>
          </p:nvPr>
        </p:nvSpPr>
        <p:spPr>
          <a:xfrm>
            <a:off x="304800" y="838200"/>
            <a:ext cx="8534400" cy="4525963"/>
          </a:xfrm>
        </p:spPr>
        <p:txBody>
          <a:bodyPr>
            <a:noAutofit/>
          </a:bodyPr>
          <a:lstStyle/>
          <a:p>
            <a:pPr marL="457200" indent="-457200">
              <a:buFont typeface="+mj-lt"/>
              <a:buAutoNum type="arabicPeriod"/>
            </a:pPr>
            <a:r>
              <a:rPr lang="en-US" sz="2000" dirty="0">
                <a:latin typeface="Trebuchet MS" panose="020B0603020202020204" pitchFamily="34" charset="0"/>
              </a:rPr>
              <a:t>Initial contact with Union/Industry Partner(s)</a:t>
            </a:r>
          </a:p>
          <a:p>
            <a:pPr marL="457200" indent="-457200">
              <a:buFont typeface="+mj-lt"/>
              <a:buAutoNum type="arabicPeriod"/>
            </a:pPr>
            <a:r>
              <a:rPr lang="en-US" sz="2000" dirty="0">
                <a:latin typeface="Trebuchet MS" panose="020B0603020202020204" pitchFamily="34" charset="0"/>
              </a:rPr>
              <a:t>Shared governance process </a:t>
            </a:r>
          </a:p>
          <a:p>
            <a:pPr lvl="1">
              <a:buFont typeface="Wingdings" panose="05000000000000000000" pitchFamily="2" charset="2"/>
              <a:buChar char="§"/>
            </a:pPr>
            <a:r>
              <a:rPr lang="en-US" sz="2000" dirty="0">
                <a:latin typeface="Trebuchet MS" panose="020B0603020202020204" pitchFamily="34" charset="0"/>
              </a:rPr>
              <a:t>Program faculty &amp; Academic Senate</a:t>
            </a:r>
          </a:p>
          <a:p>
            <a:pPr lvl="1">
              <a:buFont typeface="Wingdings" panose="05000000000000000000" pitchFamily="2" charset="2"/>
              <a:buChar char="§"/>
            </a:pPr>
            <a:r>
              <a:rPr lang="en-US" sz="2000" dirty="0">
                <a:latin typeface="Trebuchet MS" panose="020B0603020202020204" pitchFamily="34" charset="0"/>
              </a:rPr>
              <a:t>Student services </a:t>
            </a:r>
          </a:p>
          <a:p>
            <a:pPr marL="457200" indent="-457200">
              <a:buFont typeface="+mj-lt"/>
              <a:buAutoNum type="arabicPeriod"/>
            </a:pPr>
            <a:r>
              <a:rPr lang="en-US" sz="2000" dirty="0">
                <a:latin typeface="Trebuchet MS" panose="020B0603020202020204" pitchFamily="34" charset="0"/>
              </a:rPr>
              <a:t>Establish MOU, </a:t>
            </a:r>
            <a:r>
              <a:rPr lang="en-US" sz="2000" dirty="0" smtClean="0">
                <a:latin typeface="Trebuchet MS" panose="020B0603020202020204" pitchFamily="34" charset="0"/>
              </a:rPr>
              <a:t>Local Education Agency (LEA) </a:t>
            </a:r>
            <a:r>
              <a:rPr lang="en-US" sz="2000" dirty="0">
                <a:latin typeface="Trebuchet MS" panose="020B0603020202020204" pitchFamily="34" charset="0"/>
              </a:rPr>
              <a:t>and any ancillary contracts</a:t>
            </a:r>
          </a:p>
          <a:p>
            <a:pPr marL="457200" indent="-457200">
              <a:buFont typeface="+mj-lt"/>
              <a:buAutoNum type="arabicPeriod"/>
            </a:pPr>
            <a:r>
              <a:rPr lang="en-US" sz="2000" dirty="0">
                <a:latin typeface="Trebuchet MS" panose="020B0603020202020204" pitchFamily="34" charset="0"/>
              </a:rPr>
              <a:t>Establish college infrastructure</a:t>
            </a:r>
          </a:p>
          <a:p>
            <a:pPr lvl="1">
              <a:buFont typeface="Wingdings" panose="05000000000000000000" pitchFamily="2" charset="2"/>
              <a:buChar char="§"/>
            </a:pPr>
            <a:r>
              <a:rPr lang="en-US" sz="2000" dirty="0">
                <a:latin typeface="Trebuchet MS" panose="020B0603020202020204" pitchFamily="34" charset="0"/>
              </a:rPr>
              <a:t>advisory committee</a:t>
            </a:r>
          </a:p>
          <a:p>
            <a:pPr lvl="1">
              <a:buFont typeface="Wingdings" panose="05000000000000000000" pitchFamily="2" charset="2"/>
              <a:buChar char="§"/>
            </a:pPr>
            <a:r>
              <a:rPr lang="en-US" sz="2000" dirty="0">
                <a:latin typeface="Trebuchet MS" panose="020B0603020202020204" pitchFamily="34" charset="0"/>
              </a:rPr>
              <a:t>local faculty representation</a:t>
            </a:r>
          </a:p>
          <a:p>
            <a:pPr lvl="1">
              <a:buFont typeface="Wingdings" panose="05000000000000000000" pitchFamily="2" charset="2"/>
              <a:buChar char="§"/>
            </a:pPr>
            <a:r>
              <a:rPr lang="en-US" sz="2000" dirty="0">
                <a:latin typeface="Trebuchet MS" panose="020B0603020202020204" pitchFamily="34" charset="0"/>
              </a:rPr>
              <a:t>accounting infrastructure</a:t>
            </a:r>
          </a:p>
          <a:p>
            <a:pPr marL="457200" indent="-457200">
              <a:buFont typeface="+mj-lt"/>
              <a:buAutoNum type="arabicPeriod"/>
            </a:pPr>
            <a:r>
              <a:rPr lang="en-US" sz="2000" dirty="0">
                <a:latin typeface="Trebuchet MS" panose="020B0603020202020204" pitchFamily="34" charset="0"/>
              </a:rPr>
              <a:t>Develop curriculum (credit or noncredit)</a:t>
            </a:r>
          </a:p>
          <a:p>
            <a:pPr marL="457200" indent="-457200">
              <a:buFont typeface="+mj-lt"/>
              <a:buAutoNum type="arabicPeriod"/>
            </a:pPr>
            <a:r>
              <a:rPr lang="en-US" sz="2000" dirty="0">
                <a:latin typeface="Trebuchet MS" panose="020B0603020202020204" pitchFamily="34" charset="0"/>
              </a:rPr>
              <a:t>Follow approval process</a:t>
            </a:r>
          </a:p>
          <a:p>
            <a:pPr lvl="1">
              <a:buFont typeface="Wingdings" panose="05000000000000000000" pitchFamily="2" charset="2"/>
              <a:buChar char="§"/>
            </a:pPr>
            <a:r>
              <a:rPr lang="en-US" sz="2000" dirty="0">
                <a:latin typeface="Trebuchet MS" panose="020B0603020202020204" pitchFamily="34" charset="0"/>
              </a:rPr>
              <a:t>Obtain DAS approval documentation</a:t>
            </a:r>
          </a:p>
          <a:p>
            <a:pPr lvl="1">
              <a:buFont typeface="Wingdings" panose="05000000000000000000" pitchFamily="2" charset="2"/>
              <a:buChar char="§"/>
            </a:pPr>
            <a:r>
              <a:rPr lang="en-US" sz="2000" dirty="0">
                <a:latin typeface="Trebuchet MS" panose="020B0603020202020204" pitchFamily="34" charset="0"/>
              </a:rPr>
              <a:t>Obtain review by regional consortium, if needed</a:t>
            </a:r>
          </a:p>
          <a:p>
            <a:pPr lvl="1">
              <a:buFont typeface="Wingdings" panose="05000000000000000000" pitchFamily="2" charset="2"/>
              <a:buChar char="§"/>
            </a:pPr>
            <a:r>
              <a:rPr lang="en-US" sz="2000" dirty="0">
                <a:latin typeface="Trebuchet MS" panose="020B0603020202020204" pitchFamily="34" charset="0"/>
              </a:rPr>
              <a:t>Submit program for approval by local board and CO</a:t>
            </a: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465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004"/>
            <a:ext cx="8229600" cy="792162"/>
          </a:xfrm>
        </p:spPr>
        <p:txBody>
          <a:bodyPr>
            <a:normAutofit fontScale="90000"/>
          </a:bodyPr>
          <a:lstStyle/>
          <a:p>
            <a:r>
              <a:rPr lang="en-US" sz="2800" b="1" dirty="0" smtClean="0">
                <a:latin typeface="Trebuchet MS" panose="020B0603020202020204" pitchFamily="34" charset="0"/>
              </a:rPr>
              <a:t>Developing </a:t>
            </a:r>
            <a:r>
              <a:rPr lang="en-US" sz="2800" b="1" dirty="0">
                <a:latin typeface="Trebuchet MS" panose="020B0603020202020204" pitchFamily="34" charset="0"/>
              </a:rPr>
              <a:t>the Apprenticeship Program – </a:t>
            </a:r>
            <a:r>
              <a:rPr lang="en-US" sz="2800" b="1" dirty="0" smtClean="0">
                <a:latin typeface="Trebuchet MS" panose="020B0603020202020204" pitchFamily="34" charset="0"/>
              </a:rPr>
              <a:t/>
            </a:r>
            <a:br>
              <a:rPr lang="en-US" sz="2800" b="1" dirty="0" smtClean="0">
                <a:latin typeface="Trebuchet MS" panose="020B0603020202020204" pitchFamily="34" charset="0"/>
              </a:rPr>
            </a:br>
            <a:r>
              <a:rPr lang="en-US" sz="2800" b="1" dirty="0" smtClean="0">
                <a:latin typeface="Trebuchet MS" panose="020B0603020202020204" pitchFamily="34" charset="0"/>
              </a:rPr>
              <a:t>Initial </a:t>
            </a:r>
            <a:r>
              <a:rPr lang="en-US" sz="2800" b="1" dirty="0">
                <a:latin typeface="Trebuchet MS" panose="020B0603020202020204" pitchFamily="34" charset="0"/>
              </a:rPr>
              <a:t>contact with union/industry partner(s)</a:t>
            </a:r>
          </a:p>
        </p:txBody>
      </p:sp>
      <p:sp>
        <p:nvSpPr>
          <p:cNvPr id="3" name="Content Placeholder 2"/>
          <p:cNvSpPr>
            <a:spLocks noGrp="1"/>
          </p:cNvSpPr>
          <p:nvPr>
            <p:ph idx="1"/>
          </p:nvPr>
        </p:nvSpPr>
        <p:spPr>
          <a:xfrm>
            <a:off x="304800" y="1219200"/>
            <a:ext cx="8534400" cy="4525963"/>
          </a:xfrm>
        </p:spPr>
        <p:txBody>
          <a:bodyPr>
            <a:noAutofit/>
          </a:bodyPr>
          <a:lstStyle/>
          <a:p>
            <a:pPr>
              <a:buFont typeface="Wingdings" panose="05000000000000000000" pitchFamily="2" charset="2"/>
              <a:buChar char="v"/>
            </a:pPr>
            <a:r>
              <a:rPr lang="en-US" sz="2400" dirty="0" smtClean="0">
                <a:latin typeface="Trebuchet MS" panose="020B0603020202020204" pitchFamily="34" charset="0"/>
              </a:rPr>
              <a:t>Local </a:t>
            </a:r>
            <a:r>
              <a:rPr lang="en-US" sz="2400" dirty="0">
                <a:latin typeface="Trebuchet MS" panose="020B0603020202020204" pitchFamily="34" charset="0"/>
              </a:rPr>
              <a:t>labor needs may prompt colleges to create a local apprenticeship programs based on programs established at community colleges in other geographical </a:t>
            </a:r>
            <a:r>
              <a:rPr lang="en-US" sz="2400" dirty="0" smtClean="0">
                <a:latin typeface="Trebuchet MS" panose="020B0603020202020204" pitchFamily="34" charset="0"/>
              </a:rPr>
              <a:t>areas </a:t>
            </a:r>
          </a:p>
          <a:p>
            <a:pPr>
              <a:buFont typeface="Wingdings" panose="05000000000000000000" pitchFamily="2" charset="2"/>
              <a:buChar char="v"/>
            </a:pPr>
            <a:r>
              <a:rPr lang="en-US" sz="2400" dirty="0">
                <a:latin typeface="Trebuchet MS" panose="020B0603020202020204" pitchFamily="34" charset="0"/>
              </a:rPr>
              <a:t>E</a:t>
            </a:r>
            <a:r>
              <a:rPr lang="en-US" sz="2400" dirty="0" smtClean="0">
                <a:latin typeface="Trebuchet MS" panose="020B0603020202020204" pitchFamily="34" charset="0"/>
              </a:rPr>
              <a:t>stablished </a:t>
            </a:r>
            <a:r>
              <a:rPr lang="en-US" sz="2400" dirty="0">
                <a:latin typeface="Trebuchet MS" panose="020B0603020202020204" pitchFamily="34" charset="0"/>
              </a:rPr>
              <a:t>a</a:t>
            </a:r>
            <a:r>
              <a:rPr lang="en-US" sz="2400" dirty="0" smtClean="0">
                <a:latin typeface="Trebuchet MS" panose="020B0603020202020204" pitchFamily="34" charset="0"/>
              </a:rPr>
              <a:t>pprenticeship programs may choose to expand the scope of offerings based on local needs</a:t>
            </a:r>
            <a:endParaRPr lang="en-US" sz="2400" dirty="0">
              <a:latin typeface="Trebuchet MS" panose="020B0603020202020204" pitchFamily="34" charset="0"/>
            </a:endParaRPr>
          </a:p>
          <a:p>
            <a:pPr>
              <a:buFont typeface="Wingdings" panose="05000000000000000000" pitchFamily="2" charset="2"/>
              <a:buChar char="v"/>
            </a:pPr>
            <a:r>
              <a:rPr lang="en-US" sz="2400" dirty="0">
                <a:latin typeface="Trebuchet MS" panose="020B0603020202020204" pitchFamily="34" charset="0"/>
              </a:rPr>
              <a:t>Existing apprenticeship programs may choose to move from one college to a different college for a variety of reasons</a:t>
            </a:r>
          </a:p>
          <a:p>
            <a:pPr>
              <a:buFont typeface="Wingdings" panose="05000000000000000000" pitchFamily="2" charset="2"/>
              <a:buChar char="v"/>
            </a:pPr>
            <a:r>
              <a:rPr lang="en-US" sz="2400" dirty="0">
                <a:latin typeface="Trebuchet MS" panose="020B0603020202020204" pitchFamily="34" charset="0"/>
              </a:rPr>
              <a:t>New opportunities may arise in the community</a:t>
            </a:r>
          </a:p>
          <a:p>
            <a:pPr lvl="1">
              <a:buFont typeface="Wingdings" panose="05000000000000000000" pitchFamily="2" charset="2"/>
              <a:buChar char="§"/>
            </a:pPr>
            <a:r>
              <a:rPr lang="en-US" sz="2000" dirty="0">
                <a:latin typeface="Trebuchet MS" panose="020B0603020202020204" pitchFamily="34" charset="0"/>
              </a:rPr>
              <a:t>Example: Transportation Apprenticeship Program</a:t>
            </a: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280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004"/>
            <a:ext cx="8229600" cy="664396"/>
          </a:xfrm>
        </p:spPr>
        <p:txBody>
          <a:bodyPr>
            <a:normAutofit fontScale="90000"/>
          </a:bodyPr>
          <a:lstStyle/>
          <a:p>
            <a:r>
              <a:rPr lang="en-US" sz="2800" b="1" dirty="0" smtClean="0">
                <a:latin typeface="Trebuchet MS" panose="020B0603020202020204" pitchFamily="34" charset="0"/>
              </a:rPr>
              <a:t/>
            </a:r>
            <a:br>
              <a:rPr lang="en-US" sz="2800" b="1" dirty="0" smtClean="0">
                <a:latin typeface="Trebuchet MS" panose="020B0603020202020204" pitchFamily="34" charset="0"/>
              </a:rPr>
            </a:br>
            <a:r>
              <a:rPr lang="en-US" sz="2800" b="1" dirty="0" smtClean="0">
                <a:latin typeface="Trebuchet MS" panose="020B0603020202020204" pitchFamily="34" charset="0"/>
              </a:rPr>
              <a:t>Developing </a:t>
            </a:r>
            <a:r>
              <a:rPr lang="en-US" sz="2800" b="1" dirty="0">
                <a:latin typeface="Trebuchet MS" panose="020B0603020202020204" pitchFamily="34" charset="0"/>
              </a:rPr>
              <a:t>the Apprenticeship </a:t>
            </a:r>
            <a:r>
              <a:rPr lang="en-US" sz="2800" b="1" dirty="0" smtClean="0">
                <a:latin typeface="Trebuchet MS" panose="020B0603020202020204" pitchFamily="34" charset="0"/>
              </a:rPr>
              <a:t>Program -</a:t>
            </a:r>
            <a:r>
              <a:rPr lang="en-US" sz="2800" b="1" dirty="0">
                <a:latin typeface="Trebuchet MS" panose="020B0603020202020204" pitchFamily="34" charset="0"/>
              </a:rPr>
              <a:t/>
            </a:r>
            <a:br>
              <a:rPr lang="en-US" sz="2800" b="1" dirty="0">
                <a:latin typeface="Trebuchet MS" panose="020B0603020202020204" pitchFamily="34" charset="0"/>
              </a:rPr>
            </a:br>
            <a:r>
              <a:rPr lang="en-US" sz="2800" b="1" dirty="0">
                <a:latin typeface="Trebuchet MS" panose="020B0603020202020204" pitchFamily="34" charset="0"/>
              </a:rPr>
              <a:t>Shared Governance Process</a:t>
            </a:r>
          </a:p>
        </p:txBody>
      </p:sp>
      <p:sp>
        <p:nvSpPr>
          <p:cNvPr id="3" name="Content Placeholder 2"/>
          <p:cNvSpPr>
            <a:spLocks noGrp="1"/>
          </p:cNvSpPr>
          <p:nvPr>
            <p:ph idx="1"/>
          </p:nvPr>
        </p:nvSpPr>
        <p:spPr>
          <a:xfrm>
            <a:off x="304800" y="1219200"/>
            <a:ext cx="8534400" cy="5105400"/>
          </a:xfrm>
        </p:spPr>
        <p:txBody>
          <a:bodyPr>
            <a:noAutofit/>
          </a:bodyPr>
          <a:lstStyle/>
          <a:p>
            <a:pPr>
              <a:buFont typeface="Wingdings" panose="05000000000000000000" pitchFamily="2" charset="2"/>
              <a:buChar char="v"/>
            </a:pPr>
            <a:r>
              <a:rPr lang="en-US" sz="2400" dirty="0">
                <a:latin typeface="Trebuchet MS" panose="020B0603020202020204" pitchFamily="34" charset="0"/>
              </a:rPr>
              <a:t>Apprenticeships are programs, and programs require review and approval by the Academic Senate</a:t>
            </a:r>
          </a:p>
          <a:p>
            <a:pPr lvl="1">
              <a:buFont typeface="Wingdings" panose="05000000000000000000" pitchFamily="2" charset="2"/>
              <a:buChar char="v"/>
            </a:pPr>
            <a:r>
              <a:rPr lang="en-US" sz="2000" dirty="0" smtClean="0">
                <a:latin typeface="Trebuchet MS" panose="020B0603020202020204" pitchFamily="34" charset="0"/>
              </a:rPr>
              <a:t>College </a:t>
            </a:r>
            <a:r>
              <a:rPr lang="en-US" sz="2000" dirty="0">
                <a:latin typeface="Trebuchet MS" panose="020B0603020202020204" pitchFamily="34" charset="0"/>
              </a:rPr>
              <a:t>based faculty will need to  support new college apprenticeship </a:t>
            </a:r>
            <a:r>
              <a:rPr lang="en-US" sz="2000" dirty="0" smtClean="0">
                <a:latin typeface="Trebuchet MS" panose="020B0603020202020204" pitchFamily="34" charset="0"/>
              </a:rPr>
              <a:t>programs</a:t>
            </a:r>
            <a:endParaRPr lang="en-US" sz="2000" strike="sngStrike" dirty="0">
              <a:latin typeface="Trebuchet MS" panose="020B0603020202020204" pitchFamily="34" charset="0"/>
            </a:endParaRPr>
          </a:p>
          <a:p>
            <a:pPr lvl="2">
              <a:buFont typeface="Wingdings" panose="05000000000000000000" pitchFamily="2" charset="2"/>
              <a:buChar char="§"/>
            </a:pPr>
            <a:r>
              <a:rPr lang="en-US" sz="2000" dirty="0">
                <a:latin typeface="Trebuchet MS" panose="020B0603020202020204" pitchFamily="34" charset="0"/>
              </a:rPr>
              <a:t>Curriculum must be approved by college Curriculum Review Committees</a:t>
            </a:r>
          </a:p>
          <a:p>
            <a:pPr lvl="2">
              <a:buFont typeface="Wingdings" panose="05000000000000000000" pitchFamily="2" charset="2"/>
              <a:buChar char="§"/>
            </a:pPr>
            <a:r>
              <a:rPr lang="en-US" sz="2000" dirty="0">
                <a:latin typeface="Trebuchet MS" panose="020B0603020202020204" pitchFamily="34" charset="0"/>
              </a:rPr>
              <a:t>Apprenticeship faculty must be hired, observed and evaluated by faculty</a:t>
            </a:r>
          </a:p>
          <a:p>
            <a:pPr lvl="2">
              <a:buFont typeface="Wingdings" panose="05000000000000000000" pitchFamily="2" charset="2"/>
              <a:buChar char="§"/>
            </a:pPr>
            <a:r>
              <a:rPr lang="en-US" sz="2000" dirty="0">
                <a:latin typeface="Trebuchet MS" panose="020B0603020202020204" pitchFamily="34" charset="0"/>
              </a:rPr>
              <a:t>SLOs will need to be assessed for all programs offered by the college including apprenticeship programs.</a:t>
            </a:r>
          </a:p>
          <a:p>
            <a:pPr lvl="1">
              <a:buFont typeface="Wingdings" panose="05000000000000000000" pitchFamily="2" charset="2"/>
              <a:buChar char="v"/>
            </a:pPr>
            <a:r>
              <a:rPr lang="en-US" sz="2000" dirty="0" smtClean="0">
                <a:latin typeface="Trebuchet MS" panose="020B0603020202020204" pitchFamily="34" charset="0"/>
              </a:rPr>
              <a:t>Counseling</a:t>
            </a:r>
            <a:r>
              <a:rPr lang="en-US" sz="2000" dirty="0">
                <a:latin typeface="Trebuchet MS" panose="020B0603020202020204" pitchFamily="34" charset="0"/>
              </a:rPr>
              <a:t>, Admissions and Records and </a:t>
            </a:r>
            <a:r>
              <a:rPr lang="en-US" sz="2000" strike="sngStrike" dirty="0">
                <a:latin typeface="Trebuchet MS" panose="020B0603020202020204" pitchFamily="34" charset="0"/>
              </a:rPr>
              <a:t>other</a:t>
            </a:r>
            <a:r>
              <a:rPr lang="en-US" sz="2000" dirty="0">
                <a:latin typeface="Trebuchet MS" panose="020B0603020202020204" pitchFamily="34" charset="0"/>
              </a:rPr>
              <a:t> support services may need to be in place to support the students</a:t>
            </a:r>
          </a:p>
          <a:p>
            <a:pPr lvl="1">
              <a:buFont typeface="Wingdings" panose="05000000000000000000" pitchFamily="2" charset="2"/>
              <a:buChar char="v"/>
            </a:pPr>
            <a:r>
              <a:rPr lang="en-US" sz="2000" dirty="0" smtClean="0">
                <a:latin typeface="Trebuchet MS" panose="020B0603020202020204" pitchFamily="34" charset="0"/>
              </a:rPr>
              <a:t>GE </a:t>
            </a:r>
            <a:r>
              <a:rPr lang="en-US" sz="2000" dirty="0">
                <a:latin typeface="Trebuchet MS" panose="020B0603020202020204" pitchFamily="34" charset="0"/>
              </a:rPr>
              <a:t>and competency courses may be needed to support a degree available for students and may need to </a:t>
            </a:r>
            <a:r>
              <a:rPr lang="en-US" sz="2000" dirty="0" smtClean="0">
                <a:latin typeface="Trebuchet MS" panose="020B0603020202020204" pitchFamily="34" charset="0"/>
              </a:rPr>
              <a:t>be </a:t>
            </a:r>
            <a:r>
              <a:rPr lang="en-US" sz="2000" dirty="0">
                <a:latin typeface="Trebuchet MS" panose="020B0603020202020204" pitchFamily="34" charset="0"/>
              </a:rPr>
              <a:t>offered in a manner that supports their unique needs of these students (e.g. distance education, classes </a:t>
            </a:r>
            <a:r>
              <a:rPr lang="en-US" sz="2000" dirty="0" smtClean="0">
                <a:latin typeface="Trebuchet MS" panose="020B0603020202020204" pitchFamily="34" charset="0"/>
              </a:rPr>
              <a:t>offered off-site at </a:t>
            </a:r>
            <a:r>
              <a:rPr lang="en-US" sz="2000" dirty="0">
                <a:latin typeface="Trebuchet MS" panose="020B0603020202020204" pitchFamily="34" charset="0"/>
              </a:rPr>
              <a:t>non-traditional times)</a:t>
            </a: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1380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004"/>
            <a:ext cx="8229600" cy="792162"/>
          </a:xfrm>
        </p:spPr>
        <p:txBody>
          <a:bodyPr>
            <a:normAutofit fontScale="90000"/>
          </a:bodyPr>
          <a:lstStyle/>
          <a:p>
            <a:r>
              <a:rPr lang="en-US" sz="2800" b="1" dirty="0" smtClean="0">
                <a:latin typeface="Trebuchet MS" panose="020B0603020202020204" pitchFamily="34" charset="0"/>
              </a:rPr>
              <a:t>Developing </a:t>
            </a:r>
            <a:r>
              <a:rPr lang="en-US" sz="2800" b="1" dirty="0">
                <a:latin typeface="Trebuchet MS" panose="020B0603020202020204" pitchFamily="34" charset="0"/>
              </a:rPr>
              <a:t>the Apprenticeship </a:t>
            </a:r>
            <a:r>
              <a:rPr lang="en-US" sz="2800" b="1" dirty="0" smtClean="0">
                <a:latin typeface="Trebuchet MS" panose="020B0603020202020204" pitchFamily="34" charset="0"/>
              </a:rPr>
              <a:t>Program -</a:t>
            </a:r>
            <a:r>
              <a:rPr lang="en-US" sz="2800" b="1" dirty="0">
                <a:latin typeface="Trebuchet MS" panose="020B0603020202020204" pitchFamily="34" charset="0"/>
              </a:rPr>
              <a:t/>
            </a:r>
            <a:br>
              <a:rPr lang="en-US" sz="2800" b="1" dirty="0">
                <a:latin typeface="Trebuchet MS" panose="020B0603020202020204" pitchFamily="34" charset="0"/>
              </a:rPr>
            </a:br>
            <a:r>
              <a:rPr lang="en-US" sz="2800" b="1" dirty="0">
                <a:latin typeface="Trebuchet MS" panose="020B0603020202020204" pitchFamily="34" charset="0"/>
              </a:rPr>
              <a:t>Shared Governance with College Constituency Groups</a:t>
            </a:r>
          </a:p>
        </p:txBody>
      </p:sp>
      <p:sp>
        <p:nvSpPr>
          <p:cNvPr id="3" name="Content Placeholder 2"/>
          <p:cNvSpPr>
            <a:spLocks noGrp="1"/>
          </p:cNvSpPr>
          <p:nvPr>
            <p:ph idx="1"/>
          </p:nvPr>
        </p:nvSpPr>
        <p:spPr>
          <a:xfrm>
            <a:off x="304800" y="1295400"/>
            <a:ext cx="8534400" cy="4953000"/>
          </a:xfrm>
        </p:spPr>
        <p:txBody>
          <a:bodyPr>
            <a:noAutofit/>
          </a:bodyPr>
          <a:lstStyle/>
          <a:p>
            <a:pPr>
              <a:buFont typeface="Wingdings" panose="05000000000000000000" pitchFamily="2" charset="2"/>
              <a:buChar char="v"/>
            </a:pPr>
            <a:r>
              <a:rPr lang="en-US" sz="2400" dirty="0">
                <a:latin typeface="Trebuchet MS" panose="020B0603020202020204" pitchFamily="34" charset="0"/>
              </a:rPr>
              <a:t>Do </a:t>
            </a:r>
            <a:r>
              <a:rPr lang="en-US" sz="2400" dirty="0" smtClean="0">
                <a:latin typeface="Trebuchet MS" panose="020B0603020202020204" pitchFamily="34" charset="0"/>
              </a:rPr>
              <a:t>College-based </a:t>
            </a:r>
            <a:r>
              <a:rPr lang="en-US" sz="2400" dirty="0">
                <a:latin typeface="Trebuchet MS" panose="020B0603020202020204" pitchFamily="34" charset="0"/>
              </a:rPr>
              <a:t>faculty, Student Services and other units have the capacity to handle unique needs of apprenticeship programs and students?</a:t>
            </a:r>
          </a:p>
          <a:p>
            <a:pPr>
              <a:buFont typeface="Wingdings" panose="05000000000000000000" pitchFamily="2" charset="2"/>
              <a:buChar char="v"/>
            </a:pPr>
            <a:r>
              <a:rPr lang="en-US" sz="2400" dirty="0">
                <a:latin typeface="Trebuchet MS" panose="020B0603020202020204" pitchFamily="34" charset="0"/>
              </a:rPr>
              <a:t>Faculty, Classified </a:t>
            </a:r>
            <a:r>
              <a:rPr lang="en-US" sz="2400" dirty="0" smtClean="0">
                <a:latin typeface="Trebuchet MS" panose="020B0603020202020204" pitchFamily="34" charset="0"/>
              </a:rPr>
              <a:t>and Administrators that </a:t>
            </a:r>
            <a:r>
              <a:rPr lang="en-US" sz="2400" dirty="0">
                <a:latin typeface="Trebuchet MS" panose="020B0603020202020204" pitchFamily="34" charset="0"/>
              </a:rPr>
              <a:t>will be affected by increased workload should be consulted for buy-in and approval</a:t>
            </a:r>
          </a:p>
          <a:p>
            <a:pPr>
              <a:buFont typeface="Wingdings" panose="05000000000000000000" pitchFamily="2" charset="2"/>
              <a:buChar char="v"/>
            </a:pPr>
            <a:r>
              <a:rPr lang="en-US" sz="2400" dirty="0">
                <a:latin typeface="Trebuchet MS" panose="020B0603020202020204" pitchFamily="34" charset="0"/>
              </a:rPr>
              <a:t>Examples of issues that may arise</a:t>
            </a:r>
          </a:p>
          <a:p>
            <a:pPr lvl="1">
              <a:buFont typeface="Wingdings" panose="05000000000000000000" pitchFamily="2" charset="2"/>
              <a:buChar char="§"/>
            </a:pPr>
            <a:r>
              <a:rPr lang="en-US" sz="2000" dirty="0">
                <a:latin typeface="Trebuchet MS" panose="020B0603020202020204" pitchFamily="34" charset="0"/>
              </a:rPr>
              <a:t>Manual coding of fee payment waivers</a:t>
            </a:r>
          </a:p>
          <a:p>
            <a:pPr lvl="1">
              <a:buFont typeface="Wingdings" panose="05000000000000000000" pitchFamily="2" charset="2"/>
              <a:buChar char="§"/>
            </a:pPr>
            <a:r>
              <a:rPr lang="en-US" sz="2000" dirty="0">
                <a:latin typeface="Trebuchet MS" panose="020B0603020202020204" pitchFamily="34" charset="0"/>
              </a:rPr>
              <a:t>Processing of large numbers of positive-attendance rosters</a:t>
            </a:r>
          </a:p>
          <a:p>
            <a:pPr lvl="1">
              <a:buFont typeface="Wingdings" panose="05000000000000000000" pitchFamily="2" charset="2"/>
              <a:buChar char="§"/>
            </a:pPr>
            <a:r>
              <a:rPr lang="en-US" sz="2000" dirty="0">
                <a:latin typeface="Trebuchet MS" panose="020B0603020202020204" pitchFamily="34" charset="0"/>
              </a:rPr>
              <a:t>Special scheduling processes to accommodate off-term or oddly-scheduled classes</a:t>
            </a: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5287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normAutofit fontScale="90000"/>
          </a:bodyPr>
          <a:lstStyle/>
          <a:p>
            <a:r>
              <a:rPr lang="en-US" sz="2800" b="1" dirty="0" smtClean="0">
                <a:latin typeface="Trebuchet MS" panose="020B0603020202020204" pitchFamily="34" charset="0"/>
              </a:rPr>
              <a:t>Developing </a:t>
            </a:r>
            <a:r>
              <a:rPr lang="en-US" sz="2800" b="1" dirty="0">
                <a:latin typeface="Trebuchet MS" panose="020B0603020202020204" pitchFamily="34" charset="0"/>
              </a:rPr>
              <a:t>the Apprenticeship </a:t>
            </a:r>
            <a:r>
              <a:rPr lang="en-US" sz="2800" b="1" dirty="0" smtClean="0">
                <a:latin typeface="Trebuchet MS" panose="020B0603020202020204" pitchFamily="34" charset="0"/>
              </a:rPr>
              <a:t>Program –</a:t>
            </a:r>
            <a:r>
              <a:rPr lang="en-US" sz="2800" b="1" dirty="0">
                <a:latin typeface="Trebuchet MS" panose="020B0603020202020204" pitchFamily="34" charset="0"/>
              </a:rPr>
              <a:t/>
            </a:r>
            <a:br>
              <a:rPr lang="en-US" sz="2800" b="1" dirty="0">
                <a:latin typeface="Trebuchet MS" panose="020B0603020202020204" pitchFamily="34" charset="0"/>
              </a:rPr>
            </a:br>
            <a:r>
              <a:rPr lang="en-US" sz="2800" b="1" dirty="0" smtClean="0">
                <a:latin typeface="Trebuchet MS" panose="020B0603020202020204" pitchFamily="34" charset="0"/>
              </a:rPr>
              <a:t>Next steps</a:t>
            </a:r>
            <a:endParaRPr lang="en-US" sz="2800" b="1" dirty="0">
              <a:latin typeface="Trebuchet MS" panose="020B0603020202020204" pitchFamily="34" charset="0"/>
            </a:endParaRPr>
          </a:p>
        </p:txBody>
      </p:sp>
      <p:sp>
        <p:nvSpPr>
          <p:cNvPr id="3" name="Content Placeholder 2"/>
          <p:cNvSpPr>
            <a:spLocks noGrp="1"/>
          </p:cNvSpPr>
          <p:nvPr>
            <p:ph idx="1"/>
          </p:nvPr>
        </p:nvSpPr>
        <p:spPr>
          <a:xfrm>
            <a:off x="304800" y="1295400"/>
            <a:ext cx="8534400" cy="4525963"/>
          </a:xfrm>
        </p:spPr>
        <p:txBody>
          <a:bodyPr>
            <a:noAutofit/>
          </a:bodyPr>
          <a:lstStyle/>
          <a:p>
            <a:pPr>
              <a:buFont typeface="Wingdings" panose="05000000000000000000" pitchFamily="2" charset="2"/>
              <a:buChar char="v"/>
            </a:pPr>
            <a:r>
              <a:rPr lang="en-US" sz="2400" dirty="0" smtClean="0">
                <a:latin typeface="Trebuchet MS" panose="020B0603020202020204" pitchFamily="34" charset="0"/>
              </a:rPr>
              <a:t>Develop DAS24 – State of California Department of Industrial Relations form establishing the partnership between Labor program and Local Education Agency (LEA)</a:t>
            </a:r>
          </a:p>
          <a:p>
            <a:pPr>
              <a:buFont typeface="Wingdings" panose="05000000000000000000" pitchFamily="2" charset="2"/>
              <a:buChar char="v"/>
            </a:pPr>
            <a:endParaRPr lang="en-US" sz="2400" dirty="0" smtClean="0">
              <a:latin typeface="Trebuchet MS" panose="020B0603020202020204" pitchFamily="34" charset="0"/>
            </a:endParaRPr>
          </a:p>
          <a:p>
            <a:pPr>
              <a:buFont typeface="Wingdings" panose="05000000000000000000" pitchFamily="2" charset="2"/>
              <a:buChar char="v"/>
            </a:pPr>
            <a:r>
              <a:rPr lang="en-US" sz="2400" dirty="0" smtClean="0">
                <a:latin typeface="Trebuchet MS" panose="020B0603020202020204" pitchFamily="34" charset="0"/>
              </a:rPr>
              <a:t>Approve MOU between Labor program and LEA (COMMUNITY College)</a:t>
            </a:r>
          </a:p>
          <a:p>
            <a:pPr>
              <a:buFont typeface="Wingdings" panose="05000000000000000000" pitchFamily="2" charset="2"/>
              <a:buChar char="v"/>
            </a:pPr>
            <a:endParaRPr lang="en-US" sz="2400" dirty="0" smtClean="0">
              <a:latin typeface="Trebuchet MS" panose="020B0603020202020204" pitchFamily="34" charset="0"/>
            </a:endParaRPr>
          </a:p>
          <a:p>
            <a:pPr>
              <a:buFont typeface="Wingdings" panose="05000000000000000000" pitchFamily="2" charset="2"/>
              <a:buChar char="v"/>
            </a:pPr>
            <a:r>
              <a:rPr lang="en-US" sz="2400" dirty="0" smtClean="0">
                <a:latin typeface="Trebuchet MS" panose="020B0603020202020204" pitchFamily="34" charset="0"/>
              </a:rPr>
              <a:t>Approve any ancillary contracts</a:t>
            </a: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9014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9067800" cy="914400"/>
          </a:xfrm>
        </p:spPr>
        <p:txBody>
          <a:bodyPr>
            <a:normAutofit fontScale="90000"/>
          </a:bodyPr>
          <a:lstStyle/>
          <a:p>
            <a:r>
              <a:rPr lang="en-US" sz="2800" b="1" dirty="0" smtClean="0">
                <a:latin typeface="Trebuchet MS" panose="020B0603020202020204" pitchFamily="34" charset="0"/>
              </a:rPr>
              <a:t>Developing </a:t>
            </a:r>
            <a:r>
              <a:rPr lang="en-US" sz="2800" b="1" dirty="0">
                <a:latin typeface="Trebuchet MS" panose="020B0603020202020204" pitchFamily="34" charset="0"/>
              </a:rPr>
              <a:t>the Apprenticeship </a:t>
            </a:r>
            <a:r>
              <a:rPr lang="en-US" sz="2800" b="1" dirty="0" smtClean="0">
                <a:latin typeface="Trebuchet MS" panose="020B0603020202020204" pitchFamily="34" charset="0"/>
              </a:rPr>
              <a:t>Program -</a:t>
            </a:r>
            <a:r>
              <a:rPr lang="en-US" sz="2800" b="1" dirty="0">
                <a:latin typeface="Trebuchet MS" panose="020B0603020202020204" pitchFamily="34" charset="0"/>
              </a:rPr>
              <a:t/>
            </a:r>
            <a:br>
              <a:rPr lang="en-US" sz="2800" b="1" dirty="0">
                <a:latin typeface="Trebuchet MS" panose="020B0603020202020204" pitchFamily="34" charset="0"/>
              </a:rPr>
            </a:br>
            <a:r>
              <a:rPr lang="en-US" sz="2800" b="1" dirty="0">
                <a:latin typeface="Trebuchet MS" panose="020B0603020202020204" pitchFamily="34" charset="0"/>
              </a:rPr>
              <a:t>Establish college infrastructure</a:t>
            </a:r>
            <a:br>
              <a:rPr lang="en-US" sz="2800" b="1" dirty="0">
                <a:latin typeface="Trebuchet MS" panose="020B0603020202020204" pitchFamily="34" charset="0"/>
              </a:rPr>
            </a:br>
            <a:endParaRPr lang="en-US" sz="2800" b="1" dirty="0">
              <a:latin typeface="Trebuchet MS" panose="020B0603020202020204" pitchFamily="34" charset="0"/>
            </a:endParaRPr>
          </a:p>
        </p:txBody>
      </p:sp>
      <p:sp>
        <p:nvSpPr>
          <p:cNvPr id="3" name="Content Placeholder 2"/>
          <p:cNvSpPr>
            <a:spLocks noGrp="1"/>
          </p:cNvSpPr>
          <p:nvPr>
            <p:ph idx="1"/>
          </p:nvPr>
        </p:nvSpPr>
        <p:spPr>
          <a:xfrm>
            <a:off x="304800" y="1295400"/>
            <a:ext cx="8534400" cy="4525963"/>
          </a:xfrm>
        </p:spPr>
        <p:txBody>
          <a:bodyPr>
            <a:noAutofit/>
          </a:bodyPr>
          <a:lstStyle/>
          <a:p>
            <a:pPr>
              <a:buFont typeface="Wingdings" panose="05000000000000000000" pitchFamily="2" charset="2"/>
              <a:buChar char="v"/>
            </a:pPr>
            <a:r>
              <a:rPr lang="en-US" sz="2400" dirty="0" smtClean="0">
                <a:latin typeface="Trebuchet MS" panose="020B0603020202020204" pitchFamily="34" charset="0"/>
              </a:rPr>
              <a:t>Apprenticeship Programs </a:t>
            </a:r>
            <a:r>
              <a:rPr lang="en-US" sz="2400" dirty="0">
                <a:latin typeface="Trebuchet MS" panose="020B0603020202020204" pitchFamily="34" charset="0"/>
              </a:rPr>
              <a:t>are CTE programs and  require an advisory committee made up of representatives from the college, the sponsor, and employers</a:t>
            </a:r>
          </a:p>
          <a:p>
            <a:pPr lvl="1">
              <a:buFont typeface="Wingdings" panose="05000000000000000000" pitchFamily="2" charset="2"/>
              <a:buChar char="§"/>
            </a:pPr>
            <a:r>
              <a:rPr lang="en-US" sz="2000" dirty="0">
                <a:latin typeface="Trebuchet MS" panose="020B0603020202020204" pitchFamily="34" charset="0"/>
              </a:rPr>
              <a:t>Advisory committee minutes are required for review by regional consortia and CO </a:t>
            </a:r>
            <a:r>
              <a:rPr lang="en-US" sz="2000" dirty="0" smtClean="0">
                <a:latin typeface="Trebuchet MS" panose="020B0603020202020204" pitchFamily="34" charset="0"/>
              </a:rPr>
              <a:t>approval</a:t>
            </a:r>
            <a:endParaRPr lang="en-US" sz="20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1501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067800" cy="990600"/>
          </a:xfrm>
        </p:spPr>
        <p:txBody>
          <a:bodyPr>
            <a:normAutofit/>
          </a:bodyPr>
          <a:lstStyle/>
          <a:p>
            <a:r>
              <a:rPr lang="en-US" sz="2800" b="1" dirty="0" smtClean="0">
                <a:latin typeface="Trebuchet MS" panose="020B0603020202020204" pitchFamily="34" charset="0"/>
              </a:rPr>
              <a:t>Developing </a:t>
            </a:r>
            <a:r>
              <a:rPr lang="en-US" sz="2800" b="1" dirty="0">
                <a:latin typeface="Trebuchet MS" panose="020B0603020202020204" pitchFamily="34" charset="0"/>
              </a:rPr>
              <a:t>the Apprenticeship </a:t>
            </a:r>
            <a:r>
              <a:rPr lang="en-US" sz="2800" b="1" dirty="0" smtClean="0">
                <a:latin typeface="Trebuchet MS" panose="020B0603020202020204" pitchFamily="34" charset="0"/>
              </a:rPr>
              <a:t>Program -</a:t>
            </a:r>
            <a:r>
              <a:rPr lang="en-US" sz="2800" b="1" dirty="0">
                <a:latin typeface="Trebuchet MS" panose="020B0603020202020204" pitchFamily="34" charset="0"/>
              </a:rPr>
              <a:t/>
            </a:r>
            <a:br>
              <a:rPr lang="en-US" sz="2800" b="1" dirty="0">
                <a:latin typeface="Trebuchet MS" panose="020B0603020202020204" pitchFamily="34" charset="0"/>
              </a:rPr>
            </a:br>
            <a:r>
              <a:rPr lang="en-US" sz="2800" b="1" dirty="0">
                <a:latin typeface="Trebuchet MS" panose="020B0603020202020204" pitchFamily="34" charset="0"/>
              </a:rPr>
              <a:t>Establish college </a:t>
            </a:r>
            <a:r>
              <a:rPr lang="en-US" sz="2800" b="1" dirty="0" smtClean="0">
                <a:latin typeface="Trebuchet MS" panose="020B0603020202020204" pitchFamily="34" charset="0"/>
              </a:rPr>
              <a:t>infrastructure</a:t>
            </a:r>
            <a:endParaRPr lang="en-US" sz="2800" b="1" dirty="0">
              <a:latin typeface="Trebuchet MS" panose="020B0603020202020204" pitchFamily="34" charset="0"/>
            </a:endParaRPr>
          </a:p>
        </p:txBody>
      </p:sp>
      <p:sp>
        <p:nvSpPr>
          <p:cNvPr id="3" name="Content Placeholder 2"/>
          <p:cNvSpPr>
            <a:spLocks noGrp="1"/>
          </p:cNvSpPr>
          <p:nvPr>
            <p:ph idx="1"/>
          </p:nvPr>
        </p:nvSpPr>
        <p:spPr>
          <a:xfrm>
            <a:off x="304800" y="1371600"/>
            <a:ext cx="8534400" cy="4525963"/>
          </a:xfrm>
        </p:spPr>
        <p:txBody>
          <a:bodyPr>
            <a:noAutofit/>
          </a:bodyPr>
          <a:lstStyle/>
          <a:p>
            <a:pPr>
              <a:buFont typeface="Wingdings" panose="05000000000000000000" pitchFamily="2" charset="2"/>
              <a:buChar char="v"/>
            </a:pPr>
            <a:r>
              <a:rPr lang="en-US" sz="2400" dirty="0" smtClean="0">
                <a:latin typeface="Trebuchet MS" panose="020B0603020202020204" pitchFamily="34" charset="0"/>
              </a:rPr>
              <a:t>College </a:t>
            </a:r>
            <a:r>
              <a:rPr lang="en-US" sz="2400" dirty="0">
                <a:latin typeface="Trebuchet MS" panose="020B0603020202020204" pitchFamily="34" charset="0"/>
              </a:rPr>
              <a:t>must decide whether to have a local faculty group, such as a department, take on primary oversight of the program or maintain oversight wholly within an administrative unit</a:t>
            </a:r>
          </a:p>
          <a:p>
            <a:pPr lvl="1">
              <a:buFont typeface="Wingdings" panose="05000000000000000000" pitchFamily="2" charset="2"/>
              <a:buChar char="§"/>
            </a:pPr>
            <a:r>
              <a:rPr lang="en-US" sz="2000" dirty="0">
                <a:latin typeface="Trebuchet MS" panose="020B0603020202020204" pitchFamily="34" charset="0"/>
              </a:rPr>
              <a:t>Faculty must be in </a:t>
            </a:r>
            <a:r>
              <a:rPr lang="en-US" sz="2000">
                <a:latin typeface="Trebuchet MS" panose="020B0603020202020204" pitchFamily="34" charset="0"/>
              </a:rPr>
              <a:t>place </a:t>
            </a:r>
            <a:r>
              <a:rPr lang="en-US" sz="2000" smtClean="0">
                <a:latin typeface="Trebuchet MS" panose="020B0603020202020204" pitchFamily="34" charset="0"/>
              </a:rPr>
              <a:t>for </a:t>
            </a:r>
            <a:r>
              <a:rPr lang="en-US" sz="2000" dirty="0">
                <a:latin typeface="Trebuchet MS" panose="020B0603020202020204" pitchFamily="34" charset="0"/>
              </a:rPr>
              <a:t>curricular oversight and faculty evaluations, per Ed Code</a:t>
            </a:r>
          </a:p>
          <a:p>
            <a:pPr lvl="1">
              <a:buFont typeface="Wingdings" panose="05000000000000000000" pitchFamily="2" charset="2"/>
              <a:buChar char="§"/>
            </a:pPr>
            <a:r>
              <a:rPr lang="en-US" sz="2000" dirty="0">
                <a:latin typeface="Trebuchet MS" panose="020B0603020202020204" pitchFamily="34" charset="0"/>
              </a:rPr>
              <a:t>Bulk of faculty may be off-site practitioners but still part of college faculty for purposes of evaluation</a:t>
            </a:r>
          </a:p>
          <a:p>
            <a:pPr>
              <a:buFont typeface="Wingdings" panose="05000000000000000000" pitchFamily="2" charset="2"/>
              <a:buChar char="v"/>
            </a:pPr>
            <a:r>
              <a:rPr lang="en-US" sz="2400" dirty="0">
                <a:latin typeface="Trebuchet MS" panose="020B0603020202020204" pitchFamily="34" charset="0"/>
              </a:rPr>
              <a:t>The apprenticeship program will </a:t>
            </a:r>
            <a:r>
              <a:rPr lang="en-US" sz="2400" dirty="0" smtClean="0">
                <a:latin typeface="Trebuchet MS" panose="020B0603020202020204" pitchFamily="34" charset="0"/>
              </a:rPr>
              <a:t>need clerical/administrative </a:t>
            </a:r>
            <a:r>
              <a:rPr lang="en-US" sz="2400" dirty="0">
                <a:latin typeface="Trebuchet MS" panose="020B0603020202020204" pitchFamily="34" charset="0"/>
              </a:rPr>
              <a:t>support at the college level similar to </a:t>
            </a:r>
            <a:r>
              <a:rPr lang="en-US" sz="2400" dirty="0" smtClean="0">
                <a:latin typeface="Trebuchet MS" panose="020B0603020202020204" pitchFamily="34" charset="0"/>
              </a:rPr>
              <a:t>other </a:t>
            </a:r>
            <a:r>
              <a:rPr lang="en-US" sz="2400" dirty="0">
                <a:latin typeface="Trebuchet MS" panose="020B0603020202020204" pitchFamily="34" charset="0"/>
              </a:rPr>
              <a:t>department or programs</a:t>
            </a:r>
          </a:p>
          <a:p>
            <a:pPr marL="0" indent="0">
              <a:buNone/>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3847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004"/>
            <a:ext cx="8229600" cy="969196"/>
          </a:xfrm>
        </p:spPr>
        <p:txBody>
          <a:bodyPr>
            <a:normAutofit/>
          </a:bodyPr>
          <a:lstStyle/>
          <a:p>
            <a:r>
              <a:rPr lang="en-US" sz="2800" b="1" dirty="0" smtClean="0">
                <a:latin typeface="Trebuchet MS" panose="020B0603020202020204" pitchFamily="34" charset="0"/>
              </a:rPr>
              <a:t>Developing </a:t>
            </a:r>
            <a:r>
              <a:rPr lang="en-US" sz="2800" b="1" dirty="0">
                <a:latin typeface="Trebuchet MS" panose="020B0603020202020204" pitchFamily="34" charset="0"/>
              </a:rPr>
              <a:t>the Apprenticeship </a:t>
            </a:r>
            <a:r>
              <a:rPr lang="en-US" sz="2800" b="1" dirty="0" smtClean="0">
                <a:latin typeface="Trebuchet MS" panose="020B0603020202020204" pitchFamily="34" charset="0"/>
              </a:rPr>
              <a:t>Program -</a:t>
            </a:r>
            <a:r>
              <a:rPr lang="en-US" sz="2800" b="1" dirty="0">
                <a:latin typeface="Trebuchet MS" panose="020B0603020202020204" pitchFamily="34" charset="0"/>
              </a:rPr>
              <a:t/>
            </a:r>
            <a:br>
              <a:rPr lang="en-US" sz="2800" b="1" dirty="0">
                <a:latin typeface="Trebuchet MS" panose="020B0603020202020204" pitchFamily="34" charset="0"/>
              </a:rPr>
            </a:br>
            <a:r>
              <a:rPr lang="en-US" sz="2800" b="1" dirty="0">
                <a:latin typeface="Trebuchet MS" panose="020B0603020202020204" pitchFamily="34" charset="0"/>
              </a:rPr>
              <a:t>Develop Curriculum</a:t>
            </a:r>
          </a:p>
        </p:txBody>
      </p:sp>
      <p:sp>
        <p:nvSpPr>
          <p:cNvPr id="3" name="Content Placeholder 2"/>
          <p:cNvSpPr>
            <a:spLocks noGrp="1"/>
          </p:cNvSpPr>
          <p:nvPr>
            <p:ph idx="1"/>
          </p:nvPr>
        </p:nvSpPr>
        <p:spPr>
          <a:xfrm>
            <a:off x="304800" y="1371600"/>
            <a:ext cx="85344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Both credit and noncredit courses may be included in apprenticeship programs</a:t>
            </a:r>
          </a:p>
          <a:p>
            <a:pPr lvl="1">
              <a:buFont typeface="Wingdings" panose="05000000000000000000" pitchFamily="2" charset="2"/>
              <a:buChar char="§"/>
            </a:pPr>
            <a:r>
              <a:rPr lang="en-US" sz="2000" dirty="0">
                <a:latin typeface="Trebuchet MS" panose="020B0603020202020204" pitchFamily="34" charset="0"/>
              </a:rPr>
              <a:t>Core apprenticeship courses will require a discipline-specific TOP Code (or as close as possible)</a:t>
            </a:r>
          </a:p>
          <a:p>
            <a:pPr>
              <a:buFont typeface="Wingdings" panose="05000000000000000000" pitchFamily="2" charset="2"/>
              <a:buChar char="v"/>
            </a:pPr>
            <a:r>
              <a:rPr lang="en-US" sz="2400" dirty="0" smtClean="0">
                <a:latin typeface="Trebuchet MS" panose="020B0603020202020204" pitchFamily="34" charset="0"/>
              </a:rPr>
              <a:t>Some </a:t>
            </a:r>
            <a:r>
              <a:rPr lang="en-US" sz="2400" dirty="0">
                <a:latin typeface="Trebuchet MS" panose="020B0603020202020204" pitchFamily="34" charset="0"/>
              </a:rPr>
              <a:t>programs include Work Experience</a:t>
            </a:r>
          </a:p>
          <a:p>
            <a:pPr lvl="1">
              <a:buFont typeface="Wingdings" panose="05000000000000000000" pitchFamily="2" charset="2"/>
              <a:buChar char="§"/>
            </a:pPr>
            <a:r>
              <a:rPr lang="en-US" sz="2000" dirty="0">
                <a:latin typeface="Trebuchet MS" panose="020B0603020202020204" pitchFamily="34" charset="0"/>
              </a:rPr>
              <a:t>CO requires that the Work Experience carry a discipline-specific TOP Code</a:t>
            </a:r>
          </a:p>
          <a:p>
            <a:pPr>
              <a:buFont typeface="Wingdings" panose="05000000000000000000" pitchFamily="2" charset="2"/>
              <a:buChar char="v"/>
            </a:pPr>
            <a:r>
              <a:rPr lang="en-US" sz="2400" dirty="0">
                <a:latin typeface="Trebuchet MS" panose="020B0603020202020204" pitchFamily="34" charset="0"/>
              </a:rPr>
              <a:t>Ensure that curriculum meets all statutory requirements and Chancellor’s Office guidelines</a:t>
            </a:r>
          </a:p>
          <a:p>
            <a:pPr lvl="1">
              <a:buFont typeface="Wingdings" panose="05000000000000000000" pitchFamily="2" charset="2"/>
              <a:buChar char="§"/>
            </a:pPr>
            <a:r>
              <a:rPr lang="en-US" sz="2000" dirty="0">
                <a:latin typeface="Trebuchet MS" panose="020B0603020202020204" pitchFamily="34" charset="0"/>
              </a:rPr>
              <a:t>Units and hours</a:t>
            </a:r>
          </a:p>
          <a:p>
            <a:pPr lvl="1">
              <a:buFont typeface="Wingdings" panose="05000000000000000000" pitchFamily="2" charset="2"/>
              <a:buChar char="§"/>
            </a:pPr>
            <a:r>
              <a:rPr lang="en-US" sz="2000" dirty="0">
                <a:latin typeface="Trebuchet MS" panose="020B0603020202020204" pitchFamily="34" charset="0"/>
              </a:rPr>
              <a:t>Prerequisites</a:t>
            </a:r>
          </a:p>
          <a:p>
            <a:pPr>
              <a:buFont typeface="Wingdings" panose="05000000000000000000" pitchFamily="2" charset="2"/>
              <a:buChar char="v"/>
            </a:pPr>
            <a:r>
              <a:rPr lang="en-US" sz="2400" dirty="0">
                <a:latin typeface="Trebuchet MS" panose="020B0603020202020204" pitchFamily="34" charset="0"/>
              </a:rPr>
              <a:t>Note that apprenticeship partners may not have prior experience with community college curriculum</a:t>
            </a: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6002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sz="2800" b="1" dirty="0" smtClean="0">
                <a:latin typeface="Trebuchet MS" panose="020B0603020202020204" pitchFamily="34" charset="0"/>
              </a:rPr>
              <a:t>Developing </a:t>
            </a:r>
            <a:r>
              <a:rPr lang="en-US" sz="2800" b="1" dirty="0">
                <a:latin typeface="Trebuchet MS" panose="020B0603020202020204" pitchFamily="34" charset="0"/>
              </a:rPr>
              <a:t>the Apprenticeship </a:t>
            </a:r>
            <a:r>
              <a:rPr lang="en-US" sz="2800" b="1" dirty="0" smtClean="0">
                <a:latin typeface="Trebuchet MS" panose="020B0603020202020204" pitchFamily="34" charset="0"/>
              </a:rPr>
              <a:t>Program -</a:t>
            </a:r>
            <a:r>
              <a:rPr lang="en-US" sz="2800" b="1" dirty="0">
                <a:latin typeface="Trebuchet MS" panose="020B0603020202020204" pitchFamily="34" charset="0"/>
              </a:rPr>
              <a:t/>
            </a:r>
            <a:br>
              <a:rPr lang="en-US" sz="2800" b="1" dirty="0">
                <a:latin typeface="Trebuchet MS" panose="020B0603020202020204" pitchFamily="34" charset="0"/>
              </a:rPr>
            </a:br>
            <a:r>
              <a:rPr lang="en-US" sz="2800" b="1" dirty="0">
                <a:latin typeface="Trebuchet MS" panose="020B0603020202020204" pitchFamily="34" charset="0"/>
              </a:rPr>
              <a:t>The Approval Process</a:t>
            </a:r>
          </a:p>
        </p:txBody>
      </p:sp>
      <p:sp>
        <p:nvSpPr>
          <p:cNvPr id="3" name="Content Placeholder 2"/>
          <p:cNvSpPr>
            <a:spLocks noGrp="1"/>
          </p:cNvSpPr>
          <p:nvPr>
            <p:ph idx="1"/>
          </p:nvPr>
        </p:nvSpPr>
        <p:spPr>
          <a:xfrm>
            <a:off x="304800" y="1295400"/>
            <a:ext cx="85344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Obtain DAS approval documentation</a:t>
            </a:r>
          </a:p>
          <a:p>
            <a:pPr lvl="1">
              <a:buFont typeface="Wingdings" panose="05000000000000000000" pitchFamily="2" charset="2"/>
              <a:buChar char="§"/>
            </a:pPr>
            <a:r>
              <a:rPr lang="en-US" sz="2000" dirty="0">
                <a:latin typeface="Trebuchet MS" panose="020B0603020202020204" pitchFamily="34" charset="0"/>
              </a:rPr>
              <a:t>Requires application and review</a:t>
            </a:r>
          </a:p>
          <a:p>
            <a:pPr>
              <a:buFont typeface="Wingdings" panose="05000000000000000000" pitchFamily="2" charset="2"/>
              <a:buChar char="v"/>
            </a:pPr>
            <a:r>
              <a:rPr lang="en-US" sz="2400" dirty="0">
                <a:latin typeface="Trebuchet MS" panose="020B0603020202020204" pitchFamily="34" charset="0"/>
              </a:rPr>
              <a:t>Obtain review by regional consortium, if required</a:t>
            </a:r>
          </a:p>
          <a:p>
            <a:pPr>
              <a:buFont typeface="Wingdings" panose="05000000000000000000" pitchFamily="2" charset="2"/>
              <a:buChar char="v"/>
            </a:pPr>
            <a:r>
              <a:rPr lang="en-US" sz="2400" dirty="0">
                <a:latin typeface="Trebuchet MS" panose="020B0603020202020204" pitchFamily="34" charset="0"/>
              </a:rPr>
              <a:t>Submit program for approval by local board and Chancellor’s Office</a:t>
            </a:r>
          </a:p>
          <a:p>
            <a:pPr lvl="1">
              <a:buFont typeface="Wingdings" panose="05000000000000000000" pitchFamily="2" charset="2"/>
              <a:buChar char="§"/>
            </a:pPr>
            <a:r>
              <a:rPr lang="en-US" sz="2000" dirty="0">
                <a:latin typeface="Trebuchet MS" panose="020B0603020202020204" pitchFamily="34" charset="0"/>
              </a:rPr>
              <a:t>Program narrative specific to apprenticeships</a:t>
            </a:r>
          </a:p>
          <a:p>
            <a:pPr lvl="1">
              <a:buFont typeface="Wingdings" panose="05000000000000000000" pitchFamily="2" charset="2"/>
              <a:buChar char="§"/>
            </a:pPr>
            <a:r>
              <a:rPr lang="en-US" sz="2000" dirty="0">
                <a:latin typeface="Trebuchet MS" panose="020B0603020202020204" pitchFamily="34" charset="0"/>
              </a:rPr>
              <a:t>labor-market analysis</a:t>
            </a:r>
            <a:endParaRPr lang="en-US" sz="1600" dirty="0">
              <a:latin typeface="Trebuchet MS" panose="020B0603020202020204" pitchFamily="34" charset="0"/>
            </a:endParaRPr>
          </a:p>
          <a:p>
            <a:pPr lvl="1">
              <a:buFont typeface="Wingdings" panose="05000000000000000000" pitchFamily="2" charset="2"/>
              <a:buChar char="§"/>
            </a:pPr>
            <a:r>
              <a:rPr lang="en-US" sz="2000" dirty="0">
                <a:latin typeface="Trebuchet MS" panose="020B0603020202020204" pitchFamily="34" charset="0"/>
              </a:rPr>
              <a:t>Advisory committee meeting minutes</a:t>
            </a:r>
          </a:p>
          <a:p>
            <a:pPr lvl="1">
              <a:buFont typeface="Wingdings" panose="05000000000000000000" pitchFamily="2" charset="2"/>
              <a:buChar char="§"/>
            </a:pPr>
            <a:r>
              <a:rPr lang="en-US" sz="2000" dirty="0">
                <a:latin typeface="Trebuchet MS" panose="020B0603020202020204" pitchFamily="34" charset="0"/>
              </a:rPr>
              <a:t>Consortium review</a:t>
            </a:r>
          </a:p>
          <a:p>
            <a:pPr lvl="1">
              <a:buFont typeface="Wingdings" panose="05000000000000000000" pitchFamily="2" charset="2"/>
              <a:buChar char="§"/>
            </a:pPr>
            <a:r>
              <a:rPr lang="en-US" sz="2000" dirty="0">
                <a:latin typeface="Trebuchet MS" panose="020B0603020202020204" pitchFamily="34" charset="0"/>
              </a:rPr>
              <a:t>DAS approval letter</a:t>
            </a: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7750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533400"/>
          </a:xfrm>
        </p:spPr>
        <p:txBody>
          <a:bodyPr>
            <a:normAutofit fontScale="90000"/>
          </a:bodyPr>
          <a:lstStyle/>
          <a:p>
            <a:r>
              <a:rPr lang="en-US" sz="2800" b="1" dirty="0">
                <a:latin typeface="Trebuchet MS" panose="020B0603020202020204" pitchFamily="34" charset="0"/>
              </a:rPr>
              <a:t>Section 4 – Best Practices, Caveats </a:t>
            </a:r>
            <a:r>
              <a:rPr lang="en-US" sz="2800" b="1" dirty="0" smtClean="0">
                <a:latin typeface="Trebuchet MS" panose="020B0603020202020204" pitchFamily="34" charset="0"/>
              </a:rPr>
              <a:t>&amp; </a:t>
            </a:r>
            <a:r>
              <a:rPr lang="en-US" sz="2800" b="1" dirty="0">
                <a:latin typeface="Trebuchet MS" panose="020B0603020202020204" pitchFamily="34" charset="0"/>
              </a:rPr>
              <a:t>Potential Pitfalls</a:t>
            </a:r>
          </a:p>
        </p:txBody>
      </p:sp>
      <p:sp>
        <p:nvSpPr>
          <p:cNvPr id="3" name="Content Placeholder 2"/>
          <p:cNvSpPr>
            <a:spLocks noGrp="1"/>
          </p:cNvSpPr>
          <p:nvPr>
            <p:ph idx="1"/>
          </p:nvPr>
        </p:nvSpPr>
        <p:spPr>
          <a:xfrm>
            <a:off x="152400" y="990600"/>
            <a:ext cx="8839200" cy="4525963"/>
          </a:xfrm>
        </p:spPr>
        <p:txBody>
          <a:bodyPr>
            <a:noAutofit/>
          </a:bodyPr>
          <a:lstStyle/>
          <a:p>
            <a:pPr>
              <a:buFont typeface="Wingdings" panose="05000000000000000000" pitchFamily="2" charset="2"/>
              <a:buChar char="v"/>
            </a:pPr>
            <a:r>
              <a:rPr lang="en-US" sz="2000" dirty="0">
                <a:latin typeface="Trebuchet MS" panose="020B0603020202020204" pitchFamily="34" charset="0"/>
              </a:rPr>
              <a:t>Apprenticeship has a long history, and the construction crafts and trades are very proud of that history.</a:t>
            </a:r>
          </a:p>
          <a:p>
            <a:pPr>
              <a:buFont typeface="Wingdings" panose="05000000000000000000" pitchFamily="2" charset="2"/>
              <a:buChar char="v"/>
            </a:pPr>
            <a:r>
              <a:rPr lang="en-US" sz="2000" dirty="0" smtClean="0">
                <a:latin typeface="Trebuchet MS" panose="020B0603020202020204" pitchFamily="34" charset="0"/>
              </a:rPr>
              <a:t>The </a:t>
            </a:r>
            <a:r>
              <a:rPr lang="en-US" sz="2000" dirty="0">
                <a:latin typeface="Trebuchet MS" panose="020B0603020202020204" pitchFamily="34" charset="0"/>
              </a:rPr>
              <a:t>“apprenticeship community” (i.e. the trades) are very proud of the quality of their programs.  However, apprenticeship is expanding beyond the traditional trades into areas that don’t necessarily have the same history with apprenticeships (and it’s important to be mindful of that).</a:t>
            </a:r>
          </a:p>
          <a:p>
            <a:pPr>
              <a:buFont typeface="Wingdings" panose="05000000000000000000" pitchFamily="2" charset="2"/>
              <a:buChar char="v"/>
            </a:pPr>
            <a:r>
              <a:rPr lang="en-US" sz="2000" dirty="0" smtClean="0">
                <a:latin typeface="Trebuchet MS" panose="020B0603020202020204" pitchFamily="34" charset="0"/>
              </a:rPr>
              <a:t>The </a:t>
            </a:r>
            <a:r>
              <a:rPr lang="en-US" sz="2000" dirty="0">
                <a:latin typeface="Trebuchet MS" panose="020B0603020202020204" pitchFamily="34" charset="0"/>
              </a:rPr>
              <a:t>apprenticeship community have a very strong sense of ownership because they are training their future colleagues through their apprenticeship programs, and their best apprentices are typically future apprenticeship instructors.</a:t>
            </a:r>
          </a:p>
          <a:p>
            <a:pPr>
              <a:buFont typeface="Wingdings" panose="05000000000000000000" pitchFamily="2" charset="2"/>
              <a:buChar char="v"/>
            </a:pPr>
            <a:r>
              <a:rPr lang="en-US" sz="2000" dirty="0" smtClean="0">
                <a:latin typeface="Trebuchet MS" panose="020B0603020202020204" pitchFamily="34" charset="0"/>
              </a:rPr>
              <a:t>Real </a:t>
            </a:r>
            <a:r>
              <a:rPr lang="en-US" sz="2000" dirty="0">
                <a:latin typeface="Trebuchet MS" panose="020B0603020202020204" pitchFamily="34" charset="0"/>
              </a:rPr>
              <a:t>or perceived lack of respect from college faculty can lead to friction and mistrust.</a:t>
            </a:r>
          </a:p>
          <a:p>
            <a:pPr>
              <a:buFont typeface="Wingdings" panose="05000000000000000000" pitchFamily="2" charset="2"/>
              <a:buChar char="v"/>
            </a:pPr>
            <a:r>
              <a:rPr lang="en-US" sz="2000" dirty="0" smtClean="0">
                <a:latin typeface="Trebuchet MS" panose="020B0603020202020204" pitchFamily="34" charset="0"/>
              </a:rPr>
              <a:t>It </a:t>
            </a:r>
            <a:r>
              <a:rPr lang="en-US" sz="2000" dirty="0">
                <a:latin typeface="Trebuchet MS" panose="020B0603020202020204" pitchFamily="34" charset="0"/>
              </a:rPr>
              <a:t>is important for senate and curriculum leaders to build mutually respectful relationships with apprenticeship program sponsors and the apprenticeship community to foster understanding of each other’s processes and practices. Consider attending a California Apprenticeship Council meeting.</a:t>
            </a: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68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rebuchet MS" panose="020B0603020202020204" pitchFamily="34" charset="0"/>
              </a:rPr>
              <a:t>Apprenticeships </a:t>
            </a:r>
            <a:r>
              <a:rPr lang="mr-IN" sz="3200" b="1" dirty="0">
                <a:latin typeface="Trebuchet MS" panose="020B0603020202020204" pitchFamily="34" charset="0"/>
              </a:rPr>
              <a:t>–</a:t>
            </a:r>
            <a:r>
              <a:rPr lang="en-US" sz="3200" b="1" dirty="0">
                <a:latin typeface="Trebuchet MS" panose="020B0603020202020204" pitchFamily="34" charset="0"/>
              </a:rPr>
              <a:t> The Basics</a:t>
            </a:r>
          </a:p>
        </p:txBody>
      </p:sp>
      <p:sp>
        <p:nvSpPr>
          <p:cNvPr id="3" name="Content Placeholder 2"/>
          <p:cNvSpPr>
            <a:spLocks noGrp="1"/>
          </p:cNvSpPr>
          <p:nvPr>
            <p:ph idx="1"/>
          </p:nvPr>
        </p:nvSpPr>
        <p:spPr>
          <a:xfrm>
            <a:off x="457200" y="1447800"/>
            <a:ext cx="8229600" cy="4525963"/>
          </a:xfrm>
        </p:spPr>
        <p:txBody>
          <a:bodyPr>
            <a:normAutofit fontScale="92500" lnSpcReduction="20000"/>
          </a:bodyPr>
          <a:lstStyle/>
          <a:p>
            <a:pPr>
              <a:buFont typeface="Wingdings" panose="05000000000000000000" pitchFamily="2" charset="2"/>
              <a:buChar char="v"/>
            </a:pPr>
            <a:r>
              <a:rPr lang="en-US" sz="2400" dirty="0">
                <a:latin typeface="Trebuchet MS" panose="020B0603020202020204" pitchFamily="34" charset="0"/>
              </a:rPr>
              <a:t>Apprenticeship program standards governed by state </a:t>
            </a:r>
            <a:r>
              <a:rPr lang="en-US" sz="2400" u="sng" dirty="0">
                <a:latin typeface="Trebuchet MS" panose="020B0603020202020204" pitchFamily="34" charset="0"/>
              </a:rPr>
              <a:t>and</a:t>
            </a:r>
            <a:r>
              <a:rPr lang="en-US" sz="2400" dirty="0">
                <a:latin typeface="Trebuchet MS" panose="020B0603020202020204" pitchFamily="34" charset="0"/>
              </a:rPr>
              <a:t> federal education </a:t>
            </a:r>
            <a:r>
              <a:rPr lang="en-US" sz="2400" u="sng" dirty="0">
                <a:latin typeface="Trebuchet MS" panose="020B0603020202020204" pitchFamily="34" charset="0"/>
              </a:rPr>
              <a:t>and</a:t>
            </a:r>
            <a:r>
              <a:rPr lang="en-US" sz="2400" dirty="0">
                <a:latin typeface="Trebuchet MS" panose="020B0603020202020204" pitchFamily="34" charset="0"/>
              </a:rPr>
              <a:t> labor codes and regulations.</a:t>
            </a:r>
          </a:p>
          <a:p>
            <a:pPr>
              <a:buFont typeface="Wingdings" panose="05000000000000000000" pitchFamily="2" charset="2"/>
              <a:buChar char="v"/>
            </a:pPr>
            <a:endParaRPr lang="en-US" sz="2400" dirty="0">
              <a:latin typeface="Trebuchet MS" panose="020B0603020202020204" pitchFamily="34" charset="0"/>
            </a:endParaRPr>
          </a:p>
          <a:p>
            <a:pPr>
              <a:buFont typeface="Wingdings" panose="05000000000000000000" pitchFamily="2" charset="2"/>
              <a:buChar char="v"/>
            </a:pPr>
            <a:r>
              <a:rPr lang="en-US" sz="2400" dirty="0">
                <a:latin typeface="Trebuchet MS" panose="020B0603020202020204" pitchFamily="34" charset="0"/>
              </a:rPr>
              <a:t>Must be run through Local Education Agencies (LEA) </a:t>
            </a:r>
            <a:r>
              <a:rPr lang="mr-IN" sz="2400" dirty="0">
                <a:latin typeface="Trebuchet MS" panose="020B0603020202020204" pitchFamily="34" charset="0"/>
              </a:rPr>
              <a:t>–</a:t>
            </a:r>
            <a:r>
              <a:rPr lang="en-US" sz="2400" dirty="0">
                <a:latin typeface="Trebuchet MS" panose="020B0603020202020204" pitchFamily="34" charset="0"/>
              </a:rPr>
              <a:t> K-12, community college, ROCP.</a:t>
            </a:r>
          </a:p>
          <a:p>
            <a:pPr>
              <a:buFont typeface="Wingdings" panose="05000000000000000000" pitchFamily="2" charset="2"/>
              <a:buChar char="v"/>
            </a:pPr>
            <a:endParaRPr lang="en-US" sz="2400" dirty="0">
              <a:latin typeface="Trebuchet MS" panose="020B0603020202020204" pitchFamily="34" charset="0"/>
            </a:endParaRPr>
          </a:p>
          <a:p>
            <a:pPr>
              <a:buFont typeface="Wingdings" panose="05000000000000000000" pitchFamily="2" charset="2"/>
              <a:buChar char="v"/>
            </a:pPr>
            <a:r>
              <a:rPr lang="en-US" sz="2400" dirty="0">
                <a:latin typeface="Trebuchet MS" panose="020B0603020202020204" pitchFamily="34" charset="0"/>
              </a:rPr>
              <a:t>Curriculum includes paid work experience and Related and Supplemental Instruction (RSI) courses.</a:t>
            </a:r>
          </a:p>
          <a:p>
            <a:pPr>
              <a:buFont typeface="Wingdings" panose="05000000000000000000" pitchFamily="2" charset="2"/>
              <a:buChar char="v"/>
            </a:pPr>
            <a:endParaRPr lang="en-US" sz="2400" dirty="0">
              <a:latin typeface="Trebuchet MS" panose="020B0603020202020204" pitchFamily="34" charset="0"/>
            </a:endParaRPr>
          </a:p>
          <a:p>
            <a:pPr>
              <a:buFont typeface="Wingdings" panose="05000000000000000000" pitchFamily="2" charset="2"/>
              <a:buChar char="v"/>
            </a:pPr>
            <a:r>
              <a:rPr lang="en-US" sz="2400" dirty="0">
                <a:latin typeface="Trebuchet MS" panose="020B0603020202020204" pitchFamily="34" charset="0"/>
              </a:rPr>
              <a:t>Apprenticeship completion results in journey-level status.</a:t>
            </a:r>
          </a:p>
          <a:p>
            <a:pPr>
              <a:buFont typeface="Wingdings" panose="05000000000000000000" pitchFamily="2" charset="2"/>
              <a:buChar char="v"/>
            </a:pPr>
            <a:endParaRPr lang="en-US" sz="2400" dirty="0">
              <a:latin typeface="Trebuchet MS" panose="020B0603020202020204" pitchFamily="34" charset="0"/>
            </a:endParaRPr>
          </a:p>
          <a:p>
            <a:pPr>
              <a:buFont typeface="Wingdings" panose="05000000000000000000" pitchFamily="2" charset="2"/>
              <a:buChar char="v"/>
            </a:pPr>
            <a:r>
              <a:rPr lang="en-US" sz="2400" dirty="0">
                <a:latin typeface="Trebuchet MS" panose="020B0603020202020204" pitchFamily="34" charset="0"/>
              </a:rPr>
              <a:t>Instructor qualifications governed by state and federal regulations.</a:t>
            </a:r>
          </a:p>
          <a:p>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2285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a:bodyPr>
          <a:lstStyle/>
          <a:p>
            <a:r>
              <a:rPr lang="en-US" sz="2800" b="1" dirty="0" smtClean="0">
                <a:latin typeface="Trebuchet MS" panose="020B0603020202020204" pitchFamily="34" charset="0"/>
              </a:rPr>
              <a:t>Questions and Discussion</a:t>
            </a:r>
            <a:endParaRPr lang="en-US" sz="2800" b="1" dirty="0">
              <a:latin typeface="Trebuchet MS" panose="020B0603020202020204" pitchFamily="34" charset="0"/>
            </a:endParaRPr>
          </a:p>
        </p:txBody>
      </p:sp>
      <p:sp>
        <p:nvSpPr>
          <p:cNvPr id="3" name="Content Placeholder 2"/>
          <p:cNvSpPr>
            <a:spLocks noGrp="1"/>
          </p:cNvSpPr>
          <p:nvPr>
            <p:ph idx="1"/>
          </p:nvPr>
        </p:nvSpPr>
        <p:spPr>
          <a:xfrm>
            <a:off x="304800" y="1066800"/>
            <a:ext cx="8534400" cy="4525963"/>
          </a:xfrm>
        </p:spPr>
        <p:txBody>
          <a:bodyPr>
            <a:noAutofit/>
          </a:bodyPr>
          <a:lstStyle/>
          <a:p>
            <a:pPr>
              <a:buFont typeface="Wingdings" panose="05000000000000000000" pitchFamily="2" charset="2"/>
              <a:buChar char="v"/>
            </a:pPr>
            <a:r>
              <a:rPr lang="en-US" sz="2400" dirty="0" smtClean="0">
                <a:latin typeface="Trebuchet MS" panose="020B0603020202020204" pitchFamily="34" charset="0"/>
              </a:rPr>
              <a:t>Does your college have any apprenticeship programs?</a:t>
            </a:r>
            <a:r>
              <a:rPr lang="en-US" sz="2400" dirty="0">
                <a:latin typeface="Trebuchet MS" panose="020B0603020202020204" pitchFamily="34" charset="0"/>
              </a:rPr>
              <a:t> </a:t>
            </a:r>
            <a:r>
              <a:rPr lang="en-US" sz="2400" dirty="0" smtClean="0">
                <a:latin typeface="Trebuchet MS" panose="020B0603020202020204" pitchFamily="34" charset="0"/>
              </a:rPr>
              <a:t>If so, what has your experience been with the development and approval process?</a:t>
            </a:r>
          </a:p>
          <a:p>
            <a:pPr>
              <a:buFont typeface="Wingdings" panose="05000000000000000000" pitchFamily="2" charset="2"/>
              <a:buChar char="v"/>
            </a:pPr>
            <a:r>
              <a:rPr lang="en-US" sz="2400" dirty="0" smtClean="0">
                <a:latin typeface="Trebuchet MS" panose="020B0603020202020204" pitchFamily="34" charset="0"/>
              </a:rPr>
              <a:t>If your college is currently developing apprenticeship programs or plans to in the future, what benefits and challenges do you anticipate for your college?</a:t>
            </a: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367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a:bodyPr>
          <a:lstStyle/>
          <a:p>
            <a:r>
              <a:rPr lang="en-US" sz="2800" b="1" dirty="0">
                <a:latin typeface="Trebuchet MS" panose="020B0603020202020204" pitchFamily="34" charset="0"/>
              </a:rPr>
              <a:t>Resources</a:t>
            </a:r>
          </a:p>
        </p:txBody>
      </p:sp>
      <p:sp>
        <p:nvSpPr>
          <p:cNvPr id="3" name="Content Placeholder 2"/>
          <p:cNvSpPr>
            <a:spLocks noGrp="1"/>
          </p:cNvSpPr>
          <p:nvPr>
            <p:ph idx="1"/>
          </p:nvPr>
        </p:nvSpPr>
        <p:spPr>
          <a:xfrm>
            <a:off x="304800" y="1066800"/>
            <a:ext cx="8534400" cy="4525963"/>
          </a:xfrm>
        </p:spPr>
        <p:txBody>
          <a:bodyPr>
            <a:noAutofit/>
          </a:bodyPr>
          <a:lstStyle/>
          <a:p>
            <a:pPr>
              <a:buFont typeface="Wingdings" panose="05000000000000000000" pitchFamily="2" charset="2"/>
              <a:buChar char="v"/>
            </a:pPr>
            <a:r>
              <a:rPr lang="en-US" sz="2400" dirty="0" smtClean="0">
                <a:latin typeface="Trebuchet MS" panose="020B0603020202020204" pitchFamily="34" charset="0"/>
              </a:rPr>
              <a:t>PCAH (Program and Course Approval Handbook, 6</a:t>
            </a:r>
            <a:r>
              <a:rPr lang="en-US" sz="2400" baseline="30000" dirty="0" smtClean="0">
                <a:latin typeface="Trebuchet MS" panose="020B0603020202020204" pitchFamily="34" charset="0"/>
              </a:rPr>
              <a:t>th</a:t>
            </a:r>
            <a:r>
              <a:rPr lang="en-US" sz="2400" dirty="0" smtClean="0">
                <a:latin typeface="Trebuchet MS" panose="020B0603020202020204" pitchFamily="34" charset="0"/>
              </a:rPr>
              <a:t> ed.)</a:t>
            </a:r>
          </a:p>
          <a:p>
            <a:pPr marL="457200" lvl="1" indent="0">
              <a:buNone/>
            </a:pPr>
            <a:r>
              <a:rPr lang="en-US" sz="2000" dirty="0">
                <a:latin typeface="Trebuchet MS" panose="020B0603020202020204" pitchFamily="34" charset="0"/>
              </a:rPr>
              <a:t>http://extranet.cccco.edu/Portals/1/AA/Credit/2017/PCAH6thEditionJuly_FINAL.pdf</a:t>
            </a:r>
          </a:p>
          <a:p>
            <a:pPr>
              <a:buFont typeface="Wingdings" panose="05000000000000000000" pitchFamily="2" charset="2"/>
              <a:buChar char="v"/>
            </a:pPr>
            <a:r>
              <a:rPr lang="en-US" sz="2400" dirty="0">
                <a:latin typeface="Trebuchet MS" panose="020B0603020202020204" pitchFamily="34" charset="0"/>
              </a:rPr>
              <a:t>Division of Apprenticeship </a:t>
            </a:r>
            <a:r>
              <a:rPr lang="en-US" sz="2400" dirty="0" smtClean="0">
                <a:latin typeface="Trebuchet MS" panose="020B0603020202020204" pitchFamily="34" charset="0"/>
              </a:rPr>
              <a:t>Standards</a:t>
            </a:r>
          </a:p>
          <a:p>
            <a:pPr marL="457200" lvl="1" indent="0">
              <a:buNone/>
            </a:pPr>
            <a:r>
              <a:rPr lang="en-US" sz="2000" dirty="0">
                <a:latin typeface="Trebuchet MS" panose="020B0603020202020204" pitchFamily="34" charset="0"/>
              </a:rPr>
              <a:t>https://www.dir.ca.gov/das/das.html</a:t>
            </a:r>
          </a:p>
          <a:p>
            <a:pPr>
              <a:buFont typeface="Wingdings" panose="05000000000000000000" pitchFamily="2" charset="2"/>
              <a:buChar char="v"/>
            </a:pPr>
            <a:r>
              <a:rPr lang="en-US" sz="2400" dirty="0">
                <a:latin typeface="Trebuchet MS" panose="020B0603020202020204" pitchFamily="34" charset="0"/>
              </a:rPr>
              <a:t>California Apprenticeship </a:t>
            </a:r>
            <a:r>
              <a:rPr lang="en-US" sz="2400" dirty="0" smtClean="0">
                <a:latin typeface="Trebuchet MS" panose="020B0603020202020204" pitchFamily="34" charset="0"/>
              </a:rPr>
              <a:t>Council</a:t>
            </a:r>
          </a:p>
          <a:p>
            <a:pPr marL="457200" lvl="1" indent="0">
              <a:buNone/>
            </a:pPr>
            <a:r>
              <a:rPr lang="en-US" sz="2000" dirty="0">
                <a:latin typeface="Trebuchet MS" panose="020B0603020202020204" pitchFamily="34" charset="0"/>
              </a:rPr>
              <a:t>https://www.dir.ca.gov/cac/cac.html</a:t>
            </a:r>
          </a:p>
          <a:p>
            <a:pPr>
              <a:buFont typeface="Wingdings" panose="05000000000000000000" pitchFamily="2" charset="2"/>
              <a:buChar char="v"/>
            </a:pPr>
            <a:r>
              <a:rPr lang="en-US" sz="2400" dirty="0">
                <a:latin typeface="Trebuchet MS" panose="020B0603020202020204" pitchFamily="34" charset="0"/>
              </a:rPr>
              <a:t>Chancellor’s page on </a:t>
            </a:r>
            <a:r>
              <a:rPr lang="en-US" sz="2400" dirty="0" smtClean="0">
                <a:latin typeface="Trebuchet MS" panose="020B0603020202020204" pitchFamily="34" charset="0"/>
              </a:rPr>
              <a:t>Apprenticeships</a:t>
            </a:r>
          </a:p>
          <a:p>
            <a:pPr marL="457200" lvl="1" indent="0">
              <a:buNone/>
            </a:pPr>
            <a:r>
              <a:rPr lang="en-US" sz="2000" dirty="0">
                <a:latin typeface="Trebuchet MS" panose="020B0603020202020204" pitchFamily="34" charset="0"/>
              </a:rPr>
              <a:t>http://extranet.cccco.edu/Divisions/AcademicAffairs/CurriculumandInstructionUnit/Apprenticeship.aspx</a:t>
            </a: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0090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b="1" dirty="0">
                <a:latin typeface="Trebuchet MS" panose="020B0603020202020204" pitchFamily="34" charset="0"/>
              </a:rPr>
              <a:t>Apprenticeship is a partnership</a:t>
            </a:r>
          </a:p>
        </p:txBody>
      </p:sp>
      <p:sp>
        <p:nvSpPr>
          <p:cNvPr id="8" name="Text Placeholder 7"/>
          <p:cNvSpPr>
            <a:spLocks noGrp="1"/>
          </p:cNvSpPr>
          <p:nvPr>
            <p:ph type="body" idx="1"/>
          </p:nvPr>
        </p:nvSpPr>
        <p:spPr/>
        <p:txBody>
          <a:bodyPr/>
          <a:lstStyle/>
          <a:p>
            <a:r>
              <a:rPr lang="en-US" dirty="0"/>
              <a:t>PARTNERS:</a:t>
            </a:r>
          </a:p>
        </p:txBody>
      </p:sp>
      <p:sp>
        <p:nvSpPr>
          <p:cNvPr id="5" name="Content Placeholder 4"/>
          <p:cNvSpPr>
            <a:spLocks noGrp="1"/>
          </p:cNvSpPr>
          <p:nvPr>
            <p:ph sz="half" idx="2"/>
          </p:nvPr>
        </p:nvSpPr>
        <p:spPr/>
        <p:txBody>
          <a:bodyPr/>
          <a:lstStyle/>
          <a:p>
            <a:r>
              <a:rPr lang="en-US" dirty="0"/>
              <a:t>EMPLOYER</a:t>
            </a:r>
          </a:p>
          <a:p>
            <a:r>
              <a:rPr lang="en-US" dirty="0"/>
              <a:t>PROGRAM</a:t>
            </a:r>
          </a:p>
          <a:p>
            <a:r>
              <a:rPr lang="en-US" dirty="0"/>
              <a:t>APPRENTICE</a:t>
            </a:r>
          </a:p>
        </p:txBody>
      </p:sp>
      <p:sp>
        <p:nvSpPr>
          <p:cNvPr id="9" name="Text Placeholder 8"/>
          <p:cNvSpPr>
            <a:spLocks noGrp="1"/>
          </p:cNvSpPr>
          <p:nvPr>
            <p:ph type="body" sz="quarter" idx="3"/>
          </p:nvPr>
        </p:nvSpPr>
        <p:spPr/>
        <p:txBody>
          <a:bodyPr/>
          <a:lstStyle/>
          <a:p>
            <a:r>
              <a:rPr lang="en-US" dirty="0"/>
              <a:t>PROVIDES:</a:t>
            </a:r>
          </a:p>
        </p:txBody>
      </p:sp>
      <p:sp>
        <p:nvSpPr>
          <p:cNvPr id="6" name="Content Placeholder 5"/>
          <p:cNvSpPr>
            <a:spLocks noGrp="1"/>
          </p:cNvSpPr>
          <p:nvPr>
            <p:ph sz="quarter" idx="4"/>
          </p:nvPr>
        </p:nvSpPr>
        <p:spPr/>
        <p:txBody>
          <a:bodyPr/>
          <a:lstStyle/>
          <a:p>
            <a:r>
              <a:rPr lang="en-US" dirty="0"/>
              <a:t>Job/training</a:t>
            </a:r>
          </a:p>
          <a:p>
            <a:r>
              <a:rPr lang="en-US" dirty="0"/>
              <a:t>Oversight</a:t>
            </a:r>
          </a:p>
          <a:p>
            <a:r>
              <a:rPr lang="en-US" dirty="0"/>
              <a:t>Time</a:t>
            </a:r>
          </a:p>
        </p:txBody>
      </p:sp>
      <p:pic>
        <p:nvPicPr>
          <p:cNvPr id="11" name="Picture 10"/>
          <p:cNvPicPr>
            <a:picLocks noChangeAspect="1"/>
          </p:cNvPicPr>
          <p:nvPr/>
        </p:nvPicPr>
        <p:blipFill>
          <a:blip r:embed="rId2"/>
          <a:stretch>
            <a:fillRect/>
          </a:stretch>
        </p:blipFill>
        <p:spPr>
          <a:xfrm>
            <a:off x="2877503" y="4105776"/>
            <a:ext cx="3114675" cy="1528857"/>
          </a:xfrm>
          <a:prstGeom prst="rect">
            <a:avLst/>
          </a:prstGeom>
        </p:spPr>
      </p:pic>
      <p:sp>
        <p:nvSpPr>
          <p:cNvPr id="10" name="Rectangle 9"/>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9611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Commitment from Employer</a:t>
            </a:r>
          </a:p>
        </p:txBody>
      </p:sp>
      <p:sp>
        <p:nvSpPr>
          <p:cNvPr id="3" name="Text Placeholder 2"/>
          <p:cNvSpPr>
            <a:spLocks noGrp="1"/>
          </p:cNvSpPr>
          <p:nvPr>
            <p:ph type="body" idx="1"/>
          </p:nvPr>
        </p:nvSpPr>
        <p:spPr/>
        <p:txBody>
          <a:bodyPr/>
          <a:lstStyle/>
          <a:p>
            <a:r>
              <a:rPr lang="en-US" dirty="0"/>
              <a:t>Employer Commitment</a:t>
            </a:r>
          </a:p>
        </p:txBody>
      </p:sp>
      <p:sp>
        <p:nvSpPr>
          <p:cNvPr id="4" name="Content Placeholder 3"/>
          <p:cNvSpPr>
            <a:spLocks noGrp="1"/>
          </p:cNvSpPr>
          <p:nvPr>
            <p:ph sz="half" idx="2"/>
          </p:nvPr>
        </p:nvSpPr>
        <p:spPr/>
        <p:txBody>
          <a:bodyPr/>
          <a:lstStyle/>
          <a:p>
            <a:r>
              <a:rPr lang="en-US" dirty="0"/>
              <a:t>Employ apprentice</a:t>
            </a:r>
          </a:p>
          <a:p>
            <a:r>
              <a:rPr lang="en-US" dirty="0"/>
              <a:t>Train apprentice</a:t>
            </a:r>
          </a:p>
          <a:p>
            <a:r>
              <a:rPr lang="en-US" dirty="0"/>
              <a:t>Pay agreed rates</a:t>
            </a:r>
          </a:p>
          <a:p>
            <a:r>
              <a:rPr lang="en-US" dirty="0"/>
              <a:t>Agreed advancements</a:t>
            </a:r>
          </a:p>
          <a:p>
            <a:r>
              <a:rPr lang="en-US" dirty="0"/>
              <a:t>Support Program Sponsor</a:t>
            </a:r>
          </a:p>
          <a:p>
            <a:pPr marL="0" indent="0">
              <a:buNone/>
            </a:pPr>
            <a:endParaRPr lang="en-US" dirty="0"/>
          </a:p>
        </p:txBody>
      </p:sp>
      <p:sp>
        <p:nvSpPr>
          <p:cNvPr id="5" name="Text Placeholder 4"/>
          <p:cNvSpPr>
            <a:spLocks noGrp="1"/>
          </p:cNvSpPr>
          <p:nvPr>
            <p:ph type="body" sz="quarter" idx="3"/>
          </p:nvPr>
        </p:nvSpPr>
        <p:spPr/>
        <p:txBody>
          <a:bodyPr/>
          <a:lstStyle/>
          <a:p>
            <a:r>
              <a:rPr lang="en-US" dirty="0"/>
              <a:t>Employer contributes</a:t>
            </a:r>
          </a:p>
        </p:txBody>
      </p:sp>
      <p:sp>
        <p:nvSpPr>
          <p:cNvPr id="6" name="Content Placeholder 5"/>
          <p:cNvSpPr>
            <a:spLocks noGrp="1"/>
          </p:cNvSpPr>
          <p:nvPr>
            <p:ph sz="quarter" idx="4"/>
          </p:nvPr>
        </p:nvSpPr>
        <p:spPr/>
        <p:txBody>
          <a:bodyPr/>
          <a:lstStyle/>
          <a:p>
            <a:r>
              <a:rPr lang="en-US" dirty="0"/>
              <a:t>Hours</a:t>
            </a:r>
          </a:p>
          <a:p>
            <a:r>
              <a:rPr lang="en-US" dirty="0"/>
              <a:t>Skilled supervisor</a:t>
            </a:r>
          </a:p>
          <a:p>
            <a:r>
              <a:rPr lang="en-US" dirty="0"/>
              <a:t>$</a:t>
            </a:r>
          </a:p>
          <a:p>
            <a:r>
              <a:rPr lang="en-US" dirty="0"/>
              <a:t>$</a:t>
            </a:r>
          </a:p>
          <a:p>
            <a:r>
              <a:rPr lang="en-US" dirty="0"/>
              <a:t>$</a:t>
            </a:r>
          </a:p>
        </p:txBody>
      </p:sp>
      <p:pic>
        <p:nvPicPr>
          <p:cNvPr id="9" name="Picture 8" descr="Paycheck 1.png">
            <a:extLst>
              <a:ext uri="{FF2B5EF4-FFF2-40B4-BE49-F238E27FC236}">
                <a16:creationId xmlns:a16="http://schemas.microsoft.com/office/drawing/2014/main" id="{62591770-363D-554A-891C-3BD45F5718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526775"/>
            <a:ext cx="2281238" cy="1122741"/>
          </a:xfrm>
          <a:prstGeom prst="rect">
            <a:avLst/>
          </a:prstGeom>
        </p:spPr>
      </p:pic>
      <p:sp>
        <p:nvSpPr>
          <p:cNvPr id="8" name="Rectangle 7"/>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1343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rebuchet MS" panose="020B0603020202020204" pitchFamily="34" charset="0"/>
              </a:rPr>
              <a:t>Commitment from Apprentice</a:t>
            </a:r>
          </a:p>
        </p:txBody>
      </p:sp>
      <p:sp>
        <p:nvSpPr>
          <p:cNvPr id="3" name="Text Placeholder 2"/>
          <p:cNvSpPr>
            <a:spLocks noGrp="1"/>
          </p:cNvSpPr>
          <p:nvPr>
            <p:ph type="body" idx="1"/>
          </p:nvPr>
        </p:nvSpPr>
        <p:spPr/>
        <p:txBody>
          <a:bodyPr/>
          <a:lstStyle/>
          <a:p>
            <a:r>
              <a:rPr lang="en-US" dirty="0"/>
              <a:t>Apprentice commitment</a:t>
            </a:r>
          </a:p>
        </p:txBody>
      </p:sp>
      <p:sp>
        <p:nvSpPr>
          <p:cNvPr id="4" name="Content Placeholder 3"/>
          <p:cNvSpPr>
            <a:spLocks noGrp="1"/>
          </p:cNvSpPr>
          <p:nvPr>
            <p:ph sz="half" idx="2"/>
          </p:nvPr>
        </p:nvSpPr>
        <p:spPr/>
        <p:txBody>
          <a:bodyPr/>
          <a:lstStyle/>
          <a:p>
            <a:r>
              <a:rPr lang="en-US" dirty="0"/>
              <a:t>Works for reduced rate</a:t>
            </a:r>
          </a:p>
          <a:p>
            <a:r>
              <a:rPr lang="en-US" dirty="0"/>
              <a:t>Focus on learning</a:t>
            </a:r>
          </a:p>
          <a:p>
            <a:r>
              <a:rPr lang="en-US" dirty="0"/>
              <a:t>Attend Class</a:t>
            </a:r>
          </a:p>
          <a:p>
            <a:r>
              <a:rPr lang="en-US" dirty="0"/>
              <a:t>Meet learning criteria</a:t>
            </a:r>
          </a:p>
        </p:txBody>
      </p:sp>
      <p:sp>
        <p:nvSpPr>
          <p:cNvPr id="5" name="Text Placeholder 4"/>
          <p:cNvSpPr>
            <a:spLocks noGrp="1"/>
          </p:cNvSpPr>
          <p:nvPr>
            <p:ph type="body" sz="quarter" idx="3"/>
          </p:nvPr>
        </p:nvSpPr>
        <p:spPr/>
        <p:txBody>
          <a:bodyPr/>
          <a:lstStyle/>
          <a:p>
            <a:r>
              <a:rPr lang="en-US" dirty="0"/>
              <a:t>Apprentice earns</a:t>
            </a:r>
          </a:p>
        </p:txBody>
      </p:sp>
      <p:sp>
        <p:nvSpPr>
          <p:cNvPr id="6" name="Content Placeholder 5"/>
          <p:cNvSpPr>
            <a:spLocks noGrp="1"/>
          </p:cNvSpPr>
          <p:nvPr>
            <p:ph sz="quarter" idx="4"/>
          </p:nvPr>
        </p:nvSpPr>
        <p:spPr/>
        <p:txBody>
          <a:bodyPr/>
          <a:lstStyle/>
          <a:p>
            <a:r>
              <a:rPr lang="en-US" dirty="0"/>
              <a:t>$</a:t>
            </a:r>
          </a:p>
          <a:p>
            <a:r>
              <a:rPr lang="en-US" dirty="0"/>
              <a:t>On Job Training</a:t>
            </a:r>
          </a:p>
          <a:p>
            <a:r>
              <a:rPr lang="en-US" dirty="0"/>
              <a:t>RSI</a:t>
            </a:r>
          </a:p>
          <a:p>
            <a:r>
              <a:rPr lang="en-US" dirty="0"/>
              <a:t>MITC</a:t>
            </a:r>
          </a:p>
        </p:txBody>
      </p:sp>
      <p:pic>
        <p:nvPicPr>
          <p:cNvPr id="9" name="Picture 8"/>
          <p:cNvPicPr>
            <a:picLocks noChangeAspect="1"/>
          </p:cNvPicPr>
          <p:nvPr/>
        </p:nvPicPr>
        <p:blipFill>
          <a:blip r:embed="rId2"/>
          <a:stretch>
            <a:fillRect/>
          </a:stretch>
        </p:blipFill>
        <p:spPr>
          <a:xfrm>
            <a:off x="2749416" y="4167783"/>
            <a:ext cx="3695700" cy="1238250"/>
          </a:xfrm>
          <a:prstGeom prst="rect">
            <a:avLst/>
          </a:prstGeom>
        </p:spPr>
      </p:pic>
      <p:sp>
        <p:nvSpPr>
          <p:cNvPr id="8" name="Rectangle 7"/>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1957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rebuchet MS" panose="020B0603020202020204" pitchFamily="34" charset="0"/>
              </a:rPr>
              <a:t>Program Commitment</a:t>
            </a:r>
          </a:p>
        </p:txBody>
      </p:sp>
      <p:sp>
        <p:nvSpPr>
          <p:cNvPr id="3" name="Content Placeholder 2"/>
          <p:cNvSpPr>
            <a:spLocks noGrp="1"/>
          </p:cNvSpPr>
          <p:nvPr>
            <p:ph idx="1"/>
          </p:nvPr>
        </p:nvSpPr>
        <p:spPr>
          <a:xfrm>
            <a:off x="457200" y="1447800"/>
            <a:ext cx="8229600" cy="4525963"/>
          </a:xfrm>
        </p:spPr>
        <p:txBody>
          <a:bodyPr>
            <a:normAutofit/>
          </a:bodyPr>
          <a:lstStyle/>
          <a:p>
            <a:pPr>
              <a:buFont typeface="Wingdings" panose="05000000000000000000" pitchFamily="2" charset="2"/>
              <a:buChar char="v"/>
            </a:pPr>
            <a:r>
              <a:rPr lang="en-US" sz="2800" dirty="0"/>
              <a:t>No Cost to Apprentice</a:t>
            </a:r>
          </a:p>
          <a:p>
            <a:pPr>
              <a:buFont typeface="Wingdings" panose="05000000000000000000" pitchFamily="2" charset="2"/>
              <a:buChar char="v"/>
            </a:pPr>
            <a:r>
              <a:rPr lang="en-US" sz="2800" dirty="0"/>
              <a:t>Equal Opportunity Application Process</a:t>
            </a:r>
          </a:p>
          <a:p>
            <a:pPr>
              <a:buFont typeface="Wingdings" panose="05000000000000000000" pitchFamily="2" charset="2"/>
              <a:buChar char="v"/>
            </a:pPr>
            <a:r>
              <a:rPr lang="en-US" sz="2800" dirty="0"/>
              <a:t>Develop and Monitor MITC</a:t>
            </a:r>
          </a:p>
          <a:p>
            <a:pPr>
              <a:buFont typeface="Wingdings" panose="05000000000000000000" pitchFamily="2" charset="2"/>
              <a:buChar char="v"/>
            </a:pPr>
            <a:r>
              <a:rPr lang="en-US" sz="2800" dirty="0"/>
              <a:t>Monitor OJT</a:t>
            </a:r>
          </a:p>
          <a:p>
            <a:pPr>
              <a:buFont typeface="Wingdings" panose="05000000000000000000" pitchFamily="2" charset="2"/>
              <a:buChar char="v"/>
            </a:pPr>
            <a:r>
              <a:rPr lang="en-US" sz="2800" dirty="0"/>
              <a:t>Design &amp; Monitor RSI Curriculum</a:t>
            </a:r>
          </a:p>
          <a:p>
            <a:pPr>
              <a:buFont typeface="Wingdings" panose="05000000000000000000" pitchFamily="2" charset="2"/>
              <a:buChar char="v"/>
            </a:pPr>
            <a:r>
              <a:rPr lang="en-US" sz="2800" dirty="0"/>
              <a:t>Recruit &amp; Monitor RSI Instructors</a:t>
            </a:r>
          </a:p>
          <a:p>
            <a:pPr>
              <a:buFont typeface="Wingdings" panose="05000000000000000000" pitchFamily="2" charset="2"/>
              <a:buChar char="v"/>
            </a:pPr>
            <a:r>
              <a:rPr lang="en-US" sz="2800" dirty="0"/>
              <a:t>Financial Administration (Partner with LEA)</a:t>
            </a:r>
          </a:p>
          <a:p>
            <a:pPr>
              <a:buFont typeface="Wingdings" panose="05000000000000000000" pitchFamily="2" charset="2"/>
              <a:buChar char="v"/>
            </a:pPr>
            <a:r>
              <a:rPr lang="en-US" sz="2800" dirty="0"/>
              <a:t>Government </a:t>
            </a:r>
            <a:r>
              <a:rPr lang="en-US" dirty="0"/>
              <a:t>Compliance</a:t>
            </a: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216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rebuchet MS" panose="020B0603020202020204" pitchFamily="34" charset="0"/>
              </a:rPr>
              <a:t>Apprenticeships </a:t>
            </a:r>
            <a:r>
              <a:rPr lang="mr-IN" sz="3200" b="1" dirty="0">
                <a:latin typeface="Trebuchet MS" panose="020B0603020202020204" pitchFamily="34" charset="0"/>
              </a:rPr>
              <a:t>–</a:t>
            </a:r>
            <a:r>
              <a:rPr lang="en-US" sz="3200" b="1" dirty="0">
                <a:latin typeface="Trebuchet MS" panose="020B0603020202020204" pitchFamily="34" charset="0"/>
              </a:rPr>
              <a:t> Typical Practice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a:latin typeface="Trebuchet MS" panose="020B0603020202020204" pitchFamily="34" charset="0"/>
              </a:rPr>
              <a:t>NOT funded through regular apportionment</a:t>
            </a:r>
          </a:p>
          <a:p>
            <a:pPr lvl="1">
              <a:buFont typeface="Wingdings" panose="05000000000000000000" pitchFamily="2" charset="2"/>
              <a:buChar char="§"/>
            </a:pPr>
            <a:r>
              <a:rPr lang="en-US" sz="2100" dirty="0">
                <a:latin typeface="Trebuchet MS" panose="020B0603020202020204" pitchFamily="34" charset="0"/>
              </a:rPr>
              <a:t>Funded through RSI money and by labor trust funds – requires educational facility cooperative agreement with apprenticeship program sponsor, typically a Joint Apprenticeship Training Committee (JATC) for a given trade.</a:t>
            </a:r>
          </a:p>
          <a:p>
            <a:pPr lvl="1">
              <a:buFont typeface="Wingdings" panose="05000000000000000000" pitchFamily="2" charset="2"/>
              <a:buChar char="§"/>
            </a:pPr>
            <a:r>
              <a:rPr lang="en-US" sz="2100" dirty="0">
                <a:latin typeface="Trebuchet MS" panose="020B0603020202020204" pitchFamily="34" charset="0"/>
              </a:rPr>
              <a:t>AB86 made the CCCCO the fiscal agent for apprenticeship</a:t>
            </a:r>
          </a:p>
          <a:p>
            <a:pPr lvl="1">
              <a:buFont typeface="Wingdings" panose="05000000000000000000" pitchFamily="2" charset="2"/>
              <a:buChar char="§"/>
            </a:pPr>
            <a:r>
              <a:rPr lang="en-US" sz="2100" dirty="0">
                <a:latin typeface="Trebuchet MS" panose="020B0603020202020204" pitchFamily="34" charset="0"/>
              </a:rPr>
              <a:t>Usually a split of 85% to the trade union and 15% to the college</a:t>
            </a:r>
          </a:p>
          <a:p>
            <a:pPr>
              <a:buFont typeface="Wingdings" panose="05000000000000000000" pitchFamily="2" charset="2"/>
              <a:buChar char="v"/>
            </a:pPr>
            <a:r>
              <a:rPr lang="en-US" sz="2250" dirty="0">
                <a:latin typeface="Trebuchet MS" panose="020B0603020202020204" pitchFamily="34" charset="0"/>
              </a:rPr>
              <a:t>NOT usually a full-time faculty instructor but an employee of the trade union</a:t>
            </a:r>
          </a:p>
          <a:p>
            <a:pPr>
              <a:buFont typeface="Wingdings" panose="05000000000000000000" pitchFamily="2" charset="2"/>
              <a:buChar char="v"/>
            </a:pPr>
            <a:r>
              <a:rPr lang="en-US" sz="2250" dirty="0">
                <a:latin typeface="Trebuchet MS" panose="020B0603020202020204" pitchFamily="34" charset="0"/>
              </a:rPr>
              <a:t>NOT usually offered on a college campus</a:t>
            </a:r>
          </a:p>
          <a:p>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364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normAutofit fontScale="90000"/>
          </a:bodyPr>
          <a:lstStyle/>
          <a:p>
            <a:r>
              <a:rPr lang="en-US" sz="2800" b="1" dirty="0" smtClean="0">
                <a:latin typeface="Trebuchet MS" panose="020B0603020202020204" pitchFamily="34" charset="0"/>
              </a:rPr>
              <a:t>Section 2. Attributes </a:t>
            </a:r>
            <a:r>
              <a:rPr lang="en-US" sz="2800" b="1" dirty="0">
                <a:latin typeface="Trebuchet MS" panose="020B0603020202020204" pitchFamily="34" charset="0"/>
              </a:rPr>
              <a:t>of Apprenticeship Programs</a:t>
            </a:r>
          </a:p>
        </p:txBody>
      </p:sp>
      <p:sp>
        <p:nvSpPr>
          <p:cNvPr id="3" name="Content Placeholder 2"/>
          <p:cNvSpPr>
            <a:spLocks noGrp="1"/>
          </p:cNvSpPr>
          <p:nvPr>
            <p:ph idx="1"/>
          </p:nvPr>
        </p:nvSpPr>
        <p:spPr>
          <a:xfrm>
            <a:off x="457200" y="1219200"/>
            <a:ext cx="8229600" cy="4525963"/>
          </a:xfrm>
        </p:spPr>
        <p:txBody>
          <a:bodyPr>
            <a:noAutofit/>
          </a:bodyPr>
          <a:lstStyle/>
          <a:p>
            <a:pPr>
              <a:buFont typeface="Wingdings" panose="05000000000000000000" pitchFamily="2" charset="2"/>
              <a:buChar char="v"/>
            </a:pPr>
            <a:r>
              <a:rPr lang="en-US" sz="2400" dirty="0">
                <a:latin typeface="Trebuchet MS" panose="020B0603020202020204" pitchFamily="34" charset="0"/>
              </a:rPr>
              <a:t>How do apprenticeship programs differ from other programs?</a:t>
            </a:r>
          </a:p>
          <a:p>
            <a:pPr lvl="1">
              <a:buFont typeface="Wingdings" panose="05000000000000000000" pitchFamily="2" charset="2"/>
              <a:buChar char="v"/>
            </a:pPr>
            <a:r>
              <a:rPr lang="en-US" sz="2000" dirty="0">
                <a:latin typeface="Trebuchet MS" panose="020B0603020202020204" pitchFamily="34" charset="0"/>
              </a:rPr>
              <a:t>Statutory Requirements and oversight</a:t>
            </a:r>
          </a:p>
          <a:p>
            <a:pPr lvl="1">
              <a:buFont typeface="Wingdings" panose="05000000000000000000" pitchFamily="2" charset="2"/>
              <a:buChar char="v"/>
            </a:pPr>
            <a:r>
              <a:rPr lang="en-US" sz="2000" dirty="0">
                <a:latin typeface="Trebuchet MS" panose="020B0603020202020204" pitchFamily="34" charset="0"/>
              </a:rPr>
              <a:t>Admission</a:t>
            </a:r>
          </a:p>
          <a:p>
            <a:pPr lvl="1">
              <a:buFont typeface="Wingdings" panose="05000000000000000000" pitchFamily="2" charset="2"/>
              <a:buChar char="v"/>
            </a:pPr>
            <a:r>
              <a:rPr lang="en-US" sz="2000" dirty="0">
                <a:latin typeface="Trebuchet MS" panose="020B0603020202020204" pitchFamily="34" charset="0"/>
              </a:rPr>
              <a:t>Length to completion</a:t>
            </a:r>
          </a:p>
          <a:p>
            <a:pPr lvl="1">
              <a:buFont typeface="Wingdings" panose="05000000000000000000" pitchFamily="2" charset="2"/>
              <a:buChar char="v"/>
            </a:pPr>
            <a:r>
              <a:rPr lang="en-US" sz="2000" dirty="0">
                <a:latin typeface="Trebuchet MS" panose="020B0603020202020204" pitchFamily="34" charset="0"/>
              </a:rPr>
              <a:t>Funding and attendance accounting</a:t>
            </a:r>
          </a:p>
          <a:p>
            <a:pPr lvl="1">
              <a:buFont typeface="Wingdings" panose="05000000000000000000" pitchFamily="2" charset="2"/>
              <a:buChar char="v"/>
            </a:pPr>
            <a:r>
              <a:rPr lang="en-US" sz="2000" dirty="0">
                <a:latin typeface="Trebuchet MS" panose="020B0603020202020204" pitchFamily="34" charset="0"/>
              </a:rPr>
              <a:t>Restriction on enrollment</a:t>
            </a:r>
          </a:p>
          <a:p>
            <a:pPr lvl="1">
              <a:buFont typeface="Wingdings" panose="05000000000000000000" pitchFamily="2" charset="2"/>
              <a:buChar char="v"/>
            </a:pPr>
            <a:r>
              <a:rPr lang="en-US" sz="2000" dirty="0">
                <a:latin typeface="Trebuchet MS" panose="020B0603020202020204" pitchFamily="34" charset="0"/>
              </a:rPr>
              <a:t>Off-site instruction</a:t>
            </a:r>
          </a:p>
          <a:p>
            <a:pPr lvl="1">
              <a:buFont typeface="Wingdings" panose="05000000000000000000" pitchFamily="2" charset="2"/>
              <a:buChar char="v"/>
            </a:pPr>
            <a:r>
              <a:rPr lang="en-US" sz="2000" dirty="0">
                <a:latin typeface="Trebuchet MS" panose="020B0603020202020204" pitchFamily="34" charset="0"/>
              </a:rPr>
              <a:t>Minimum qualifications of faculty</a:t>
            </a:r>
          </a:p>
          <a:p>
            <a:pPr lvl="1">
              <a:buFont typeface="Wingdings" panose="05000000000000000000" pitchFamily="2" charset="2"/>
              <a:buChar char="v"/>
            </a:pPr>
            <a:r>
              <a:rPr lang="en-US" sz="2000" dirty="0">
                <a:latin typeface="Trebuchet MS" panose="020B0603020202020204" pitchFamily="34" charset="0"/>
              </a:rPr>
              <a:t>Curriculum development</a:t>
            </a:r>
          </a:p>
          <a:p>
            <a:pPr lvl="1">
              <a:buFont typeface="Wingdings" panose="05000000000000000000" pitchFamily="2" charset="2"/>
              <a:buChar char="v"/>
            </a:pPr>
            <a:r>
              <a:rPr lang="en-US" sz="2000" dirty="0">
                <a:latin typeface="Trebuchet MS" panose="020B0603020202020204" pitchFamily="34" charset="0"/>
              </a:rPr>
              <a:t>Students </a:t>
            </a:r>
            <a:endParaRPr lang="en-US" sz="1600" dirty="0">
              <a:latin typeface="Trebuchet MS" panose="020B0603020202020204" pitchFamily="34" charset="0"/>
            </a:endParaRPr>
          </a:p>
          <a:p>
            <a:pPr lvl="1">
              <a:buFont typeface="Wingdings" panose="05000000000000000000" pitchFamily="2" charset="2"/>
              <a:buChar char="v"/>
            </a:pPr>
            <a:endParaRPr lang="en-US" sz="2000" dirty="0">
              <a:latin typeface="Trebuchet MS" panose="020B0603020202020204" pitchFamily="34" charset="0"/>
            </a:endParaRPr>
          </a:p>
          <a:p>
            <a:pPr marL="0" indent="0">
              <a:buNone/>
            </a:pPr>
            <a:endParaRPr lang="en-US" sz="2400" dirty="0">
              <a:latin typeface="Trebuchet MS" panose="020B0603020202020204" pitchFamily="34" charset="0"/>
            </a:endParaRPr>
          </a:p>
          <a:p>
            <a:pPr>
              <a:buFont typeface="Wingdings" panose="05000000000000000000" pitchFamily="2" charset="2"/>
              <a:buChar char="v"/>
            </a:pPr>
            <a:endParaRPr lang="en-US" sz="2400" dirty="0">
              <a:latin typeface="Trebuchet MS" panose="020B0603020202020204" pitchFamily="34" charset="0"/>
            </a:endParaRPr>
          </a:p>
        </p:txBody>
      </p:sp>
      <p:sp>
        <p:nvSpPr>
          <p:cNvPr id="4" name="Rectangle 3"/>
          <p:cNvSpPr/>
          <p:nvPr/>
        </p:nvSpPr>
        <p:spPr>
          <a:xfrm>
            <a:off x="0" y="0"/>
            <a:ext cx="9144000" cy="228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8681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11223</TotalTime>
  <Words>1947</Words>
  <Application>Microsoft Office PowerPoint</Application>
  <PresentationFormat>On-screen Show (4:3)</PresentationFormat>
  <Paragraphs>231</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Mangal</vt:lpstr>
      <vt:lpstr>Trebuchet MS</vt:lpstr>
      <vt:lpstr>Wingdings</vt:lpstr>
      <vt:lpstr>Office Theme</vt:lpstr>
      <vt:lpstr>Developing Apprenticeship Programs 2018 Curriculum Institute</vt:lpstr>
      <vt:lpstr>Outline</vt:lpstr>
      <vt:lpstr>Apprenticeships – The Basics</vt:lpstr>
      <vt:lpstr>Apprenticeship is a partnership</vt:lpstr>
      <vt:lpstr>Commitment from Employer</vt:lpstr>
      <vt:lpstr>Commitment from Apprentice</vt:lpstr>
      <vt:lpstr>Program Commitment</vt:lpstr>
      <vt:lpstr>Apprenticeships – Typical Practice</vt:lpstr>
      <vt:lpstr>Section 2. Attributes of Apprenticeship Programs</vt:lpstr>
      <vt:lpstr>Attributes of Apprenticeships –  Statutory requirements and oversight</vt:lpstr>
      <vt:lpstr>Attributes of Apprenticeships –  Admission &amp; Matriculation</vt:lpstr>
      <vt:lpstr>Attributes of Apprenticeships – Length to Completion</vt:lpstr>
      <vt:lpstr>Attributes of Apprenticeships –  Funding and Attendance Accounting</vt:lpstr>
      <vt:lpstr>Attributes of Apprenticeships –  Restrictions on Enrollment</vt:lpstr>
      <vt:lpstr>Attributes of Apprenticeships –  Off-site Instruction</vt:lpstr>
      <vt:lpstr>Attributes of Apprenticeships –  Faculty Minimum Qualifications</vt:lpstr>
      <vt:lpstr>Attributes of Apprenticeships –  Faculty Minimum Qualifications</vt:lpstr>
      <vt:lpstr>Attributes of Apprenticeships –  Curriculum Development</vt:lpstr>
      <vt:lpstr>Attributes of Apprenticeships –  Student goals and engagement</vt:lpstr>
      <vt:lpstr>Section 3 – Developing the Apprenticeship Program</vt:lpstr>
      <vt:lpstr>Developing the Apprenticeship Program –  Initial contact with union/industry partner(s)</vt:lpstr>
      <vt:lpstr> Developing the Apprenticeship Program - Shared Governance Process</vt:lpstr>
      <vt:lpstr>Developing the Apprenticeship Program - Shared Governance with College Constituency Groups</vt:lpstr>
      <vt:lpstr>Developing the Apprenticeship Program – Next steps</vt:lpstr>
      <vt:lpstr>Developing the Apprenticeship Program - Establish college infrastructure </vt:lpstr>
      <vt:lpstr>Developing the Apprenticeship Program - Establish college infrastructure</vt:lpstr>
      <vt:lpstr>Developing the Apprenticeship Program - Develop Curriculum</vt:lpstr>
      <vt:lpstr>Developing the Apprenticeship Program - The Approval Process</vt:lpstr>
      <vt:lpstr>Section 4 – Best Practices, Caveats &amp; Potential Pitfalls</vt:lpstr>
      <vt:lpstr>Questions and Discussion</vt:lpstr>
      <vt:lpstr>Resources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Outline</dc:title>
  <dc:creator>Thais Winsome</dc:creator>
  <cp:lastModifiedBy>Leandra Martin</cp:lastModifiedBy>
  <cp:revision>102</cp:revision>
  <dcterms:created xsi:type="dcterms:W3CDTF">2018-06-28T18:28:01Z</dcterms:created>
  <dcterms:modified xsi:type="dcterms:W3CDTF">2018-07-11T16:30:02Z</dcterms:modified>
</cp:coreProperties>
</file>