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4831"/>
    <a:srgbClr val="533A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27"/>
    <p:restoredTop sz="94685"/>
  </p:normalViewPr>
  <p:slideViewPr>
    <p:cSldViewPr snapToGrid="0" snapToObjects="1">
      <p:cViewPr varScale="1">
        <p:scale>
          <a:sx n="34" d="100"/>
          <a:sy n="34" d="100"/>
        </p:scale>
        <p:origin x="48"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1718C-EE5C-A545-A26B-F1D44DE2C295}" type="datetimeFigureOut">
              <a:rPr lang="en-US" smtClean="0"/>
              <a:t>7/3/2020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E57F4-9D9C-5847-BCD2-13B860A1E044}" type="slidenum">
              <a:rPr lang="en-US" smtClean="0"/>
              <a:t>‹#›</a:t>
            </a:fld>
            <a:endParaRPr lang="en-US"/>
          </a:p>
        </p:txBody>
      </p:sp>
    </p:spTree>
    <p:extLst>
      <p:ext uri="{BB962C8B-B14F-4D97-AF65-F5344CB8AC3E}">
        <p14:creationId xmlns:p14="http://schemas.microsoft.com/office/powerpoint/2010/main" val="145459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40FD2D-D9B8-AC45-BEA0-7C7100EE63E3}"/>
              </a:ext>
            </a:extLst>
          </p:cNvPr>
          <p:cNvSpPr>
            <a:spLocks noGrp="1"/>
          </p:cNvSpPr>
          <p:nvPr>
            <p:ph type="title" hasCustomPrompt="1"/>
          </p:nvPr>
        </p:nvSpPr>
        <p:spPr>
          <a:xfrm>
            <a:off x="831850" y="3310152"/>
            <a:ext cx="10515600" cy="1312648"/>
          </a:xfrm>
        </p:spPr>
        <p:txBody>
          <a:bodyPr anchor="b"/>
          <a:lstStyle>
            <a:lvl1pPr algn="ctr">
              <a:defRPr sz="4400"/>
            </a:lvl1pPr>
          </a:lstStyle>
          <a:p>
            <a:r>
              <a:rPr lang="en-US" dirty="0"/>
              <a:t>Click to edit title</a:t>
            </a:r>
          </a:p>
        </p:txBody>
      </p:sp>
      <p:sp>
        <p:nvSpPr>
          <p:cNvPr id="8" name="Text Placeholder 2">
            <a:extLst>
              <a:ext uri="{FF2B5EF4-FFF2-40B4-BE49-F238E27FC236}">
                <a16:creationId xmlns:a16="http://schemas.microsoft.com/office/drawing/2014/main" id="{FDD18CC2-121D-EF4C-9089-BB220D885548}"/>
              </a:ext>
            </a:extLst>
          </p:cNvPr>
          <p:cNvSpPr>
            <a:spLocks noGrp="1"/>
          </p:cNvSpPr>
          <p:nvPr>
            <p:ph type="body" idx="1" hasCustomPrompt="1"/>
          </p:nvPr>
        </p:nvSpPr>
        <p:spPr>
          <a:xfrm>
            <a:off x="831850" y="4683125"/>
            <a:ext cx="10515600" cy="1406525"/>
          </a:xfr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a:solidFill>
                  <a:srgbClr val="67483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subtitle.</a:t>
            </a:r>
            <a:br>
              <a:rPr lang="en-US" dirty="0"/>
            </a:br>
            <a:r>
              <a:rPr lang="en-US" dirty="0"/>
              <a:t>(Remember to add alt text to all </a:t>
            </a:r>
            <a:br>
              <a:rPr lang="en-US" dirty="0"/>
            </a:br>
            <a:r>
              <a:rPr lang="en-US" dirty="0"/>
              <a:t>imported graphics and images.)</a:t>
            </a:r>
          </a:p>
        </p:txBody>
      </p:sp>
      <p:pic>
        <p:nvPicPr>
          <p:cNvPr id="9" name="Picture 8" descr="ASCCC logo">
            <a:extLst>
              <a:ext uri="{FF2B5EF4-FFF2-40B4-BE49-F238E27FC236}">
                <a16:creationId xmlns:a16="http://schemas.microsoft.com/office/drawing/2014/main" id="{C41FD9B4-4E94-1A46-835C-2F1A1C7F4488}"/>
              </a:ext>
            </a:extLst>
          </p:cNvPr>
          <p:cNvPicPr>
            <a:picLocks noChangeAspect="1"/>
          </p:cNvPicPr>
          <p:nvPr userDrawn="1"/>
        </p:nvPicPr>
        <p:blipFill>
          <a:blip r:embed="rId3"/>
          <a:stretch>
            <a:fillRect/>
          </a:stretch>
        </p:blipFill>
        <p:spPr>
          <a:xfrm>
            <a:off x="3556000" y="758741"/>
            <a:ext cx="5080000" cy="1562100"/>
          </a:xfrm>
          <a:prstGeom prst="rect">
            <a:avLst/>
          </a:prstGeom>
        </p:spPr>
      </p:pic>
    </p:spTree>
    <p:extLst>
      <p:ext uri="{BB962C8B-B14F-4D97-AF65-F5344CB8AC3E}">
        <p14:creationId xmlns:p14="http://schemas.microsoft.com/office/powerpoint/2010/main" val="305746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 Sectio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5331D-721A-754F-942B-A90651FFD257}"/>
              </a:ext>
            </a:extLst>
          </p:cNvPr>
          <p:cNvSpPr>
            <a:spLocks noGrp="1"/>
          </p:cNvSpPr>
          <p:nvPr>
            <p:ph type="title" hasCustomPrompt="1"/>
          </p:nvPr>
        </p:nvSpPr>
        <p:spPr>
          <a:xfrm>
            <a:off x="831850" y="455784"/>
            <a:ext cx="10515600" cy="1312648"/>
          </a:xfrm>
        </p:spPr>
        <p:txBody>
          <a:bodyPr anchor="b">
            <a:normAutofit/>
          </a:bodyPr>
          <a:lstStyle>
            <a:lvl1pPr algn="l">
              <a:defRPr sz="3600">
                <a:solidFill>
                  <a:schemeClr val="bg1"/>
                </a:solidFill>
              </a:defRPr>
            </a:lvl1pPr>
          </a:lstStyle>
          <a:p>
            <a:r>
              <a:rPr lang="en-US" dirty="0"/>
              <a:t>Click to edit section title</a:t>
            </a:r>
          </a:p>
        </p:txBody>
      </p:sp>
      <p:sp>
        <p:nvSpPr>
          <p:cNvPr id="3" name="Text Placeholder 2">
            <a:extLst>
              <a:ext uri="{FF2B5EF4-FFF2-40B4-BE49-F238E27FC236}">
                <a16:creationId xmlns:a16="http://schemas.microsoft.com/office/drawing/2014/main" id="{C3C4F635-4E32-2C45-9BD9-9C4B375AB562}"/>
              </a:ext>
            </a:extLst>
          </p:cNvPr>
          <p:cNvSpPr>
            <a:spLocks noGrp="1"/>
          </p:cNvSpPr>
          <p:nvPr>
            <p:ph type="body" idx="1" hasCustomPrompt="1"/>
          </p:nvPr>
        </p:nvSpPr>
        <p:spPr>
          <a:xfrm>
            <a:off x="831850" y="2221728"/>
            <a:ext cx="10515600" cy="706823"/>
          </a:xfrm>
        </p:spPr>
        <p:txBody>
          <a:bodyPr>
            <a:normAutofit/>
          </a:bodyPr>
          <a:lstStyle>
            <a:lvl1pPr marL="0" indent="0" algn="l">
              <a:buNone/>
              <a:defRPr sz="2800">
                <a:solidFill>
                  <a:srgbClr val="67483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Click to edit subtitle</a:t>
            </a:r>
          </a:p>
        </p:txBody>
      </p:sp>
      <p:sp>
        <p:nvSpPr>
          <p:cNvPr id="8" name="Content Placeholder 2">
            <a:extLst>
              <a:ext uri="{FF2B5EF4-FFF2-40B4-BE49-F238E27FC236}">
                <a16:creationId xmlns:a16="http://schemas.microsoft.com/office/drawing/2014/main" id="{8602FC1C-E415-C14A-9431-D009CC2D5E3F}"/>
              </a:ext>
            </a:extLst>
          </p:cNvPr>
          <p:cNvSpPr>
            <a:spLocks noGrp="1"/>
          </p:cNvSpPr>
          <p:nvPr>
            <p:ph idx="10"/>
          </p:nvPr>
        </p:nvSpPr>
        <p:spPr>
          <a:xfrm>
            <a:off x="831850" y="2928550"/>
            <a:ext cx="10375728" cy="2854411"/>
          </a:xfrm>
        </p:spPr>
        <p:txBody>
          <a:bodyPr/>
          <a:lstStyle>
            <a:lvl1pPr>
              <a:defRPr sz="28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138784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3 Content 2 Colum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hasCustomPrompt="1"/>
          </p:nvPr>
        </p:nvSpPr>
        <p:spPr>
          <a:xfrm>
            <a:off x="838200" y="713559"/>
            <a:ext cx="10515600" cy="1146991"/>
          </a:xfrm>
        </p:spPr>
        <p:txBody>
          <a:bodyPr anchor="b">
            <a:normAutofit/>
          </a:bodyPr>
          <a:lstStyle>
            <a:lvl1pPr>
              <a:defRPr sz="3600"/>
            </a:lvl1pPr>
          </a:lstStyle>
          <a:p>
            <a:r>
              <a:rPr lang="en-US" dirty="0"/>
              <a:t>Click to edit title</a:t>
            </a:r>
          </a:p>
        </p:txBody>
      </p:sp>
      <p:sp>
        <p:nvSpPr>
          <p:cNvPr id="3" name="Content Placeholder 2">
            <a:extLst>
              <a:ext uri="{FF2B5EF4-FFF2-40B4-BE49-F238E27FC236}">
                <a16:creationId xmlns:a16="http://schemas.microsoft.com/office/drawing/2014/main" id="{11062FDB-A149-0B44-BB49-58F5C3155A54}"/>
              </a:ext>
            </a:extLst>
          </p:cNvPr>
          <p:cNvSpPr>
            <a:spLocks noGrp="1"/>
          </p:cNvSpPr>
          <p:nvPr>
            <p:ph sz="half" idx="1"/>
          </p:nvPr>
        </p:nvSpPr>
        <p:spPr>
          <a:xfrm>
            <a:off x="838200" y="1995487"/>
            <a:ext cx="5181600" cy="388632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a:extLst>
              <a:ext uri="{FF2B5EF4-FFF2-40B4-BE49-F238E27FC236}">
                <a16:creationId xmlns:a16="http://schemas.microsoft.com/office/drawing/2014/main" id="{4B07721E-11C3-6B42-AE2E-8506E4B9E51F}"/>
              </a:ext>
            </a:extLst>
          </p:cNvPr>
          <p:cNvSpPr>
            <a:spLocks noGrp="1"/>
          </p:cNvSpPr>
          <p:nvPr>
            <p:ph sz="half" idx="2"/>
          </p:nvPr>
        </p:nvSpPr>
        <p:spPr>
          <a:xfrm>
            <a:off x="6172200" y="1995487"/>
            <a:ext cx="5181600" cy="388632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Slide Number Placeholder 5">
            <a:extLst>
              <a:ext uri="{FF2B5EF4-FFF2-40B4-BE49-F238E27FC236}">
                <a16:creationId xmlns:a16="http://schemas.microsoft.com/office/drawing/2014/main" id="{D97C17BB-75EA-1B44-9B9D-53D3269DA0AF}"/>
              </a:ext>
            </a:extLst>
          </p:cNvPr>
          <p:cNvSpPr txBox="1">
            <a:spLocks/>
          </p:cNvSpPr>
          <p:nvPr userDrawn="1"/>
        </p:nvSpPr>
        <p:spPr>
          <a:xfrm>
            <a:off x="8763000" y="634682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2">
                    <a:lumMod val="40000"/>
                    <a:lumOff val="60000"/>
                  </a:schemeClr>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3262664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hasCustomPrompt="1"/>
          </p:nvPr>
        </p:nvSpPr>
        <p:spPr>
          <a:xfrm>
            <a:off x="838200" y="713559"/>
            <a:ext cx="10515600" cy="1146991"/>
          </a:xfrm>
        </p:spPr>
        <p:txBody>
          <a:bodyPr anchor="b">
            <a:normAutofit/>
          </a:bodyPr>
          <a:lstStyle>
            <a:lvl1pPr>
              <a:defRPr sz="3600"/>
            </a:lvl1pPr>
          </a:lstStyle>
          <a:p>
            <a:r>
              <a:rPr lang="en-US" dirty="0"/>
              <a:t>Click to edit title</a:t>
            </a:r>
          </a:p>
        </p:txBody>
      </p:sp>
      <p:sp>
        <p:nvSpPr>
          <p:cNvPr id="12" name="Slide Number Placeholder 5">
            <a:extLst>
              <a:ext uri="{FF2B5EF4-FFF2-40B4-BE49-F238E27FC236}">
                <a16:creationId xmlns:a16="http://schemas.microsoft.com/office/drawing/2014/main" id="{D97C17BB-75EA-1B44-9B9D-53D3269DA0AF}"/>
              </a:ext>
            </a:extLst>
          </p:cNvPr>
          <p:cNvSpPr txBox="1">
            <a:spLocks/>
          </p:cNvSpPr>
          <p:nvPr userDrawn="1"/>
        </p:nvSpPr>
        <p:spPr>
          <a:xfrm>
            <a:off x="8763000" y="634682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2">
                    <a:lumMod val="40000"/>
                    <a:lumOff val="60000"/>
                  </a:schemeClr>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
        <p:nvSpPr>
          <p:cNvPr id="8" name="Content Placeholder 2">
            <a:extLst>
              <a:ext uri="{FF2B5EF4-FFF2-40B4-BE49-F238E27FC236}">
                <a16:creationId xmlns:a16="http://schemas.microsoft.com/office/drawing/2014/main" id="{310C3C29-A639-4947-ABE0-595414656825}"/>
              </a:ext>
            </a:extLst>
          </p:cNvPr>
          <p:cNvSpPr>
            <a:spLocks noGrp="1"/>
          </p:cNvSpPr>
          <p:nvPr>
            <p:ph sz="half" idx="1"/>
          </p:nvPr>
        </p:nvSpPr>
        <p:spPr>
          <a:xfrm>
            <a:off x="838200" y="1995487"/>
            <a:ext cx="10515600" cy="38492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5628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B9249B-BE17-6849-9D73-B0C3BA84C550}"/>
              </a:ext>
            </a:extLst>
          </p:cNvPr>
          <p:cNvSpPr>
            <a:spLocks noGrp="1"/>
          </p:cNvSpPr>
          <p:nvPr>
            <p:ph type="sldNum" sz="quarter" idx="12"/>
          </p:nvPr>
        </p:nvSpPr>
        <p:spPr/>
        <p:txBody>
          <a:bodyPr/>
          <a:lstStyle/>
          <a:p>
            <a:fld id="{492D8F1A-69A8-9242-9469-8400121D240A}" type="slidenum">
              <a:rPr lang="en-US" smtClean="0"/>
              <a:t>‹#›</a:t>
            </a:fld>
            <a:endParaRPr lang="en-US"/>
          </a:p>
        </p:txBody>
      </p:sp>
    </p:spTree>
    <p:extLst>
      <p:ext uri="{BB962C8B-B14F-4D97-AF65-F5344CB8AC3E}">
        <p14:creationId xmlns:p14="http://schemas.microsoft.com/office/powerpoint/2010/main" val="5688669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52D507-5401-464E-AD07-D24EE91AF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id="{2E3A2FC3-D2C7-9B4C-9B9B-A2C7D0FDA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 Remember to ad alt text to all imported graphics and images.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2F650318-0809-C04F-9288-E60B69D54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4"/>
                </a:solidFill>
                <a:latin typeface="Gill Sans Ultra Bold" panose="020B0A02020104020203" pitchFamily="34" charset="77"/>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984657070"/>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2" r:id="rId3"/>
    <p:sldLayoutId id="2147483667" r:id="rId4"/>
    <p:sldLayoutId id="2147483655" r:id="rId5"/>
  </p:sldLayoutIdLst>
  <p:hf hdr="0" ftr="0" dt="0"/>
  <p:txStyles>
    <p:titleStyle>
      <a:lvl1pPr algn="l" defTabSz="914400" rtl="0" eaLnBrk="1" latinLnBrk="0" hangingPunct="1">
        <a:lnSpc>
          <a:spcPct val="90000"/>
        </a:lnSpc>
        <a:spcBef>
          <a:spcPct val="0"/>
        </a:spcBef>
        <a:buNone/>
        <a:defRPr sz="4400" kern="1200">
          <a:solidFill>
            <a:schemeClr val="accent2"/>
          </a:solidFill>
          <a:latin typeface="Palatino" pitchFamily="2" charset="77"/>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674831"/>
          </a:solidFill>
          <a:latin typeface="Gill Sans" panose="020B0502020104020203" pitchFamily="34" charset="-79"/>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674831"/>
          </a:solidFill>
          <a:latin typeface="Gill Sans" panose="020B0502020104020203" pitchFamily="34" charset="-79"/>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674831"/>
          </a:solidFill>
          <a:latin typeface="Gill Sans" panose="020B0502020104020203" pitchFamily="34" charset="-79"/>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742DC-C50C-6A4A-90EB-7E6171EC2CB2}"/>
              </a:ext>
            </a:extLst>
          </p:cNvPr>
          <p:cNvSpPr>
            <a:spLocks noGrp="1"/>
          </p:cNvSpPr>
          <p:nvPr>
            <p:ph type="title"/>
          </p:nvPr>
        </p:nvSpPr>
        <p:spPr/>
        <p:txBody>
          <a:bodyPr>
            <a:normAutofit/>
          </a:bodyPr>
          <a:lstStyle/>
          <a:p>
            <a:r>
              <a:rPr lang="en" sz="4000" dirty="0">
                <a:latin typeface="Book Antiqua" panose="02040602050305030304" pitchFamily="18" charset="0"/>
              </a:rPr>
              <a:t>Development Criteria </a:t>
            </a:r>
            <a:br>
              <a:rPr lang="en" sz="4000" dirty="0">
                <a:latin typeface="Book Antiqua" panose="02040602050305030304" pitchFamily="18" charset="0"/>
              </a:rPr>
            </a:br>
            <a:r>
              <a:rPr lang="en" sz="4000" dirty="0">
                <a:latin typeface="Book Antiqua" panose="02040602050305030304" pitchFamily="18" charset="0"/>
              </a:rPr>
              <a:t>and Addressing Local Needs</a:t>
            </a:r>
            <a:endParaRPr lang="en-US" sz="4000" dirty="0"/>
          </a:p>
        </p:txBody>
      </p:sp>
      <p:sp>
        <p:nvSpPr>
          <p:cNvPr id="3" name="Text Placeholder 2">
            <a:extLst>
              <a:ext uri="{FF2B5EF4-FFF2-40B4-BE49-F238E27FC236}">
                <a16:creationId xmlns:a16="http://schemas.microsoft.com/office/drawing/2014/main" id="{18EDE4DB-C5A2-9049-993E-E12B18A15781}"/>
              </a:ext>
            </a:extLst>
          </p:cNvPr>
          <p:cNvSpPr>
            <a:spLocks noGrp="1"/>
          </p:cNvSpPr>
          <p:nvPr>
            <p:ph type="body" idx="1"/>
          </p:nvPr>
        </p:nvSpPr>
        <p:spPr>
          <a:xfrm>
            <a:off x="831850" y="4830618"/>
            <a:ext cx="10515600" cy="1259032"/>
          </a:xfrm>
        </p:spPr>
        <p:txBody>
          <a:bodyPr>
            <a:normAutofit/>
          </a:bodyPr>
          <a:lstStyle/>
          <a:p>
            <a:pPr algn="l"/>
            <a:r>
              <a:rPr lang="en-US" sz="2000" dirty="0"/>
              <a:t>Kelly Fowler, CIO, Merced College</a:t>
            </a:r>
          </a:p>
          <a:p>
            <a:pPr algn="l"/>
            <a:r>
              <a:rPr lang="en-US" sz="2000" dirty="0" err="1"/>
              <a:t>Nili</a:t>
            </a:r>
            <a:r>
              <a:rPr lang="en-US" sz="2000" dirty="0"/>
              <a:t> </a:t>
            </a:r>
            <a:r>
              <a:rPr lang="en-US" sz="2000" dirty="0" err="1"/>
              <a:t>Kirschner</a:t>
            </a:r>
            <a:r>
              <a:rPr lang="en-US" sz="2000" dirty="0"/>
              <a:t>, Woodland Community College, ASCCC Curriculum Committee</a:t>
            </a:r>
          </a:p>
          <a:p>
            <a:pPr algn="l"/>
            <a:r>
              <a:rPr lang="en-US" sz="2000" dirty="0"/>
              <a:t>Erik Shearer, Napa Valley College, ASCCC Curriculum Committee</a:t>
            </a:r>
          </a:p>
        </p:txBody>
      </p:sp>
    </p:spTree>
    <p:extLst>
      <p:ext uri="{BB962C8B-B14F-4D97-AF65-F5344CB8AC3E}">
        <p14:creationId xmlns:p14="http://schemas.microsoft.com/office/powerpoint/2010/main" val="2691546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solidFill>
                  <a:srgbClr val="93011D"/>
                </a:solidFill>
                <a:latin typeface="Book Antiqua" panose="02040602050305030304" pitchFamily="18" charset="0"/>
              </a:rPr>
              <a:t>Appropriateness to Mission</a:t>
            </a:r>
            <a:endParaRPr lang="en-US" dirty="0"/>
          </a:p>
        </p:txBody>
      </p:sp>
      <p:sp>
        <p:nvSpPr>
          <p:cNvPr id="3" name="Content Placeholder 2"/>
          <p:cNvSpPr>
            <a:spLocks noGrp="1"/>
          </p:cNvSpPr>
          <p:nvPr>
            <p:ph sz="half" idx="1"/>
          </p:nvPr>
        </p:nvSpPr>
        <p:spPr/>
        <p:txBody>
          <a:bodyPr/>
          <a:lstStyle/>
          <a:p>
            <a:pPr marL="0" lvl="0" indent="0">
              <a:lnSpc>
                <a:spcPct val="100000"/>
              </a:lnSpc>
              <a:spcBef>
                <a:spcPts val="0"/>
              </a:spcBef>
              <a:buClr>
                <a:srgbClr val="E02826"/>
              </a:buClr>
              <a:buSzPts val="1800"/>
              <a:buNone/>
            </a:pPr>
            <a:r>
              <a:rPr lang="en-US" sz="2000" i="1" dirty="0"/>
              <a:t>“The stated goals and objectives of the proposed program, or the objectives defined in the Course Outline of Record, must be consistent with the mission of the community colleges as established by the Legislature in California Education Code section 66010.4.”</a:t>
            </a:r>
            <a:endParaRPr lang="en-US" sz="2000" dirty="0"/>
          </a:p>
          <a:p>
            <a:pPr marL="0" lvl="0" indent="0">
              <a:lnSpc>
                <a:spcPct val="100000"/>
              </a:lnSpc>
              <a:spcBef>
                <a:spcPts val="1067"/>
              </a:spcBef>
              <a:buClr>
                <a:srgbClr val="E02826"/>
              </a:buClr>
              <a:buSzPts val="1800"/>
              <a:buNone/>
            </a:pPr>
            <a:endParaRPr lang="en-US" sz="2000" dirty="0"/>
          </a:p>
          <a:p>
            <a:pPr marL="0" lvl="0" indent="0">
              <a:lnSpc>
                <a:spcPct val="100000"/>
              </a:lnSpc>
              <a:spcBef>
                <a:spcPts val="1067"/>
              </a:spcBef>
              <a:buClr>
                <a:srgbClr val="E02826"/>
              </a:buClr>
              <a:buSzPts val="1800"/>
              <a:buNone/>
            </a:pPr>
            <a:r>
              <a:rPr lang="en-US" sz="2000" b="1" dirty="0"/>
              <a:t>Basic Considerations for Committee Approval</a:t>
            </a:r>
            <a:endParaRPr lang="en-US" sz="2000" dirty="0"/>
          </a:p>
          <a:p>
            <a:pPr marL="237061" lvl="0" indent="-237061">
              <a:lnSpc>
                <a:spcPct val="100000"/>
              </a:lnSpc>
              <a:spcBef>
                <a:spcPts val="1067"/>
              </a:spcBef>
              <a:buClr>
                <a:srgbClr val="E02826"/>
              </a:buClr>
              <a:buSzPts val="1800"/>
            </a:pPr>
            <a:r>
              <a:rPr lang="en-US" sz="2000" dirty="0"/>
              <a:t>Must be directed at the appropriate level for community colleges; that is, it must not be directed at a level beyond the associate degree or the first two years of college. </a:t>
            </a:r>
          </a:p>
          <a:p>
            <a:pPr marL="237061" lvl="0" indent="-237061">
              <a:lnSpc>
                <a:spcPct val="100000"/>
              </a:lnSpc>
              <a:spcBef>
                <a:spcPts val="1067"/>
              </a:spcBef>
              <a:buClr>
                <a:srgbClr val="E02826"/>
              </a:buClr>
              <a:buSzPts val="1800"/>
            </a:pPr>
            <a:r>
              <a:rPr lang="en-US" sz="2000" dirty="0"/>
              <a:t>Must address a valid transfer, occupational, basic skills, civic education, or lifelong learning purpose. It must not be primarily avocational or recreational. </a:t>
            </a:r>
          </a:p>
          <a:p>
            <a:pPr marL="237061" lvl="0" indent="-237061">
              <a:lnSpc>
                <a:spcPct val="100000"/>
              </a:lnSpc>
              <a:spcBef>
                <a:spcPts val="1067"/>
              </a:spcBef>
              <a:buClr>
                <a:srgbClr val="E02826"/>
              </a:buClr>
              <a:buSzPts val="1800"/>
            </a:pPr>
            <a:r>
              <a:rPr lang="en-US" sz="2000" dirty="0"/>
              <a:t>Should also be congruent with the mission statement and master plan of the college and district. </a:t>
            </a:r>
          </a:p>
          <a:p>
            <a:endParaRPr lang="en-US" dirty="0"/>
          </a:p>
        </p:txBody>
      </p:sp>
    </p:spTree>
    <p:extLst>
      <p:ext uri="{BB962C8B-B14F-4D97-AF65-F5344CB8AC3E}">
        <p14:creationId xmlns:p14="http://schemas.microsoft.com/office/powerpoint/2010/main" val="2715022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solidFill>
                  <a:srgbClr val="93011D"/>
                </a:solidFill>
                <a:latin typeface="Book Antiqua" panose="02040602050305030304" pitchFamily="18" charset="0"/>
              </a:rPr>
              <a:t>Need</a:t>
            </a:r>
            <a:endParaRPr lang="en-US" dirty="0"/>
          </a:p>
        </p:txBody>
      </p:sp>
      <p:sp>
        <p:nvSpPr>
          <p:cNvPr id="3" name="Content Placeholder 2"/>
          <p:cNvSpPr>
            <a:spLocks noGrp="1"/>
          </p:cNvSpPr>
          <p:nvPr>
            <p:ph sz="half" idx="1"/>
          </p:nvPr>
        </p:nvSpPr>
        <p:spPr/>
        <p:txBody>
          <a:bodyPr>
            <a:normAutofit lnSpcReduction="10000"/>
          </a:bodyPr>
          <a:lstStyle/>
          <a:p>
            <a:pPr marL="0" lvl="0" indent="0">
              <a:lnSpc>
                <a:spcPct val="100000"/>
              </a:lnSpc>
              <a:spcBef>
                <a:spcPts val="0"/>
              </a:spcBef>
              <a:buClr>
                <a:srgbClr val="E02826"/>
              </a:buClr>
              <a:buSzPts val="1600"/>
              <a:buNone/>
            </a:pPr>
            <a:r>
              <a:rPr lang="en-US" sz="2000" dirty="0"/>
              <a:t>“The proposal must demonstrate a need for a program or course that meets the stated goals and objectives in the region the college proposes to serve with the program. “</a:t>
            </a:r>
          </a:p>
          <a:p>
            <a:pPr marL="0" lvl="0" indent="0">
              <a:lnSpc>
                <a:spcPct val="100000"/>
              </a:lnSpc>
              <a:spcBef>
                <a:spcPts val="1067"/>
              </a:spcBef>
              <a:buClr>
                <a:srgbClr val="E02826"/>
              </a:buClr>
              <a:buSzPts val="1600"/>
              <a:buNone/>
            </a:pPr>
            <a:r>
              <a:rPr lang="en-US" sz="2000" b="1" dirty="0"/>
              <a:t>Need can be determined by multiple factors, including: </a:t>
            </a:r>
            <a:endParaRPr lang="en-US" sz="2000" dirty="0"/>
          </a:p>
          <a:p>
            <a:pPr marL="237061" lvl="0" indent="-237061">
              <a:lnSpc>
                <a:spcPct val="100000"/>
              </a:lnSpc>
              <a:spcBef>
                <a:spcPts val="1067"/>
              </a:spcBef>
              <a:buClr>
                <a:srgbClr val="E02826"/>
              </a:buClr>
              <a:buSzPts val="1600"/>
            </a:pPr>
            <a:r>
              <a:rPr lang="en-US" sz="2000" dirty="0"/>
              <a:t>Educational master planning</a:t>
            </a:r>
          </a:p>
          <a:p>
            <a:pPr marL="237061" lvl="0" indent="-237061">
              <a:lnSpc>
                <a:spcPct val="100000"/>
              </a:lnSpc>
              <a:spcBef>
                <a:spcPts val="1067"/>
              </a:spcBef>
              <a:buClr>
                <a:srgbClr val="E02826"/>
              </a:buClr>
              <a:buSzPts val="1600"/>
            </a:pPr>
            <a:r>
              <a:rPr lang="en-US" sz="2000" dirty="0"/>
              <a:t>Needs arising from program review</a:t>
            </a:r>
          </a:p>
          <a:p>
            <a:pPr marL="237061" lvl="0" indent="-237061">
              <a:lnSpc>
                <a:spcPct val="100000"/>
              </a:lnSpc>
              <a:spcBef>
                <a:spcPts val="1067"/>
              </a:spcBef>
              <a:buClr>
                <a:srgbClr val="E02826"/>
              </a:buClr>
              <a:buSzPts val="1600"/>
            </a:pPr>
            <a:r>
              <a:rPr lang="en-US" sz="2000" dirty="0"/>
              <a:t>Documented labor market demand</a:t>
            </a:r>
          </a:p>
          <a:p>
            <a:pPr marL="237061" lvl="0" indent="-237061">
              <a:lnSpc>
                <a:spcPct val="100000"/>
              </a:lnSpc>
              <a:spcBef>
                <a:spcPts val="1067"/>
              </a:spcBef>
              <a:buClr>
                <a:srgbClr val="E02826"/>
              </a:buClr>
              <a:buSzPts val="1600"/>
            </a:pPr>
            <a:r>
              <a:rPr lang="en-US" sz="2000" dirty="0"/>
              <a:t>Student demand for transfer preparation in a specific major or for general education</a:t>
            </a:r>
          </a:p>
          <a:p>
            <a:pPr marL="237061" lvl="0" indent="-237061">
              <a:lnSpc>
                <a:spcPct val="100000"/>
              </a:lnSpc>
              <a:spcBef>
                <a:spcPts val="1067"/>
              </a:spcBef>
              <a:buClr>
                <a:srgbClr val="E02826"/>
              </a:buClr>
              <a:buSzPts val="1600"/>
            </a:pPr>
            <a:r>
              <a:rPr lang="en-US" sz="2000" dirty="0"/>
              <a:t>Student need for college preparation course work leading to collegiate courses.   </a:t>
            </a:r>
            <a:endParaRPr lang="en-US" sz="2000" dirty="0">
              <a:solidFill>
                <a:srgbClr val="E02826"/>
              </a:solidFill>
            </a:endParaRPr>
          </a:p>
          <a:p>
            <a:pPr marL="0" lvl="0" indent="0">
              <a:lnSpc>
                <a:spcPct val="100000"/>
              </a:lnSpc>
              <a:spcBef>
                <a:spcPts val="1067"/>
              </a:spcBef>
              <a:buClr>
                <a:srgbClr val="E02826"/>
              </a:buClr>
              <a:buSzPts val="1600"/>
              <a:buNone/>
            </a:pPr>
            <a:r>
              <a:rPr lang="en-US" sz="2000" i="1" dirty="0"/>
              <a:t>“Furthermore, a proposed new program must not cause harmful competition with an existing program at another college.”</a:t>
            </a:r>
            <a:endParaRPr lang="en-US" sz="2000" dirty="0"/>
          </a:p>
          <a:p>
            <a:pPr marL="0" lvl="0" indent="0">
              <a:lnSpc>
                <a:spcPct val="70000"/>
              </a:lnSpc>
              <a:spcBef>
                <a:spcPts val="1067"/>
              </a:spcBef>
              <a:buClr>
                <a:srgbClr val="E02826"/>
              </a:buClr>
              <a:buSzPts val="1600"/>
              <a:buNone/>
            </a:pPr>
            <a:endParaRPr lang="en-US" sz="2000" dirty="0"/>
          </a:p>
          <a:p>
            <a:endParaRPr lang="en-US" dirty="0"/>
          </a:p>
        </p:txBody>
      </p:sp>
    </p:spTree>
    <p:extLst>
      <p:ext uri="{BB962C8B-B14F-4D97-AF65-F5344CB8AC3E}">
        <p14:creationId xmlns:p14="http://schemas.microsoft.com/office/powerpoint/2010/main" val="4087920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latin typeface="Book Antiqua" panose="02040602050305030304" pitchFamily="18" charset="0"/>
              </a:rPr>
              <a:t>Adequate Resources</a:t>
            </a:r>
            <a:endParaRPr lang="en-US" dirty="0"/>
          </a:p>
        </p:txBody>
      </p:sp>
      <p:sp>
        <p:nvSpPr>
          <p:cNvPr id="3" name="Content Placeholder 2"/>
          <p:cNvSpPr>
            <a:spLocks noGrp="1"/>
          </p:cNvSpPr>
          <p:nvPr>
            <p:ph sz="half" idx="1"/>
          </p:nvPr>
        </p:nvSpPr>
        <p:spPr/>
        <p:txBody>
          <a:bodyPr>
            <a:noAutofit/>
          </a:bodyPr>
          <a:lstStyle/>
          <a:p>
            <a:pPr marL="0" indent="0">
              <a:lnSpc>
                <a:spcPct val="100000"/>
              </a:lnSpc>
              <a:spcBef>
                <a:spcPts val="0"/>
              </a:spcBef>
              <a:spcAft>
                <a:spcPts val="2400"/>
              </a:spcAft>
              <a:buSzPts val="1600"/>
              <a:buNone/>
            </a:pPr>
            <a:r>
              <a:rPr lang="en-US" sz="1800" i="1" dirty="0"/>
              <a:t>“The college must demonstrate that it has the resources to realistically maintain the program or course at the level of quality described in the application</a:t>
            </a:r>
            <a:r>
              <a:rPr lang="en-US" sz="1800" i="1" dirty="0" smtClean="0"/>
              <a:t>.” </a:t>
            </a:r>
            <a:r>
              <a:rPr lang="en-US" sz="1800" i="1" dirty="0"/>
              <a:t>(</a:t>
            </a:r>
            <a:r>
              <a:rPr lang="en-US" sz="1800" i="1" dirty="0" smtClean="0"/>
              <a:t>PCAH 7</a:t>
            </a:r>
            <a:r>
              <a:rPr lang="en-US" sz="1800" i="1" baseline="30000" dirty="0" smtClean="0"/>
              <a:t>th</a:t>
            </a:r>
            <a:r>
              <a:rPr lang="en-US" sz="1800" i="1" dirty="0" smtClean="0"/>
              <a:t> ed., p. 27)</a:t>
            </a:r>
            <a:endParaRPr lang="en-US" sz="1800" dirty="0" smtClean="0"/>
          </a:p>
          <a:p>
            <a:pPr marL="0" indent="0">
              <a:lnSpc>
                <a:spcPct val="100000"/>
              </a:lnSpc>
              <a:buSzPts val="1600"/>
              <a:buNone/>
            </a:pPr>
            <a:r>
              <a:rPr lang="en-US" sz="1800" b="1" dirty="0" smtClean="0"/>
              <a:t>This </a:t>
            </a:r>
            <a:r>
              <a:rPr lang="en-US" sz="1800" b="1" dirty="0"/>
              <a:t>includes assurance of sufficient funding for:</a:t>
            </a:r>
            <a:endParaRPr lang="en-US" sz="1800" dirty="0"/>
          </a:p>
          <a:p>
            <a:pPr marL="237061" indent="-237061">
              <a:lnSpc>
                <a:spcPct val="100000"/>
              </a:lnSpc>
              <a:buSzPts val="1600"/>
            </a:pPr>
            <a:r>
              <a:rPr lang="en-US" sz="1800" dirty="0"/>
              <a:t>Faculty compensation, </a:t>
            </a:r>
          </a:p>
          <a:p>
            <a:pPr marL="237061" indent="-237061">
              <a:lnSpc>
                <a:spcPct val="100000"/>
              </a:lnSpc>
              <a:buSzPts val="1600"/>
            </a:pPr>
            <a:r>
              <a:rPr lang="en-US" sz="1800" dirty="0"/>
              <a:t>Facilities and equipment and library or learning resources and the college must demonstrate that </a:t>
            </a:r>
          </a:p>
          <a:p>
            <a:pPr marL="237061" indent="-237061">
              <a:lnSpc>
                <a:spcPct val="100000"/>
              </a:lnSpc>
              <a:buSzPts val="1600"/>
            </a:pPr>
            <a:r>
              <a:rPr lang="en-US" sz="1800" dirty="0"/>
              <a:t>Offering the course(s) at the level of quality described in the Course Outline(s) of </a:t>
            </a:r>
            <a:r>
              <a:rPr lang="en-US" sz="1800" dirty="0" smtClean="0"/>
              <a:t>Record</a:t>
            </a:r>
          </a:p>
          <a:p>
            <a:pPr marL="0" indent="0">
              <a:lnSpc>
                <a:spcPct val="100000"/>
              </a:lnSpc>
              <a:spcBef>
                <a:spcPts val="2400"/>
              </a:spcBef>
              <a:buSzPts val="1600"/>
              <a:buNone/>
            </a:pPr>
            <a:r>
              <a:rPr lang="en-US" sz="1800" i="1" dirty="0" smtClean="0"/>
              <a:t>Further</a:t>
            </a:r>
            <a:r>
              <a:rPr lang="en-US" sz="1800" i="1" dirty="0"/>
              <a:t>, the college “must commit to offering all of the required courses for the program at least once every two years, unless the goals and rationale for the particular program justify a longer time frame as being in the best interests of students.” (</a:t>
            </a:r>
            <a:r>
              <a:rPr lang="en-US" sz="1800" i="1" dirty="0" smtClean="0"/>
              <a:t>PCAH, 7</a:t>
            </a:r>
            <a:r>
              <a:rPr lang="en-US" sz="1800" i="1" baseline="30000" dirty="0" smtClean="0"/>
              <a:t>th</a:t>
            </a:r>
            <a:r>
              <a:rPr lang="en-US" sz="1800" i="1" dirty="0" smtClean="0"/>
              <a:t> ed., pp. 27-28)</a:t>
            </a:r>
            <a:endParaRPr lang="en-US" sz="1800" dirty="0"/>
          </a:p>
        </p:txBody>
      </p:sp>
    </p:spTree>
    <p:extLst>
      <p:ext uri="{BB962C8B-B14F-4D97-AF65-F5344CB8AC3E}">
        <p14:creationId xmlns:p14="http://schemas.microsoft.com/office/powerpoint/2010/main" val="3439961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solidFill>
                  <a:srgbClr val="93011D"/>
                </a:solidFill>
                <a:latin typeface="Book Antiqua" panose="02040602050305030304" pitchFamily="18" charset="0"/>
              </a:rPr>
              <a:t>Curriculum Standards</a:t>
            </a:r>
            <a:endParaRPr lang="en-US" dirty="0"/>
          </a:p>
        </p:txBody>
      </p:sp>
      <p:sp>
        <p:nvSpPr>
          <p:cNvPr id="3" name="Content Placeholder 2"/>
          <p:cNvSpPr>
            <a:spLocks noGrp="1"/>
          </p:cNvSpPr>
          <p:nvPr>
            <p:ph sz="half" idx="1"/>
          </p:nvPr>
        </p:nvSpPr>
        <p:spPr/>
        <p:txBody>
          <a:bodyPr>
            <a:normAutofit fontScale="92500" lnSpcReduction="20000"/>
          </a:bodyPr>
          <a:lstStyle/>
          <a:p>
            <a:pPr marL="0" lvl="0" indent="0">
              <a:lnSpc>
                <a:spcPct val="110000"/>
              </a:lnSpc>
              <a:spcBef>
                <a:spcPts val="0"/>
              </a:spcBef>
              <a:buClr>
                <a:srgbClr val="E02826"/>
              </a:buClr>
              <a:buSzPts val="1800"/>
              <a:buNone/>
            </a:pPr>
            <a:r>
              <a:rPr lang="en-US" sz="2000" i="1" dirty="0"/>
              <a:t>“Title 5 mandates that all credit and noncredit curriculum must be approved by the college curriculum committee and district governing board (pursuant to chapter 6, subchapter 2, beginning with §55100) as meeting the standards outlined in §§55000 et seq.”  </a:t>
            </a:r>
            <a:endParaRPr lang="en-US" sz="2000" dirty="0"/>
          </a:p>
          <a:p>
            <a:pPr marL="0" lvl="0" indent="0">
              <a:lnSpc>
                <a:spcPct val="110000"/>
              </a:lnSpc>
              <a:spcBef>
                <a:spcPts val="1067"/>
              </a:spcBef>
              <a:buClr>
                <a:srgbClr val="E02826"/>
              </a:buClr>
              <a:buSzPts val="1800"/>
              <a:buNone/>
            </a:pPr>
            <a:endParaRPr lang="en-US" sz="2000" dirty="0"/>
          </a:p>
          <a:p>
            <a:pPr marL="0" lvl="0" indent="0">
              <a:lnSpc>
                <a:spcPct val="110000"/>
              </a:lnSpc>
              <a:spcBef>
                <a:spcPts val="1067"/>
              </a:spcBef>
              <a:buClr>
                <a:srgbClr val="E02826"/>
              </a:buClr>
              <a:buSzPts val="1800"/>
              <a:buNone/>
            </a:pPr>
            <a:r>
              <a:rPr lang="en-US" sz="2000" b="1" dirty="0"/>
              <a:t>For program approval, documentation required to ensure: </a:t>
            </a:r>
            <a:r>
              <a:rPr lang="en-US" sz="2000" dirty="0"/>
              <a:t> </a:t>
            </a:r>
          </a:p>
          <a:p>
            <a:pPr marL="237061" lvl="0" indent="-237061">
              <a:lnSpc>
                <a:spcPct val="110000"/>
              </a:lnSpc>
              <a:spcBef>
                <a:spcPts val="1067"/>
              </a:spcBef>
              <a:buClr>
                <a:srgbClr val="E02826"/>
              </a:buClr>
              <a:buSzPts val="1800"/>
            </a:pPr>
            <a:r>
              <a:rPr lang="en-US" sz="2000" dirty="0"/>
              <a:t>The program is designed so that successful completion of the program requirements will enable students to fulfill the program goals and objectives. </a:t>
            </a:r>
          </a:p>
          <a:p>
            <a:pPr marL="237061" lvl="0" indent="-237061">
              <a:lnSpc>
                <a:spcPct val="110000"/>
              </a:lnSpc>
              <a:spcBef>
                <a:spcPts val="1067"/>
              </a:spcBef>
              <a:buClr>
                <a:srgbClr val="E02826"/>
              </a:buClr>
              <a:buSzPts val="1800"/>
            </a:pPr>
            <a:r>
              <a:rPr lang="en-US" sz="2000" dirty="0"/>
              <a:t>Programs and courses are integrated, with courses designed to effectively meet their objectives and the goals and objectives of the programs for which they are required.</a:t>
            </a:r>
          </a:p>
          <a:p>
            <a:pPr marL="237061" lvl="0" indent="-237061">
              <a:lnSpc>
                <a:spcPct val="110000"/>
              </a:lnSpc>
              <a:spcBef>
                <a:spcPts val="1067"/>
              </a:spcBef>
              <a:buClr>
                <a:srgbClr val="E02826"/>
              </a:buClr>
              <a:buSzPts val="1800"/>
            </a:pPr>
            <a:r>
              <a:rPr lang="en-US" sz="2000" dirty="0"/>
              <a:t>Course outlines of record meet all the requirements of title 5, section 55002 for credit and noncredit course requirements. </a:t>
            </a:r>
          </a:p>
        </p:txBody>
      </p:sp>
    </p:spTree>
    <p:extLst>
      <p:ext uri="{BB962C8B-B14F-4D97-AF65-F5344CB8AC3E}">
        <p14:creationId xmlns:p14="http://schemas.microsoft.com/office/powerpoint/2010/main" val="538442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latin typeface="Book Antiqua" panose="02040602050305030304" pitchFamily="18" charset="0"/>
              </a:rPr>
              <a:t>Compliance</a:t>
            </a:r>
            <a:endParaRPr lang="en-US" dirty="0"/>
          </a:p>
        </p:txBody>
      </p:sp>
      <p:sp>
        <p:nvSpPr>
          <p:cNvPr id="3" name="Content Placeholder 2"/>
          <p:cNvSpPr>
            <a:spLocks noGrp="1"/>
          </p:cNvSpPr>
          <p:nvPr>
            <p:ph sz="half" idx="1"/>
          </p:nvPr>
        </p:nvSpPr>
        <p:spPr/>
        <p:txBody>
          <a:bodyPr>
            <a:normAutofit fontScale="92500" lnSpcReduction="20000"/>
          </a:bodyPr>
          <a:lstStyle/>
          <a:p>
            <a:pPr marL="0" lvl="0" indent="0">
              <a:lnSpc>
                <a:spcPct val="110000"/>
              </a:lnSpc>
              <a:spcBef>
                <a:spcPts val="0"/>
              </a:spcBef>
              <a:buClr>
                <a:srgbClr val="E02826"/>
              </a:buClr>
              <a:buSzPts val="1600"/>
              <a:buNone/>
            </a:pPr>
            <a:r>
              <a:rPr lang="en-US" sz="2000" i="1" dirty="0"/>
              <a:t>“It is also required that the design of the program or the course is not in conflict with any law including state and federal laws, both statutes and regulations. “</a:t>
            </a:r>
            <a:endParaRPr lang="en-US" sz="2000" dirty="0"/>
          </a:p>
          <a:p>
            <a:pPr marL="0" lvl="0" indent="0">
              <a:lnSpc>
                <a:spcPct val="110000"/>
              </a:lnSpc>
              <a:spcBef>
                <a:spcPts val="1067"/>
              </a:spcBef>
              <a:buClr>
                <a:srgbClr val="E02826"/>
              </a:buClr>
              <a:buSzPts val="1600"/>
              <a:buNone/>
            </a:pPr>
            <a:r>
              <a:rPr lang="en-US" sz="2000" b="1" dirty="0"/>
              <a:t>Some of the title 5 sections to note are: </a:t>
            </a:r>
            <a:endParaRPr lang="en-US" sz="2000" dirty="0"/>
          </a:p>
          <a:p>
            <a:pPr marL="237061" lvl="0" indent="-237061">
              <a:lnSpc>
                <a:spcPct val="110000"/>
              </a:lnSpc>
              <a:spcBef>
                <a:spcPts val="1067"/>
              </a:spcBef>
              <a:buClr>
                <a:srgbClr val="E02826"/>
              </a:buClr>
              <a:buSzPts val="1600"/>
            </a:pPr>
            <a:r>
              <a:rPr lang="en-US" sz="2000" dirty="0"/>
              <a:t>Open course regulations [Cal Code </a:t>
            </a:r>
            <a:r>
              <a:rPr lang="en-US" sz="2000" dirty="0" err="1"/>
              <a:t>Regs</a:t>
            </a:r>
            <a:r>
              <a:rPr lang="en-US" sz="2000" dirty="0"/>
              <a:t>, tit 5, § 51006] </a:t>
            </a:r>
          </a:p>
          <a:p>
            <a:pPr marL="237061" lvl="0" indent="-237061">
              <a:lnSpc>
                <a:spcPct val="110000"/>
              </a:lnSpc>
              <a:spcBef>
                <a:spcPts val="1067"/>
              </a:spcBef>
              <a:buClr>
                <a:srgbClr val="E02826"/>
              </a:buClr>
              <a:buSzPts val="1600"/>
            </a:pPr>
            <a:r>
              <a:rPr lang="en-US" sz="2000" dirty="0"/>
              <a:t>Course repeatability regulations [Cal. Code </a:t>
            </a:r>
            <a:r>
              <a:rPr lang="en-US" sz="2000" dirty="0" err="1"/>
              <a:t>Regs</a:t>
            </a:r>
            <a:r>
              <a:rPr lang="en-US" sz="2000" dirty="0"/>
              <a:t>., tit. 5, § 55040-55046 and 58161] </a:t>
            </a:r>
          </a:p>
          <a:p>
            <a:pPr marL="237061" lvl="0" indent="-237061">
              <a:lnSpc>
                <a:spcPct val="110000"/>
              </a:lnSpc>
              <a:spcBef>
                <a:spcPts val="1067"/>
              </a:spcBef>
              <a:buClr>
                <a:srgbClr val="E02826"/>
              </a:buClr>
              <a:buSzPts val="1600"/>
            </a:pPr>
            <a:r>
              <a:rPr lang="en-US" sz="2000" dirty="0"/>
              <a:t>Regulations regarding tutoring and learning assistance [Cal. Code </a:t>
            </a:r>
            <a:r>
              <a:rPr lang="en-US" sz="2000" dirty="0" err="1"/>
              <a:t>Regs</a:t>
            </a:r>
            <a:r>
              <a:rPr lang="en-US" sz="2000" dirty="0"/>
              <a:t>., tit. 5, §§ 58168-58172]</a:t>
            </a:r>
          </a:p>
          <a:p>
            <a:pPr marL="237061" lvl="0" indent="-237061">
              <a:lnSpc>
                <a:spcPct val="110000"/>
              </a:lnSpc>
              <a:spcBef>
                <a:spcPts val="1067"/>
              </a:spcBef>
              <a:buClr>
                <a:srgbClr val="E02826"/>
              </a:buClr>
              <a:buSzPts val="1600"/>
            </a:pPr>
            <a:r>
              <a:rPr lang="en-US" sz="2000" dirty="0"/>
              <a:t>Regulations regarding open-entry open exit courses [Cal. Code </a:t>
            </a:r>
            <a:r>
              <a:rPr lang="en-US" sz="2000" dirty="0" err="1"/>
              <a:t>Regs</a:t>
            </a:r>
            <a:r>
              <a:rPr lang="en-US" sz="2000" dirty="0"/>
              <a:t>., tit. 5, §58164]</a:t>
            </a:r>
          </a:p>
          <a:p>
            <a:pPr marL="237061" lvl="0" indent="-237061">
              <a:lnSpc>
                <a:spcPct val="110000"/>
              </a:lnSpc>
              <a:spcBef>
                <a:spcPts val="1067"/>
              </a:spcBef>
              <a:buClr>
                <a:srgbClr val="E02826"/>
              </a:buClr>
              <a:buSzPts val="1600"/>
            </a:pPr>
            <a:r>
              <a:rPr lang="en-US" sz="2000" dirty="0"/>
              <a:t>Statutes and regulations on student fees [Cal. Code </a:t>
            </a:r>
            <a:r>
              <a:rPr lang="en-US" sz="2000" dirty="0" err="1"/>
              <a:t>Regs</a:t>
            </a:r>
            <a:r>
              <a:rPr lang="en-US" sz="2000" dirty="0"/>
              <a:t>., tit. 5, </a:t>
            </a:r>
            <a:r>
              <a:rPr lang="en-US" sz="2000" dirty="0" smtClean="0"/>
              <a:t>§§ 58500-58509] </a:t>
            </a:r>
            <a:endParaRPr lang="en-US" sz="2000" dirty="0"/>
          </a:p>
          <a:p>
            <a:pPr marL="237061" lvl="0" indent="-237061">
              <a:lnSpc>
                <a:spcPct val="110000"/>
              </a:lnSpc>
              <a:spcBef>
                <a:spcPts val="1067"/>
              </a:spcBef>
              <a:buClr>
                <a:srgbClr val="E02826"/>
              </a:buClr>
              <a:buSzPts val="1600"/>
            </a:pPr>
            <a:r>
              <a:rPr lang="en-US" sz="2000" dirty="0"/>
              <a:t>Prerequisite and enrollment limitation regulations [Cal. Code </a:t>
            </a:r>
            <a:r>
              <a:rPr lang="en-US" sz="2000" dirty="0" err="1"/>
              <a:t>Regs</a:t>
            </a:r>
            <a:r>
              <a:rPr lang="en-US" sz="2000" dirty="0"/>
              <a:t>., tit. 5,  § 55003] </a:t>
            </a:r>
          </a:p>
          <a:p>
            <a:pPr marL="237061" lvl="0" indent="-237061">
              <a:lnSpc>
                <a:spcPct val="110000"/>
              </a:lnSpc>
              <a:spcBef>
                <a:spcPts val="1067"/>
              </a:spcBef>
              <a:buClr>
                <a:srgbClr val="E02826"/>
              </a:buClr>
              <a:buSzPts val="1600"/>
            </a:pPr>
            <a:r>
              <a:rPr lang="en-US" sz="2000" dirty="0"/>
              <a:t>Particular provisions of the Nursing Practice Act [title 16] </a:t>
            </a:r>
          </a:p>
          <a:p>
            <a:pPr marL="0" indent="0">
              <a:buNone/>
            </a:pPr>
            <a:endParaRPr lang="en-US" dirty="0"/>
          </a:p>
        </p:txBody>
      </p:sp>
    </p:spTree>
    <p:extLst>
      <p:ext uri="{BB962C8B-B14F-4D97-AF65-F5344CB8AC3E}">
        <p14:creationId xmlns:p14="http://schemas.microsoft.com/office/powerpoint/2010/main" val="3923896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b="1" dirty="0">
                <a:solidFill>
                  <a:srgbClr val="FFFFFF"/>
                </a:solidFill>
                <a:latin typeface="Book Antiqua" panose="02040602050305030304" pitchFamily="18" charset="0"/>
              </a:rPr>
              <a:t>When Proposals Don’t Meet the Criteria</a:t>
            </a:r>
            <a:endParaRPr lang="en-US" dirty="0"/>
          </a:p>
        </p:txBody>
      </p:sp>
      <p:sp>
        <p:nvSpPr>
          <p:cNvPr id="3" name="Text Placeholder 2"/>
          <p:cNvSpPr>
            <a:spLocks noGrp="1"/>
          </p:cNvSpPr>
          <p:nvPr>
            <p:ph type="body" idx="1"/>
          </p:nvPr>
        </p:nvSpPr>
        <p:spPr>
          <a:xfrm>
            <a:off x="831850" y="2575139"/>
            <a:ext cx="10515600" cy="706823"/>
          </a:xfrm>
        </p:spPr>
        <p:txBody>
          <a:bodyPr/>
          <a:lstStyle/>
          <a:p>
            <a:pPr marL="228600" lvl="0" indent="-228600">
              <a:spcBef>
                <a:spcPts val="0"/>
              </a:spcBef>
              <a:buFont typeface="Arial" panose="020B0604020202020204" pitchFamily="34" charset="0"/>
              <a:buChar char="•"/>
            </a:pPr>
            <a:r>
              <a:rPr lang="en-US" dirty="0"/>
              <a:t>Problem Solving and Good Practices in Local Approval Processes</a:t>
            </a:r>
          </a:p>
          <a:p>
            <a:endParaRPr lang="en-US" dirty="0"/>
          </a:p>
        </p:txBody>
      </p:sp>
    </p:spTree>
    <p:extLst>
      <p:ext uri="{BB962C8B-B14F-4D97-AF65-F5344CB8AC3E}">
        <p14:creationId xmlns:p14="http://schemas.microsoft.com/office/powerpoint/2010/main" val="1973054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solidFill>
                  <a:srgbClr val="93011D"/>
                </a:solidFill>
                <a:latin typeface="Book Antiqua" panose="02040602050305030304" pitchFamily="18" charset="0"/>
              </a:rPr>
              <a:t>Applying Development Criteria: Local Practices</a:t>
            </a:r>
            <a:endParaRPr lang="en-US" dirty="0"/>
          </a:p>
        </p:txBody>
      </p:sp>
      <p:sp>
        <p:nvSpPr>
          <p:cNvPr id="3" name="Content Placeholder 2"/>
          <p:cNvSpPr>
            <a:spLocks noGrp="1"/>
          </p:cNvSpPr>
          <p:nvPr>
            <p:ph sz="half" idx="1"/>
          </p:nvPr>
        </p:nvSpPr>
        <p:spPr/>
        <p:txBody>
          <a:bodyPr/>
          <a:lstStyle/>
          <a:p>
            <a:pPr marL="237061" lvl="0" indent="-228594">
              <a:lnSpc>
                <a:spcPct val="100000"/>
              </a:lnSpc>
              <a:spcBef>
                <a:spcPts val="0"/>
              </a:spcBef>
              <a:buClr>
                <a:srgbClr val="E02826"/>
              </a:buClr>
              <a:buSzPts val="2100"/>
            </a:pPr>
            <a:r>
              <a:rPr lang="en-US" sz="2000" dirty="0"/>
              <a:t>Local practices vary; not all criteria are evaluated by curriculum committees and often only for programs.  </a:t>
            </a:r>
          </a:p>
          <a:p>
            <a:pPr marL="0" lvl="0" indent="0">
              <a:lnSpc>
                <a:spcPct val="100000"/>
              </a:lnSpc>
              <a:spcBef>
                <a:spcPts val="1067"/>
              </a:spcBef>
              <a:buClr>
                <a:srgbClr val="E02826"/>
              </a:buClr>
              <a:buSzPts val="2100"/>
              <a:buNone/>
            </a:pPr>
            <a:endParaRPr lang="en-US" sz="2000" dirty="0"/>
          </a:p>
          <a:p>
            <a:pPr marL="237061" lvl="0" indent="-228594">
              <a:lnSpc>
                <a:spcPct val="100000"/>
              </a:lnSpc>
              <a:spcBef>
                <a:spcPts val="1067"/>
              </a:spcBef>
              <a:buClr>
                <a:srgbClr val="E02826"/>
              </a:buClr>
              <a:buSzPts val="2100"/>
            </a:pPr>
            <a:r>
              <a:rPr lang="en-US" sz="2000" dirty="0"/>
              <a:t>Some colleges and districts delegate review and endorsement of some criteria to other processes, e.g. departmental or administrative review, CIO review, tech review, etc. </a:t>
            </a:r>
          </a:p>
          <a:p>
            <a:pPr marL="0" lvl="0" indent="0">
              <a:lnSpc>
                <a:spcPct val="100000"/>
              </a:lnSpc>
              <a:spcBef>
                <a:spcPts val="1067"/>
              </a:spcBef>
              <a:buClr>
                <a:srgbClr val="E02826"/>
              </a:buClr>
              <a:buSzPts val="2700"/>
              <a:buNone/>
            </a:pPr>
            <a:r>
              <a:rPr lang="en-US" sz="2000" dirty="0">
                <a:solidFill>
                  <a:srgbClr val="E02826"/>
                </a:solidFill>
              </a:rPr>
              <a:t>  </a:t>
            </a:r>
            <a:endParaRPr lang="en-US" sz="2000" dirty="0"/>
          </a:p>
          <a:p>
            <a:pPr marL="0" lvl="0" indent="0">
              <a:lnSpc>
                <a:spcPct val="100000"/>
              </a:lnSpc>
              <a:spcBef>
                <a:spcPts val="1067"/>
              </a:spcBef>
              <a:buClr>
                <a:srgbClr val="E02826"/>
              </a:buClr>
              <a:buSzPts val="2100"/>
              <a:buNone/>
            </a:pPr>
            <a:r>
              <a:rPr lang="en-US" sz="2000" b="1" dirty="0"/>
              <a:t>Good practice for the five criteria to be explicitly discussed as part of new curriculum approval process to ensure adequate review and input from faculty and local senates</a:t>
            </a:r>
            <a:r>
              <a:rPr lang="en-US" sz="2000" b="1" dirty="0" smtClean="0"/>
              <a:t>.</a:t>
            </a:r>
            <a:endParaRPr lang="en-US" sz="2000" dirty="0"/>
          </a:p>
        </p:txBody>
      </p:sp>
    </p:spTree>
    <p:extLst>
      <p:ext uri="{BB962C8B-B14F-4D97-AF65-F5344CB8AC3E}">
        <p14:creationId xmlns:p14="http://schemas.microsoft.com/office/powerpoint/2010/main" val="662662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solidFill>
                  <a:srgbClr val="93011D"/>
                </a:solidFill>
                <a:latin typeface="Book Antiqua" panose="02040602050305030304" pitchFamily="18" charset="0"/>
              </a:rPr>
              <a:t>Navigating Difficult Discussions</a:t>
            </a:r>
            <a:endParaRPr lang="en-US" dirty="0"/>
          </a:p>
        </p:txBody>
      </p:sp>
      <p:sp>
        <p:nvSpPr>
          <p:cNvPr id="3" name="Content Placeholder 2"/>
          <p:cNvSpPr>
            <a:spLocks noGrp="1"/>
          </p:cNvSpPr>
          <p:nvPr>
            <p:ph sz="half" idx="1"/>
          </p:nvPr>
        </p:nvSpPr>
        <p:spPr/>
        <p:txBody>
          <a:bodyPr>
            <a:normAutofit fontScale="77500" lnSpcReduction="20000"/>
          </a:bodyPr>
          <a:lstStyle/>
          <a:p>
            <a:pPr marL="0" lvl="0" indent="0">
              <a:lnSpc>
                <a:spcPct val="120000"/>
              </a:lnSpc>
              <a:spcBef>
                <a:spcPts val="0"/>
              </a:spcBef>
              <a:buClr>
                <a:srgbClr val="E02826"/>
              </a:buClr>
              <a:buSzPts val="2100"/>
              <a:buNone/>
            </a:pPr>
            <a:r>
              <a:rPr lang="en-US" b="1" dirty="0"/>
              <a:t>Scenario #1</a:t>
            </a:r>
            <a:endParaRPr lang="en-US" dirty="0"/>
          </a:p>
          <a:p>
            <a:pPr marL="0" lvl="0" indent="0">
              <a:lnSpc>
                <a:spcPct val="120000"/>
              </a:lnSpc>
              <a:spcBef>
                <a:spcPts val="1067"/>
              </a:spcBef>
              <a:buClr>
                <a:srgbClr val="E02826"/>
              </a:buClr>
              <a:buSzPts val="2100"/>
              <a:buNone/>
            </a:pPr>
            <a:r>
              <a:rPr lang="en-US" dirty="0"/>
              <a:t>“Is this a lower division course?”  </a:t>
            </a:r>
          </a:p>
          <a:p>
            <a:pPr marL="0" lvl="0" indent="0">
              <a:lnSpc>
                <a:spcPct val="120000"/>
              </a:lnSpc>
              <a:spcBef>
                <a:spcPts val="1067"/>
              </a:spcBef>
              <a:buClr>
                <a:srgbClr val="E02826"/>
              </a:buClr>
              <a:buSzPts val="2100"/>
              <a:buNone/>
            </a:pPr>
            <a:endParaRPr lang="en-US" dirty="0"/>
          </a:p>
          <a:p>
            <a:pPr marL="0" lvl="0" indent="0">
              <a:lnSpc>
                <a:spcPct val="120000"/>
              </a:lnSpc>
              <a:spcBef>
                <a:spcPts val="1800"/>
              </a:spcBef>
              <a:buClr>
                <a:srgbClr val="E02826"/>
              </a:buClr>
              <a:buSzPts val="2100"/>
              <a:buNone/>
            </a:pPr>
            <a:endParaRPr lang="en-US" b="1" dirty="0"/>
          </a:p>
          <a:p>
            <a:pPr marL="0" lvl="0" indent="0">
              <a:lnSpc>
                <a:spcPct val="120000"/>
              </a:lnSpc>
              <a:spcBef>
                <a:spcPts val="4800"/>
              </a:spcBef>
              <a:buClr>
                <a:srgbClr val="E02826"/>
              </a:buClr>
              <a:buSzPts val="2100"/>
              <a:buNone/>
            </a:pPr>
            <a:r>
              <a:rPr lang="en-US" b="1" dirty="0" smtClean="0"/>
              <a:t>Scenario </a:t>
            </a:r>
            <a:r>
              <a:rPr lang="en-US" b="1" dirty="0"/>
              <a:t>#2</a:t>
            </a:r>
            <a:endParaRPr lang="en-US" dirty="0"/>
          </a:p>
          <a:p>
            <a:pPr marL="0" lvl="0" indent="0">
              <a:lnSpc>
                <a:spcPct val="120000"/>
              </a:lnSpc>
              <a:spcBef>
                <a:spcPts val="1067"/>
              </a:spcBef>
              <a:buClr>
                <a:srgbClr val="E02826"/>
              </a:buClr>
              <a:buSzPts val="2100"/>
              <a:buNone/>
            </a:pPr>
            <a:r>
              <a:rPr lang="en-US" dirty="0"/>
              <a:t>“Do we have enough faculty to offer this course in the next two years?”</a:t>
            </a:r>
          </a:p>
          <a:p>
            <a:pPr>
              <a:lnSpc>
                <a:spcPct val="120000"/>
              </a:lnSpc>
            </a:pPr>
            <a:endParaRPr lang="en-US" dirty="0"/>
          </a:p>
        </p:txBody>
      </p:sp>
      <p:sp>
        <p:nvSpPr>
          <p:cNvPr id="4" name="Content Placeholder 3"/>
          <p:cNvSpPr>
            <a:spLocks noGrp="1"/>
          </p:cNvSpPr>
          <p:nvPr>
            <p:ph sz="half" idx="2"/>
          </p:nvPr>
        </p:nvSpPr>
        <p:spPr/>
        <p:txBody>
          <a:bodyPr>
            <a:normAutofit fontScale="77500" lnSpcReduction="20000"/>
          </a:bodyPr>
          <a:lstStyle/>
          <a:p>
            <a:pPr marL="0" indent="0">
              <a:lnSpc>
                <a:spcPct val="120000"/>
              </a:lnSpc>
              <a:spcBef>
                <a:spcPts val="0"/>
              </a:spcBef>
              <a:buClr>
                <a:schemeClr val="dk1"/>
              </a:buClr>
              <a:buSzPts val="2100"/>
              <a:buNone/>
            </a:pPr>
            <a:r>
              <a:rPr lang="en-US" b="1" dirty="0"/>
              <a:t>Scenario #3</a:t>
            </a:r>
          </a:p>
          <a:p>
            <a:pPr marL="0" indent="0">
              <a:lnSpc>
                <a:spcPct val="120000"/>
              </a:lnSpc>
              <a:spcBef>
                <a:spcPts val="1067"/>
              </a:spcBef>
              <a:buClr>
                <a:schemeClr val="dk1"/>
              </a:buClr>
              <a:buSzPts val="2100"/>
              <a:buNone/>
            </a:pPr>
            <a:r>
              <a:rPr lang="en-US" dirty="0"/>
              <a:t>“How many hours and units are you proposing for this new AB705 support course?  Do we have the FTES to accommodate this?”  </a:t>
            </a:r>
          </a:p>
          <a:p>
            <a:pPr marL="0" indent="0">
              <a:lnSpc>
                <a:spcPct val="120000"/>
              </a:lnSpc>
              <a:spcBef>
                <a:spcPts val="1067"/>
              </a:spcBef>
              <a:buClr>
                <a:schemeClr val="dk1"/>
              </a:buClr>
              <a:buSzPts val="2100"/>
              <a:buNone/>
            </a:pPr>
            <a:endParaRPr lang="en-US" dirty="0"/>
          </a:p>
          <a:p>
            <a:pPr marL="0" indent="0">
              <a:lnSpc>
                <a:spcPct val="120000"/>
              </a:lnSpc>
              <a:spcBef>
                <a:spcPts val="1067"/>
              </a:spcBef>
              <a:buClr>
                <a:schemeClr val="dk1"/>
              </a:buClr>
              <a:buSzPts val="2100"/>
              <a:buNone/>
            </a:pPr>
            <a:r>
              <a:rPr lang="en-US" b="1" dirty="0"/>
              <a:t>Scenario #4</a:t>
            </a:r>
          </a:p>
          <a:p>
            <a:pPr marL="0" indent="0">
              <a:lnSpc>
                <a:spcPct val="120000"/>
              </a:lnSpc>
              <a:spcBef>
                <a:spcPts val="1067"/>
              </a:spcBef>
              <a:buClr>
                <a:schemeClr val="dk1"/>
              </a:buClr>
              <a:buSzPts val="2100"/>
              <a:buNone/>
            </a:pPr>
            <a:r>
              <a:rPr lang="en-US" dirty="0"/>
              <a:t>“What documentation are you presenting that supports the need for this program?”  </a:t>
            </a:r>
          </a:p>
          <a:p>
            <a:endParaRPr lang="en-US" dirty="0"/>
          </a:p>
        </p:txBody>
      </p:sp>
    </p:spTree>
    <p:extLst>
      <p:ext uri="{BB962C8B-B14F-4D97-AF65-F5344CB8AC3E}">
        <p14:creationId xmlns:p14="http://schemas.microsoft.com/office/powerpoint/2010/main" val="3438864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solidFill>
                  <a:srgbClr val="93011D"/>
                </a:solidFill>
                <a:latin typeface="Book Antiqua" panose="02040602050305030304" pitchFamily="18" charset="0"/>
              </a:rPr>
              <a:t>Local Practice Example: Napa Valley College</a:t>
            </a:r>
            <a:endParaRPr lang="en-US" dirty="0"/>
          </a:p>
        </p:txBody>
      </p:sp>
      <p:sp>
        <p:nvSpPr>
          <p:cNvPr id="3" name="Content Placeholder 2"/>
          <p:cNvSpPr>
            <a:spLocks noGrp="1"/>
          </p:cNvSpPr>
          <p:nvPr>
            <p:ph sz="half" idx="1"/>
          </p:nvPr>
        </p:nvSpPr>
        <p:spPr/>
        <p:txBody>
          <a:bodyPr>
            <a:normAutofit fontScale="25000" lnSpcReduction="20000"/>
          </a:bodyPr>
          <a:lstStyle/>
          <a:p>
            <a:pPr marL="237061" lvl="0" indent="-237061">
              <a:lnSpc>
                <a:spcPct val="120000"/>
              </a:lnSpc>
              <a:spcBef>
                <a:spcPts val="0"/>
              </a:spcBef>
              <a:buClr>
                <a:srgbClr val="E02826"/>
              </a:buClr>
              <a:buSzPts val="1600"/>
            </a:pPr>
            <a:r>
              <a:rPr lang="en-US" sz="7200" dirty="0"/>
              <a:t>Initial New Program review by joint Senate / Administration task force comprised of:</a:t>
            </a:r>
          </a:p>
          <a:p>
            <a:pPr marL="694249" lvl="1" indent="-237061">
              <a:lnSpc>
                <a:spcPct val="120000"/>
              </a:lnSpc>
              <a:spcBef>
                <a:spcPts val="0"/>
              </a:spcBef>
              <a:buClr>
                <a:srgbClr val="E02826"/>
              </a:buClr>
              <a:buSzPts val="1400"/>
            </a:pPr>
            <a:r>
              <a:rPr lang="en-US" sz="4800" dirty="0"/>
              <a:t>CC Faculty Chair</a:t>
            </a:r>
          </a:p>
          <a:p>
            <a:pPr marL="694249" lvl="1" indent="-237061">
              <a:lnSpc>
                <a:spcPct val="120000"/>
              </a:lnSpc>
              <a:spcBef>
                <a:spcPts val="0"/>
              </a:spcBef>
              <a:buClr>
                <a:srgbClr val="E02826"/>
              </a:buClr>
              <a:buSzPts val="1400"/>
            </a:pPr>
            <a:r>
              <a:rPr lang="en-US" sz="4800" dirty="0"/>
              <a:t>VP of Academic Affairs</a:t>
            </a:r>
          </a:p>
          <a:p>
            <a:pPr marL="694249" lvl="1" indent="-237061">
              <a:lnSpc>
                <a:spcPct val="120000"/>
              </a:lnSpc>
              <a:spcBef>
                <a:spcPts val="0"/>
              </a:spcBef>
              <a:buClr>
                <a:srgbClr val="E02826"/>
              </a:buClr>
              <a:buSzPts val="1400"/>
            </a:pPr>
            <a:r>
              <a:rPr lang="en-US" sz="4800" dirty="0"/>
              <a:t>Senate President</a:t>
            </a:r>
          </a:p>
          <a:p>
            <a:pPr marL="694249" lvl="1" indent="-237061">
              <a:lnSpc>
                <a:spcPct val="120000"/>
              </a:lnSpc>
              <a:spcBef>
                <a:spcPts val="0"/>
              </a:spcBef>
              <a:buClr>
                <a:srgbClr val="E02826"/>
              </a:buClr>
              <a:buSzPts val="1400"/>
            </a:pPr>
            <a:r>
              <a:rPr lang="en-US" sz="4800" dirty="0"/>
              <a:t>Area Dean</a:t>
            </a:r>
          </a:p>
          <a:p>
            <a:pPr marL="694249" lvl="1" indent="-237061">
              <a:lnSpc>
                <a:spcPct val="120000"/>
              </a:lnSpc>
              <a:spcBef>
                <a:spcPts val="0"/>
              </a:spcBef>
              <a:buClr>
                <a:srgbClr val="E02826"/>
              </a:buClr>
              <a:buSzPts val="1400"/>
            </a:pPr>
            <a:r>
              <a:rPr lang="en-US" sz="4800" dirty="0"/>
              <a:t>Proposing faculty member</a:t>
            </a:r>
          </a:p>
          <a:p>
            <a:pPr marL="237061" lvl="0" indent="-237061">
              <a:lnSpc>
                <a:spcPct val="120000"/>
              </a:lnSpc>
              <a:spcBef>
                <a:spcPts val="1067"/>
              </a:spcBef>
              <a:buClr>
                <a:srgbClr val="E02826"/>
              </a:buClr>
              <a:buSzPts val="1600"/>
            </a:pPr>
            <a:r>
              <a:rPr lang="en-US" sz="7200" dirty="0"/>
              <a:t>Review  based on development criteria</a:t>
            </a:r>
          </a:p>
          <a:p>
            <a:pPr marL="237061" lvl="0" indent="-237061">
              <a:lnSpc>
                <a:spcPct val="120000"/>
              </a:lnSpc>
              <a:spcBef>
                <a:spcPts val="1067"/>
              </a:spcBef>
              <a:buClr>
                <a:srgbClr val="E02826"/>
              </a:buClr>
              <a:buSzPts val="1600"/>
            </a:pPr>
            <a:r>
              <a:rPr lang="en-US" sz="7200" dirty="0"/>
              <a:t>Two tracks after initial review, depending on findings – either green light to go ahead or additional data collection to validate need, feasibility, or other criteria.</a:t>
            </a:r>
          </a:p>
          <a:p>
            <a:pPr marL="237061" lvl="0" indent="-237061">
              <a:lnSpc>
                <a:spcPct val="120000"/>
              </a:lnSpc>
              <a:spcBef>
                <a:spcPts val="1067"/>
              </a:spcBef>
              <a:buClr>
                <a:srgbClr val="E02826"/>
              </a:buClr>
              <a:buSzPts val="1600"/>
            </a:pPr>
            <a:r>
              <a:rPr lang="en-US" sz="7200" dirty="0"/>
              <a:t>Submission through regular curriculum committee process.  </a:t>
            </a:r>
          </a:p>
          <a:p>
            <a:pPr marL="237061" lvl="0" indent="-237061">
              <a:lnSpc>
                <a:spcPct val="120000"/>
              </a:lnSpc>
              <a:spcBef>
                <a:spcPts val="1067"/>
              </a:spcBef>
              <a:buClr>
                <a:srgbClr val="E02826"/>
              </a:buClr>
              <a:buSzPts val="1600"/>
            </a:pPr>
            <a:r>
              <a:rPr lang="en-US" sz="7200" dirty="0"/>
              <a:t>Pros: avoids stalling after lengthy curriculum development process by faculty or after committing to grants or other external funding and partners.  </a:t>
            </a:r>
          </a:p>
          <a:p>
            <a:pPr marL="237061" lvl="0" indent="-237061">
              <a:lnSpc>
                <a:spcPct val="120000"/>
              </a:lnSpc>
              <a:spcBef>
                <a:spcPts val="1067"/>
              </a:spcBef>
              <a:buClr>
                <a:srgbClr val="E02826"/>
              </a:buClr>
              <a:buSzPts val="1600"/>
            </a:pPr>
            <a:r>
              <a:rPr lang="en-US" sz="7200" dirty="0"/>
              <a:t>Cons: takes time and can result in a determination to not move ahead with new program.     </a:t>
            </a:r>
          </a:p>
        </p:txBody>
      </p:sp>
    </p:spTree>
    <p:extLst>
      <p:ext uri="{BB962C8B-B14F-4D97-AF65-F5344CB8AC3E}">
        <p14:creationId xmlns:p14="http://schemas.microsoft.com/office/powerpoint/2010/main" val="2810936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solidFill>
                  <a:srgbClr val="93011D"/>
                </a:solidFill>
                <a:latin typeface="Book Antiqua" panose="02040602050305030304" pitchFamily="18" charset="0"/>
              </a:rPr>
              <a:t>Take-Away Questions</a:t>
            </a:r>
            <a:endParaRPr lang="en-US" dirty="0"/>
          </a:p>
        </p:txBody>
      </p:sp>
      <p:sp>
        <p:nvSpPr>
          <p:cNvPr id="3" name="Content Placeholder 2"/>
          <p:cNvSpPr>
            <a:spLocks noGrp="1"/>
          </p:cNvSpPr>
          <p:nvPr>
            <p:ph sz="half" idx="1"/>
          </p:nvPr>
        </p:nvSpPr>
        <p:spPr/>
        <p:txBody>
          <a:bodyPr/>
          <a:lstStyle/>
          <a:p>
            <a:pPr marL="237061" lvl="0" indent="-228594">
              <a:lnSpc>
                <a:spcPct val="100000"/>
              </a:lnSpc>
              <a:spcBef>
                <a:spcPts val="0"/>
              </a:spcBef>
              <a:spcAft>
                <a:spcPts val="1200"/>
              </a:spcAft>
              <a:buClr>
                <a:srgbClr val="E02826"/>
              </a:buClr>
              <a:buSzPts val="2100"/>
            </a:pPr>
            <a:r>
              <a:rPr lang="en-US" sz="2400" dirty="0"/>
              <a:t>Does </a:t>
            </a:r>
            <a:r>
              <a:rPr lang="en-US" sz="2400" dirty="0" smtClean="0"/>
              <a:t>your </a:t>
            </a:r>
            <a:r>
              <a:rPr lang="en-US" sz="2400" dirty="0"/>
              <a:t>curriculum committee evaluate the five criteria in the approval process?   </a:t>
            </a:r>
          </a:p>
          <a:p>
            <a:pPr marL="237061" lvl="0" indent="-228594">
              <a:lnSpc>
                <a:spcPct val="100000"/>
              </a:lnSpc>
              <a:spcBef>
                <a:spcPts val="1067"/>
              </a:spcBef>
              <a:spcAft>
                <a:spcPts val="1200"/>
              </a:spcAft>
              <a:buClr>
                <a:srgbClr val="E02826"/>
              </a:buClr>
              <a:buSzPts val="2100"/>
            </a:pPr>
            <a:r>
              <a:rPr lang="en-US" sz="2400" dirty="0"/>
              <a:t>If so, how is this review conducted?  Who participates?   </a:t>
            </a:r>
          </a:p>
          <a:p>
            <a:pPr marL="237061" lvl="0" indent="-228594">
              <a:lnSpc>
                <a:spcPct val="100000"/>
              </a:lnSpc>
              <a:spcBef>
                <a:spcPts val="1067"/>
              </a:spcBef>
              <a:spcAft>
                <a:spcPts val="1200"/>
              </a:spcAft>
              <a:buClr>
                <a:srgbClr val="E02826"/>
              </a:buClr>
              <a:buSzPts val="2100"/>
            </a:pPr>
            <a:r>
              <a:rPr lang="en-US" sz="2400" dirty="0"/>
              <a:t>Are faculty trained or informed about these criteria prior to developing curriculum or making major revisions?  </a:t>
            </a:r>
          </a:p>
          <a:p>
            <a:pPr marL="237061" lvl="0" indent="-228594">
              <a:lnSpc>
                <a:spcPct val="100000"/>
              </a:lnSpc>
              <a:spcBef>
                <a:spcPts val="1067"/>
              </a:spcBef>
              <a:spcAft>
                <a:spcPts val="1200"/>
              </a:spcAft>
              <a:buClr>
                <a:srgbClr val="E02826"/>
              </a:buClr>
              <a:buSzPts val="2100"/>
            </a:pPr>
            <a:r>
              <a:rPr lang="en-US" sz="2400" dirty="0"/>
              <a:t>What are the common disputes managed by your committee that might be related to or clarified by review against the development criteria?  </a:t>
            </a:r>
          </a:p>
        </p:txBody>
      </p:sp>
    </p:spTree>
    <p:extLst>
      <p:ext uri="{BB962C8B-B14F-4D97-AF65-F5344CB8AC3E}">
        <p14:creationId xmlns:p14="http://schemas.microsoft.com/office/powerpoint/2010/main" val="1422054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spcBef>
                <a:spcPts val="1000"/>
              </a:spcBef>
            </a:pPr>
            <a:r>
              <a:rPr lang="en" dirty="0">
                <a:latin typeface="Book Antiqua" panose="02040602050305030304" pitchFamily="18" charset="0"/>
                <a:ea typeface="+mn-ea"/>
                <a:cs typeface="Gill Sans" panose="020B0502020104020203" pitchFamily="34" charset="-79"/>
              </a:rPr>
              <a:t>Session Learning </a:t>
            </a:r>
            <a:r>
              <a:rPr lang="en" dirty="0" smtClean="0">
                <a:latin typeface="Book Antiqua" panose="02040602050305030304" pitchFamily="18" charset="0"/>
                <a:ea typeface="+mn-ea"/>
                <a:cs typeface="Gill Sans" panose="020B0502020104020203" pitchFamily="34" charset="-79"/>
              </a:rPr>
              <a:t>Outcomes</a:t>
            </a:r>
            <a:endParaRPr lang="en-US" dirty="0"/>
          </a:p>
        </p:txBody>
      </p:sp>
      <p:sp>
        <p:nvSpPr>
          <p:cNvPr id="5" name="Content Placeholder 4"/>
          <p:cNvSpPr>
            <a:spLocks noGrp="1"/>
          </p:cNvSpPr>
          <p:nvPr>
            <p:ph sz="half" idx="1"/>
          </p:nvPr>
        </p:nvSpPr>
        <p:spPr/>
        <p:txBody>
          <a:bodyPr>
            <a:normAutofit/>
          </a:bodyPr>
          <a:lstStyle/>
          <a:p>
            <a:pPr marL="609585" lvl="0" indent="-457189">
              <a:lnSpc>
                <a:spcPct val="100000"/>
              </a:lnSpc>
              <a:spcBef>
                <a:spcPts val="0"/>
              </a:spcBef>
              <a:buSzPts val="1800"/>
              <a:buFont typeface="Arial" panose="020B0604020202020204" pitchFamily="34" charset="0"/>
              <a:buAutoNum type="arabicPeriod"/>
            </a:pPr>
            <a:r>
              <a:rPr lang="en-US" dirty="0"/>
              <a:t>Describe and explain rationale for </a:t>
            </a:r>
            <a:r>
              <a:rPr lang="en-US" dirty="0" smtClean="0"/>
              <a:t>development </a:t>
            </a:r>
            <a:r>
              <a:rPr lang="en-US" dirty="0"/>
              <a:t>criteria in PCAH</a:t>
            </a:r>
          </a:p>
          <a:p>
            <a:pPr marL="1219170" lvl="1" indent="-423323">
              <a:spcBef>
                <a:spcPts val="1333"/>
              </a:spcBef>
              <a:buSzPts val="1400"/>
              <a:buFont typeface="Arial" panose="020B0604020202020204" pitchFamily="34" charset="0"/>
              <a:buAutoNum type="alphaLcPeriod"/>
            </a:pPr>
            <a:r>
              <a:rPr lang="en-US" dirty="0"/>
              <a:t>Appropriateness to mission</a:t>
            </a:r>
          </a:p>
          <a:p>
            <a:pPr marL="1219170" lvl="1" indent="-423323">
              <a:spcBef>
                <a:spcPts val="1333"/>
              </a:spcBef>
              <a:buSzPts val="1400"/>
              <a:buFont typeface="Arial" panose="020B0604020202020204" pitchFamily="34" charset="0"/>
              <a:buAutoNum type="alphaLcPeriod"/>
            </a:pPr>
            <a:r>
              <a:rPr lang="en-US" dirty="0"/>
              <a:t>Demonstrated need</a:t>
            </a:r>
          </a:p>
          <a:p>
            <a:pPr marL="1219170" lvl="1" indent="-423323">
              <a:spcBef>
                <a:spcPts val="1333"/>
              </a:spcBef>
              <a:buSzPts val="1400"/>
              <a:buFont typeface="Arial" panose="020B0604020202020204" pitchFamily="34" charset="0"/>
              <a:buAutoNum type="alphaLcPeriod"/>
            </a:pPr>
            <a:r>
              <a:rPr lang="en-US" dirty="0"/>
              <a:t>Curriculum standards</a:t>
            </a:r>
          </a:p>
          <a:p>
            <a:pPr marL="1219170" lvl="1" indent="-423323">
              <a:spcBef>
                <a:spcPts val="1333"/>
              </a:spcBef>
              <a:buSzPts val="1400"/>
              <a:buFont typeface="Arial" panose="020B0604020202020204" pitchFamily="34" charset="0"/>
              <a:buAutoNum type="alphaLcPeriod"/>
            </a:pPr>
            <a:r>
              <a:rPr lang="en-US" dirty="0"/>
              <a:t>Adequacy of resources</a:t>
            </a:r>
          </a:p>
          <a:p>
            <a:pPr marL="1219170" lvl="1" indent="-423323">
              <a:spcBef>
                <a:spcPts val="1333"/>
              </a:spcBef>
              <a:buSzPts val="1400"/>
              <a:buFont typeface="Arial" panose="020B0604020202020204" pitchFamily="34" charset="0"/>
              <a:buAutoNum type="alphaLcPeriod"/>
            </a:pPr>
            <a:r>
              <a:rPr lang="en-US" dirty="0"/>
              <a:t>Regulatory compliance</a:t>
            </a:r>
          </a:p>
          <a:p>
            <a:pPr marL="609585" lvl="0" indent="-457189">
              <a:lnSpc>
                <a:spcPct val="100000"/>
              </a:lnSpc>
              <a:spcBef>
                <a:spcPts val="1333"/>
              </a:spcBef>
              <a:spcAft>
                <a:spcPts val="1333"/>
              </a:spcAft>
              <a:buSzPts val="1800"/>
              <a:buFont typeface="Arial" panose="020B0604020202020204" pitchFamily="34" charset="0"/>
              <a:buAutoNum type="arabicPeriod"/>
            </a:pPr>
            <a:r>
              <a:rPr lang="en-US" dirty="0"/>
              <a:t>Provide examples of best practices for developing new </a:t>
            </a:r>
            <a:r>
              <a:rPr lang="en-US" dirty="0" smtClean="0"/>
              <a:t>curriculum</a:t>
            </a:r>
            <a:endParaRPr lang="en-US" dirty="0"/>
          </a:p>
        </p:txBody>
      </p:sp>
    </p:spTree>
    <p:extLst>
      <p:ext uri="{BB962C8B-B14F-4D97-AF65-F5344CB8AC3E}">
        <p14:creationId xmlns:p14="http://schemas.microsoft.com/office/powerpoint/2010/main" val="878514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b="1" dirty="0">
                <a:solidFill>
                  <a:srgbClr val="FFFFFF"/>
                </a:solidFill>
                <a:latin typeface="Book Antiqua" panose="02040602050305030304" pitchFamily="18" charset="0"/>
              </a:rPr>
              <a:t>Curriculum Approval Authority</a:t>
            </a:r>
            <a:endParaRPr lang="en-US" dirty="0"/>
          </a:p>
        </p:txBody>
      </p:sp>
      <p:sp>
        <p:nvSpPr>
          <p:cNvPr id="3" name="Text Placeholder 2"/>
          <p:cNvSpPr>
            <a:spLocks noGrp="1"/>
          </p:cNvSpPr>
          <p:nvPr>
            <p:ph type="body" idx="1"/>
          </p:nvPr>
        </p:nvSpPr>
        <p:spPr>
          <a:xfrm>
            <a:off x="831850" y="2575139"/>
            <a:ext cx="10067059" cy="1202534"/>
          </a:xfrm>
        </p:spPr>
        <p:txBody>
          <a:bodyPr>
            <a:noAutofit/>
          </a:bodyPr>
          <a:lstStyle/>
          <a:p>
            <a:pPr marL="457200" indent="-457200">
              <a:lnSpc>
                <a:spcPct val="120000"/>
              </a:lnSpc>
              <a:buFont typeface="Arial" panose="020B0604020202020204" pitchFamily="34" charset="0"/>
              <a:buChar char="•"/>
            </a:pPr>
            <a:r>
              <a:rPr lang="en-US" dirty="0"/>
              <a:t>Brief overview of roles of senate, curriculum committee, and governing board </a:t>
            </a:r>
          </a:p>
        </p:txBody>
      </p:sp>
    </p:spTree>
    <p:extLst>
      <p:ext uri="{BB962C8B-B14F-4D97-AF65-F5344CB8AC3E}">
        <p14:creationId xmlns:p14="http://schemas.microsoft.com/office/powerpoint/2010/main" val="1110148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solidFill>
                  <a:srgbClr val="93011D"/>
                </a:solidFill>
                <a:latin typeface="Book Antiqua" panose="02040602050305030304" pitchFamily="18" charset="0"/>
              </a:rPr>
              <a:t>Curriculum Authority – Academic Senates</a:t>
            </a:r>
            <a:endParaRPr lang="en-US" dirty="0"/>
          </a:p>
        </p:txBody>
      </p:sp>
      <p:sp>
        <p:nvSpPr>
          <p:cNvPr id="3" name="Content Placeholder 2"/>
          <p:cNvSpPr>
            <a:spLocks noGrp="1"/>
          </p:cNvSpPr>
          <p:nvPr>
            <p:ph sz="half" idx="1"/>
          </p:nvPr>
        </p:nvSpPr>
        <p:spPr/>
        <p:txBody>
          <a:bodyPr>
            <a:normAutofit fontScale="92500" lnSpcReduction="10000"/>
          </a:bodyPr>
          <a:lstStyle/>
          <a:p>
            <a:pPr marL="0" lvl="0" indent="0">
              <a:lnSpc>
                <a:spcPct val="100000"/>
              </a:lnSpc>
              <a:spcBef>
                <a:spcPts val="0"/>
              </a:spcBef>
              <a:buClr>
                <a:srgbClr val="E02826"/>
              </a:buClr>
              <a:buSzPts val="1100"/>
              <a:buNone/>
            </a:pPr>
            <a:r>
              <a:rPr lang="en-US" sz="2000" b="1" dirty="0"/>
              <a:t>California Education Code §70902(b)(7) </a:t>
            </a:r>
            <a:endParaRPr lang="en-US" sz="2000" dirty="0"/>
          </a:p>
          <a:p>
            <a:pPr marL="237061" lvl="1" indent="0">
              <a:lnSpc>
                <a:spcPct val="100000"/>
              </a:lnSpc>
              <a:spcBef>
                <a:spcPts val="400"/>
              </a:spcBef>
              <a:buClr>
                <a:srgbClr val="E02826"/>
              </a:buClr>
              <a:buSzPts val="1100"/>
              <a:buNone/>
            </a:pPr>
            <a:r>
              <a:rPr lang="en-US" sz="2000" b="1" dirty="0"/>
              <a:t>“</a:t>
            </a:r>
            <a:r>
              <a:rPr lang="en-US" sz="2000" dirty="0"/>
              <a:t>The governing board of each district shall establish procedures to ensure . . . the right of academic senates to assume primary responsibility for making recommendations in the areas of curriculum and academic standards.”</a:t>
            </a:r>
          </a:p>
          <a:p>
            <a:pPr marL="0" lvl="0" indent="0">
              <a:lnSpc>
                <a:spcPct val="100000"/>
              </a:lnSpc>
              <a:spcBef>
                <a:spcPts val="400"/>
              </a:spcBef>
              <a:buClr>
                <a:srgbClr val="E02826"/>
              </a:buClr>
              <a:buSzPts val="1100"/>
              <a:buNone/>
            </a:pPr>
            <a:endParaRPr lang="en-US" sz="2000" dirty="0"/>
          </a:p>
          <a:p>
            <a:pPr marL="0" lvl="0" indent="0">
              <a:lnSpc>
                <a:spcPct val="100000"/>
              </a:lnSpc>
              <a:spcBef>
                <a:spcPts val="400"/>
              </a:spcBef>
              <a:buClr>
                <a:srgbClr val="E02826"/>
              </a:buClr>
              <a:buSzPts val="1100"/>
              <a:buNone/>
            </a:pPr>
            <a:r>
              <a:rPr lang="en-US" sz="2000" b="1" dirty="0"/>
              <a:t>Title 5 §53200 </a:t>
            </a:r>
            <a:r>
              <a:rPr lang="en-US" sz="2000" dirty="0"/>
              <a:t>lists the following as “academic and professional matters” or “10+1”: </a:t>
            </a:r>
          </a:p>
          <a:p>
            <a:pPr marL="237061" lvl="0" indent="-228594">
              <a:lnSpc>
                <a:spcPct val="100000"/>
              </a:lnSpc>
              <a:spcBef>
                <a:spcPts val="1067"/>
              </a:spcBef>
              <a:buClr>
                <a:srgbClr val="E02826"/>
              </a:buClr>
              <a:buSzPts val="1100"/>
            </a:pPr>
            <a:r>
              <a:rPr lang="en-US" sz="2000" dirty="0"/>
              <a:t>curriculum, including establishing prerequisites and placing courses within disciplines;</a:t>
            </a:r>
          </a:p>
          <a:p>
            <a:pPr marL="237061" lvl="0" indent="-228594">
              <a:lnSpc>
                <a:spcPct val="100000"/>
              </a:lnSpc>
              <a:spcBef>
                <a:spcPts val="1067"/>
              </a:spcBef>
              <a:buClr>
                <a:srgbClr val="E02826"/>
              </a:buClr>
              <a:buSzPts val="1100"/>
            </a:pPr>
            <a:r>
              <a:rPr lang="en-US" sz="2000" dirty="0"/>
              <a:t>degree and certificate requirements;</a:t>
            </a:r>
          </a:p>
          <a:p>
            <a:pPr marL="237061" lvl="0" indent="-228594">
              <a:lnSpc>
                <a:spcPct val="100000"/>
              </a:lnSpc>
              <a:spcBef>
                <a:spcPts val="1067"/>
              </a:spcBef>
              <a:buClr>
                <a:srgbClr val="E02826"/>
              </a:buClr>
              <a:buSzPts val="1100"/>
            </a:pPr>
            <a:r>
              <a:rPr lang="en-US" sz="2000" dirty="0"/>
              <a:t>grading policies;</a:t>
            </a:r>
          </a:p>
          <a:p>
            <a:pPr marL="237061" lvl="0" indent="-228594">
              <a:lnSpc>
                <a:spcPct val="100000"/>
              </a:lnSpc>
              <a:spcBef>
                <a:spcPts val="1067"/>
              </a:spcBef>
              <a:buClr>
                <a:srgbClr val="E02826"/>
              </a:buClr>
              <a:buSzPts val="1100"/>
            </a:pPr>
            <a:r>
              <a:rPr lang="en-US" sz="2000" dirty="0"/>
              <a:t>educational program development;</a:t>
            </a:r>
          </a:p>
          <a:p>
            <a:pPr marL="237061" lvl="0" indent="-228594">
              <a:lnSpc>
                <a:spcPct val="100000"/>
              </a:lnSpc>
              <a:spcBef>
                <a:spcPts val="1067"/>
              </a:spcBef>
              <a:buClr>
                <a:srgbClr val="E02826"/>
              </a:buClr>
              <a:buSzPts val="1100"/>
            </a:pPr>
            <a:r>
              <a:rPr lang="en-US" sz="2000" dirty="0"/>
              <a:t>standards or policies regarding student preparation and </a:t>
            </a:r>
            <a:r>
              <a:rPr lang="en-US" sz="2000" dirty="0" smtClean="0"/>
              <a:t>success</a:t>
            </a:r>
            <a:endParaRPr lang="en-US" sz="2000" dirty="0"/>
          </a:p>
        </p:txBody>
      </p:sp>
    </p:spTree>
    <p:extLst>
      <p:ext uri="{BB962C8B-B14F-4D97-AF65-F5344CB8AC3E}">
        <p14:creationId xmlns:p14="http://schemas.microsoft.com/office/powerpoint/2010/main" val="1151875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solidFill>
                  <a:srgbClr val="93011D"/>
                </a:solidFill>
                <a:latin typeface="Book Antiqua" panose="02040602050305030304" pitchFamily="18" charset="0"/>
              </a:rPr>
              <a:t>Curriculum Authority – Curriculum Committees</a:t>
            </a:r>
            <a:endParaRPr lang="en-US" dirty="0"/>
          </a:p>
        </p:txBody>
      </p:sp>
      <p:sp>
        <p:nvSpPr>
          <p:cNvPr id="3" name="Content Placeholder 2"/>
          <p:cNvSpPr>
            <a:spLocks noGrp="1"/>
          </p:cNvSpPr>
          <p:nvPr>
            <p:ph sz="half" idx="1"/>
          </p:nvPr>
        </p:nvSpPr>
        <p:spPr/>
        <p:txBody>
          <a:bodyPr>
            <a:normAutofit/>
          </a:bodyPr>
          <a:lstStyle/>
          <a:p>
            <a:pPr marL="0" lvl="0" indent="0">
              <a:lnSpc>
                <a:spcPct val="100000"/>
              </a:lnSpc>
              <a:spcBef>
                <a:spcPts val="0"/>
              </a:spcBef>
              <a:buClr>
                <a:srgbClr val="E02826"/>
              </a:buClr>
              <a:buSzPts val="2100"/>
              <a:buNone/>
            </a:pPr>
            <a:r>
              <a:rPr lang="en-US" sz="2400" b="1" dirty="0"/>
              <a:t>Title 5 §55002 : </a:t>
            </a:r>
            <a:endParaRPr lang="en-US" sz="2400" dirty="0"/>
          </a:p>
          <a:p>
            <a:pPr marL="0" lvl="0" indent="0">
              <a:lnSpc>
                <a:spcPct val="100000"/>
              </a:lnSpc>
              <a:spcBef>
                <a:spcPts val="1067"/>
              </a:spcBef>
              <a:buClr>
                <a:srgbClr val="E02826"/>
              </a:buClr>
              <a:buSzPts val="2100"/>
              <a:buNone/>
            </a:pPr>
            <a:r>
              <a:rPr lang="en-US" sz="2400" dirty="0"/>
              <a:t>The college and/or district curriculum committee recommending the course shall be established by the mutual agreement of the college and/or district administration and the academic senate. The committee shall be either a committee of the academic senate or a committee that includes faculty and is otherwise comprised in a way that is mutually agreeable to the college and/or district administration and the academic senate</a:t>
            </a:r>
            <a:r>
              <a:rPr lang="en-US" sz="2400" dirty="0" smtClean="0"/>
              <a:t>.</a:t>
            </a:r>
            <a:endParaRPr lang="en-US" sz="2400" dirty="0"/>
          </a:p>
        </p:txBody>
      </p:sp>
    </p:spTree>
    <p:extLst>
      <p:ext uri="{BB962C8B-B14F-4D97-AF65-F5344CB8AC3E}">
        <p14:creationId xmlns:p14="http://schemas.microsoft.com/office/powerpoint/2010/main" val="174015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solidFill>
                  <a:srgbClr val="93011D"/>
                </a:solidFill>
                <a:latin typeface="Book Antiqua" panose="02040602050305030304" pitchFamily="18" charset="0"/>
              </a:rPr>
              <a:t>Curriculum Authority – Local Boards </a:t>
            </a:r>
            <a:endParaRPr lang="en-US" dirty="0"/>
          </a:p>
        </p:txBody>
      </p:sp>
      <p:sp>
        <p:nvSpPr>
          <p:cNvPr id="3" name="Content Placeholder 2"/>
          <p:cNvSpPr>
            <a:spLocks noGrp="1"/>
          </p:cNvSpPr>
          <p:nvPr>
            <p:ph sz="half" idx="1"/>
          </p:nvPr>
        </p:nvSpPr>
        <p:spPr/>
        <p:txBody>
          <a:bodyPr>
            <a:normAutofit/>
          </a:bodyPr>
          <a:lstStyle/>
          <a:p>
            <a:pPr marL="237061" indent="-228594">
              <a:spcBef>
                <a:spcPts val="0"/>
              </a:spcBef>
              <a:spcAft>
                <a:spcPts val="1800"/>
              </a:spcAft>
              <a:buSzPts val="2100"/>
            </a:pPr>
            <a:r>
              <a:rPr lang="en-US" sz="2400" dirty="0"/>
              <a:t>Curriculum recommended by Curriculum Committees to Governing Boards for approval.  </a:t>
            </a:r>
          </a:p>
          <a:p>
            <a:pPr marL="237061" indent="-228594">
              <a:spcAft>
                <a:spcPts val="1800"/>
              </a:spcAft>
              <a:buSzPts val="2100"/>
            </a:pPr>
            <a:r>
              <a:rPr lang="en-US" sz="2400" b="1" dirty="0"/>
              <a:t>CEC §70902 </a:t>
            </a:r>
            <a:r>
              <a:rPr lang="en-US" sz="2400" dirty="0"/>
              <a:t>“The [local] governing board shall establish policies for, and approve, individual courses that are offered in approved educational programs without referral to the board of governors.” etc.   </a:t>
            </a:r>
          </a:p>
          <a:p>
            <a:pPr marL="237061" indent="-228594">
              <a:spcAft>
                <a:spcPts val="1800"/>
              </a:spcAft>
              <a:buSzPts val="2100"/>
            </a:pPr>
            <a:r>
              <a:rPr lang="en-US" sz="2400" dirty="0"/>
              <a:t>Curriculum Committees</a:t>
            </a:r>
            <a:r>
              <a:rPr lang="en-US" sz="2400" i="1" dirty="0"/>
              <a:t> recommend </a:t>
            </a:r>
            <a:r>
              <a:rPr lang="en-US" sz="2400" dirty="0"/>
              <a:t>to local governing boards; local governing boards </a:t>
            </a:r>
            <a:r>
              <a:rPr lang="en-US" sz="2400" i="1" dirty="0"/>
              <a:t>approve</a:t>
            </a:r>
            <a:r>
              <a:rPr lang="en-US" sz="2400" i="1" dirty="0" smtClean="0"/>
              <a:t>.</a:t>
            </a:r>
            <a:endParaRPr lang="en-US" sz="2400" dirty="0"/>
          </a:p>
        </p:txBody>
      </p:sp>
    </p:spTree>
    <p:extLst>
      <p:ext uri="{BB962C8B-B14F-4D97-AF65-F5344CB8AC3E}">
        <p14:creationId xmlns:p14="http://schemas.microsoft.com/office/powerpoint/2010/main" val="2258637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b="1" dirty="0">
                <a:solidFill>
                  <a:srgbClr val="FFFFFF"/>
                </a:solidFill>
                <a:latin typeface="Book Antiqua" panose="02040602050305030304" pitchFamily="18" charset="0"/>
              </a:rPr>
              <a:t>Development Criteria</a:t>
            </a:r>
            <a:endParaRPr lang="en-US" dirty="0"/>
          </a:p>
        </p:txBody>
      </p:sp>
      <p:sp>
        <p:nvSpPr>
          <p:cNvPr id="3" name="Text Placeholder 2"/>
          <p:cNvSpPr>
            <a:spLocks noGrp="1"/>
          </p:cNvSpPr>
          <p:nvPr>
            <p:ph type="body" idx="1"/>
          </p:nvPr>
        </p:nvSpPr>
        <p:spPr>
          <a:xfrm>
            <a:off x="831850" y="2575139"/>
            <a:ext cx="10515600" cy="706823"/>
          </a:xfrm>
        </p:spPr>
        <p:txBody>
          <a:bodyPr/>
          <a:lstStyle/>
          <a:p>
            <a:pPr marL="228600" lvl="0" indent="-228600">
              <a:spcBef>
                <a:spcPts val="0"/>
              </a:spcBef>
              <a:buFont typeface="Arial" panose="020B0604020202020204" pitchFamily="34" charset="0"/>
              <a:buChar char="•"/>
            </a:pPr>
            <a:r>
              <a:rPr lang="en-US" dirty="0"/>
              <a:t>Looking at the Big Picture in Curriculum Development and Approval</a:t>
            </a:r>
          </a:p>
          <a:p>
            <a:endParaRPr lang="en-US" dirty="0"/>
          </a:p>
        </p:txBody>
      </p:sp>
    </p:spTree>
    <p:extLst>
      <p:ext uri="{BB962C8B-B14F-4D97-AF65-F5344CB8AC3E}">
        <p14:creationId xmlns:p14="http://schemas.microsoft.com/office/powerpoint/2010/main" val="3805178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solidFill>
                  <a:srgbClr val="93011D"/>
                </a:solidFill>
                <a:latin typeface="Book Antiqua" panose="02040602050305030304" pitchFamily="18" charset="0"/>
              </a:rPr>
              <a:t>What are the Development Criteria? </a:t>
            </a:r>
            <a:endParaRPr lang="en-US" dirty="0"/>
          </a:p>
        </p:txBody>
      </p:sp>
      <p:sp>
        <p:nvSpPr>
          <p:cNvPr id="3" name="Content Placeholder 2"/>
          <p:cNvSpPr>
            <a:spLocks noGrp="1"/>
          </p:cNvSpPr>
          <p:nvPr>
            <p:ph sz="half" idx="1"/>
          </p:nvPr>
        </p:nvSpPr>
        <p:spPr/>
        <p:txBody>
          <a:bodyPr>
            <a:normAutofit/>
          </a:bodyPr>
          <a:lstStyle/>
          <a:p>
            <a:pPr marL="0" lvl="0" indent="0">
              <a:lnSpc>
                <a:spcPct val="80000"/>
              </a:lnSpc>
              <a:spcBef>
                <a:spcPts val="0"/>
              </a:spcBef>
              <a:spcAft>
                <a:spcPts val="1200"/>
              </a:spcAft>
              <a:buClr>
                <a:srgbClr val="E02826"/>
              </a:buClr>
              <a:buSzPts val="3300"/>
              <a:buNone/>
            </a:pPr>
            <a:r>
              <a:rPr lang="en-US" sz="2400" dirty="0"/>
              <a:t>Local curriculum approval assures that each proposal meets five criteria: </a:t>
            </a:r>
          </a:p>
          <a:p>
            <a:pPr marL="694249" lvl="1" indent="-279393">
              <a:lnSpc>
                <a:spcPct val="80000"/>
              </a:lnSpc>
              <a:spcBef>
                <a:spcPts val="533"/>
              </a:spcBef>
              <a:spcAft>
                <a:spcPts val="1200"/>
              </a:spcAft>
              <a:buClr>
                <a:srgbClr val="E02826"/>
              </a:buClr>
              <a:buSzPts val="3300"/>
            </a:pPr>
            <a:r>
              <a:rPr lang="en-US" dirty="0"/>
              <a:t>Appropriateness to Mission</a:t>
            </a:r>
          </a:p>
          <a:p>
            <a:pPr marL="694249" lvl="1" indent="-279393">
              <a:lnSpc>
                <a:spcPct val="80000"/>
              </a:lnSpc>
              <a:spcBef>
                <a:spcPts val="533"/>
              </a:spcBef>
              <a:spcAft>
                <a:spcPts val="1200"/>
              </a:spcAft>
              <a:buClr>
                <a:srgbClr val="E02826"/>
              </a:buClr>
              <a:buSzPts val="3300"/>
            </a:pPr>
            <a:r>
              <a:rPr lang="en-US" dirty="0"/>
              <a:t>Need</a:t>
            </a:r>
          </a:p>
          <a:p>
            <a:pPr marL="694249" lvl="1" indent="-279393">
              <a:lnSpc>
                <a:spcPct val="80000"/>
              </a:lnSpc>
              <a:spcBef>
                <a:spcPts val="533"/>
              </a:spcBef>
              <a:spcAft>
                <a:spcPts val="1200"/>
              </a:spcAft>
              <a:buClr>
                <a:srgbClr val="E02826"/>
              </a:buClr>
              <a:buSzPts val="3300"/>
            </a:pPr>
            <a:r>
              <a:rPr lang="en-US" dirty="0"/>
              <a:t>Curriculum Standards</a:t>
            </a:r>
          </a:p>
          <a:p>
            <a:pPr marL="694249" lvl="1" indent="-279393">
              <a:lnSpc>
                <a:spcPct val="80000"/>
              </a:lnSpc>
              <a:spcBef>
                <a:spcPts val="533"/>
              </a:spcBef>
              <a:spcAft>
                <a:spcPts val="1200"/>
              </a:spcAft>
              <a:buClr>
                <a:srgbClr val="E02826"/>
              </a:buClr>
              <a:buSzPts val="3300"/>
            </a:pPr>
            <a:r>
              <a:rPr lang="en-US" dirty="0"/>
              <a:t>Adequate Resources </a:t>
            </a:r>
          </a:p>
          <a:p>
            <a:pPr marL="694249" lvl="1" indent="-279393">
              <a:lnSpc>
                <a:spcPct val="80000"/>
              </a:lnSpc>
              <a:spcBef>
                <a:spcPts val="533"/>
              </a:spcBef>
              <a:spcAft>
                <a:spcPts val="1200"/>
              </a:spcAft>
              <a:buClr>
                <a:srgbClr val="E02826"/>
              </a:buClr>
              <a:buSzPts val="3300"/>
            </a:pPr>
            <a:r>
              <a:rPr lang="en-US" dirty="0" smtClean="0"/>
              <a:t>Compliance</a:t>
            </a:r>
            <a:endParaRPr lang="en-US" dirty="0"/>
          </a:p>
        </p:txBody>
      </p:sp>
    </p:spTree>
    <p:extLst>
      <p:ext uri="{BB962C8B-B14F-4D97-AF65-F5344CB8AC3E}">
        <p14:creationId xmlns:p14="http://schemas.microsoft.com/office/powerpoint/2010/main" val="3250030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solidFill>
                  <a:srgbClr val="93011D"/>
                </a:solidFill>
                <a:latin typeface="Book Antiqua" panose="02040602050305030304" pitchFamily="18" charset="0"/>
              </a:rPr>
              <a:t>Where did the Development Criteria originate? </a:t>
            </a:r>
            <a:endParaRPr lang="en-US" dirty="0"/>
          </a:p>
        </p:txBody>
      </p:sp>
      <p:sp>
        <p:nvSpPr>
          <p:cNvPr id="3" name="Content Placeholder 2"/>
          <p:cNvSpPr>
            <a:spLocks noGrp="1"/>
          </p:cNvSpPr>
          <p:nvPr>
            <p:ph sz="half" idx="1"/>
          </p:nvPr>
        </p:nvSpPr>
        <p:spPr/>
        <p:txBody>
          <a:bodyPr>
            <a:noAutofit/>
          </a:bodyPr>
          <a:lstStyle/>
          <a:p>
            <a:pPr marL="237061" indent="-237061">
              <a:lnSpc>
                <a:spcPct val="100000"/>
              </a:lnSpc>
              <a:spcBef>
                <a:spcPts val="0"/>
              </a:spcBef>
              <a:spcAft>
                <a:spcPts val="600"/>
              </a:spcAft>
              <a:buSzPts val="1600"/>
            </a:pPr>
            <a:r>
              <a:rPr lang="en-US" sz="1800" dirty="0"/>
              <a:t>Honed over many years of work between the Chancellor’s Office, the ASCCC, Chief Instructional Officers, and local colleges.  </a:t>
            </a:r>
          </a:p>
          <a:p>
            <a:pPr marL="237061" indent="-237061">
              <a:lnSpc>
                <a:spcPct val="100000"/>
              </a:lnSpc>
              <a:spcAft>
                <a:spcPts val="600"/>
              </a:spcAft>
              <a:buSzPts val="1600"/>
            </a:pPr>
            <a:r>
              <a:rPr lang="en-US" sz="1800" dirty="0"/>
              <a:t>Endorsed by the System Advisory Committee on Curriculum (now the California Community College Curriculum Committee or 5C) as the basic framework for curriculum development and approval processes </a:t>
            </a:r>
          </a:p>
          <a:p>
            <a:pPr marL="237061" indent="-237061">
              <a:lnSpc>
                <a:spcPct val="100000"/>
              </a:lnSpc>
              <a:spcAft>
                <a:spcPts val="600"/>
              </a:spcAft>
              <a:buSzPts val="1600"/>
            </a:pPr>
            <a:r>
              <a:rPr lang="en-US" sz="1800" dirty="0"/>
              <a:t>Have been included in every edition of the Program and Course Approval Handbook since the 2</a:t>
            </a:r>
            <a:r>
              <a:rPr lang="en-US" sz="1800" baseline="30000" dirty="0"/>
              <a:t>nd</a:t>
            </a:r>
            <a:r>
              <a:rPr lang="en-US" sz="1800" dirty="0"/>
              <a:t> edition in 2002.  However, the basic framework and standards articulated in the criteria date back to earlier guidance for curriculum development in the Community College system.    </a:t>
            </a:r>
          </a:p>
          <a:p>
            <a:pPr marL="237061" indent="-237061">
              <a:lnSpc>
                <a:spcPct val="100000"/>
              </a:lnSpc>
              <a:spcAft>
                <a:spcPts val="600"/>
              </a:spcAft>
              <a:buSzPts val="1600"/>
            </a:pPr>
            <a:r>
              <a:rPr lang="en-US" sz="1800" dirty="0"/>
              <a:t>Were the basis of the old Chancellor’s Office curriculum forms—such as the CCC-510—that were required for curriculum approval prior to the introduction of the Curriculum Inventory system. </a:t>
            </a:r>
          </a:p>
          <a:p>
            <a:pPr marL="237061" indent="-237061">
              <a:lnSpc>
                <a:spcPct val="100000"/>
              </a:lnSpc>
              <a:spcAft>
                <a:spcPts val="600"/>
              </a:spcAft>
              <a:buSzPts val="1600"/>
            </a:pPr>
            <a:r>
              <a:rPr lang="en-US" sz="1800" dirty="0"/>
              <a:t>Elements from the development criteria are still visible today in the narrative used for program approval and, to a lesser extent, in the curriculum inventory submission screens.  </a:t>
            </a:r>
          </a:p>
        </p:txBody>
      </p:sp>
    </p:spTree>
    <p:extLst>
      <p:ext uri="{BB962C8B-B14F-4D97-AF65-F5344CB8AC3E}">
        <p14:creationId xmlns:p14="http://schemas.microsoft.com/office/powerpoint/2010/main" val="1565599889"/>
      </p:ext>
    </p:extLst>
  </p:cSld>
  <p:clrMapOvr>
    <a:masterClrMapping/>
  </p:clrMapOvr>
</p:sld>
</file>

<file path=ppt/theme/theme1.xml><?xml version="1.0" encoding="utf-8"?>
<a:theme xmlns:a="http://schemas.openxmlformats.org/drawingml/2006/main" name="Office Theme">
  <a:themeElements>
    <a:clrScheme name="ASCCC colors">
      <a:dk1>
        <a:srgbClr val="E02826"/>
      </a:dk1>
      <a:lt1>
        <a:srgbClr val="FFFFFF"/>
      </a:lt1>
      <a:dk2>
        <a:srgbClr val="513628"/>
      </a:dk2>
      <a:lt2>
        <a:srgbClr val="E7E6E6"/>
      </a:lt2>
      <a:accent1>
        <a:srgbClr val="E02826"/>
      </a:accent1>
      <a:accent2>
        <a:srgbClr val="93011D"/>
      </a:accent2>
      <a:accent3>
        <a:srgbClr val="FAA01E"/>
      </a:accent3>
      <a:accent4>
        <a:srgbClr val="888888"/>
      </a:accent4>
      <a:accent5>
        <a:srgbClr val="005691"/>
      </a:accent5>
      <a:accent6>
        <a:srgbClr val="00A593"/>
      </a:accent6>
      <a:hlink>
        <a:srgbClr val="5C3628"/>
      </a:hlink>
      <a:folHlink>
        <a:srgbClr val="5C3628"/>
      </a:folHlink>
    </a:clrScheme>
    <a:fontScheme name="ASCCC Fonts">
      <a:majorFont>
        <a:latin typeface="Palatino Linotyp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ppt template 2019 Red.potx" id="{6AA6FEBC-B7CB-F043-B5CB-1B17D5DFA489}" vid="{76F6CDD2-2258-5649-80FE-65E4B8364F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ppt template 2019 Red (1)</Template>
  <TotalTime>52</TotalTime>
  <Words>1467</Words>
  <Application>Microsoft Office PowerPoint</Application>
  <PresentationFormat>Widescreen</PresentationFormat>
  <Paragraphs>123</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Book Antiqua</vt:lpstr>
      <vt:lpstr>Calibri</vt:lpstr>
      <vt:lpstr>Gill Sans</vt:lpstr>
      <vt:lpstr>Gill Sans Ultra Bold</vt:lpstr>
      <vt:lpstr>Palatino</vt:lpstr>
      <vt:lpstr>Office Theme</vt:lpstr>
      <vt:lpstr>Development Criteria  and Addressing Local Needs</vt:lpstr>
      <vt:lpstr>Session Learning Outcomes</vt:lpstr>
      <vt:lpstr>Curriculum Approval Authority</vt:lpstr>
      <vt:lpstr>Curriculum Authority – Academic Senates</vt:lpstr>
      <vt:lpstr>Curriculum Authority – Curriculum Committees</vt:lpstr>
      <vt:lpstr>Curriculum Authority – Local Boards </vt:lpstr>
      <vt:lpstr>Development Criteria</vt:lpstr>
      <vt:lpstr>What are the Development Criteria? </vt:lpstr>
      <vt:lpstr>Where did the Development Criteria originate? </vt:lpstr>
      <vt:lpstr>Appropriateness to Mission</vt:lpstr>
      <vt:lpstr>Need</vt:lpstr>
      <vt:lpstr>Adequate Resources</vt:lpstr>
      <vt:lpstr>Curriculum Standards</vt:lpstr>
      <vt:lpstr>Compliance</vt:lpstr>
      <vt:lpstr>When Proposals Don’t Meet the Criteria</vt:lpstr>
      <vt:lpstr>Applying Development Criteria: Local Practices</vt:lpstr>
      <vt:lpstr>Navigating Difficult Discussions</vt:lpstr>
      <vt:lpstr>Local Practice Example: Napa Valley College</vt:lpstr>
      <vt:lpstr>Take-Away Questions</vt:lpstr>
    </vt:vector>
  </TitlesOfParts>
  <Company>Yuba Community College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STAFF</cp:lastModifiedBy>
  <cp:revision>7</cp:revision>
  <dcterms:created xsi:type="dcterms:W3CDTF">2020-07-03T18:43:56Z</dcterms:created>
  <dcterms:modified xsi:type="dcterms:W3CDTF">2020-07-03T19:40:57Z</dcterms:modified>
</cp:coreProperties>
</file>