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handoutMasterIdLst>
    <p:handoutMasterId r:id="rId20"/>
  </p:handoutMasterIdLst>
  <p:sldIdLst>
    <p:sldId id="259" r:id="rId2"/>
    <p:sldId id="272" r:id="rId3"/>
    <p:sldId id="260" r:id="rId4"/>
    <p:sldId id="267" r:id="rId5"/>
    <p:sldId id="262" r:id="rId6"/>
    <p:sldId id="261" r:id="rId7"/>
    <p:sldId id="263" r:id="rId8"/>
    <p:sldId id="266" r:id="rId9"/>
    <p:sldId id="280" r:id="rId10"/>
    <p:sldId id="265" r:id="rId11"/>
    <p:sldId id="269" r:id="rId12"/>
    <p:sldId id="268" r:id="rId13"/>
    <p:sldId id="274" r:id="rId14"/>
    <p:sldId id="270" r:id="rId15"/>
    <p:sldId id="271" r:id="rId16"/>
    <p:sldId id="273" r:id="rId17"/>
    <p:sldId id="264"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74831"/>
    <a:srgbClr val="533A2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78"/>
    <p:restoredTop sz="74015"/>
  </p:normalViewPr>
  <p:slideViewPr>
    <p:cSldViewPr snapToGrid="0" snapToObjects="1">
      <p:cViewPr varScale="1">
        <p:scale>
          <a:sx n="65" d="100"/>
          <a:sy n="65" d="100"/>
        </p:scale>
        <p:origin x="1304"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47BFDEB-1ED1-7246-B4F3-3CAFD96FF54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D824E612-27CD-8048-8C55-AD9F533DABD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EE83EC1-AB54-E741-A360-15EA5AE88BFB}" type="datetimeFigureOut">
              <a:rPr lang="en-US" smtClean="0"/>
              <a:t>3/10/21</a:t>
            </a:fld>
            <a:endParaRPr lang="en-US"/>
          </a:p>
        </p:txBody>
      </p:sp>
      <p:sp>
        <p:nvSpPr>
          <p:cNvPr id="4" name="Footer Placeholder 3">
            <a:extLst>
              <a:ext uri="{FF2B5EF4-FFF2-40B4-BE49-F238E27FC236}">
                <a16:creationId xmlns:a16="http://schemas.microsoft.com/office/drawing/2014/main" id="{A75D2827-3A8B-1E41-8317-914A671E7B6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735B7108-5986-FB4C-B768-CC9149E1B74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21CDED5-33B2-E342-A411-1F012E02FFA9}" type="slidenum">
              <a:rPr lang="en-US" smtClean="0"/>
              <a:t>‹#›</a:t>
            </a:fld>
            <a:endParaRPr lang="en-US"/>
          </a:p>
        </p:txBody>
      </p:sp>
    </p:spTree>
    <p:extLst>
      <p:ext uri="{BB962C8B-B14F-4D97-AF65-F5344CB8AC3E}">
        <p14:creationId xmlns:p14="http://schemas.microsoft.com/office/powerpoint/2010/main" val="4423935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F1718C-EE5C-A545-A26B-F1D44DE2C295}" type="datetimeFigureOut">
              <a:rPr lang="en-US" smtClean="0"/>
              <a:t>3/10/21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7E57F4-9D9C-5847-BCD2-13B860A1E044}" type="slidenum">
              <a:rPr lang="en-US" smtClean="0"/>
              <a:t>‹#›</a:t>
            </a:fld>
            <a:endParaRPr lang="en-US"/>
          </a:p>
        </p:txBody>
      </p:sp>
    </p:spTree>
    <p:extLst>
      <p:ext uri="{BB962C8B-B14F-4D97-AF65-F5344CB8AC3E}">
        <p14:creationId xmlns:p14="http://schemas.microsoft.com/office/powerpoint/2010/main" val="14545963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57E57F4-9D9C-5847-BCD2-13B860A1E044}" type="slidenum">
              <a:rPr lang="en-US" smtClean="0"/>
              <a:t>1</a:t>
            </a:fld>
            <a:endParaRPr lang="en-US"/>
          </a:p>
        </p:txBody>
      </p:sp>
    </p:spTree>
    <p:extLst>
      <p:ext uri="{BB962C8B-B14F-4D97-AF65-F5344CB8AC3E}">
        <p14:creationId xmlns:p14="http://schemas.microsoft.com/office/powerpoint/2010/main" val="6309460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In conclusion…</a:t>
            </a:r>
          </a:p>
        </p:txBody>
      </p:sp>
      <p:sp>
        <p:nvSpPr>
          <p:cNvPr id="4" name="Slide Number Placeholder 3"/>
          <p:cNvSpPr>
            <a:spLocks noGrp="1"/>
          </p:cNvSpPr>
          <p:nvPr>
            <p:ph type="sldNum" sz="quarter" idx="5"/>
          </p:nvPr>
        </p:nvSpPr>
        <p:spPr/>
        <p:txBody>
          <a:bodyPr/>
          <a:lstStyle/>
          <a:p>
            <a:fld id="{557E57F4-9D9C-5847-BCD2-13B860A1E044}" type="slidenum">
              <a:rPr lang="en-US" smtClean="0"/>
              <a:t>10</a:t>
            </a:fld>
            <a:endParaRPr lang="en-US"/>
          </a:p>
        </p:txBody>
      </p:sp>
    </p:spTree>
    <p:extLst>
      <p:ext uri="{BB962C8B-B14F-4D97-AF65-F5344CB8AC3E}">
        <p14:creationId xmlns:p14="http://schemas.microsoft.com/office/powerpoint/2010/main" val="31892003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a:t>
            </a:r>
            <a:r>
              <a:rPr lang="en-US" dirty="0" err="1"/>
              <a:t>docs.google.com</a:t>
            </a:r>
            <a:r>
              <a:rPr lang="en-US" dirty="0"/>
              <a:t>/document/d/1vBc1wzB8MnUfdGesvODv50prcF1EPTdw37crIS_43fE/</a:t>
            </a:r>
            <a:r>
              <a:rPr lang="en-US" dirty="0" err="1"/>
              <a:t>edit?usp</a:t>
            </a:r>
            <a:r>
              <a:rPr lang="en-US" dirty="0"/>
              <a:t>=sharing </a:t>
            </a:r>
          </a:p>
          <a:p>
            <a:endParaRPr lang="en-US" dirty="0"/>
          </a:p>
        </p:txBody>
      </p:sp>
      <p:sp>
        <p:nvSpPr>
          <p:cNvPr id="4" name="Slide Number Placeholder 3"/>
          <p:cNvSpPr>
            <a:spLocks noGrp="1"/>
          </p:cNvSpPr>
          <p:nvPr>
            <p:ph type="sldNum" sz="quarter" idx="5"/>
          </p:nvPr>
        </p:nvSpPr>
        <p:spPr/>
        <p:txBody>
          <a:bodyPr/>
          <a:lstStyle/>
          <a:p>
            <a:fld id="{557E57F4-9D9C-5847-BCD2-13B860A1E044}" type="slidenum">
              <a:rPr lang="en-US" smtClean="0"/>
              <a:t>11</a:t>
            </a:fld>
            <a:endParaRPr lang="en-US"/>
          </a:p>
        </p:txBody>
      </p:sp>
    </p:spTree>
    <p:extLst>
      <p:ext uri="{BB962C8B-B14F-4D97-AF65-F5344CB8AC3E}">
        <p14:creationId xmlns:p14="http://schemas.microsoft.com/office/powerpoint/2010/main" val="2549212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57E57F4-9D9C-5847-BCD2-13B860A1E044}" type="slidenum">
              <a:rPr lang="en-US" smtClean="0"/>
              <a:t>12</a:t>
            </a:fld>
            <a:endParaRPr lang="en-US"/>
          </a:p>
        </p:txBody>
      </p:sp>
    </p:spTree>
    <p:extLst>
      <p:ext uri="{BB962C8B-B14F-4D97-AF65-F5344CB8AC3E}">
        <p14:creationId xmlns:p14="http://schemas.microsoft.com/office/powerpoint/2010/main" val="14839535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600" i="1" kern="1200" dirty="0">
                <a:solidFill>
                  <a:schemeClr val="tx1"/>
                </a:solidFill>
                <a:effectLst/>
                <a:latin typeface="+mn-lt"/>
                <a:ea typeface="+mn-ea"/>
                <a:cs typeface="+mn-cs"/>
              </a:rPr>
              <a:t>Per Ed Code, </a:t>
            </a:r>
          </a:p>
          <a:p>
            <a:pPr rtl="0"/>
            <a:r>
              <a:rPr lang="en-US" sz="1600" i="1" kern="1200" dirty="0">
                <a:solidFill>
                  <a:schemeClr val="tx1"/>
                </a:solidFill>
                <a:effectLst/>
                <a:latin typeface="+mn-lt"/>
                <a:ea typeface="+mn-ea"/>
                <a:cs typeface="+mn-cs"/>
              </a:rPr>
              <a:t>The college AS Presidents and DAS President met with Collective Bargaining negotiating team to talk about upcoming negotiations surrounding peer review.</a:t>
            </a:r>
            <a:endParaRPr lang="en-US" sz="1600" kern="1200" dirty="0">
              <a:solidFill>
                <a:schemeClr val="tx1"/>
              </a:solidFill>
              <a:effectLst/>
              <a:latin typeface="+mn-lt"/>
              <a:ea typeface="+mn-ea"/>
              <a:cs typeface="+mn-cs"/>
            </a:endParaRPr>
          </a:p>
          <a:p>
            <a:pPr rtl="0"/>
            <a:r>
              <a:rPr lang="en-US" sz="1600" i="1" kern="1200" dirty="0">
                <a:solidFill>
                  <a:schemeClr val="tx1"/>
                </a:solidFill>
                <a:effectLst/>
                <a:latin typeface="+mn-lt"/>
                <a:ea typeface="+mn-ea"/>
                <a:cs typeface="+mn-cs"/>
              </a:rPr>
              <a:t>Bargaining Agent then negotiated the change to peer review to include the equity reflection.  </a:t>
            </a:r>
            <a:endParaRPr lang="en-US" sz="1600" kern="1200" dirty="0">
              <a:solidFill>
                <a:schemeClr val="tx1"/>
              </a:solidFill>
              <a:effectLst/>
              <a:latin typeface="+mn-lt"/>
              <a:ea typeface="+mn-ea"/>
              <a:cs typeface="+mn-cs"/>
            </a:endParaRPr>
          </a:p>
          <a:p>
            <a:pPr marL="171450" indent="-171450" rtl="0">
              <a:buFont typeface="Arial" panose="020B0604020202020204" pitchFamily="34" charset="0"/>
              <a:buChar char="•"/>
            </a:pPr>
            <a:r>
              <a:rPr lang="en-US" sz="1600" kern="1200" dirty="0">
                <a:solidFill>
                  <a:schemeClr val="tx1"/>
                </a:solidFill>
                <a:effectLst/>
                <a:latin typeface="+mn-lt"/>
                <a:ea typeface="+mn-ea"/>
                <a:cs typeface="+mn-cs"/>
              </a:rPr>
              <a:t>Equity reflection is turned in during the performance review process, but cannot be used in the evaluation of the faculty member</a:t>
            </a:r>
          </a:p>
          <a:p>
            <a:pPr marL="171450" indent="-171450" rtl="0">
              <a:buFont typeface="Arial" panose="020B0604020202020204" pitchFamily="34" charset="0"/>
              <a:buChar char="•"/>
            </a:pPr>
            <a:r>
              <a:rPr lang="en-US" sz="1600" kern="1200" dirty="0">
                <a:solidFill>
                  <a:schemeClr val="tx1"/>
                </a:solidFill>
                <a:effectLst/>
                <a:latin typeface="+mn-lt"/>
                <a:ea typeface="+mn-ea"/>
                <a:cs typeface="+mn-cs"/>
              </a:rPr>
              <a:t>Consistent with Bargaining Agent’s position of anti-racism and decolonization -- they do not believe equity occurs by being punitive and instead needs to call faculty into the work of equity. This starts with clear messaging that equity is an expected part of the craft and work of teaching.</a:t>
            </a:r>
          </a:p>
          <a:p>
            <a:pPr marL="171450" indent="-171450" rtl="0">
              <a:buFont typeface="Arial" panose="020B0604020202020204" pitchFamily="34" charset="0"/>
              <a:buChar char="•"/>
            </a:pPr>
            <a:r>
              <a:rPr lang="en-US" sz="1600" kern="1200" dirty="0">
                <a:solidFill>
                  <a:schemeClr val="tx1"/>
                </a:solidFill>
                <a:effectLst/>
                <a:latin typeface="+mn-lt"/>
                <a:ea typeface="+mn-ea"/>
                <a:cs typeface="+mn-cs"/>
              </a:rPr>
              <a:t>The reflection is also designed to elicit feedback from faculty that can help inform investment in institutional resources and professional development.</a:t>
            </a:r>
          </a:p>
          <a:p>
            <a:pPr rtl="0"/>
            <a:r>
              <a:rPr lang="en-US" sz="1600" i="1" kern="1200" dirty="0">
                <a:solidFill>
                  <a:schemeClr val="tx1"/>
                </a:solidFill>
                <a:effectLst/>
                <a:latin typeface="+mn-lt"/>
                <a:ea typeface="+mn-ea"/>
                <a:cs typeface="+mn-cs"/>
              </a:rPr>
              <a:t>Faculty that are members of the union were able to vote on ratification of the new contract</a:t>
            </a:r>
          </a:p>
          <a:p>
            <a:pPr rtl="0"/>
            <a:r>
              <a:rPr lang="en-US" sz="1600" i="1" kern="1200" dirty="0">
                <a:solidFill>
                  <a:schemeClr val="tx1"/>
                </a:solidFill>
                <a:effectLst/>
                <a:latin typeface="+mn-lt"/>
                <a:ea typeface="+mn-ea"/>
                <a:cs typeface="+mn-cs"/>
              </a:rPr>
              <a:t>Bargaining Agent and DAS called an equity work group together to try to work out having equity training/PD required for faculty. That work group is working now.</a:t>
            </a:r>
            <a:endParaRPr lang="en-US" sz="1600" kern="1200" dirty="0">
              <a:solidFill>
                <a:schemeClr val="tx1"/>
              </a:solidFill>
              <a:effectLst/>
              <a:latin typeface="+mn-lt"/>
              <a:ea typeface="+mn-ea"/>
              <a:cs typeface="+mn-cs"/>
            </a:endParaRPr>
          </a:p>
          <a:p>
            <a:endParaRPr lang="en-US" sz="1600" dirty="0"/>
          </a:p>
        </p:txBody>
      </p:sp>
      <p:sp>
        <p:nvSpPr>
          <p:cNvPr id="4" name="Slide Number Placeholder 3"/>
          <p:cNvSpPr>
            <a:spLocks noGrp="1"/>
          </p:cNvSpPr>
          <p:nvPr>
            <p:ph type="sldNum" sz="quarter" idx="5"/>
          </p:nvPr>
        </p:nvSpPr>
        <p:spPr/>
        <p:txBody>
          <a:bodyPr/>
          <a:lstStyle/>
          <a:p>
            <a:fld id="{557E57F4-9D9C-5847-BCD2-13B860A1E044}" type="slidenum">
              <a:rPr lang="en-US" smtClean="0"/>
              <a:t>13</a:t>
            </a:fld>
            <a:endParaRPr lang="en-US"/>
          </a:p>
        </p:txBody>
      </p:sp>
    </p:spTree>
    <p:extLst>
      <p:ext uri="{BB962C8B-B14F-4D97-AF65-F5344CB8AC3E}">
        <p14:creationId xmlns:p14="http://schemas.microsoft.com/office/powerpoint/2010/main" val="41114062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57E57F4-9D9C-5847-BCD2-13B860A1E044}" type="slidenum">
              <a:rPr lang="en-US" smtClean="0"/>
              <a:t>14</a:t>
            </a:fld>
            <a:endParaRPr lang="en-US"/>
          </a:p>
        </p:txBody>
      </p:sp>
    </p:spTree>
    <p:extLst>
      <p:ext uri="{BB962C8B-B14F-4D97-AF65-F5344CB8AC3E}">
        <p14:creationId xmlns:p14="http://schemas.microsoft.com/office/powerpoint/2010/main" val="791638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57E57F4-9D9C-5847-BCD2-13B860A1E044}" type="slidenum">
              <a:rPr lang="en-US" smtClean="0"/>
              <a:t>15</a:t>
            </a:fld>
            <a:endParaRPr lang="en-US"/>
          </a:p>
        </p:txBody>
      </p:sp>
    </p:spTree>
    <p:extLst>
      <p:ext uri="{BB962C8B-B14F-4D97-AF65-F5344CB8AC3E}">
        <p14:creationId xmlns:p14="http://schemas.microsoft.com/office/powerpoint/2010/main" val="4222492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On AIDE in bringing it into the evaluation process?</a:t>
            </a:r>
          </a:p>
        </p:txBody>
      </p:sp>
      <p:sp>
        <p:nvSpPr>
          <p:cNvPr id="4" name="Slide Number Placeholder 3"/>
          <p:cNvSpPr>
            <a:spLocks noGrp="1"/>
          </p:cNvSpPr>
          <p:nvPr>
            <p:ph type="sldNum" sz="quarter" idx="5"/>
          </p:nvPr>
        </p:nvSpPr>
        <p:spPr/>
        <p:txBody>
          <a:bodyPr/>
          <a:lstStyle/>
          <a:p>
            <a:fld id="{557E57F4-9D9C-5847-BCD2-13B860A1E044}" type="slidenum">
              <a:rPr lang="en-US" smtClean="0"/>
              <a:t>16</a:t>
            </a:fld>
            <a:endParaRPr lang="en-US"/>
          </a:p>
        </p:txBody>
      </p:sp>
    </p:spTree>
    <p:extLst>
      <p:ext uri="{BB962C8B-B14F-4D97-AF65-F5344CB8AC3E}">
        <p14:creationId xmlns:p14="http://schemas.microsoft.com/office/powerpoint/2010/main" val="19074711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57E57F4-9D9C-5847-BCD2-13B860A1E044}" type="slidenum">
              <a:rPr lang="en-US" smtClean="0"/>
              <a:t>17</a:t>
            </a:fld>
            <a:endParaRPr lang="en-US"/>
          </a:p>
        </p:txBody>
      </p:sp>
    </p:spTree>
    <p:extLst>
      <p:ext uri="{BB962C8B-B14F-4D97-AF65-F5344CB8AC3E}">
        <p14:creationId xmlns:p14="http://schemas.microsoft.com/office/powerpoint/2010/main" val="1057750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57E57F4-9D9C-5847-BCD2-13B860A1E044}" type="slidenum">
              <a:rPr lang="en-US" smtClean="0"/>
              <a:t>2</a:t>
            </a:fld>
            <a:endParaRPr lang="en-US"/>
          </a:p>
        </p:txBody>
      </p:sp>
    </p:spTree>
    <p:extLst>
      <p:ext uri="{BB962C8B-B14F-4D97-AF65-F5344CB8AC3E}">
        <p14:creationId xmlns:p14="http://schemas.microsoft.com/office/powerpoint/2010/main" val="29451286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57E57F4-9D9C-5847-BCD2-13B860A1E044}" type="slidenum">
              <a:rPr lang="en-US" smtClean="0"/>
              <a:t>3</a:t>
            </a:fld>
            <a:endParaRPr lang="en-US"/>
          </a:p>
        </p:txBody>
      </p:sp>
    </p:spTree>
    <p:extLst>
      <p:ext uri="{BB962C8B-B14F-4D97-AF65-F5344CB8AC3E}">
        <p14:creationId xmlns:p14="http://schemas.microsoft.com/office/powerpoint/2010/main" val="12683882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Make Zoom Poll - Title: Understanding Roles – Question: Select all that apply – Options: four options with the ability to choose multiple options</a:t>
            </a:r>
          </a:p>
        </p:txBody>
      </p:sp>
      <p:sp>
        <p:nvSpPr>
          <p:cNvPr id="4" name="Slide Number Placeholder 3"/>
          <p:cNvSpPr>
            <a:spLocks noGrp="1"/>
          </p:cNvSpPr>
          <p:nvPr>
            <p:ph type="sldNum" sz="quarter" idx="5"/>
          </p:nvPr>
        </p:nvSpPr>
        <p:spPr/>
        <p:txBody>
          <a:bodyPr/>
          <a:lstStyle/>
          <a:p>
            <a:fld id="{557E57F4-9D9C-5847-BCD2-13B860A1E044}" type="slidenum">
              <a:rPr lang="en-US" smtClean="0"/>
              <a:t>4</a:t>
            </a:fld>
            <a:endParaRPr lang="en-US"/>
          </a:p>
        </p:txBody>
      </p:sp>
    </p:spTree>
    <p:extLst>
      <p:ext uri="{BB962C8B-B14F-4D97-AF65-F5344CB8AC3E}">
        <p14:creationId xmlns:p14="http://schemas.microsoft.com/office/powerpoint/2010/main" val="34490082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Evaluation processes are determined locally and included in the local governing board rules and regulations.</a:t>
            </a:r>
          </a:p>
        </p:txBody>
      </p:sp>
      <p:sp>
        <p:nvSpPr>
          <p:cNvPr id="4" name="Slide Number Placeholder 3"/>
          <p:cNvSpPr>
            <a:spLocks noGrp="1"/>
          </p:cNvSpPr>
          <p:nvPr>
            <p:ph type="sldNum" sz="quarter" idx="5"/>
          </p:nvPr>
        </p:nvSpPr>
        <p:spPr/>
        <p:txBody>
          <a:bodyPr/>
          <a:lstStyle/>
          <a:p>
            <a:fld id="{557E57F4-9D9C-5847-BCD2-13B860A1E044}" type="slidenum">
              <a:rPr lang="en-US" smtClean="0"/>
              <a:t>5</a:t>
            </a:fld>
            <a:endParaRPr lang="en-US"/>
          </a:p>
        </p:txBody>
      </p:sp>
    </p:spTree>
    <p:extLst>
      <p:ext uri="{BB962C8B-B14F-4D97-AF65-F5344CB8AC3E}">
        <p14:creationId xmlns:p14="http://schemas.microsoft.com/office/powerpoint/2010/main" val="38377686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Evaluation procedures are negotiated.</a:t>
            </a:r>
          </a:p>
          <a:p>
            <a:r>
              <a:rPr lang="en-US" sz="1600" dirty="0"/>
              <a:t>Depending on local processes, “the academic senate” could be the entire academic senate, the officers of the academic senate, the president of the academic senate, or another group identified for this purpose.</a:t>
            </a:r>
          </a:p>
        </p:txBody>
      </p:sp>
      <p:sp>
        <p:nvSpPr>
          <p:cNvPr id="4" name="Slide Number Placeholder 3"/>
          <p:cNvSpPr>
            <a:spLocks noGrp="1"/>
          </p:cNvSpPr>
          <p:nvPr>
            <p:ph type="sldNum" sz="quarter" idx="5"/>
          </p:nvPr>
        </p:nvSpPr>
        <p:spPr/>
        <p:txBody>
          <a:bodyPr/>
          <a:lstStyle/>
          <a:p>
            <a:fld id="{557E57F4-9D9C-5847-BCD2-13B860A1E044}" type="slidenum">
              <a:rPr lang="en-US" smtClean="0"/>
              <a:t>6</a:t>
            </a:fld>
            <a:endParaRPr lang="en-US"/>
          </a:p>
        </p:txBody>
      </p:sp>
    </p:spTree>
    <p:extLst>
      <p:ext uri="{BB962C8B-B14F-4D97-AF65-F5344CB8AC3E}">
        <p14:creationId xmlns:p14="http://schemas.microsoft.com/office/powerpoint/2010/main" val="2184824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Faculty evaluations fall under professional development</a:t>
            </a:r>
          </a:p>
        </p:txBody>
      </p:sp>
      <p:sp>
        <p:nvSpPr>
          <p:cNvPr id="4" name="Slide Number Placeholder 3"/>
          <p:cNvSpPr>
            <a:spLocks noGrp="1"/>
          </p:cNvSpPr>
          <p:nvPr>
            <p:ph type="sldNum" sz="quarter" idx="5"/>
          </p:nvPr>
        </p:nvSpPr>
        <p:spPr/>
        <p:txBody>
          <a:bodyPr/>
          <a:lstStyle/>
          <a:p>
            <a:fld id="{557E57F4-9D9C-5847-BCD2-13B860A1E044}" type="slidenum">
              <a:rPr lang="en-US" smtClean="0"/>
              <a:t>7</a:t>
            </a:fld>
            <a:endParaRPr lang="en-US"/>
          </a:p>
        </p:txBody>
      </p:sp>
    </p:spTree>
    <p:extLst>
      <p:ext uri="{BB962C8B-B14F-4D97-AF65-F5344CB8AC3E}">
        <p14:creationId xmlns:p14="http://schemas.microsoft.com/office/powerpoint/2010/main" val="5376960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Since professional development policies fall under the 10+1, faculty evaluations do as well.</a:t>
            </a:r>
          </a:p>
        </p:txBody>
      </p:sp>
      <p:sp>
        <p:nvSpPr>
          <p:cNvPr id="4" name="Slide Number Placeholder 3"/>
          <p:cNvSpPr>
            <a:spLocks noGrp="1"/>
          </p:cNvSpPr>
          <p:nvPr>
            <p:ph type="sldNum" sz="quarter" idx="5"/>
          </p:nvPr>
        </p:nvSpPr>
        <p:spPr/>
        <p:txBody>
          <a:bodyPr/>
          <a:lstStyle/>
          <a:p>
            <a:fld id="{557E57F4-9D9C-5847-BCD2-13B860A1E044}" type="slidenum">
              <a:rPr lang="en-US" smtClean="0"/>
              <a:t>8</a:t>
            </a:fld>
            <a:endParaRPr lang="en-US"/>
          </a:p>
        </p:txBody>
      </p:sp>
    </p:spTree>
    <p:extLst>
      <p:ext uri="{BB962C8B-B14F-4D97-AF65-F5344CB8AC3E}">
        <p14:creationId xmlns:p14="http://schemas.microsoft.com/office/powerpoint/2010/main" val="9134062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f) here is key – depending on the committee, task force or other academic and professional matter group, academic senates may have varying processes for how appointments are done: by action of the academic senate; action of the exec committee/officers; action of the academic senate president; and there may be other ways as well - that is a decision of the academic senate</a:t>
            </a:r>
          </a:p>
          <a:p>
            <a:endParaRPr lang="en-US" sz="1600" dirty="0"/>
          </a:p>
          <a:p>
            <a:r>
              <a:rPr lang="en-US" sz="1600" dirty="0"/>
              <a:t>Consultation here is not collegial consultation either.</a:t>
            </a:r>
          </a:p>
        </p:txBody>
      </p:sp>
      <p:sp>
        <p:nvSpPr>
          <p:cNvPr id="4" name="Slide Number Placeholder 3"/>
          <p:cNvSpPr>
            <a:spLocks noGrp="1"/>
          </p:cNvSpPr>
          <p:nvPr>
            <p:ph type="sldNum" sz="quarter" idx="5"/>
          </p:nvPr>
        </p:nvSpPr>
        <p:spPr/>
        <p:txBody>
          <a:bodyPr/>
          <a:lstStyle/>
          <a:p>
            <a:fld id="{557E57F4-9D9C-5847-BCD2-13B860A1E044}" type="slidenum">
              <a:rPr lang="en-US" smtClean="0"/>
              <a:t>9</a:t>
            </a:fld>
            <a:endParaRPr lang="en-US"/>
          </a:p>
        </p:txBody>
      </p:sp>
    </p:spTree>
    <p:extLst>
      <p:ext uri="{BB962C8B-B14F-4D97-AF65-F5344CB8AC3E}">
        <p14:creationId xmlns:p14="http://schemas.microsoft.com/office/powerpoint/2010/main" val="30823444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 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98C01E4-BBDE-A04D-BF52-50C7E63D7B5A}"/>
              </a:ext>
            </a:extLst>
          </p:cNvPr>
          <p:cNvSpPr>
            <a:spLocks noGrp="1"/>
          </p:cNvSpPr>
          <p:nvPr>
            <p:ph type="title" hasCustomPrompt="1"/>
          </p:nvPr>
        </p:nvSpPr>
        <p:spPr>
          <a:xfrm>
            <a:off x="4744996" y="2088292"/>
            <a:ext cx="6400800" cy="2730843"/>
          </a:xfrm>
        </p:spPr>
        <p:txBody>
          <a:bodyPr anchor="ctr">
            <a:normAutofit/>
          </a:bodyPr>
          <a:lstStyle>
            <a:lvl1pPr>
              <a:lnSpc>
                <a:spcPct val="100000"/>
              </a:lnSpc>
              <a:defRPr sz="4800">
                <a:solidFill>
                  <a:schemeClr val="bg1"/>
                </a:solidFill>
              </a:defRPr>
            </a:lvl1pPr>
          </a:lstStyle>
          <a:p>
            <a:r>
              <a:rPr lang="en-US" dirty="0"/>
              <a:t>Click to Edit Title</a:t>
            </a:r>
          </a:p>
        </p:txBody>
      </p:sp>
      <p:pic>
        <p:nvPicPr>
          <p:cNvPr id="7" name="Picture 6" descr="ASCCC logo">
            <a:extLst>
              <a:ext uri="{FF2B5EF4-FFF2-40B4-BE49-F238E27FC236}">
                <a16:creationId xmlns:a16="http://schemas.microsoft.com/office/drawing/2014/main" id="{9AD9AFDF-7905-B74A-8D29-1B5C4D2C722B}"/>
              </a:ext>
            </a:extLst>
          </p:cNvPr>
          <p:cNvPicPr>
            <a:picLocks noChangeAspect="1"/>
          </p:cNvPicPr>
          <p:nvPr userDrawn="1"/>
        </p:nvPicPr>
        <p:blipFill>
          <a:blip r:embed="rId3"/>
          <a:stretch>
            <a:fillRect/>
          </a:stretch>
        </p:blipFill>
        <p:spPr>
          <a:xfrm>
            <a:off x="521044" y="2362611"/>
            <a:ext cx="3085513" cy="1727887"/>
          </a:xfrm>
          <a:prstGeom prst="rect">
            <a:avLst/>
          </a:prstGeom>
        </p:spPr>
      </p:pic>
    </p:spTree>
    <p:extLst>
      <p:ext uri="{BB962C8B-B14F-4D97-AF65-F5344CB8AC3E}">
        <p14:creationId xmlns:p14="http://schemas.microsoft.com/office/powerpoint/2010/main" val="30574681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Tx" preserve="1">
  <p:cSld name="#2 Section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280103-BDBC-4A40-9E85-AE3F70CBE934}"/>
              </a:ext>
            </a:extLst>
          </p:cNvPr>
          <p:cNvSpPr>
            <a:spLocks noGrp="1"/>
          </p:cNvSpPr>
          <p:nvPr>
            <p:ph type="title" hasCustomPrompt="1"/>
          </p:nvPr>
        </p:nvSpPr>
        <p:spPr>
          <a:xfrm>
            <a:off x="247135" y="1335091"/>
            <a:ext cx="3583461" cy="1611995"/>
          </a:xfrm>
        </p:spPr>
        <p:txBody>
          <a:bodyPr anchor="b">
            <a:normAutofit/>
          </a:bodyPr>
          <a:lstStyle>
            <a:lvl1pPr algn="ctr">
              <a:defRPr sz="3600"/>
            </a:lvl1pPr>
          </a:lstStyle>
          <a:p>
            <a:r>
              <a:rPr lang="en-US" dirty="0"/>
              <a:t>Click to edit Section title</a:t>
            </a:r>
          </a:p>
        </p:txBody>
      </p:sp>
      <p:sp>
        <p:nvSpPr>
          <p:cNvPr id="3" name="Content Placeholder 2">
            <a:extLst>
              <a:ext uri="{FF2B5EF4-FFF2-40B4-BE49-F238E27FC236}">
                <a16:creationId xmlns:a16="http://schemas.microsoft.com/office/drawing/2014/main" id="{788E3A56-FB7B-AC46-8402-D5947961F472}"/>
              </a:ext>
            </a:extLst>
          </p:cNvPr>
          <p:cNvSpPr>
            <a:spLocks noGrp="1"/>
          </p:cNvSpPr>
          <p:nvPr>
            <p:ph idx="1" hasCustomPrompt="1"/>
          </p:nvPr>
        </p:nvSpPr>
        <p:spPr>
          <a:xfrm>
            <a:off x="4534930" y="1112108"/>
            <a:ext cx="6672648" cy="4670854"/>
          </a:xfr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800"/>
            </a:lvl1pPr>
            <a:lvl2pPr>
              <a:defRPr sz="2400"/>
            </a:lvl2pPr>
            <a:lvl3pPr>
              <a:defRPr sz="2000"/>
            </a:lvl3pPr>
            <a:lvl4pPr>
              <a:defRPr sz="1800"/>
            </a:lvl4pPr>
            <a:lvl5pPr>
              <a:defRPr sz="2000"/>
            </a:lvl5pPr>
            <a:lvl6pPr>
              <a:defRPr sz="2000"/>
            </a:lvl6pPr>
            <a:lvl7pPr>
              <a:defRPr sz="2000"/>
            </a:lvl7pPr>
            <a:lvl8pPr>
              <a:defRPr sz="2000"/>
            </a:lvl8pPr>
            <a:lvl9pPr>
              <a:defRPr sz="2000"/>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Edit Master text styles (Remember to add alt text to all imported graphics and images.)</a:t>
            </a:r>
          </a:p>
          <a:p>
            <a:pPr lvl="1"/>
            <a:r>
              <a:rPr lang="en-US" dirty="0"/>
              <a:t>Second level</a:t>
            </a:r>
          </a:p>
          <a:p>
            <a:pPr lvl="2"/>
            <a:r>
              <a:rPr lang="en-US" dirty="0"/>
              <a:t>Third level</a:t>
            </a:r>
          </a:p>
          <a:p>
            <a:pPr lvl="3"/>
            <a:r>
              <a:rPr lang="en-US" dirty="0"/>
              <a:t>Fourth level</a:t>
            </a:r>
          </a:p>
        </p:txBody>
      </p:sp>
      <p:sp>
        <p:nvSpPr>
          <p:cNvPr id="4" name="Text Placeholder 3">
            <a:extLst>
              <a:ext uri="{FF2B5EF4-FFF2-40B4-BE49-F238E27FC236}">
                <a16:creationId xmlns:a16="http://schemas.microsoft.com/office/drawing/2014/main" id="{16BCEDA2-8D63-C44F-BC49-24E0BC45BAEB}"/>
              </a:ext>
            </a:extLst>
          </p:cNvPr>
          <p:cNvSpPr>
            <a:spLocks noGrp="1"/>
          </p:cNvSpPr>
          <p:nvPr>
            <p:ph type="body" sz="half" idx="2" hasCustomPrompt="1"/>
          </p:nvPr>
        </p:nvSpPr>
        <p:spPr>
          <a:xfrm>
            <a:off x="247135" y="2928551"/>
            <a:ext cx="3583461" cy="2533135"/>
          </a:xfrm>
        </p:spPr>
        <p:txBody>
          <a:bodyPr>
            <a:normAutofit/>
          </a:bodyPr>
          <a:lstStyle>
            <a:lvl1pPr marL="0" indent="0" algn="ctr">
              <a:buNone/>
              <a:defRPr sz="2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text</a:t>
            </a:r>
          </a:p>
        </p:txBody>
      </p:sp>
      <p:sp>
        <p:nvSpPr>
          <p:cNvPr id="7" name="Slide Number Placeholder 6">
            <a:extLst>
              <a:ext uri="{FF2B5EF4-FFF2-40B4-BE49-F238E27FC236}">
                <a16:creationId xmlns:a16="http://schemas.microsoft.com/office/drawing/2014/main" id="{4782F75C-9DD2-074A-96FF-53829C465CFC}"/>
              </a:ext>
            </a:extLst>
          </p:cNvPr>
          <p:cNvSpPr>
            <a:spLocks noGrp="1"/>
          </p:cNvSpPr>
          <p:nvPr>
            <p:ph type="sldNum" sz="quarter" idx="12"/>
          </p:nvPr>
        </p:nvSpPr>
        <p:spPr>
          <a:xfrm>
            <a:off x="8464378" y="6356350"/>
            <a:ext cx="2743200" cy="365125"/>
          </a:xfrm>
        </p:spPr>
        <p:txBody>
          <a:bodyPr/>
          <a:lstStyle/>
          <a:p>
            <a:fld id="{492D8F1A-69A8-9242-9469-8400121D240A}" type="slidenum">
              <a:rPr lang="en-US" smtClean="0"/>
              <a:t>‹#›</a:t>
            </a:fld>
            <a:endParaRPr lang="en-US"/>
          </a:p>
        </p:txBody>
      </p:sp>
    </p:spTree>
    <p:extLst>
      <p:ext uri="{BB962C8B-B14F-4D97-AF65-F5344CB8AC3E}">
        <p14:creationId xmlns:p14="http://schemas.microsoft.com/office/powerpoint/2010/main" val="1700167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 Content 2 Column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DEDC0F-3BCC-4B40-AC8B-5FD51655BC3D}"/>
              </a:ext>
            </a:extLst>
          </p:cNvPr>
          <p:cNvSpPr>
            <a:spLocks noGrp="1"/>
          </p:cNvSpPr>
          <p:nvPr>
            <p:ph type="title"/>
          </p:nvPr>
        </p:nvSpPr>
        <p:spPr>
          <a:xfrm>
            <a:off x="1087395" y="365125"/>
            <a:ext cx="10046043" cy="1325563"/>
          </a:xfrm>
        </p:spPr>
        <p:txBody>
          <a:bodyPr anchor="b">
            <a:normAutofit/>
          </a:bodyPr>
          <a:lstStyle>
            <a:lvl1pPr>
              <a:defRPr sz="3600"/>
            </a:lvl1pPr>
          </a:lstStyle>
          <a:p>
            <a:r>
              <a:rPr lang="en-US"/>
              <a:t>Click to edit Master title style</a:t>
            </a:r>
            <a:endParaRPr lang="en-US" dirty="0"/>
          </a:p>
        </p:txBody>
      </p:sp>
      <p:sp>
        <p:nvSpPr>
          <p:cNvPr id="4" name="Content Placeholder 3">
            <a:extLst>
              <a:ext uri="{FF2B5EF4-FFF2-40B4-BE49-F238E27FC236}">
                <a16:creationId xmlns:a16="http://schemas.microsoft.com/office/drawing/2014/main" id="{F8ADAEDF-6709-4345-868D-28A3E2BF9A07}"/>
              </a:ext>
            </a:extLst>
          </p:cNvPr>
          <p:cNvSpPr>
            <a:spLocks noGrp="1"/>
          </p:cNvSpPr>
          <p:nvPr>
            <p:ph sz="half" idx="2"/>
          </p:nvPr>
        </p:nvSpPr>
        <p:spPr>
          <a:xfrm>
            <a:off x="1087395" y="1798320"/>
            <a:ext cx="4922537" cy="4391343"/>
          </a:xfrm>
        </p:spPr>
        <p:txBody>
          <a:bodyPr/>
          <a:lstStyle/>
          <a:p>
            <a:pPr lvl="0"/>
            <a:r>
              <a:rPr lang="en-US"/>
              <a:t>Edit Master text styles</a:t>
            </a:r>
          </a:p>
          <a:p>
            <a:pPr lvl="1"/>
            <a:r>
              <a:rPr lang="en-US"/>
              <a:t>Second level</a:t>
            </a:r>
          </a:p>
          <a:p>
            <a:pPr lvl="2"/>
            <a:r>
              <a:rPr lang="en-US"/>
              <a:t>Third level</a:t>
            </a:r>
          </a:p>
          <a:p>
            <a:pPr lvl="3"/>
            <a:r>
              <a:rPr lang="en-US"/>
              <a:t>Fourth level</a:t>
            </a:r>
          </a:p>
        </p:txBody>
      </p:sp>
      <p:sp>
        <p:nvSpPr>
          <p:cNvPr id="6" name="Content Placeholder 5">
            <a:extLst>
              <a:ext uri="{FF2B5EF4-FFF2-40B4-BE49-F238E27FC236}">
                <a16:creationId xmlns:a16="http://schemas.microsoft.com/office/drawing/2014/main" id="{9A17F0D2-6EF4-B446-81DE-946EB47EBEC5}"/>
              </a:ext>
            </a:extLst>
          </p:cNvPr>
          <p:cNvSpPr>
            <a:spLocks noGrp="1"/>
          </p:cNvSpPr>
          <p:nvPr>
            <p:ph sz="quarter" idx="4"/>
          </p:nvPr>
        </p:nvSpPr>
        <p:spPr>
          <a:xfrm>
            <a:off x="6184557" y="1798320"/>
            <a:ext cx="4948881" cy="4391343"/>
          </a:xfrm>
        </p:spPr>
        <p:txBody>
          <a:bodyPr/>
          <a:lstStyle/>
          <a:p>
            <a:pPr lvl="0"/>
            <a:r>
              <a:rPr lang="en-US"/>
              <a:t>Edit Master text styles</a:t>
            </a:r>
          </a:p>
          <a:p>
            <a:pPr lvl="1"/>
            <a:r>
              <a:rPr lang="en-US"/>
              <a:t>Second level</a:t>
            </a:r>
          </a:p>
          <a:p>
            <a:pPr lvl="2"/>
            <a:r>
              <a:rPr lang="en-US"/>
              <a:t>Third level</a:t>
            </a:r>
          </a:p>
          <a:p>
            <a:pPr lvl="3"/>
            <a:r>
              <a:rPr lang="en-US"/>
              <a:t>Fourth level</a:t>
            </a:r>
          </a:p>
        </p:txBody>
      </p:sp>
      <p:sp>
        <p:nvSpPr>
          <p:cNvPr id="13" name="Slide Number Placeholder 6">
            <a:extLst>
              <a:ext uri="{FF2B5EF4-FFF2-40B4-BE49-F238E27FC236}">
                <a16:creationId xmlns:a16="http://schemas.microsoft.com/office/drawing/2014/main" id="{7E383382-0294-BD4C-A5F0-F13A44A6EA7B}"/>
              </a:ext>
            </a:extLst>
          </p:cNvPr>
          <p:cNvSpPr txBox="1">
            <a:spLocks/>
          </p:cNvSpPr>
          <p:nvPr userDrawn="1"/>
        </p:nvSpPr>
        <p:spPr>
          <a:xfrm>
            <a:off x="8464378"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accent4"/>
                </a:solidFill>
                <a:latin typeface="Gill Sans Ultra Bold" panose="020B0A02020104020203" pitchFamily="34"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92D8F1A-69A8-9242-9469-8400121D240A}" type="slidenum">
              <a:rPr lang="en-US" smtClean="0"/>
              <a:pPr/>
              <a:t>‹#›</a:t>
            </a:fld>
            <a:endParaRPr lang="en-US" dirty="0"/>
          </a:p>
        </p:txBody>
      </p:sp>
    </p:spTree>
    <p:extLst>
      <p:ext uri="{BB962C8B-B14F-4D97-AF65-F5344CB8AC3E}">
        <p14:creationId xmlns:p14="http://schemas.microsoft.com/office/powerpoint/2010/main" val="3666163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 Content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3" name="Slide Number Placeholder 6">
            <a:extLst>
              <a:ext uri="{FF2B5EF4-FFF2-40B4-BE49-F238E27FC236}">
                <a16:creationId xmlns:a16="http://schemas.microsoft.com/office/drawing/2014/main" id="{7E383382-0294-BD4C-A5F0-F13A44A6EA7B}"/>
              </a:ext>
            </a:extLst>
          </p:cNvPr>
          <p:cNvSpPr txBox="1">
            <a:spLocks/>
          </p:cNvSpPr>
          <p:nvPr userDrawn="1"/>
        </p:nvSpPr>
        <p:spPr>
          <a:xfrm>
            <a:off x="8464378"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accent4"/>
                </a:solidFill>
                <a:latin typeface="Gill Sans Ultra Bold" panose="020B0A02020104020203" pitchFamily="34"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92D8F1A-69A8-9242-9469-8400121D240A}" type="slidenum">
              <a:rPr lang="en-US" smtClean="0"/>
              <a:pPr/>
              <a:t>‹#›</a:t>
            </a:fld>
            <a:endParaRPr lang="en-US" dirty="0"/>
          </a:p>
        </p:txBody>
      </p:sp>
      <p:sp>
        <p:nvSpPr>
          <p:cNvPr id="15" name="Title 1">
            <a:extLst>
              <a:ext uri="{FF2B5EF4-FFF2-40B4-BE49-F238E27FC236}">
                <a16:creationId xmlns:a16="http://schemas.microsoft.com/office/drawing/2014/main" id="{F364D7FE-3356-3F4C-A9D0-D7CF7DC02071}"/>
              </a:ext>
            </a:extLst>
          </p:cNvPr>
          <p:cNvSpPr>
            <a:spLocks noGrp="1"/>
          </p:cNvSpPr>
          <p:nvPr>
            <p:ph type="title"/>
          </p:nvPr>
        </p:nvSpPr>
        <p:spPr>
          <a:xfrm>
            <a:off x="1075038" y="365125"/>
            <a:ext cx="10058399" cy="1325563"/>
          </a:xfrm>
        </p:spPr>
        <p:txBody>
          <a:bodyPr anchor="b">
            <a:normAutofit/>
          </a:bodyPr>
          <a:lstStyle>
            <a:lvl1pPr algn="l">
              <a:defRPr sz="3600"/>
            </a:lvl1pPr>
          </a:lstStyle>
          <a:p>
            <a:r>
              <a:rPr lang="en-US"/>
              <a:t>Click to edit Master title style</a:t>
            </a:r>
            <a:endParaRPr lang="en-US" dirty="0"/>
          </a:p>
        </p:txBody>
      </p:sp>
      <p:sp>
        <p:nvSpPr>
          <p:cNvPr id="17" name="Content Placeholder 2">
            <a:extLst>
              <a:ext uri="{FF2B5EF4-FFF2-40B4-BE49-F238E27FC236}">
                <a16:creationId xmlns:a16="http://schemas.microsoft.com/office/drawing/2014/main" id="{CEF576B0-A006-8A43-9E28-F8921C359D28}"/>
              </a:ext>
            </a:extLst>
          </p:cNvPr>
          <p:cNvSpPr>
            <a:spLocks noGrp="1"/>
          </p:cNvSpPr>
          <p:nvPr>
            <p:ph sz="half" idx="1"/>
          </p:nvPr>
        </p:nvSpPr>
        <p:spPr>
          <a:xfrm>
            <a:off x="1075038" y="1921669"/>
            <a:ext cx="100584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2676133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8B9249B-BE17-6849-9D73-B0C3BA84C550}"/>
              </a:ext>
            </a:extLst>
          </p:cNvPr>
          <p:cNvSpPr>
            <a:spLocks noGrp="1"/>
          </p:cNvSpPr>
          <p:nvPr>
            <p:ph type="sldNum" sz="quarter" idx="12"/>
          </p:nvPr>
        </p:nvSpPr>
        <p:spPr/>
        <p:txBody>
          <a:bodyPr/>
          <a:lstStyle/>
          <a:p>
            <a:fld id="{492D8F1A-69A8-9242-9469-8400121D240A}" type="slidenum">
              <a:rPr lang="en-US" smtClean="0"/>
              <a:t>‹#›</a:t>
            </a:fld>
            <a:endParaRPr lang="en-US"/>
          </a:p>
        </p:txBody>
      </p:sp>
    </p:spTree>
    <p:extLst>
      <p:ext uri="{BB962C8B-B14F-4D97-AF65-F5344CB8AC3E}">
        <p14:creationId xmlns:p14="http://schemas.microsoft.com/office/powerpoint/2010/main" val="56886692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A52D507-5401-464E-AD07-D24EE91AF6E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E3A2FC3-D2C7-9B4C-9B9B-A2C7D0FDA33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 Remember to ad alt text to all imported graphics and images.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2F650318-0809-C04F-9288-E60B69D5483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accent4"/>
                </a:solidFill>
                <a:latin typeface="Gill Sans Ultra Bold" panose="020B0A02020104020203" pitchFamily="34" charset="77"/>
              </a:defRPr>
            </a:lvl1pPr>
          </a:lstStyle>
          <a:p>
            <a:fld id="{492D8F1A-69A8-9242-9469-8400121D240A}" type="slidenum">
              <a:rPr lang="en-US" smtClean="0"/>
              <a:pPr/>
              <a:t>‹#›</a:t>
            </a:fld>
            <a:endParaRPr lang="en-US" dirty="0"/>
          </a:p>
        </p:txBody>
      </p:sp>
    </p:spTree>
    <p:extLst>
      <p:ext uri="{BB962C8B-B14F-4D97-AF65-F5344CB8AC3E}">
        <p14:creationId xmlns:p14="http://schemas.microsoft.com/office/powerpoint/2010/main" val="984657070"/>
      </p:ext>
    </p:extLst>
  </p:cSld>
  <p:clrMap bg1="lt1" tx1="dk1" bg2="lt2" tx2="dk2" accent1="accent1" accent2="accent2" accent3="accent3" accent4="accent4" accent5="accent5" accent6="accent6" hlink="hlink" folHlink="folHlink"/>
  <p:sldLayoutIdLst>
    <p:sldLayoutId id="2147483649" r:id="rId1"/>
    <p:sldLayoutId id="2147483663" r:id="rId2"/>
    <p:sldLayoutId id="2147483653" r:id="rId3"/>
    <p:sldLayoutId id="2147483665" r:id="rId4"/>
    <p:sldLayoutId id="2147483655" r:id="rId5"/>
  </p:sldLayoutIdLst>
  <p:hf hdr="0" ftr="0" dt="0"/>
  <p:txStyles>
    <p:titleStyle>
      <a:lvl1pPr algn="l" defTabSz="914400" rtl="0" eaLnBrk="1" latinLnBrk="0" hangingPunct="1">
        <a:lnSpc>
          <a:spcPct val="90000"/>
        </a:lnSpc>
        <a:spcBef>
          <a:spcPct val="0"/>
        </a:spcBef>
        <a:buNone/>
        <a:defRPr sz="4400" kern="1200">
          <a:solidFill>
            <a:schemeClr val="accent2"/>
          </a:solidFill>
          <a:latin typeface="Palatino" pitchFamily="2" charset="77"/>
          <a:ea typeface="Palatino" pitchFamily="2" charset="77"/>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rgbClr val="674831"/>
          </a:solidFill>
          <a:latin typeface="Gill Sans" panose="020B0502020104020203" pitchFamily="34" charset="-79"/>
          <a:ea typeface="+mn-ea"/>
          <a:cs typeface="Gill Sans" panose="020B0502020104020203" pitchFamily="34" charset="-79"/>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rgbClr val="674831"/>
          </a:solidFill>
          <a:latin typeface="Gill Sans" panose="020B0502020104020203" pitchFamily="34" charset="-79"/>
          <a:ea typeface="+mn-ea"/>
          <a:cs typeface="Gill Sans" panose="020B0502020104020203" pitchFamily="34" charset="-79"/>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rgbClr val="674831"/>
          </a:solidFill>
          <a:latin typeface="Gill Sans" panose="020B0502020104020203" pitchFamily="34" charset="-79"/>
          <a:ea typeface="+mn-ea"/>
          <a:cs typeface="Gill Sans" panose="020B0502020104020203" pitchFamily="34" charset="-79"/>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rgbClr val="674831"/>
          </a:solidFill>
          <a:latin typeface="Gill Sans" panose="020B0502020104020203" pitchFamily="34" charset="-79"/>
          <a:ea typeface="+mn-ea"/>
          <a:cs typeface="Gill Sans" panose="020B0502020104020203" pitchFamily="34" charset="-79"/>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rgbClr val="674831"/>
          </a:solidFill>
          <a:latin typeface="Gill Sans" panose="020B0502020104020203" pitchFamily="34" charset="-79"/>
          <a:ea typeface="+mn-ea"/>
          <a:cs typeface="Gill Sans" panose="020B0502020104020203" pitchFamily="34" charset="-79"/>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hyperlink" Target="https://docs.google.com/document/d/1vBc1wzB8MnUfdGesvODv50prcF1EPTdw37crIS_43fE/edit?usp=sharin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asccc.org/sites/default/files/1988%20AB%201725%20Community%20College%20Reform%20Act%20%28Vasconcellos%29.pdf" TargetMode="External"/><Relationship Id="rId2" Type="http://schemas.openxmlformats.org/officeDocument/2006/relationships/notesSlide" Target="../notesSlides/notesSlide17.xml"/><Relationship Id="rId1" Type="http://schemas.openxmlformats.org/officeDocument/2006/relationships/slideLayout" Target="../slideLayouts/slideLayout4.xml"/><Relationship Id="rId5" Type="http://schemas.openxmlformats.org/officeDocument/2006/relationships/hyperlink" Target="https://leginfo.legislature.ca.gov/faces/codes_displaySection.xhtml?lawCode=EDC&amp;sectionNum=87663" TargetMode="External"/><Relationship Id="rId4" Type="http://schemas.openxmlformats.org/officeDocument/2006/relationships/hyperlink" Target="https://leginfo.legislature.ca.gov/faces/codes_displayText.xhtml?lawCode=EDC&amp;division=7.&amp;title=3.&amp;part=51.&amp;chapter=3.&amp;article=2"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701685-6854-4F4E-8886-7E7F0A6D919B}"/>
              </a:ext>
            </a:extLst>
          </p:cNvPr>
          <p:cNvSpPr>
            <a:spLocks noGrp="1"/>
          </p:cNvSpPr>
          <p:nvPr>
            <p:ph type="title"/>
          </p:nvPr>
        </p:nvSpPr>
        <p:spPr/>
        <p:txBody>
          <a:bodyPr anchor="ctr">
            <a:noAutofit/>
          </a:bodyPr>
          <a:lstStyle/>
          <a:p>
            <a:pPr algn="ctr"/>
            <a:r>
              <a:rPr lang="en-US" sz="3200" dirty="0"/>
              <a:t>The Role of the Academic Senate in Faculty Evaluations and Implementing Advocacy, Inclusion, Diversity, and Equity (AIDE)</a:t>
            </a:r>
          </a:p>
        </p:txBody>
      </p:sp>
    </p:spTree>
    <p:extLst>
      <p:ext uri="{BB962C8B-B14F-4D97-AF65-F5344CB8AC3E}">
        <p14:creationId xmlns:p14="http://schemas.microsoft.com/office/powerpoint/2010/main" val="10367600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41EE88-7394-764C-8CE0-822B88EC4E0B}"/>
              </a:ext>
            </a:extLst>
          </p:cNvPr>
          <p:cNvSpPr>
            <a:spLocks noGrp="1"/>
          </p:cNvSpPr>
          <p:nvPr>
            <p:ph type="title"/>
          </p:nvPr>
        </p:nvSpPr>
        <p:spPr/>
        <p:txBody>
          <a:bodyPr anchor="ctr"/>
          <a:lstStyle/>
          <a:p>
            <a:pPr algn="ctr"/>
            <a:r>
              <a:rPr lang="en-US" b="1" dirty="0"/>
              <a:t>Faculty Evaluations</a:t>
            </a:r>
          </a:p>
        </p:txBody>
      </p:sp>
      <p:sp>
        <p:nvSpPr>
          <p:cNvPr id="3" name="Content Placeholder 2">
            <a:extLst>
              <a:ext uri="{FF2B5EF4-FFF2-40B4-BE49-F238E27FC236}">
                <a16:creationId xmlns:a16="http://schemas.microsoft.com/office/drawing/2014/main" id="{0E5272B6-BA88-154D-86EB-9072A8C92D4B}"/>
              </a:ext>
            </a:extLst>
          </p:cNvPr>
          <p:cNvSpPr>
            <a:spLocks noGrp="1"/>
          </p:cNvSpPr>
          <p:nvPr>
            <p:ph sz="half" idx="1"/>
          </p:nvPr>
        </p:nvSpPr>
        <p:spPr>
          <a:xfrm>
            <a:off x="1075038" y="1499016"/>
            <a:ext cx="10058400" cy="4961745"/>
          </a:xfrm>
        </p:spPr>
        <p:txBody>
          <a:bodyPr>
            <a:normAutofit fontScale="92500" lnSpcReduction="20000"/>
          </a:bodyPr>
          <a:lstStyle/>
          <a:p>
            <a:r>
              <a:rPr lang="en-US" dirty="0">
                <a:latin typeface="Calibri" panose="020F0502020204030204" pitchFamily="34" charset="0"/>
                <a:cs typeface="Calibri" panose="020F0502020204030204" pitchFamily="34" charset="0"/>
              </a:rPr>
              <a:t>The Academic Senate</a:t>
            </a:r>
          </a:p>
          <a:p>
            <a:pPr lvl="1"/>
            <a:r>
              <a:rPr lang="en-US" dirty="0">
                <a:latin typeface="Calibri" panose="020F0502020204030204" pitchFamily="34" charset="0"/>
                <a:cs typeface="Calibri" panose="020F0502020204030204" pitchFamily="34" charset="0"/>
              </a:rPr>
              <a:t>An Academic and Professional Matter, 10+1</a:t>
            </a:r>
          </a:p>
          <a:p>
            <a:pPr lvl="1"/>
            <a:r>
              <a:rPr lang="en-US" dirty="0">
                <a:latin typeface="Calibri" panose="020F0502020204030204" pitchFamily="34" charset="0"/>
                <a:cs typeface="Calibri" panose="020F0502020204030204" pitchFamily="34" charset="0"/>
              </a:rPr>
              <a:t>Collegial Consultation – Governing Board (or designee) and Academic Senate</a:t>
            </a:r>
          </a:p>
          <a:p>
            <a:r>
              <a:rPr lang="en-US" dirty="0">
                <a:latin typeface="Calibri" panose="020F0502020204030204" pitchFamily="34" charset="0"/>
                <a:cs typeface="Calibri" panose="020F0502020204030204" pitchFamily="34" charset="0"/>
              </a:rPr>
              <a:t>The Collective Bargaining Agent/Union</a:t>
            </a:r>
          </a:p>
          <a:p>
            <a:pPr lvl="1"/>
            <a:r>
              <a:rPr lang="en-US" dirty="0">
                <a:latin typeface="Calibri" panose="020F0502020204030204" pitchFamily="34" charset="0"/>
                <a:cs typeface="Calibri" panose="020F0502020204030204" pitchFamily="34" charset="0"/>
              </a:rPr>
              <a:t>Collective Bargaining </a:t>
            </a:r>
          </a:p>
          <a:p>
            <a:pPr lvl="1"/>
            <a:r>
              <a:rPr lang="en-US" dirty="0">
                <a:latin typeface="Calibri" panose="020F0502020204030204" pitchFamily="34" charset="0"/>
                <a:cs typeface="Calibri" panose="020F0502020204030204" pitchFamily="34" charset="0"/>
              </a:rPr>
              <a:t>Consult with Academic Senate</a:t>
            </a:r>
          </a:p>
          <a:p>
            <a:pPr lvl="1"/>
            <a:r>
              <a:rPr lang="en-US" dirty="0">
                <a:latin typeface="Calibri" panose="020F0502020204030204" pitchFamily="34" charset="0"/>
                <a:cs typeface="Calibri" panose="020F0502020204030204" pitchFamily="34" charset="0"/>
              </a:rPr>
              <a:t>Negotiation – Administrators and Union, Governing Board approval</a:t>
            </a:r>
          </a:p>
          <a:p>
            <a:r>
              <a:rPr lang="en-US" dirty="0">
                <a:latin typeface="Calibri" panose="020F0502020204030204" pitchFamily="34" charset="0"/>
                <a:cs typeface="Calibri" panose="020F0502020204030204" pitchFamily="34" charset="0"/>
              </a:rPr>
              <a:t>Administrators</a:t>
            </a:r>
          </a:p>
          <a:p>
            <a:pPr lvl="1"/>
            <a:r>
              <a:rPr lang="en-US" dirty="0">
                <a:latin typeface="Calibri" panose="020F0502020204030204" pitchFamily="34" charset="0"/>
                <a:cs typeface="Calibri" panose="020F0502020204030204" pitchFamily="34" charset="0"/>
              </a:rPr>
              <a:t>Designees of the Governing Board – Collegial Consultation with Academic Senate</a:t>
            </a:r>
          </a:p>
          <a:p>
            <a:pPr lvl="1"/>
            <a:r>
              <a:rPr lang="en-US" dirty="0">
                <a:latin typeface="Calibri" panose="020F0502020204030204" pitchFamily="34" charset="0"/>
                <a:cs typeface="Calibri" panose="020F0502020204030204" pitchFamily="34" charset="0"/>
              </a:rPr>
              <a:t>Ensure Rules and Regulations are followed</a:t>
            </a:r>
          </a:p>
          <a:p>
            <a:pPr lvl="1"/>
            <a:r>
              <a:rPr lang="en-US" dirty="0">
                <a:latin typeface="Calibri" panose="020F0502020204030204" pitchFamily="34" charset="0"/>
                <a:cs typeface="Calibri" panose="020F0502020204030204" pitchFamily="34" charset="0"/>
              </a:rPr>
              <a:t>Negotiation with Bargaining Agent/Union</a:t>
            </a:r>
          </a:p>
          <a:p>
            <a:r>
              <a:rPr lang="en-US" dirty="0">
                <a:latin typeface="Calibri" panose="020F0502020204030204" pitchFamily="34" charset="0"/>
                <a:cs typeface="Calibri" panose="020F0502020204030204" pitchFamily="34" charset="0"/>
              </a:rPr>
              <a:t>Governing Board</a:t>
            </a:r>
          </a:p>
          <a:p>
            <a:pPr lvl="1"/>
            <a:r>
              <a:rPr lang="en-US" dirty="0">
                <a:latin typeface="Calibri" panose="020F0502020204030204" pitchFamily="34" charset="0"/>
                <a:cs typeface="Calibri" panose="020F0502020204030204" pitchFamily="34" charset="0"/>
              </a:rPr>
              <a:t>Ensures rules and regulations are established</a:t>
            </a:r>
          </a:p>
          <a:p>
            <a:pPr lvl="1"/>
            <a:r>
              <a:rPr lang="en-US" dirty="0">
                <a:latin typeface="Calibri" panose="020F0502020204030204" pitchFamily="34" charset="0"/>
                <a:cs typeface="Calibri" panose="020F0502020204030204" pitchFamily="34" charset="0"/>
              </a:rPr>
              <a:t>Collegial Consultation with Academic Senate</a:t>
            </a:r>
          </a:p>
          <a:p>
            <a:pPr lvl="1"/>
            <a:r>
              <a:rPr lang="en-US" dirty="0">
                <a:latin typeface="Calibri" panose="020F0502020204030204" pitchFamily="34" charset="0"/>
                <a:cs typeface="Calibri" panose="020F0502020204030204" pitchFamily="34" charset="0"/>
              </a:rPr>
              <a:t>Final Approval</a:t>
            </a:r>
          </a:p>
        </p:txBody>
      </p:sp>
    </p:spTree>
    <p:extLst>
      <p:ext uri="{BB962C8B-B14F-4D97-AF65-F5344CB8AC3E}">
        <p14:creationId xmlns:p14="http://schemas.microsoft.com/office/powerpoint/2010/main" val="35806164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7309B-C397-4D4E-9571-9BE281C750EA}"/>
              </a:ext>
            </a:extLst>
          </p:cNvPr>
          <p:cNvSpPr>
            <a:spLocks noGrp="1"/>
          </p:cNvSpPr>
          <p:nvPr>
            <p:ph type="title"/>
          </p:nvPr>
        </p:nvSpPr>
        <p:spPr/>
        <p:txBody>
          <a:bodyPr anchor="ctr"/>
          <a:lstStyle/>
          <a:p>
            <a:r>
              <a:rPr lang="en-US" b="1" dirty="0"/>
              <a:t>Defining AIDE</a:t>
            </a:r>
          </a:p>
        </p:txBody>
      </p:sp>
      <p:sp>
        <p:nvSpPr>
          <p:cNvPr id="3" name="Content Placeholder 2">
            <a:extLst>
              <a:ext uri="{FF2B5EF4-FFF2-40B4-BE49-F238E27FC236}">
                <a16:creationId xmlns:a16="http://schemas.microsoft.com/office/drawing/2014/main" id="{7441E099-1B4F-3B4B-8A12-C3AF1A461C99}"/>
              </a:ext>
            </a:extLst>
          </p:cNvPr>
          <p:cNvSpPr>
            <a:spLocks noGrp="1"/>
          </p:cNvSpPr>
          <p:nvPr>
            <p:ph idx="1"/>
          </p:nvPr>
        </p:nvSpPr>
        <p:spPr/>
        <p:txBody>
          <a:bodyPr/>
          <a:lstStyle/>
          <a:p>
            <a:r>
              <a:rPr lang="en-US" dirty="0">
                <a:latin typeface="Calibri" panose="020F0502020204030204" pitchFamily="34" charset="0"/>
                <a:cs typeface="Calibri" panose="020F0502020204030204" pitchFamily="34" charset="0"/>
              </a:rPr>
              <a:t>In the </a:t>
            </a:r>
            <a:r>
              <a:rPr lang="en-US" dirty="0" err="1">
                <a:latin typeface="Calibri" panose="020F0502020204030204" pitchFamily="34" charset="0"/>
                <a:cs typeface="Calibri" panose="020F0502020204030204" pitchFamily="34" charset="0"/>
              </a:rPr>
              <a:t>Googledoc</a:t>
            </a:r>
            <a:r>
              <a:rPr lang="en-US" dirty="0">
                <a:latin typeface="Calibri" panose="020F0502020204030204" pitchFamily="34" charset="0"/>
                <a:cs typeface="Calibri" panose="020F0502020204030204" pitchFamily="34" charset="0"/>
              </a:rPr>
              <a:t> (link is posted in the chat and below), provide your definition of each as they pertain to your college.</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hlinkClick r:id="rId3"/>
              </a:rPr>
              <a:t>Link</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p:txBody>
      </p:sp>
      <p:sp>
        <p:nvSpPr>
          <p:cNvPr id="4" name="Text Placeholder 3">
            <a:extLst>
              <a:ext uri="{FF2B5EF4-FFF2-40B4-BE49-F238E27FC236}">
                <a16:creationId xmlns:a16="http://schemas.microsoft.com/office/drawing/2014/main" id="{7212940C-78C6-7447-BD83-05CB0434BF9E}"/>
              </a:ext>
            </a:extLst>
          </p:cNvPr>
          <p:cNvSpPr>
            <a:spLocks noGrp="1"/>
          </p:cNvSpPr>
          <p:nvPr>
            <p:ph type="body" sz="half" idx="2"/>
          </p:nvPr>
        </p:nvSpPr>
        <p:spPr>
          <a:xfrm>
            <a:off x="914400" y="2928552"/>
            <a:ext cx="2916196" cy="2422938"/>
          </a:xfrm>
        </p:spPr>
        <p:txBody>
          <a:bodyPr/>
          <a:lstStyle/>
          <a:p>
            <a:pPr marL="514350" indent="-514350" algn="l">
              <a:buFont typeface="+mj-lt"/>
              <a:buAutoNum type="arabicPeriod"/>
            </a:pPr>
            <a:r>
              <a:rPr lang="en-US" dirty="0">
                <a:latin typeface="Calibri" panose="020F0502020204030204" pitchFamily="34" charset="0"/>
                <a:cs typeface="Calibri" panose="020F0502020204030204" pitchFamily="34" charset="0"/>
              </a:rPr>
              <a:t>Advocacy</a:t>
            </a:r>
          </a:p>
          <a:p>
            <a:pPr marL="514350" indent="-514350" algn="l">
              <a:buFont typeface="+mj-lt"/>
              <a:buAutoNum type="arabicPeriod"/>
            </a:pPr>
            <a:r>
              <a:rPr lang="en-US" dirty="0">
                <a:latin typeface="Calibri" panose="020F0502020204030204" pitchFamily="34" charset="0"/>
                <a:cs typeface="Calibri" panose="020F0502020204030204" pitchFamily="34" charset="0"/>
              </a:rPr>
              <a:t>Inclusion</a:t>
            </a:r>
          </a:p>
          <a:p>
            <a:pPr marL="514350" indent="-514350" algn="l">
              <a:buFont typeface="+mj-lt"/>
              <a:buAutoNum type="arabicPeriod"/>
            </a:pPr>
            <a:r>
              <a:rPr lang="en-US" dirty="0">
                <a:latin typeface="Calibri" panose="020F0502020204030204" pitchFamily="34" charset="0"/>
                <a:cs typeface="Calibri" panose="020F0502020204030204" pitchFamily="34" charset="0"/>
              </a:rPr>
              <a:t>Diversity</a:t>
            </a:r>
          </a:p>
          <a:p>
            <a:pPr marL="514350" indent="-514350" algn="l">
              <a:buFont typeface="+mj-lt"/>
              <a:buAutoNum type="arabicPeriod"/>
            </a:pPr>
            <a:r>
              <a:rPr lang="en-US" dirty="0">
                <a:latin typeface="Calibri" panose="020F0502020204030204" pitchFamily="34" charset="0"/>
                <a:cs typeface="Calibri" panose="020F0502020204030204" pitchFamily="34" charset="0"/>
              </a:rPr>
              <a:t>Equity</a:t>
            </a:r>
          </a:p>
          <a:p>
            <a:pPr algn="l"/>
            <a:endParaRPr lang="en-US" dirty="0">
              <a:latin typeface="Calibri" panose="020F0502020204030204" pitchFamily="34" charset="0"/>
              <a:cs typeface="Calibri" panose="020F0502020204030204" pitchFamily="34" charset="0"/>
            </a:endParaRPr>
          </a:p>
        </p:txBody>
      </p:sp>
      <p:sp>
        <p:nvSpPr>
          <p:cNvPr id="5" name="Slide Number Placeholder 4">
            <a:extLst>
              <a:ext uri="{FF2B5EF4-FFF2-40B4-BE49-F238E27FC236}">
                <a16:creationId xmlns:a16="http://schemas.microsoft.com/office/drawing/2014/main" id="{BAC0EC81-17FF-0A42-8738-137A37AE8842}"/>
              </a:ext>
            </a:extLst>
          </p:cNvPr>
          <p:cNvSpPr>
            <a:spLocks noGrp="1"/>
          </p:cNvSpPr>
          <p:nvPr>
            <p:ph type="sldNum" sz="quarter" idx="12"/>
          </p:nvPr>
        </p:nvSpPr>
        <p:spPr/>
        <p:txBody>
          <a:bodyPr/>
          <a:lstStyle/>
          <a:p>
            <a:fld id="{492D8F1A-69A8-9242-9469-8400121D240A}" type="slidenum">
              <a:rPr lang="en-US" smtClean="0"/>
              <a:t>11</a:t>
            </a:fld>
            <a:endParaRPr lang="en-US"/>
          </a:p>
        </p:txBody>
      </p:sp>
      <p:pic>
        <p:nvPicPr>
          <p:cNvPr id="6" name="Picture 5">
            <a:extLst>
              <a:ext uri="{FF2B5EF4-FFF2-40B4-BE49-F238E27FC236}">
                <a16:creationId xmlns:a16="http://schemas.microsoft.com/office/drawing/2014/main" id="{01986534-9262-8048-91A4-1CDF1E98706F}"/>
              </a:ext>
            </a:extLst>
          </p:cNvPr>
          <p:cNvPicPr>
            <a:picLocks noChangeAspect="1"/>
          </p:cNvPicPr>
          <p:nvPr/>
        </p:nvPicPr>
        <p:blipFill>
          <a:blip r:embed="rId4"/>
          <a:stretch>
            <a:fillRect/>
          </a:stretch>
        </p:blipFill>
        <p:spPr>
          <a:xfrm>
            <a:off x="6342258" y="3031972"/>
            <a:ext cx="3336324" cy="2216098"/>
          </a:xfrm>
          <a:prstGeom prst="rect">
            <a:avLst/>
          </a:prstGeom>
        </p:spPr>
      </p:pic>
    </p:spTree>
    <p:extLst>
      <p:ext uri="{BB962C8B-B14F-4D97-AF65-F5344CB8AC3E}">
        <p14:creationId xmlns:p14="http://schemas.microsoft.com/office/powerpoint/2010/main" val="22581259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736333-E928-AD4E-AB86-BAF0DE3C0EE7}"/>
              </a:ext>
            </a:extLst>
          </p:cNvPr>
          <p:cNvSpPr>
            <a:spLocks noGrp="1"/>
          </p:cNvSpPr>
          <p:nvPr>
            <p:ph type="title"/>
          </p:nvPr>
        </p:nvSpPr>
        <p:spPr/>
        <p:txBody>
          <a:bodyPr anchor="ctr"/>
          <a:lstStyle/>
          <a:p>
            <a:pPr algn="ctr"/>
            <a:r>
              <a:rPr lang="en-US" b="1" dirty="0"/>
              <a:t>Strategies to Develop Academic Senate Leadership in Peer Evaluations </a:t>
            </a:r>
          </a:p>
        </p:txBody>
      </p:sp>
      <p:sp>
        <p:nvSpPr>
          <p:cNvPr id="3" name="Content Placeholder 2">
            <a:extLst>
              <a:ext uri="{FF2B5EF4-FFF2-40B4-BE49-F238E27FC236}">
                <a16:creationId xmlns:a16="http://schemas.microsoft.com/office/drawing/2014/main" id="{78B01839-ED71-0842-805D-4652CD114F21}"/>
              </a:ext>
            </a:extLst>
          </p:cNvPr>
          <p:cNvSpPr>
            <a:spLocks noGrp="1"/>
          </p:cNvSpPr>
          <p:nvPr>
            <p:ph sz="half" idx="1"/>
          </p:nvPr>
        </p:nvSpPr>
        <p:spPr/>
        <p:txBody>
          <a:bodyPr/>
          <a:lstStyle/>
          <a:p>
            <a:r>
              <a:rPr lang="en-US" dirty="0"/>
              <a:t>Establish/Build/Cultivate relationship between the Academic Senate and Bargaining Agent/Union</a:t>
            </a:r>
          </a:p>
          <a:p>
            <a:pPr lvl="1"/>
            <a:r>
              <a:rPr lang="en-US" dirty="0"/>
              <a:t>Understand and respect each other’s role and purview</a:t>
            </a:r>
          </a:p>
          <a:p>
            <a:pPr lvl="1"/>
            <a:r>
              <a:rPr lang="en-US" dirty="0"/>
              <a:t>Find common values</a:t>
            </a:r>
          </a:p>
          <a:p>
            <a:pPr lvl="1"/>
            <a:r>
              <a:rPr lang="en-US" dirty="0"/>
              <a:t>Be aware of your own lane and where you are in it</a:t>
            </a:r>
          </a:p>
          <a:p>
            <a:pPr lvl="1"/>
            <a:r>
              <a:rPr lang="en-US" dirty="0"/>
              <a:t>Assume good intentions</a:t>
            </a:r>
          </a:p>
          <a:p>
            <a:pPr lvl="1"/>
            <a:r>
              <a:rPr lang="en-US" dirty="0"/>
              <a:t>Meet regularly to address areas of senate/union overlap</a:t>
            </a:r>
          </a:p>
          <a:p>
            <a:pPr marL="0" indent="0">
              <a:buNone/>
            </a:pPr>
            <a:endParaRPr lang="en-US" dirty="0"/>
          </a:p>
        </p:txBody>
      </p:sp>
    </p:spTree>
    <p:extLst>
      <p:ext uri="{BB962C8B-B14F-4D97-AF65-F5344CB8AC3E}">
        <p14:creationId xmlns:p14="http://schemas.microsoft.com/office/powerpoint/2010/main" val="5941578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736333-E928-AD4E-AB86-BAF0DE3C0EE7}"/>
              </a:ext>
            </a:extLst>
          </p:cNvPr>
          <p:cNvSpPr>
            <a:spLocks noGrp="1"/>
          </p:cNvSpPr>
          <p:nvPr>
            <p:ph type="title"/>
          </p:nvPr>
        </p:nvSpPr>
        <p:spPr/>
        <p:txBody>
          <a:bodyPr anchor="ctr"/>
          <a:lstStyle/>
          <a:p>
            <a:pPr algn="ctr"/>
            <a:r>
              <a:rPr lang="en-US" b="1" dirty="0"/>
              <a:t>Strategies to Develop Academic Senate Leadership in Peer Evaluations </a:t>
            </a:r>
          </a:p>
        </p:txBody>
      </p:sp>
      <p:sp>
        <p:nvSpPr>
          <p:cNvPr id="3" name="Content Placeholder 2">
            <a:extLst>
              <a:ext uri="{FF2B5EF4-FFF2-40B4-BE49-F238E27FC236}">
                <a16:creationId xmlns:a16="http://schemas.microsoft.com/office/drawing/2014/main" id="{78B01839-ED71-0842-805D-4652CD114F21}"/>
              </a:ext>
            </a:extLst>
          </p:cNvPr>
          <p:cNvSpPr>
            <a:spLocks noGrp="1"/>
          </p:cNvSpPr>
          <p:nvPr>
            <p:ph sz="half" idx="1"/>
          </p:nvPr>
        </p:nvSpPr>
        <p:spPr>
          <a:xfrm>
            <a:off x="1075038" y="1690688"/>
            <a:ext cx="10058400" cy="4582319"/>
          </a:xfrm>
        </p:spPr>
        <p:txBody>
          <a:bodyPr>
            <a:normAutofit/>
          </a:bodyPr>
          <a:lstStyle/>
          <a:p>
            <a:r>
              <a:rPr lang="en-US" dirty="0"/>
              <a:t>Local Example…</a:t>
            </a:r>
          </a:p>
          <a:p>
            <a:pPr marL="0" indent="0">
              <a:buNone/>
            </a:pPr>
            <a:r>
              <a:rPr lang="en-US" b="1" dirty="0"/>
              <a:t>Poll 2</a:t>
            </a:r>
            <a:r>
              <a:rPr lang="en-US" dirty="0"/>
              <a:t>: Has your college or district included some type of DEI in your faculty review process?</a:t>
            </a:r>
          </a:p>
          <a:p>
            <a:pPr marL="514350" indent="-514350">
              <a:buAutoNum type="alphaLcPeriod"/>
            </a:pPr>
            <a:r>
              <a:rPr lang="en-US" dirty="0"/>
              <a:t>Yes, it is in the contract.</a:t>
            </a:r>
          </a:p>
          <a:p>
            <a:pPr marL="514350" indent="-514350">
              <a:buAutoNum type="alphaLcPeriod"/>
            </a:pPr>
            <a:r>
              <a:rPr lang="en-US" dirty="0"/>
              <a:t>No, but consultation between academic senate and bargaining agent have taken place and bargaining agent is in negotiation process.</a:t>
            </a:r>
          </a:p>
          <a:p>
            <a:pPr marL="514350" indent="-514350">
              <a:buFont typeface="Arial" panose="020B0604020202020204" pitchFamily="34" charset="0"/>
              <a:buAutoNum type="alphaLcPeriod"/>
            </a:pPr>
            <a:r>
              <a:rPr lang="en-US" dirty="0"/>
              <a:t>No, but consultation between academic senate and bargaining agent are taking place or planned.</a:t>
            </a:r>
          </a:p>
          <a:p>
            <a:pPr marL="514350" indent="-514350">
              <a:buFont typeface="Arial" panose="020B0604020202020204" pitchFamily="34" charset="0"/>
              <a:buAutoNum type="alphaLcPeriod"/>
            </a:pPr>
            <a:r>
              <a:rPr lang="en-US" dirty="0"/>
              <a:t>No…</a:t>
            </a:r>
          </a:p>
          <a:p>
            <a:pPr marL="514350" indent="-514350">
              <a:buFont typeface="Arial" panose="020B0604020202020204" pitchFamily="34" charset="0"/>
              <a:buAutoNum type="alphaLcPeriod"/>
            </a:pPr>
            <a:endParaRPr lang="en-US" dirty="0"/>
          </a:p>
          <a:p>
            <a:endParaRPr lang="en-US" dirty="0"/>
          </a:p>
        </p:txBody>
      </p:sp>
    </p:spTree>
    <p:extLst>
      <p:ext uri="{BB962C8B-B14F-4D97-AF65-F5344CB8AC3E}">
        <p14:creationId xmlns:p14="http://schemas.microsoft.com/office/powerpoint/2010/main" val="39552524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A5254-7D2A-F249-9ABD-020A31C16516}"/>
              </a:ext>
            </a:extLst>
          </p:cNvPr>
          <p:cNvSpPr>
            <a:spLocks noGrp="1"/>
          </p:cNvSpPr>
          <p:nvPr>
            <p:ph type="title"/>
          </p:nvPr>
        </p:nvSpPr>
        <p:spPr/>
        <p:txBody>
          <a:bodyPr anchor="ctr"/>
          <a:lstStyle/>
          <a:p>
            <a:pPr algn="ctr"/>
            <a:r>
              <a:rPr lang="en-US" b="1" dirty="0"/>
              <a:t>Promising Practices for Leveraging AIDE in Decision-Making</a:t>
            </a:r>
          </a:p>
        </p:txBody>
      </p:sp>
      <p:sp>
        <p:nvSpPr>
          <p:cNvPr id="3" name="Content Placeholder 2">
            <a:extLst>
              <a:ext uri="{FF2B5EF4-FFF2-40B4-BE49-F238E27FC236}">
                <a16:creationId xmlns:a16="http://schemas.microsoft.com/office/drawing/2014/main" id="{4D551347-0C2B-C548-96E6-EEA3252059CD}"/>
              </a:ext>
            </a:extLst>
          </p:cNvPr>
          <p:cNvSpPr>
            <a:spLocks noGrp="1"/>
          </p:cNvSpPr>
          <p:nvPr>
            <p:ph sz="half" idx="1"/>
          </p:nvPr>
        </p:nvSpPr>
        <p:spPr/>
        <p:txBody>
          <a:bodyPr/>
          <a:lstStyle/>
          <a:p>
            <a:r>
              <a:rPr lang="en-US" dirty="0"/>
              <a:t>Establish and agree upon guiding principles or community norms</a:t>
            </a:r>
          </a:p>
          <a:p>
            <a:r>
              <a:rPr lang="en-US" dirty="0"/>
              <a:t>Determine who is at the table and who is missing from the table</a:t>
            </a:r>
          </a:p>
          <a:p>
            <a:r>
              <a:rPr lang="en-US" dirty="0"/>
              <a:t>Listen to and hear your peers and colleagues, avoiding a rush to judgment</a:t>
            </a:r>
          </a:p>
          <a:p>
            <a:r>
              <a:rPr lang="en-US" dirty="0"/>
              <a:t>Practice forgiveness</a:t>
            </a:r>
          </a:p>
          <a:p>
            <a:r>
              <a:rPr lang="en-US" dirty="0"/>
              <a:t>Remind yourself of the guiding principles or community norms when or if conflict surfaces</a:t>
            </a:r>
          </a:p>
          <a:p>
            <a:r>
              <a:rPr lang="en-US" dirty="0"/>
              <a:t>Make time for deliberation</a:t>
            </a:r>
          </a:p>
          <a:p>
            <a:endParaRPr lang="en-US" dirty="0"/>
          </a:p>
        </p:txBody>
      </p:sp>
    </p:spTree>
    <p:extLst>
      <p:ext uri="{BB962C8B-B14F-4D97-AF65-F5344CB8AC3E}">
        <p14:creationId xmlns:p14="http://schemas.microsoft.com/office/powerpoint/2010/main" val="18317987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788F71-9268-714E-8F62-9600ABE814A6}"/>
              </a:ext>
            </a:extLst>
          </p:cNvPr>
          <p:cNvSpPr>
            <a:spLocks noGrp="1"/>
          </p:cNvSpPr>
          <p:nvPr>
            <p:ph type="title"/>
          </p:nvPr>
        </p:nvSpPr>
        <p:spPr/>
        <p:txBody>
          <a:bodyPr anchor="ctr"/>
          <a:lstStyle/>
          <a:p>
            <a:pPr algn="ctr"/>
            <a:r>
              <a:rPr lang="en-US" b="1" dirty="0"/>
              <a:t>Building Opportunities for </a:t>
            </a:r>
            <a:br>
              <a:rPr lang="en-US" b="1" dirty="0"/>
            </a:br>
            <a:r>
              <a:rPr lang="en-US" b="1" dirty="0"/>
              <a:t>Mentoring and Growth</a:t>
            </a:r>
          </a:p>
        </p:txBody>
      </p:sp>
      <p:sp>
        <p:nvSpPr>
          <p:cNvPr id="3" name="Content Placeholder 2">
            <a:extLst>
              <a:ext uri="{FF2B5EF4-FFF2-40B4-BE49-F238E27FC236}">
                <a16:creationId xmlns:a16="http://schemas.microsoft.com/office/drawing/2014/main" id="{D9EEAD97-0060-E447-9FA0-95E9EF180120}"/>
              </a:ext>
            </a:extLst>
          </p:cNvPr>
          <p:cNvSpPr>
            <a:spLocks noGrp="1"/>
          </p:cNvSpPr>
          <p:nvPr>
            <p:ph sz="half" idx="1"/>
          </p:nvPr>
        </p:nvSpPr>
        <p:spPr>
          <a:xfrm>
            <a:off x="1075038" y="1921668"/>
            <a:ext cx="5107101" cy="4479131"/>
          </a:xfrm>
        </p:spPr>
        <p:txBody>
          <a:bodyPr/>
          <a:lstStyle/>
          <a:p>
            <a:r>
              <a:rPr lang="en-US" dirty="0"/>
              <a:t>Faculty Academies</a:t>
            </a:r>
          </a:p>
          <a:p>
            <a:r>
              <a:rPr lang="en-US" dirty="0"/>
              <a:t>Peer Coaching</a:t>
            </a:r>
          </a:p>
          <a:p>
            <a:r>
              <a:rPr lang="en-US" dirty="0"/>
              <a:t>Brown Bag Lunch Guided Conversations</a:t>
            </a:r>
          </a:p>
          <a:p>
            <a:r>
              <a:rPr lang="en-US" dirty="0"/>
              <a:t>Support faculty to attend professional development, learning, growth conferences</a:t>
            </a:r>
          </a:p>
        </p:txBody>
      </p:sp>
      <p:pic>
        <p:nvPicPr>
          <p:cNvPr id="5" name="Picture 4">
            <a:extLst>
              <a:ext uri="{FF2B5EF4-FFF2-40B4-BE49-F238E27FC236}">
                <a16:creationId xmlns:a16="http://schemas.microsoft.com/office/drawing/2014/main" id="{8DE70D50-6148-734E-AAB3-7CE260018709}"/>
              </a:ext>
            </a:extLst>
          </p:cNvPr>
          <p:cNvPicPr>
            <a:picLocks noChangeAspect="1"/>
          </p:cNvPicPr>
          <p:nvPr/>
        </p:nvPicPr>
        <p:blipFill>
          <a:blip r:embed="rId3"/>
          <a:stretch>
            <a:fillRect/>
          </a:stretch>
        </p:blipFill>
        <p:spPr>
          <a:xfrm>
            <a:off x="6510241" y="2160207"/>
            <a:ext cx="4199546" cy="2789480"/>
          </a:xfrm>
          <a:prstGeom prst="rect">
            <a:avLst/>
          </a:prstGeom>
        </p:spPr>
      </p:pic>
    </p:spTree>
    <p:extLst>
      <p:ext uri="{BB962C8B-B14F-4D97-AF65-F5344CB8AC3E}">
        <p14:creationId xmlns:p14="http://schemas.microsoft.com/office/powerpoint/2010/main" val="11440199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1DAA90-7F75-994E-86D5-1C77D8FC54B1}"/>
              </a:ext>
            </a:extLst>
          </p:cNvPr>
          <p:cNvSpPr>
            <a:spLocks noGrp="1"/>
          </p:cNvSpPr>
          <p:nvPr>
            <p:ph type="title"/>
          </p:nvPr>
        </p:nvSpPr>
        <p:spPr/>
        <p:txBody>
          <a:bodyPr anchor="ctr"/>
          <a:lstStyle/>
          <a:p>
            <a:r>
              <a:rPr lang="en-US" b="1" dirty="0"/>
              <a:t>Discussion</a:t>
            </a:r>
          </a:p>
        </p:txBody>
      </p:sp>
      <p:sp>
        <p:nvSpPr>
          <p:cNvPr id="4" name="Text Placeholder 3">
            <a:extLst>
              <a:ext uri="{FF2B5EF4-FFF2-40B4-BE49-F238E27FC236}">
                <a16:creationId xmlns:a16="http://schemas.microsoft.com/office/drawing/2014/main" id="{6C8355C2-E170-D740-AF74-B762CF23E171}"/>
              </a:ext>
            </a:extLst>
          </p:cNvPr>
          <p:cNvSpPr>
            <a:spLocks noGrp="1"/>
          </p:cNvSpPr>
          <p:nvPr>
            <p:ph type="body" sz="half" idx="2"/>
          </p:nvPr>
        </p:nvSpPr>
        <p:spPr/>
        <p:txBody>
          <a:bodyPr>
            <a:normAutofit/>
          </a:bodyPr>
          <a:lstStyle/>
          <a:p>
            <a:r>
              <a:rPr lang="en-US" sz="3600" dirty="0">
                <a:latin typeface="Calibri" panose="020F0502020204030204" pitchFamily="34" charset="0"/>
                <a:cs typeface="Calibri" panose="020F0502020204030204" pitchFamily="34" charset="0"/>
              </a:rPr>
              <a:t>What is your perspective?</a:t>
            </a:r>
          </a:p>
        </p:txBody>
      </p:sp>
      <p:sp>
        <p:nvSpPr>
          <p:cNvPr id="5" name="Slide Number Placeholder 4">
            <a:extLst>
              <a:ext uri="{FF2B5EF4-FFF2-40B4-BE49-F238E27FC236}">
                <a16:creationId xmlns:a16="http://schemas.microsoft.com/office/drawing/2014/main" id="{38DFFE0D-D6F6-E04E-B8C2-B35E5E7A0F95}"/>
              </a:ext>
            </a:extLst>
          </p:cNvPr>
          <p:cNvSpPr>
            <a:spLocks noGrp="1"/>
          </p:cNvSpPr>
          <p:nvPr>
            <p:ph type="sldNum" sz="quarter" idx="12"/>
          </p:nvPr>
        </p:nvSpPr>
        <p:spPr/>
        <p:txBody>
          <a:bodyPr/>
          <a:lstStyle/>
          <a:p>
            <a:fld id="{492D8F1A-69A8-9242-9469-8400121D240A}" type="slidenum">
              <a:rPr lang="en-US" smtClean="0"/>
              <a:t>16</a:t>
            </a:fld>
            <a:endParaRPr lang="en-US"/>
          </a:p>
        </p:txBody>
      </p:sp>
      <p:pic>
        <p:nvPicPr>
          <p:cNvPr id="6" name="Content Placeholder 5">
            <a:extLst>
              <a:ext uri="{FF2B5EF4-FFF2-40B4-BE49-F238E27FC236}">
                <a16:creationId xmlns:a16="http://schemas.microsoft.com/office/drawing/2014/main" id="{39F5801A-C556-A549-9E0A-F8973AB4131A}"/>
              </a:ext>
            </a:extLst>
          </p:cNvPr>
          <p:cNvPicPr>
            <a:picLocks noGrp="1" noChangeAspect="1"/>
          </p:cNvPicPr>
          <p:nvPr>
            <p:ph idx="1"/>
          </p:nvPr>
        </p:nvPicPr>
        <p:blipFill>
          <a:blip r:embed="rId3"/>
          <a:stretch>
            <a:fillRect/>
          </a:stretch>
        </p:blipFill>
        <p:spPr>
          <a:xfrm>
            <a:off x="5612972" y="1110009"/>
            <a:ext cx="4600172" cy="4600172"/>
          </a:xfrm>
          <a:prstGeom prst="rect">
            <a:avLst/>
          </a:prstGeom>
        </p:spPr>
      </p:pic>
    </p:spTree>
    <p:extLst>
      <p:ext uri="{BB962C8B-B14F-4D97-AF65-F5344CB8AC3E}">
        <p14:creationId xmlns:p14="http://schemas.microsoft.com/office/powerpoint/2010/main" val="38701661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209B38-2FC9-CC45-8B32-06CEEFD561EA}"/>
              </a:ext>
            </a:extLst>
          </p:cNvPr>
          <p:cNvSpPr>
            <a:spLocks noGrp="1"/>
          </p:cNvSpPr>
          <p:nvPr>
            <p:ph type="title"/>
          </p:nvPr>
        </p:nvSpPr>
        <p:spPr/>
        <p:txBody>
          <a:bodyPr anchor="ctr"/>
          <a:lstStyle/>
          <a:p>
            <a:pPr algn="ctr"/>
            <a:r>
              <a:rPr lang="en-US" b="1" dirty="0"/>
              <a:t>References and Resources</a:t>
            </a:r>
          </a:p>
        </p:txBody>
      </p:sp>
      <p:sp>
        <p:nvSpPr>
          <p:cNvPr id="3" name="Content Placeholder 2">
            <a:extLst>
              <a:ext uri="{FF2B5EF4-FFF2-40B4-BE49-F238E27FC236}">
                <a16:creationId xmlns:a16="http://schemas.microsoft.com/office/drawing/2014/main" id="{7DEF5B52-CBEC-3B4E-B413-DBA7B5E91550}"/>
              </a:ext>
            </a:extLst>
          </p:cNvPr>
          <p:cNvSpPr>
            <a:spLocks noGrp="1"/>
          </p:cNvSpPr>
          <p:nvPr>
            <p:ph sz="half" idx="1"/>
          </p:nvPr>
        </p:nvSpPr>
        <p:spPr/>
        <p:txBody>
          <a:bodyPr/>
          <a:lstStyle/>
          <a:p>
            <a:r>
              <a:rPr lang="en-US" dirty="0"/>
              <a:t>Assembly Bill 1725 (Vasconcellos, 1988): </a:t>
            </a:r>
            <a:r>
              <a:rPr lang="en-US" dirty="0">
                <a:hlinkClick r:id="rId3"/>
              </a:rPr>
              <a:t>https://www.asccc.org/sites/default/files/1988%20AB%201725%20Community%20College%20Reform%20Act%20%28Vasconcellos%29.pdf</a:t>
            </a:r>
            <a:r>
              <a:rPr lang="en-US" dirty="0"/>
              <a:t> </a:t>
            </a:r>
          </a:p>
          <a:p>
            <a:r>
              <a:rPr lang="en-US" dirty="0"/>
              <a:t>CA Ed Code §§87600-87612: </a:t>
            </a:r>
            <a:r>
              <a:rPr lang="en-US" dirty="0">
                <a:hlinkClick r:id="rId4"/>
              </a:rPr>
              <a:t>https://leginfo.legislature.ca.gov/faces/codes_displayText.xhtml?lawCode=EDC&amp;division=7.&amp;title=3.&amp;part=51.&amp;chapter=3.&amp;article=2</a:t>
            </a:r>
            <a:r>
              <a:rPr lang="en-US" dirty="0"/>
              <a:t>.</a:t>
            </a:r>
          </a:p>
          <a:p>
            <a:r>
              <a:rPr lang="en-US" dirty="0"/>
              <a:t>CA Ed Code §§87663: </a:t>
            </a:r>
            <a:r>
              <a:rPr lang="en-US" dirty="0">
                <a:hlinkClick r:id="rId5"/>
              </a:rPr>
              <a:t>https://leginfo.legislature.ca.gov/faces/codes_displaySection.xhtml?lawCode=EDC&amp;sectionNum=87663</a:t>
            </a:r>
            <a:r>
              <a:rPr lang="en-US" dirty="0"/>
              <a:t>.</a:t>
            </a:r>
          </a:p>
          <a:p>
            <a:endParaRPr lang="en-US" dirty="0"/>
          </a:p>
          <a:p>
            <a:endParaRPr lang="en-US" dirty="0"/>
          </a:p>
        </p:txBody>
      </p:sp>
    </p:spTree>
    <p:extLst>
      <p:ext uri="{BB962C8B-B14F-4D97-AF65-F5344CB8AC3E}">
        <p14:creationId xmlns:p14="http://schemas.microsoft.com/office/powerpoint/2010/main" val="11198685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C406CE-5BD9-4C4E-A223-C85E4DBE2769}"/>
              </a:ext>
            </a:extLst>
          </p:cNvPr>
          <p:cNvSpPr>
            <a:spLocks noGrp="1"/>
          </p:cNvSpPr>
          <p:nvPr>
            <p:ph type="title"/>
          </p:nvPr>
        </p:nvSpPr>
        <p:spPr/>
        <p:txBody>
          <a:bodyPr anchor="ctr"/>
          <a:lstStyle/>
          <a:p>
            <a:r>
              <a:rPr lang="en-US" dirty="0"/>
              <a:t>Webinar Series</a:t>
            </a:r>
          </a:p>
        </p:txBody>
      </p:sp>
      <p:sp>
        <p:nvSpPr>
          <p:cNvPr id="3" name="Content Placeholder 2">
            <a:extLst>
              <a:ext uri="{FF2B5EF4-FFF2-40B4-BE49-F238E27FC236}">
                <a16:creationId xmlns:a16="http://schemas.microsoft.com/office/drawing/2014/main" id="{7CADEAD8-AEAC-E04B-876B-082E909C4BF5}"/>
              </a:ext>
            </a:extLst>
          </p:cNvPr>
          <p:cNvSpPr>
            <a:spLocks noGrp="1"/>
          </p:cNvSpPr>
          <p:nvPr>
            <p:ph idx="1"/>
          </p:nvPr>
        </p:nvSpPr>
        <p:spPr/>
        <p:txBody>
          <a:bodyPr/>
          <a:lstStyle/>
          <a:p>
            <a:pPr algn="ctr"/>
            <a:r>
              <a:rPr lang="en-US" sz="3600" b="1" dirty="0">
                <a:latin typeface="Calibri" panose="020F0502020204030204" pitchFamily="34" charset="0"/>
                <a:cs typeface="Calibri" panose="020F0502020204030204" pitchFamily="34" charset="0"/>
              </a:rPr>
              <a:t>Facilitators</a:t>
            </a:r>
          </a:p>
          <a:p>
            <a:endParaRPr lang="en-US" dirty="0">
              <a:latin typeface="Calibri" panose="020F0502020204030204" pitchFamily="34" charset="0"/>
              <a:cs typeface="Calibri" panose="020F0502020204030204" pitchFamily="34" charset="0"/>
            </a:endParaRPr>
          </a:p>
          <a:p>
            <a:r>
              <a:rPr lang="en-US" b="1" dirty="0" err="1">
                <a:latin typeface="Calibri" panose="020F0502020204030204" pitchFamily="34" charset="0"/>
                <a:cs typeface="Calibri" panose="020F0502020204030204" pitchFamily="34" charset="0"/>
              </a:rPr>
              <a:t>Ginni</a:t>
            </a:r>
            <a:r>
              <a:rPr lang="en-US" b="1" dirty="0">
                <a:latin typeface="Calibri" panose="020F0502020204030204" pitchFamily="34" charset="0"/>
                <a:cs typeface="Calibri" panose="020F0502020204030204" pitchFamily="34" charset="0"/>
              </a:rPr>
              <a:t> May</a:t>
            </a:r>
            <a:r>
              <a:rPr lang="en-US" dirty="0">
                <a:latin typeface="Calibri" panose="020F0502020204030204" pitchFamily="34" charset="0"/>
                <a:cs typeface="Calibri" panose="020F0502020204030204" pitchFamily="34" charset="0"/>
              </a:rPr>
              <a:t>, ASCCC Vice President, EDAC 2</a:t>
            </a:r>
            <a:r>
              <a:rPr lang="en-US" baseline="30000" dirty="0">
                <a:latin typeface="Calibri" panose="020F0502020204030204" pitchFamily="34" charset="0"/>
                <a:cs typeface="Calibri" panose="020F0502020204030204" pitchFamily="34" charset="0"/>
              </a:rPr>
              <a:t>nd</a:t>
            </a:r>
            <a:r>
              <a:rPr lang="en-US" dirty="0">
                <a:latin typeface="Calibri" panose="020F0502020204030204" pitchFamily="34" charset="0"/>
                <a:cs typeface="Calibri" panose="020F0502020204030204" pitchFamily="34" charset="0"/>
              </a:rPr>
              <a:t> Chair</a:t>
            </a:r>
          </a:p>
          <a:p>
            <a:endParaRPr lang="en-US" dirty="0">
              <a:latin typeface="Calibri" panose="020F0502020204030204" pitchFamily="34" charset="0"/>
              <a:cs typeface="Calibri" panose="020F0502020204030204" pitchFamily="34" charset="0"/>
            </a:endParaRPr>
          </a:p>
          <a:p>
            <a:r>
              <a:rPr lang="en-US" b="1" dirty="0">
                <a:latin typeface="Calibri" panose="020F0502020204030204" pitchFamily="34" charset="0"/>
                <a:cs typeface="Calibri" panose="020F0502020204030204" pitchFamily="34" charset="0"/>
              </a:rPr>
              <a:t>LaTonya Parker</a:t>
            </a:r>
            <a:r>
              <a:rPr lang="en-US" dirty="0">
                <a:latin typeface="Calibri" panose="020F0502020204030204" pitchFamily="34" charset="0"/>
                <a:cs typeface="Calibri" panose="020F0502020204030204" pitchFamily="34" charset="0"/>
              </a:rPr>
              <a:t>, ASCCC Area D Representative, EDAC Chair</a:t>
            </a:r>
          </a:p>
        </p:txBody>
      </p:sp>
      <p:sp>
        <p:nvSpPr>
          <p:cNvPr id="4" name="Text Placeholder 3">
            <a:extLst>
              <a:ext uri="{FF2B5EF4-FFF2-40B4-BE49-F238E27FC236}">
                <a16:creationId xmlns:a16="http://schemas.microsoft.com/office/drawing/2014/main" id="{8CC99970-0C22-124C-84F2-DB4056E33CFB}"/>
              </a:ext>
            </a:extLst>
          </p:cNvPr>
          <p:cNvSpPr>
            <a:spLocks noGrp="1"/>
          </p:cNvSpPr>
          <p:nvPr>
            <p:ph type="body" sz="half" idx="2"/>
          </p:nvPr>
        </p:nvSpPr>
        <p:spPr/>
        <p:txBody>
          <a:bodyPr/>
          <a:lstStyle/>
          <a:p>
            <a:r>
              <a:rPr lang="en-US" dirty="0"/>
              <a:t>Equity and Diversity Action Committee</a:t>
            </a:r>
          </a:p>
          <a:p>
            <a:endParaRPr lang="en-US" dirty="0"/>
          </a:p>
          <a:p>
            <a:r>
              <a:rPr lang="en-US" sz="2000" dirty="0"/>
              <a:t>March 10, 2021</a:t>
            </a:r>
          </a:p>
          <a:p>
            <a:r>
              <a:rPr lang="en-US" sz="2000" dirty="0"/>
              <a:t>1:00-2:00</a:t>
            </a:r>
          </a:p>
        </p:txBody>
      </p:sp>
      <p:sp>
        <p:nvSpPr>
          <p:cNvPr id="5" name="Slide Number Placeholder 4">
            <a:extLst>
              <a:ext uri="{FF2B5EF4-FFF2-40B4-BE49-F238E27FC236}">
                <a16:creationId xmlns:a16="http://schemas.microsoft.com/office/drawing/2014/main" id="{CD38D4DE-F860-4140-8C42-BB59CD1D0B34}"/>
              </a:ext>
            </a:extLst>
          </p:cNvPr>
          <p:cNvSpPr>
            <a:spLocks noGrp="1"/>
          </p:cNvSpPr>
          <p:nvPr>
            <p:ph type="sldNum" sz="quarter" idx="12"/>
          </p:nvPr>
        </p:nvSpPr>
        <p:spPr/>
        <p:txBody>
          <a:bodyPr/>
          <a:lstStyle/>
          <a:p>
            <a:fld id="{492D8F1A-69A8-9242-9469-8400121D240A}" type="slidenum">
              <a:rPr lang="en-US" smtClean="0"/>
              <a:t>2</a:t>
            </a:fld>
            <a:endParaRPr lang="en-US"/>
          </a:p>
        </p:txBody>
      </p:sp>
    </p:spTree>
    <p:extLst>
      <p:ext uri="{BB962C8B-B14F-4D97-AF65-F5344CB8AC3E}">
        <p14:creationId xmlns:p14="http://schemas.microsoft.com/office/powerpoint/2010/main" val="7891224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325E4C-9CD6-ED43-8796-96D2A42DC1D5}"/>
              </a:ext>
            </a:extLst>
          </p:cNvPr>
          <p:cNvSpPr>
            <a:spLocks noGrp="1"/>
          </p:cNvSpPr>
          <p:nvPr>
            <p:ph type="title"/>
          </p:nvPr>
        </p:nvSpPr>
        <p:spPr/>
        <p:txBody>
          <a:bodyPr anchor="ctr"/>
          <a:lstStyle/>
          <a:p>
            <a:pPr algn="ctr"/>
            <a:r>
              <a:rPr lang="en-US" b="1" dirty="0"/>
              <a:t>Description</a:t>
            </a:r>
          </a:p>
        </p:txBody>
      </p:sp>
      <p:sp>
        <p:nvSpPr>
          <p:cNvPr id="3" name="Content Placeholder 2">
            <a:extLst>
              <a:ext uri="{FF2B5EF4-FFF2-40B4-BE49-F238E27FC236}">
                <a16:creationId xmlns:a16="http://schemas.microsoft.com/office/drawing/2014/main" id="{88DFE221-E5F0-C44A-A9DD-581CD4F3D4B0}"/>
              </a:ext>
            </a:extLst>
          </p:cNvPr>
          <p:cNvSpPr>
            <a:spLocks noGrp="1"/>
          </p:cNvSpPr>
          <p:nvPr>
            <p:ph sz="half" idx="1"/>
          </p:nvPr>
        </p:nvSpPr>
        <p:spPr/>
        <p:txBody>
          <a:bodyPr>
            <a:normAutofit fontScale="70000" lnSpcReduction="20000"/>
          </a:bodyPr>
          <a:lstStyle/>
          <a:p>
            <a:pPr marL="0" indent="0">
              <a:buNone/>
            </a:pPr>
            <a:r>
              <a:rPr lang="en-US" dirty="0">
                <a:latin typeface="Calibri" panose="020F0502020204030204" pitchFamily="34" charset="0"/>
                <a:cs typeface="Calibri" panose="020F0502020204030204" pitchFamily="34" charset="0"/>
              </a:rPr>
              <a:t>California community colleges have faced dramatically shifting circumstances in 2020, accentuating the need to reassess policies and procedures in the building of equity-minded organizations, which includes faculty evaluations. Assembly Bill 1725 (Vasconcellos, 1988), California Education Code, and the California Code of Regulations provide that the local academic senate has an inherent professional responsibility to ensure the quality of their faculty peers, and that the bargaining agent is to consult with the academic senate prior to engaging in collective bargaining regarding faculty evaluation. In this webinar, community college leaders will explore processes for reviewing local peer evaluation and tenure review procedures with a focus on AIDE.  Participants will explore AIDE and potential plans to consider for the upcoming year.  </a:t>
            </a:r>
            <a:br>
              <a:rPr lang="en-US" dirty="0">
                <a:latin typeface="Calibri" panose="020F0502020204030204" pitchFamily="34" charset="0"/>
                <a:cs typeface="Calibri" panose="020F0502020204030204" pitchFamily="34" charset="0"/>
              </a:rPr>
            </a:br>
            <a:br>
              <a:rPr lang="en-US" dirty="0">
                <a:latin typeface="Calibri" panose="020F0502020204030204" pitchFamily="34" charset="0"/>
                <a:cs typeface="Calibri" panose="020F0502020204030204" pitchFamily="34" charset="0"/>
              </a:rPr>
            </a:br>
            <a:r>
              <a:rPr lang="en-US" dirty="0">
                <a:latin typeface="Calibri" panose="020F0502020204030204" pitchFamily="34" charset="0"/>
                <a:cs typeface="Calibri" panose="020F0502020204030204" pitchFamily="34" charset="0"/>
              </a:rPr>
              <a:t>In this webinar you will:</a:t>
            </a:r>
            <a:br>
              <a:rPr lang="en-US" dirty="0">
                <a:latin typeface="Calibri" panose="020F0502020204030204" pitchFamily="34" charset="0"/>
                <a:cs typeface="Calibri" panose="020F0502020204030204" pitchFamily="34" charset="0"/>
              </a:rPr>
            </a:br>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Define Advocacy, Inclusion, Diversity, and Equity (AIDE)</a:t>
            </a:r>
          </a:p>
          <a:p>
            <a:r>
              <a:rPr lang="en-US" dirty="0">
                <a:latin typeface="Calibri" panose="020F0502020204030204" pitchFamily="34" charset="0"/>
                <a:cs typeface="Calibri" panose="020F0502020204030204" pitchFamily="34" charset="0"/>
              </a:rPr>
              <a:t>Consider effective strategies to develop local academic senate leadership in peer evaluation</a:t>
            </a:r>
          </a:p>
          <a:p>
            <a:r>
              <a:rPr lang="en-US" dirty="0">
                <a:latin typeface="Calibri" panose="020F0502020204030204" pitchFamily="34" charset="0"/>
                <a:cs typeface="Calibri" panose="020F0502020204030204" pitchFamily="34" charset="0"/>
              </a:rPr>
              <a:t>Explore promising practices for leveraging AIDE in decision-making  </a:t>
            </a:r>
          </a:p>
          <a:p>
            <a:r>
              <a:rPr lang="en-US" dirty="0">
                <a:latin typeface="Calibri" panose="020F0502020204030204" pitchFamily="34" charset="0"/>
                <a:cs typeface="Calibri" panose="020F0502020204030204" pitchFamily="34" charset="0"/>
              </a:rPr>
              <a:t>Learn how to build opportunities for mentoring and growth</a:t>
            </a:r>
          </a:p>
          <a:p>
            <a:pPr marL="0" indent="0">
              <a:buNone/>
            </a:pP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088294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8A9945-5599-2E4F-BD2E-F8258C3B435B}"/>
              </a:ext>
            </a:extLst>
          </p:cNvPr>
          <p:cNvSpPr>
            <a:spLocks noGrp="1"/>
          </p:cNvSpPr>
          <p:nvPr>
            <p:ph type="title"/>
          </p:nvPr>
        </p:nvSpPr>
        <p:spPr/>
        <p:txBody>
          <a:bodyPr anchor="ctr"/>
          <a:lstStyle/>
          <a:p>
            <a:r>
              <a:rPr lang="en-US" dirty="0"/>
              <a:t>Understanding Roles</a:t>
            </a:r>
          </a:p>
        </p:txBody>
      </p:sp>
      <p:sp>
        <p:nvSpPr>
          <p:cNvPr id="3" name="Content Placeholder 2">
            <a:extLst>
              <a:ext uri="{FF2B5EF4-FFF2-40B4-BE49-F238E27FC236}">
                <a16:creationId xmlns:a16="http://schemas.microsoft.com/office/drawing/2014/main" id="{89F19FF8-AD84-9F49-9B5E-870EEBFCAE6B}"/>
              </a:ext>
            </a:extLst>
          </p:cNvPr>
          <p:cNvSpPr>
            <a:spLocks noGrp="1"/>
          </p:cNvSpPr>
          <p:nvPr>
            <p:ph idx="1"/>
          </p:nvPr>
        </p:nvSpPr>
        <p:spPr>
          <a:xfrm>
            <a:off x="4415008" y="584616"/>
            <a:ext cx="6792570" cy="5198346"/>
          </a:xfrm>
        </p:spPr>
        <p:txBody>
          <a:bodyPr/>
          <a:lstStyle/>
          <a:p>
            <a:r>
              <a:rPr lang="en-US" b="1" dirty="0">
                <a:latin typeface="Calibri" panose="020F0502020204030204" pitchFamily="34" charset="0"/>
                <a:cs typeface="Calibri" panose="020F0502020204030204" pitchFamily="34" charset="0"/>
              </a:rPr>
              <a:t>Poll 1</a:t>
            </a:r>
            <a:r>
              <a:rPr lang="en-US" dirty="0">
                <a:latin typeface="Calibri" panose="020F0502020204030204" pitchFamily="34" charset="0"/>
                <a:cs typeface="Calibri" panose="020F0502020204030204" pitchFamily="34" charset="0"/>
              </a:rPr>
              <a:t>: What group(s) is(are) responsible for faculty evaluation and tenure review processes? Select all that apply.</a:t>
            </a:r>
          </a:p>
        </p:txBody>
      </p:sp>
      <p:sp>
        <p:nvSpPr>
          <p:cNvPr id="4" name="Text Placeholder 3">
            <a:extLst>
              <a:ext uri="{FF2B5EF4-FFF2-40B4-BE49-F238E27FC236}">
                <a16:creationId xmlns:a16="http://schemas.microsoft.com/office/drawing/2014/main" id="{B06B42A2-7407-714A-AFC5-FFA7B21C89B6}"/>
              </a:ext>
            </a:extLst>
          </p:cNvPr>
          <p:cNvSpPr>
            <a:spLocks noGrp="1"/>
          </p:cNvSpPr>
          <p:nvPr>
            <p:ph type="body" sz="half" idx="2"/>
          </p:nvPr>
        </p:nvSpPr>
        <p:spPr/>
        <p:txBody>
          <a:bodyPr>
            <a:normAutofit/>
          </a:bodyPr>
          <a:lstStyle/>
          <a:p>
            <a:pPr marL="514350" indent="-514350" algn="l">
              <a:buFont typeface="+mj-lt"/>
              <a:buAutoNum type="alphaLcPeriod"/>
            </a:pPr>
            <a:r>
              <a:rPr lang="en-US" dirty="0">
                <a:latin typeface="Calibri" panose="020F0502020204030204" pitchFamily="34" charset="0"/>
                <a:cs typeface="Calibri" panose="020F0502020204030204" pitchFamily="34" charset="0"/>
              </a:rPr>
              <a:t>Academic Senate</a:t>
            </a:r>
          </a:p>
          <a:p>
            <a:pPr marL="514350" indent="-514350" algn="l">
              <a:buFont typeface="+mj-lt"/>
              <a:buAutoNum type="alphaLcPeriod"/>
            </a:pPr>
            <a:r>
              <a:rPr lang="en-US" dirty="0">
                <a:latin typeface="Calibri" panose="020F0502020204030204" pitchFamily="34" charset="0"/>
                <a:cs typeface="Calibri" panose="020F0502020204030204" pitchFamily="34" charset="0"/>
              </a:rPr>
              <a:t>Collective Bargaining Agent</a:t>
            </a:r>
          </a:p>
          <a:p>
            <a:pPr marL="514350" indent="-514350" algn="l">
              <a:buFont typeface="+mj-lt"/>
              <a:buAutoNum type="alphaLcPeriod"/>
            </a:pPr>
            <a:r>
              <a:rPr lang="en-US" dirty="0">
                <a:latin typeface="Calibri" panose="020F0502020204030204" pitchFamily="34" charset="0"/>
                <a:cs typeface="Calibri" panose="020F0502020204030204" pitchFamily="34" charset="0"/>
              </a:rPr>
              <a:t>Administrators</a:t>
            </a:r>
          </a:p>
          <a:p>
            <a:pPr marL="514350" indent="-514350" algn="l">
              <a:buFont typeface="+mj-lt"/>
              <a:buAutoNum type="alphaLcPeriod"/>
            </a:pPr>
            <a:r>
              <a:rPr lang="en-US" dirty="0">
                <a:latin typeface="Calibri" panose="020F0502020204030204" pitchFamily="34" charset="0"/>
                <a:cs typeface="Calibri" panose="020F0502020204030204" pitchFamily="34" charset="0"/>
              </a:rPr>
              <a:t>Governing Board</a:t>
            </a:r>
          </a:p>
          <a:p>
            <a:pPr marL="514350" indent="-514350" algn="l">
              <a:buFont typeface="+mj-lt"/>
              <a:buAutoNum type="alphaLcPeriod"/>
            </a:pPr>
            <a:endParaRPr lang="en-US" dirty="0">
              <a:latin typeface="Calibri" panose="020F0502020204030204" pitchFamily="34" charset="0"/>
              <a:cs typeface="Calibri" panose="020F0502020204030204" pitchFamily="34" charset="0"/>
            </a:endParaRPr>
          </a:p>
        </p:txBody>
      </p:sp>
      <p:sp>
        <p:nvSpPr>
          <p:cNvPr id="5" name="Slide Number Placeholder 4">
            <a:extLst>
              <a:ext uri="{FF2B5EF4-FFF2-40B4-BE49-F238E27FC236}">
                <a16:creationId xmlns:a16="http://schemas.microsoft.com/office/drawing/2014/main" id="{9D324FA0-5364-604C-9F89-0B2EF3568A78}"/>
              </a:ext>
            </a:extLst>
          </p:cNvPr>
          <p:cNvSpPr>
            <a:spLocks noGrp="1"/>
          </p:cNvSpPr>
          <p:nvPr>
            <p:ph type="sldNum" sz="quarter" idx="12"/>
          </p:nvPr>
        </p:nvSpPr>
        <p:spPr/>
        <p:txBody>
          <a:bodyPr/>
          <a:lstStyle/>
          <a:p>
            <a:fld id="{492D8F1A-69A8-9242-9469-8400121D240A}" type="slidenum">
              <a:rPr lang="en-US" smtClean="0"/>
              <a:t>4</a:t>
            </a:fld>
            <a:endParaRPr lang="en-US"/>
          </a:p>
        </p:txBody>
      </p:sp>
      <p:pic>
        <p:nvPicPr>
          <p:cNvPr id="7" name="Picture 6">
            <a:extLst>
              <a:ext uri="{FF2B5EF4-FFF2-40B4-BE49-F238E27FC236}">
                <a16:creationId xmlns:a16="http://schemas.microsoft.com/office/drawing/2014/main" id="{64319056-2A38-BA4C-A559-3E1D5ADB00BA}"/>
              </a:ext>
            </a:extLst>
          </p:cNvPr>
          <p:cNvPicPr>
            <a:picLocks noChangeAspect="1"/>
          </p:cNvPicPr>
          <p:nvPr/>
        </p:nvPicPr>
        <p:blipFill>
          <a:blip r:embed="rId3"/>
          <a:stretch>
            <a:fillRect/>
          </a:stretch>
        </p:blipFill>
        <p:spPr>
          <a:xfrm>
            <a:off x="4534930" y="2444348"/>
            <a:ext cx="6312302" cy="3625308"/>
          </a:xfrm>
          <a:prstGeom prst="rect">
            <a:avLst/>
          </a:prstGeom>
        </p:spPr>
      </p:pic>
    </p:spTree>
    <p:extLst>
      <p:ext uri="{BB962C8B-B14F-4D97-AF65-F5344CB8AC3E}">
        <p14:creationId xmlns:p14="http://schemas.microsoft.com/office/powerpoint/2010/main" val="10161235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C11821-DEBA-5349-B308-5697F899CB76}"/>
              </a:ext>
            </a:extLst>
          </p:cNvPr>
          <p:cNvSpPr>
            <a:spLocks noGrp="1"/>
          </p:cNvSpPr>
          <p:nvPr>
            <p:ph type="title"/>
          </p:nvPr>
        </p:nvSpPr>
        <p:spPr/>
        <p:txBody>
          <a:bodyPr anchor="ctr"/>
          <a:lstStyle/>
          <a:p>
            <a:pPr algn="ctr"/>
            <a:r>
              <a:rPr lang="en-US" b="1" dirty="0"/>
              <a:t>California Education Code</a:t>
            </a:r>
            <a:br>
              <a:rPr lang="en-US" b="1" dirty="0"/>
            </a:br>
            <a:r>
              <a:rPr lang="en-US" b="1" dirty="0"/>
              <a:t>Faculty Evaluations and Tenure Review</a:t>
            </a:r>
          </a:p>
        </p:txBody>
      </p:sp>
      <p:sp>
        <p:nvSpPr>
          <p:cNvPr id="3" name="Content Placeholder 2">
            <a:extLst>
              <a:ext uri="{FF2B5EF4-FFF2-40B4-BE49-F238E27FC236}">
                <a16:creationId xmlns:a16="http://schemas.microsoft.com/office/drawing/2014/main" id="{74047FAB-1810-ED40-BC01-32D1586E5918}"/>
              </a:ext>
            </a:extLst>
          </p:cNvPr>
          <p:cNvSpPr>
            <a:spLocks noGrp="1"/>
          </p:cNvSpPr>
          <p:nvPr>
            <p:ph sz="half" idx="1"/>
          </p:nvPr>
        </p:nvSpPr>
        <p:spPr/>
        <p:txBody>
          <a:bodyPr>
            <a:normAutofit fontScale="85000" lnSpcReduction="20000"/>
          </a:bodyPr>
          <a:lstStyle/>
          <a:p>
            <a:pPr marL="0" indent="0" algn="ctr">
              <a:buNone/>
            </a:pPr>
            <a:r>
              <a:rPr lang="en-US" b="1" dirty="0">
                <a:latin typeface="Calibri" panose="020F0502020204030204" pitchFamily="34" charset="0"/>
                <a:cs typeface="Calibri" panose="020F0502020204030204" pitchFamily="34" charset="0"/>
              </a:rPr>
              <a:t>§87663</a:t>
            </a:r>
          </a:p>
          <a:p>
            <a:pPr marL="0" indent="0">
              <a:buNone/>
            </a:pPr>
            <a:r>
              <a:rPr lang="en-US" dirty="0">
                <a:latin typeface="Calibri" panose="020F0502020204030204" pitchFamily="34" charset="0"/>
                <a:cs typeface="Calibri" panose="020F0502020204030204" pitchFamily="34" charset="0"/>
              </a:rPr>
              <a:t>(b) Whenever an evaluation is required of a faculty member by a community college district, the </a:t>
            </a:r>
            <a:r>
              <a:rPr lang="en-US" b="1" dirty="0">
                <a:latin typeface="Calibri" panose="020F0502020204030204" pitchFamily="34" charset="0"/>
                <a:cs typeface="Calibri" panose="020F0502020204030204" pitchFamily="34" charset="0"/>
              </a:rPr>
              <a:t>evaluation shall be conducted in accordance with the standards and procedures established by the rules and regulations of the governing board of the employing district</a:t>
            </a:r>
            <a:r>
              <a:rPr lang="en-US" dirty="0">
                <a:latin typeface="Calibri" panose="020F0502020204030204" pitchFamily="34" charset="0"/>
                <a:cs typeface="Calibri" panose="020F0502020204030204" pitchFamily="34" charset="0"/>
              </a:rPr>
              <a:t>.</a:t>
            </a:r>
          </a:p>
          <a:p>
            <a:pPr marL="0" indent="0" fontAlgn="base">
              <a:buNone/>
            </a:pPr>
            <a:r>
              <a:rPr lang="en-US" dirty="0">
                <a:latin typeface="Calibri" panose="020F0502020204030204" pitchFamily="34" charset="0"/>
                <a:cs typeface="Calibri" panose="020F0502020204030204" pitchFamily="34" charset="0"/>
              </a:rPr>
              <a:t>(c) Evaluations shall include, but not be limited to, a peer review process. </a:t>
            </a:r>
          </a:p>
          <a:p>
            <a:pPr marL="0" indent="0" fontAlgn="base">
              <a:buNone/>
            </a:pPr>
            <a:r>
              <a:rPr lang="en-US" dirty="0">
                <a:latin typeface="Calibri" panose="020F0502020204030204" pitchFamily="34" charset="0"/>
                <a:cs typeface="Calibri" panose="020F0502020204030204" pitchFamily="34" charset="0"/>
              </a:rPr>
              <a:t>(d) The peer review process shall be on a departmental or divisional basis, and </a:t>
            </a:r>
            <a:r>
              <a:rPr lang="en-US" b="1" dirty="0">
                <a:latin typeface="Calibri" panose="020F0502020204030204" pitchFamily="34" charset="0"/>
                <a:cs typeface="Calibri" panose="020F0502020204030204" pitchFamily="34" charset="0"/>
              </a:rPr>
              <a:t>shall address the forthcoming demographics of California</a:t>
            </a:r>
            <a:r>
              <a:rPr lang="en-US" dirty="0">
                <a:latin typeface="Calibri" panose="020F0502020204030204" pitchFamily="34" charset="0"/>
                <a:cs typeface="Calibri" panose="020F0502020204030204" pitchFamily="34" charset="0"/>
              </a:rPr>
              <a:t>, and </a:t>
            </a:r>
            <a:r>
              <a:rPr lang="en-US" b="1" dirty="0">
                <a:latin typeface="Calibri" panose="020F0502020204030204" pitchFamily="34" charset="0"/>
                <a:cs typeface="Calibri" panose="020F0502020204030204" pitchFamily="34" charset="0"/>
              </a:rPr>
              <a:t>the principles of affirmative action</a:t>
            </a:r>
            <a:r>
              <a:rPr lang="en-US" dirty="0">
                <a:latin typeface="Calibri" panose="020F0502020204030204" pitchFamily="34" charset="0"/>
                <a:cs typeface="Calibri" panose="020F0502020204030204" pitchFamily="34" charset="0"/>
              </a:rPr>
              <a:t>. The process shall require that the peers reviewing are both representative of the diversity of California and sensitive to affirmative action concerns, all without compromising quality and excellence in teaching.</a:t>
            </a:r>
          </a:p>
          <a:p>
            <a:pPr marL="0" indent="0" fontAlgn="base">
              <a:buNone/>
            </a:pPr>
            <a:r>
              <a:rPr lang="en-US" dirty="0">
                <a:latin typeface="Calibri" panose="020F0502020204030204" pitchFamily="34" charset="0"/>
                <a:cs typeface="Calibri" panose="020F0502020204030204" pitchFamily="34" charset="0"/>
              </a:rPr>
              <a:t>(g) It is the intent of the Legislature that faculty evaluation include, to the extent practicable, student evaluation.</a:t>
            </a:r>
          </a:p>
          <a:p>
            <a:pPr marL="0" indent="0">
              <a:buNone/>
            </a:pP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819318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6FE9DE-D144-AF47-9413-6365C4031A83}"/>
              </a:ext>
            </a:extLst>
          </p:cNvPr>
          <p:cNvSpPr>
            <a:spLocks noGrp="1"/>
          </p:cNvSpPr>
          <p:nvPr>
            <p:ph type="title"/>
          </p:nvPr>
        </p:nvSpPr>
        <p:spPr/>
        <p:txBody>
          <a:bodyPr anchor="ctr"/>
          <a:lstStyle/>
          <a:p>
            <a:pPr algn="ctr"/>
            <a:r>
              <a:rPr lang="en-US" b="1" dirty="0"/>
              <a:t>California Education Code</a:t>
            </a:r>
            <a:br>
              <a:rPr lang="en-US" b="1" dirty="0"/>
            </a:br>
            <a:r>
              <a:rPr lang="en-US" b="1" dirty="0"/>
              <a:t>Faculty Evaluations and Tenure Review</a:t>
            </a:r>
            <a:endParaRPr lang="en-US" dirty="0"/>
          </a:p>
        </p:txBody>
      </p:sp>
      <p:sp>
        <p:nvSpPr>
          <p:cNvPr id="3" name="Content Placeholder 2">
            <a:extLst>
              <a:ext uri="{FF2B5EF4-FFF2-40B4-BE49-F238E27FC236}">
                <a16:creationId xmlns:a16="http://schemas.microsoft.com/office/drawing/2014/main" id="{4E409EC0-CB7C-BE4C-9C30-71F750E9209D}"/>
              </a:ext>
            </a:extLst>
          </p:cNvPr>
          <p:cNvSpPr>
            <a:spLocks noGrp="1"/>
          </p:cNvSpPr>
          <p:nvPr>
            <p:ph sz="half" idx="1"/>
          </p:nvPr>
        </p:nvSpPr>
        <p:spPr/>
        <p:txBody>
          <a:bodyPr>
            <a:normAutofit fontScale="92500" lnSpcReduction="20000"/>
          </a:bodyPr>
          <a:lstStyle/>
          <a:p>
            <a:pPr marL="0" indent="0" algn="ctr">
              <a:buNone/>
            </a:pPr>
            <a:r>
              <a:rPr lang="en-US" b="1" dirty="0">
                <a:latin typeface="Calibri" panose="020F0502020204030204" pitchFamily="34" charset="0"/>
                <a:cs typeface="Calibri" panose="020F0502020204030204" pitchFamily="34" charset="0"/>
              </a:rPr>
              <a:t>§87663</a:t>
            </a:r>
          </a:p>
          <a:p>
            <a:pPr marL="0" indent="0">
              <a:buNone/>
            </a:pPr>
            <a:r>
              <a:rPr lang="en-US" dirty="0">
                <a:latin typeface="Calibri" panose="020F0502020204030204" pitchFamily="34" charset="0"/>
                <a:cs typeface="Calibri" panose="020F0502020204030204" pitchFamily="34" charset="0"/>
              </a:rPr>
              <a:t>(e) The Legislature recognizes that faculty evaluation procedures may be negotiated as part of the collective bargaining process.</a:t>
            </a:r>
          </a:p>
          <a:p>
            <a:pPr marL="0" indent="0">
              <a:buNone/>
            </a:pPr>
            <a:r>
              <a:rPr lang="en-US" dirty="0">
                <a:latin typeface="Calibri" panose="020F0502020204030204" pitchFamily="34" charset="0"/>
                <a:cs typeface="Calibri" panose="020F0502020204030204" pitchFamily="34" charset="0"/>
              </a:rPr>
              <a:t>(f) In those districts where faculty evaluation procedures are collectively bargained, </a:t>
            </a:r>
            <a:r>
              <a:rPr lang="en-US" b="1" dirty="0">
                <a:latin typeface="Calibri" panose="020F0502020204030204" pitchFamily="34" charset="0"/>
                <a:cs typeface="Calibri" panose="020F0502020204030204" pitchFamily="34" charset="0"/>
              </a:rPr>
              <a:t>the faculty’s exclusive representative shall consult with the academic senate prior to engaging in collective bargaining </a:t>
            </a:r>
            <a:r>
              <a:rPr lang="en-US" dirty="0">
                <a:latin typeface="Calibri" panose="020F0502020204030204" pitchFamily="34" charset="0"/>
                <a:cs typeface="Calibri" panose="020F0502020204030204" pitchFamily="34" charset="0"/>
              </a:rPr>
              <a:t>regarding those procedures. </a:t>
            </a:r>
          </a:p>
          <a:p>
            <a:pPr marL="0" indent="0" algn="ctr">
              <a:buNone/>
            </a:pPr>
            <a:r>
              <a:rPr lang="en-US" b="1" dirty="0">
                <a:latin typeface="Calibri" panose="020F0502020204030204" pitchFamily="34" charset="0"/>
                <a:cs typeface="Calibri" panose="020F0502020204030204" pitchFamily="34" charset="0"/>
              </a:rPr>
              <a:t>§87610.1</a:t>
            </a:r>
          </a:p>
          <a:p>
            <a:pPr marL="0" indent="0">
              <a:buNone/>
            </a:pPr>
            <a:r>
              <a:rPr lang="en-US" dirty="0">
                <a:latin typeface="Calibri" panose="020F0502020204030204" pitchFamily="34" charset="0"/>
                <a:cs typeface="Calibri" panose="020F0502020204030204" pitchFamily="34" charset="0"/>
              </a:rPr>
              <a:t>(a) In those districts where tenure evaluation procedures are collectively bargained pursuant to Section 3543 of the Government Code, </a:t>
            </a:r>
            <a:r>
              <a:rPr lang="en-US" b="1" dirty="0">
                <a:latin typeface="Calibri" panose="020F0502020204030204" pitchFamily="34" charset="0"/>
                <a:cs typeface="Calibri" panose="020F0502020204030204" pitchFamily="34" charset="0"/>
              </a:rPr>
              <a:t>the faculty’s exclusive representative shall consult with the academic senate prior to engaging in collective bargaining</a:t>
            </a:r>
            <a:r>
              <a:rPr lang="en-US" dirty="0">
                <a:latin typeface="Calibri" panose="020F0502020204030204" pitchFamily="34" charset="0"/>
                <a:cs typeface="Calibri" panose="020F0502020204030204" pitchFamily="34" charset="0"/>
              </a:rPr>
              <a:t> on these procedures.</a:t>
            </a:r>
          </a:p>
        </p:txBody>
      </p:sp>
    </p:spTree>
    <p:extLst>
      <p:ext uri="{BB962C8B-B14F-4D97-AF65-F5344CB8AC3E}">
        <p14:creationId xmlns:p14="http://schemas.microsoft.com/office/powerpoint/2010/main" val="39613664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0C2F56-E7BC-9E4F-BF51-B22ABE8573DA}"/>
              </a:ext>
            </a:extLst>
          </p:cNvPr>
          <p:cNvSpPr>
            <a:spLocks noGrp="1"/>
          </p:cNvSpPr>
          <p:nvPr>
            <p:ph type="title"/>
          </p:nvPr>
        </p:nvSpPr>
        <p:spPr/>
        <p:txBody>
          <a:bodyPr anchor="ctr"/>
          <a:lstStyle/>
          <a:p>
            <a:pPr algn="ctr"/>
            <a:r>
              <a:rPr lang="en-US" b="1" dirty="0"/>
              <a:t>Faculty Evaluations linked with </a:t>
            </a:r>
            <a:br>
              <a:rPr lang="en-US" b="1" dirty="0"/>
            </a:br>
            <a:r>
              <a:rPr lang="en-US" b="1" dirty="0"/>
              <a:t>Professional Development</a:t>
            </a:r>
          </a:p>
        </p:txBody>
      </p:sp>
      <p:sp>
        <p:nvSpPr>
          <p:cNvPr id="3" name="Content Placeholder 2">
            <a:extLst>
              <a:ext uri="{FF2B5EF4-FFF2-40B4-BE49-F238E27FC236}">
                <a16:creationId xmlns:a16="http://schemas.microsoft.com/office/drawing/2014/main" id="{7616E3D7-A4D0-3E47-AA58-E8D19C9D250C}"/>
              </a:ext>
            </a:extLst>
          </p:cNvPr>
          <p:cNvSpPr>
            <a:spLocks noGrp="1"/>
          </p:cNvSpPr>
          <p:nvPr>
            <p:ph sz="half" idx="1"/>
          </p:nvPr>
        </p:nvSpPr>
        <p:spPr/>
        <p:txBody>
          <a:bodyPr>
            <a:normAutofit fontScale="92500" lnSpcReduction="10000"/>
          </a:bodyPr>
          <a:lstStyle/>
          <a:p>
            <a:pPr marL="0" indent="0">
              <a:buNone/>
            </a:pPr>
            <a:r>
              <a:rPr lang="en-US" b="1">
                <a:latin typeface="Calibri" panose="020F0502020204030204" pitchFamily="34" charset="0"/>
                <a:cs typeface="Calibri" panose="020F0502020204030204" pitchFamily="34" charset="0"/>
              </a:rPr>
              <a:t>AB 1725 </a:t>
            </a:r>
            <a:r>
              <a:rPr lang="en-US" b="1" dirty="0">
                <a:latin typeface="Calibri" panose="020F0502020204030204" pitchFamily="34" charset="0"/>
                <a:cs typeface="Calibri" panose="020F0502020204030204" pitchFamily="34" charset="0"/>
              </a:rPr>
              <a:t>(Vasconcellos, 1988)</a:t>
            </a:r>
          </a:p>
          <a:p>
            <a:pPr marL="0" indent="0">
              <a:buNone/>
            </a:pPr>
            <a:r>
              <a:rPr lang="en-US" b="1" dirty="0">
                <a:latin typeface="Calibri" panose="020F0502020204030204" pitchFamily="34" charset="0"/>
                <a:cs typeface="Calibri" panose="020F0502020204030204" pitchFamily="34" charset="0"/>
              </a:rPr>
              <a:t>Section 4(v)(1): </a:t>
            </a:r>
          </a:p>
          <a:p>
            <a:pPr marL="0" indent="0">
              <a:buNone/>
            </a:pPr>
            <a:r>
              <a:rPr lang="en-US" dirty="0">
                <a:latin typeface="Calibri" panose="020F0502020204030204" pitchFamily="34" charset="0"/>
                <a:cs typeface="Calibri" panose="020F0502020204030204" pitchFamily="34" charset="0"/>
              </a:rPr>
              <a:t>The evaluation process should promote professionalism, enhance performance, and be </a:t>
            </a:r>
            <a:r>
              <a:rPr lang="en-US" b="1" dirty="0">
                <a:latin typeface="Calibri" panose="020F0502020204030204" pitchFamily="34" charset="0"/>
                <a:cs typeface="Calibri" panose="020F0502020204030204" pitchFamily="34" charset="0"/>
              </a:rPr>
              <a:t>closely linked with staff development efforts</a:t>
            </a:r>
            <a:r>
              <a:rPr lang="en-US" dirty="0">
                <a:latin typeface="Calibri" panose="020F0502020204030204" pitchFamily="34" charset="0"/>
                <a:cs typeface="Calibri" panose="020F0502020204030204" pitchFamily="34" charset="0"/>
              </a:rPr>
              <a:t>.</a:t>
            </a:r>
          </a:p>
          <a:p>
            <a:pPr marL="0" indent="0">
              <a:buNone/>
            </a:pPr>
            <a:endParaRPr lang="en-US" dirty="0">
              <a:latin typeface="Calibri" panose="020F0502020204030204" pitchFamily="34" charset="0"/>
              <a:cs typeface="Calibri" panose="020F0502020204030204" pitchFamily="34" charset="0"/>
            </a:endParaRPr>
          </a:p>
          <a:p>
            <a:pPr marL="0" indent="0">
              <a:buNone/>
            </a:pPr>
            <a:r>
              <a:rPr lang="en-US" b="1" dirty="0">
                <a:latin typeface="Calibri" panose="020F0502020204030204" pitchFamily="34" charset="0"/>
                <a:cs typeface="Calibri" panose="020F0502020204030204" pitchFamily="34" charset="0"/>
              </a:rPr>
              <a:t>Section 4(v)(4): </a:t>
            </a:r>
          </a:p>
          <a:p>
            <a:pPr marL="0" indent="0">
              <a:buNone/>
            </a:pPr>
            <a:r>
              <a:rPr lang="en-US" dirty="0">
                <a:latin typeface="Calibri" panose="020F0502020204030204" pitchFamily="34" charset="0"/>
                <a:cs typeface="Calibri" panose="020F0502020204030204" pitchFamily="34" charset="0"/>
              </a:rPr>
              <a:t>The principal purposes of the evaluation process are to recognize and acknowledge good performance, to </a:t>
            </a:r>
            <a:r>
              <a:rPr lang="en-US" b="1" dirty="0">
                <a:latin typeface="Calibri" panose="020F0502020204030204" pitchFamily="34" charset="0"/>
                <a:cs typeface="Calibri" panose="020F0502020204030204" pitchFamily="34" charset="0"/>
              </a:rPr>
              <a:t>enhance satisfactory performance </a:t>
            </a:r>
            <a:r>
              <a:rPr lang="en-US" dirty="0">
                <a:latin typeface="Calibri" panose="020F0502020204030204" pitchFamily="34" charset="0"/>
                <a:cs typeface="Calibri" panose="020F0502020204030204" pitchFamily="34" charset="0"/>
              </a:rPr>
              <a:t>and help employees who are performing satisfactorily </a:t>
            </a:r>
            <a:r>
              <a:rPr lang="en-US" b="1" dirty="0">
                <a:latin typeface="Calibri" panose="020F0502020204030204" pitchFamily="34" charset="0"/>
                <a:cs typeface="Calibri" panose="020F0502020204030204" pitchFamily="34" charset="0"/>
              </a:rPr>
              <a:t>further their own growth</a:t>
            </a:r>
            <a:r>
              <a:rPr lang="en-US" dirty="0">
                <a:latin typeface="Calibri" panose="020F0502020204030204" pitchFamily="34" charset="0"/>
                <a:cs typeface="Calibri" panose="020F0502020204030204" pitchFamily="34" charset="0"/>
              </a:rPr>
              <a:t>, to identify weak performance and </a:t>
            </a:r>
            <a:r>
              <a:rPr lang="en-US" b="1" dirty="0">
                <a:latin typeface="Calibri" panose="020F0502020204030204" pitchFamily="34" charset="0"/>
                <a:cs typeface="Calibri" panose="020F0502020204030204" pitchFamily="34" charset="0"/>
              </a:rPr>
              <a:t>assist employees in achieving needed improvement</a:t>
            </a:r>
            <a:r>
              <a:rPr lang="en-US" dirty="0">
                <a:latin typeface="Calibri" panose="020F0502020204030204" pitchFamily="34" charset="0"/>
                <a:cs typeface="Calibri" panose="020F0502020204030204" pitchFamily="34" charset="0"/>
              </a:rPr>
              <a:t>, and to document unsatisfactory performance</a:t>
            </a:r>
          </a:p>
          <a:p>
            <a:pPr marL="0" indent="0">
              <a:buNone/>
            </a:pP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193039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5AB52-61CB-974F-B0E1-4BBB8A1A5484}"/>
              </a:ext>
            </a:extLst>
          </p:cNvPr>
          <p:cNvSpPr>
            <a:spLocks noGrp="1"/>
          </p:cNvSpPr>
          <p:nvPr>
            <p:ph type="title"/>
          </p:nvPr>
        </p:nvSpPr>
        <p:spPr>
          <a:xfrm>
            <a:off x="1087395" y="629586"/>
            <a:ext cx="10046043" cy="749509"/>
          </a:xfrm>
        </p:spPr>
        <p:txBody>
          <a:bodyPr anchor="ctr">
            <a:normAutofit fontScale="90000"/>
          </a:bodyPr>
          <a:lstStyle/>
          <a:p>
            <a:pPr algn="ctr"/>
            <a:r>
              <a:rPr lang="en-US" b="1" dirty="0"/>
              <a:t>The 10+1 – Title 5 §53200</a:t>
            </a:r>
            <a:br>
              <a:rPr lang="en-US" b="1" dirty="0"/>
            </a:br>
            <a:endParaRPr lang="en-US" sz="2700" b="1" dirty="0"/>
          </a:p>
        </p:txBody>
      </p:sp>
      <p:sp>
        <p:nvSpPr>
          <p:cNvPr id="3" name="Content Placeholder 2">
            <a:extLst>
              <a:ext uri="{FF2B5EF4-FFF2-40B4-BE49-F238E27FC236}">
                <a16:creationId xmlns:a16="http://schemas.microsoft.com/office/drawing/2014/main" id="{F2879FB5-6D40-A64B-AC04-9B1DB02F89F2}"/>
              </a:ext>
            </a:extLst>
          </p:cNvPr>
          <p:cNvSpPr>
            <a:spLocks noGrp="1"/>
          </p:cNvSpPr>
          <p:nvPr>
            <p:ph sz="half" idx="2"/>
          </p:nvPr>
        </p:nvSpPr>
        <p:spPr>
          <a:xfrm>
            <a:off x="1087395" y="2278006"/>
            <a:ext cx="4922537" cy="4391343"/>
          </a:xfrm>
        </p:spPr>
        <p:txBody>
          <a:bodyPr>
            <a:normAutofit fontScale="85000" lnSpcReduction="20000"/>
          </a:bodyPr>
          <a:lstStyle/>
          <a:p>
            <a:pPr marL="514350" lvl="0" indent="-514350">
              <a:buFont typeface="+mj-lt"/>
              <a:buAutoNum type="arabicParenR"/>
            </a:pPr>
            <a:r>
              <a:rPr lang="en-US" dirty="0">
                <a:latin typeface="Calibri" panose="020F0502020204030204" pitchFamily="34" charset="0"/>
                <a:cs typeface="Calibri" panose="020F0502020204030204" pitchFamily="34" charset="0"/>
              </a:rPr>
              <a:t>curriculum, including establishing prerequisites and placing courses within disciplines;</a:t>
            </a:r>
          </a:p>
          <a:p>
            <a:pPr marL="514350" lvl="0" indent="-514350">
              <a:buFont typeface="+mj-lt"/>
              <a:buAutoNum type="arabicParenR"/>
            </a:pPr>
            <a:r>
              <a:rPr lang="en-US" dirty="0">
                <a:latin typeface="Calibri" panose="020F0502020204030204" pitchFamily="34" charset="0"/>
                <a:cs typeface="Calibri" panose="020F0502020204030204" pitchFamily="34" charset="0"/>
              </a:rPr>
              <a:t>degree and certificate requirements;</a:t>
            </a:r>
          </a:p>
          <a:p>
            <a:pPr marL="514350" lvl="0" indent="-514350">
              <a:buFont typeface="+mj-lt"/>
              <a:buAutoNum type="arabicParenR"/>
            </a:pPr>
            <a:r>
              <a:rPr lang="en-US" dirty="0">
                <a:latin typeface="Calibri" panose="020F0502020204030204" pitchFamily="34" charset="0"/>
                <a:cs typeface="Calibri" panose="020F0502020204030204" pitchFamily="34" charset="0"/>
              </a:rPr>
              <a:t>grading policies;</a:t>
            </a:r>
          </a:p>
          <a:p>
            <a:pPr marL="514350" lvl="0" indent="-514350">
              <a:buFont typeface="+mj-lt"/>
              <a:buAutoNum type="arabicParenR"/>
            </a:pPr>
            <a:r>
              <a:rPr lang="en-US" dirty="0">
                <a:latin typeface="Calibri" panose="020F0502020204030204" pitchFamily="34" charset="0"/>
                <a:cs typeface="Calibri" panose="020F0502020204030204" pitchFamily="34" charset="0"/>
              </a:rPr>
              <a:t>educational program development;</a:t>
            </a:r>
          </a:p>
          <a:p>
            <a:pPr marL="514350" lvl="0" indent="-514350">
              <a:buFont typeface="+mj-lt"/>
              <a:buAutoNum type="arabicParenR"/>
            </a:pPr>
            <a:r>
              <a:rPr lang="en-US" dirty="0">
                <a:latin typeface="Calibri" panose="020F0502020204030204" pitchFamily="34" charset="0"/>
                <a:cs typeface="Calibri" panose="020F0502020204030204" pitchFamily="34" charset="0"/>
              </a:rPr>
              <a:t>standards or policies regarding student preparation and success;</a:t>
            </a:r>
          </a:p>
          <a:p>
            <a:pPr marL="514350" lvl="0" indent="-514350">
              <a:buFont typeface="+mj-lt"/>
              <a:buAutoNum type="arabicParenR"/>
            </a:pPr>
            <a:r>
              <a:rPr lang="en-US" dirty="0">
                <a:latin typeface="Calibri" panose="020F0502020204030204" pitchFamily="34" charset="0"/>
                <a:cs typeface="Calibri" panose="020F0502020204030204" pitchFamily="34" charset="0"/>
              </a:rPr>
              <a:t>district and college governance structures, as related to faculty roles;</a:t>
            </a:r>
          </a:p>
          <a:p>
            <a:pPr marL="0" indent="0">
              <a:buNone/>
            </a:pPr>
            <a:endParaRPr lang="en-US" dirty="0">
              <a:latin typeface="Calibri" panose="020F0502020204030204" pitchFamily="34" charset="0"/>
              <a:cs typeface="Calibri" panose="020F0502020204030204" pitchFamily="34" charset="0"/>
            </a:endParaRPr>
          </a:p>
        </p:txBody>
      </p:sp>
      <p:sp>
        <p:nvSpPr>
          <p:cNvPr id="4" name="Content Placeholder 3">
            <a:extLst>
              <a:ext uri="{FF2B5EF4-FFF2-40B4-BE49-F238E27FC236}">
                <a16:creationId xmlns:a16="http://schemas.microsoft.com/office/drawing/2014/main" id="{45F6BB7C-5324-5E49-89CF-7E625411760F}"/>
              </a:ext>
            </a:extLst>
          </p:cNvPr>
          <p:cNvSpPr>
            <a:spLocks noGrp="1"/>
          </p:cNvSpPr>
          <p:nvPr>
            <p:ph sz="quarter" idx="4"/>
          </p:nvPr>
        </p:nvSpPr>
        <p:spPr>
          <a:xfrm>
            <a:off x="6184557" y="2278006"/>
            <a:ext cx="4948881" cy="4391343"/>
          </a:xfrm>
        </p:spPr>
        <p:txBody>
          <a:bodyPr>
            <a:normAutofit fontScale="85000" lnSpcReduction="20000"/>
          </a:bodyPr>
          <a:lstStyle/>
          <a:p>
            <a:pPr marL="514350" lvl="0" indent="-514350">
              <a:buFont typeface="+mj-lt"/>
              <a:buAutoNum type="arabicParenR" startAt="7"/>
            </a:pPr>
            <a:r>
              <a:rPr lang="en-US" dirty="0">
                <a:latin typeface="Calibri" panose="020F0502020204030204" pitchFamily="34" charset="0"/>
                <a:cs typeface="Calibri" panose="020F0502020204030204" pitchFamily="34" charset="0"/>
              </a:rPr>
              <a:t>faculty roles and involvement in accreditation processes, including self-study and annual reports;</a:t>
            </a:r>
          </a:p>
          <a:p>
            <a:pPr marL="514350" lvl="0" indent="-514350">
              <a:buFont typeface="+mj-lt"/>
              <a:buAutoNum type="arabicParenR" startAt="7"/>
            </a:pPr>
            <a:r>
              <a:rPr lang="en-US" b="1" dirty="0">
                <a:latin typeface="Calibri" panose="020F0502020204030204" pitchFamily="34" charset="0"/>
                <a:cs typeface="Calibri" panose="020F0502020204030204" pitchFamily="34" charset="0"/>
              </a:rPr>
              <a:t>policies for faculty professional development activities</a:t>
            </a:r>
            <a:r>
              <a:rPr lang="en-US" dirty="0">
                <a:latin typeface="Calibri" panose="020F0502020204030204" pitchFamily="34" charset="0"/>
                <a:cs typeface="Calibri" panose="020F0502020204030204" pitchFamily="34" charset="0"/>
              </a:rPr>
              <a:t>;</a:t>
            </a:r>
          </a:p>
          <a:p>
            <a:pPr marL="514350" lvl="0" indent="-514350">
              <a:buFont typeface="+mj-lt"/>
              <a:buAutoNum type="arabicParenR" startAt="7"/>
            </a:pPr>
            <a:r>
              <a:rPr lang="en-US" dirty="0">
                <a:latin typeface="Calibri" panose="020F0502020204030204" pitchFamily="34" charset="0"/>
                <a:cs typeface="Calibri" panose="020F0502020204030204" pitchFamily="34" charset="0"/>
              </a:rPr>
              <a:t>processes for program review;</a:t>
            </a:r>
          </a:p>
          <a:p>
            <a:pPr marL="514350" lvl="0" indent="-514350">
              <a:buFont typeface="+mj-lt"/>
              <a:buAutoNum type="arabicParenR" startAt="7"/>
            </a:pPr>
            <a:r>
              <a:rPr lang="en-US" dirty="0">
                <a:latin typeface="Calibri" panose="020F0502020204030204" pitchFamily="34" charset="0"/>
                <a:cs typeface="Calibri" panose="020F0502020204030204" pitchFamily="34" charset="0"/>
              </a:rPr>
              <a:t>processes for institutional planning and budget development; and</a:t>
            </a:r>
          </a:p>
          <a:p>
            <a:pPr marL="514350" lvl="0" indent="-514350">
              <a:buFont typeface="+mj-lt"/>
              <a:buAutoNum type="arabicParenR" startAt="7"/>
            </a:pPr>
            <a:r>
              <a:rPr lang="en-US" dirty="0">
                <a:latin typeface="Calibri" panose="020F0502020204030204" pitchFamily="34" charset="0"/>
                <a:cs typeface="Calibri" panose="020F0502020204030204" pitchFamily="34" charset="0"/>
              </a:rPr>
              <a:t>other academic and professional matters as are mutually agreed upon between the governing board and the academic senate.</a:t>
            </a:r>
          </a:p>
          <a:p>
            <a:pPr marL="0" indent="0">
              <a:buNone/>
            </a:pPr>
            <a:endParaRPr lang="en-US" dirty="0">
              <a:latin typeface="Calibri" panose="020F0502020204030204" pitchFamily="34" charset="0"/>
              <a:cs typeface="Calibri" panose="020F0502020204030204" pitchFamily="34" charset="0"/>
            </a:endParaRPr>
          </a:p>
        </p:txBody>
      </p:sp>
      <p:sp>
        <p:nvSpPr>
          <p:cNvPr id="5" name="Content Placeholder 2">
            <a:extLst>
              <a:ext uri="{FF2B5EF4-FFF2-40B4-BE49-F238E27FC236}">
                <a16:creationId xmlns:a16="http://schemas.microsoft.com/office/drawing/2014/main" id="{B8AEF245-2D22-C342-8178-1A32FD40551D}"/>
              </a:ext>
            </a:extLst>
          </p:cNvPr>
          <p:cNvSpPr txBox="1">
            <a:spLocks/>
          </p:cNvSpPr>
          <p:nvPr/>
        </p:nvSpPr>
        <p:spPr>
          <a:xfrm>
            <a:off x="1901421" y="1248734"/>
            <a:ext cx="9705523" cy="38654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rgbClr val="674831"/>
                </a:solidFill>
                <a:latin typeface="Gill Sans" panose="020B0502020104020203" pitchFamily="34" charset="-79"/>
                <a:ea typeface="+mn-ea"/>
                <a:cs typeface="Gill Sans" panose="020B0502020104020203" pitchFamily="34" charset="-79"/>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rgbClr val="674831"/>
                </a:solidFill>
                <a:latin typeface="Gill Sans" panose="020B0502020104020203" pitchFamily="34" charset="-79"/>
                <a:ea typeface="+mn-ea"/>
                <a:cs typeface="Gill Sans" panose="020B0502020104020203" pitchFamily="34" charset="-79"/>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rgbClr val="674831"/>
                </a:solidFill>
                <a:latin typeface="Gill Sans" panose="020B0502020104020203" pitchFamily="34" charset="-79"/>
                <a:ea typeface="+mn-ea"/>
                <a:cs typeface="Gill Sans" panose="020B0502020104020203" pitchFamily="34" charset="-79"/>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rgbClr val="674831"/>
                </a:solidFill>
                <a:latin typeface="Gill Sans" panose="020B0502020104020203" pitchFamily="34" charset="-79"/>
                <a:ea typeface="+mn-ea"/>
                <a:cs typeface="Gill Sans" panose="020B0502020104020203" pitchFamily="34" charset="-79"/>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rgbClr val="674831"/>
                </a:solidFill>
                <a:latin typeface="Gill Sans" panose="020B0502020104020203" pitchFamily="34" charset="-79"/>
                <a:ea typeface="+mn-ea"/>
                <a:cs typeface="Gill Sans" panose="020B0502020104020203" pitchFamily="34" charset="-79"/>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latin typeface="Calibri" panose="020F0502020204030204" pitchFamily="34" charset="0"/>
                <a:cs typeface="Calibri" panose="020F0502020204030204" pitchFamily="34" charset="0"/>
              </a:rPr>
              <a:t>(c) “Academic and professional matters” means the following policy development and implementation matters:</a:t>
            </a:r>
          </a:p>
        </p:txBody>
      </p:sp>
    </p:spTree>
    <p:extLst>
      <p:ext uri="{BB962C8B-B14F-4D97-AF65-F5344CB8AC3E}">
        <p14:creationId xmlns:p14="http://schemas.microsoft.com/office/powerpoint/2010/main" val="4244381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F9DB9C-D756-BC4B-B466-E350525E9EEB}"/>
              </a:ext>
            </a:extLst>
          </p:cNvPr>
          <p:cNvSpPr>
            <a:spLocks noGrp="1"/>
          </p:cNvSpPr>
          <p:nvPr>
            <p:ph type="title"/>
          </p:nvPr>
        </p:nvSpPr>
        <p:spPr/>
        <p:txBody>
          <a:bodyPr anchor="ctr"/>
          <a:lstStyle/>
          <a:p>
            <a:pPr algn="ctr"/>
            <a:r>
              <a:rPr lang="en-US" b="1" dirty="0"/>
              <a:t>Title 5 §53203 – Powers </a:t>
            </a:r>
          </a:p>
        </p:txBody>
      </p:sp>
      <p:sp>
        <p:nvSpPr>
          <p:cNvPr id="3" name="Content Placeholder 2">
            <a:extLst>
              <a:ext uri="{FF2B5EF4-FFF2-40B4-BE49-F238E27FC236}">
                <a16:creationId xmlns:a16="http://schemas.microsoft.com/office/drawing/2014/main" id="{75E0F4EE-81E9-6444-9D71-601775370546}"/>
              </a:ext>
            </a:extLst>
          </p:cNvPr>
          <p:cNvSpPr>
            <a:spLocks noGrp="1"/>
          </p:cNvSpPr>
          <p:nvPr>
            <p:ph sz="half" idx="1"/>
          </p:nvPr>
        </p:nvSpPr>
        <p:spPr>
          <a:xfrm>
            <a:off x="1075038" y="1690688"/>
            <a:ext cx="10058400" cy="4934047"/>
          </a:xfrm>
        </p:spPr>
        <p:txBody>
          <a:bodyPr>
            <a:normAutofit/>
          </a:bodyPr>
          <a:lstStyle/>
          <a:p>
            <a:pPr marL="514350" indent="-514350">
              <a:buFont typeface="+mj-lt"/>
              <a:buAutoNum type="alphaLcParenR" startAt="5"/>
            </a:pPr>
            <a:r>
              <a:rPr lang="en-US" dirty="0">
                <a:latin typeface="Gill Sans MT" panose="020B0502020104020203" pitchFamily="34" charset="77"/>
              </a:rPr>
              <a:t>The </a:t>
            </a:r>
            <a:r>
              <a:rPr lang="en-US" b="1" dirty="0">
                <a:latin typeface="Gill Sans MT" panose="020B0502020104020203" pitchFamily="34" charset="77"/>
              </a:rPr>
              <a:t>appointment of faculty members to serve on college or district committees, task forces, or other groups dealing with academic and professional matters</a:t>
            </a:r>
            <a:r>
              <a:rPr lang="en-US" dirty="0">
                <a:latin typeface="Gill Sans MT" panose="020B0502020104020203" pitchFamily="34" charset="77"/>
              </a:rPr>
              <a:t>, shall be made, after consultation with the chief executive officer or his or her designee, by the academic senate. Notwithstanding this Subsection, the collective bargaining representative may seek to appoint faculty members to committees, task forces, or other groups.</a:t>
            </a:r>
          </a:p>
          <a:p>
            <a:pPr marL="514350" indent="-514350">
              <a:buFont typeface="+mj-lt"/>
              <a:buAutoNum type="alphaLcParenR" startAt="5"/>
            </a:pPr>
            <a:endParaRPr lang="en-US" dirty="0">
              <a:latin typeface="Gill Sans MT" panose="020B0502020104020203" pitchFamily="34" charset="77"/>
            </a:endParaRPr>
          </a:p>
          <a:p>
            <a:pPr marL="0" indent="0" algn="ctr">
              <a:buNone/>
            </a:pPr>
            <a:r>
              <a:rPr lang="en-US" b="1" i="1" dirty="0">
                <a:latin typeface="Gill Sans MT" panose="020B0502020104020203" pitchFamily="34" charset="77"/>
              </a:rPr>
              <a:t>Note</a:t>
            </a:r>
            <a:r>
              <a:rPr lang="en-US" i="1" dirty="0">
                <a:latin typeface="Gill Sans MT" panose="020B0502020104020203" pitchFamily="34" charset="77"/>
              </a:rPr>
              <a:t>: This is NOT collegial consultation.</a:t>
            </a:r>
          </a:p>
          <a:p>
            <a:pPr marL="0" indent="0">
              <a:buNone/>
            </a:pPr>
            <a:endParaRPr lang="en-US" dirty="0">
              <a:latin typeface="Gill Sans MT" panose="020B0502020104020203" pitchFamily="34" charset="77"/>
            </a:endParaRPr>
          </a:p>
        </p:txBody>
      </p:sp>
    </p:spTree>
    <p:extLst>
      <p:ext uri="{BB962C8B-B14F-4D97-AF65-F5344CB8AC3E}">
        <p14:creationId xmlns:p14="http://schemas.microsoft.com/office/powerpoint/2010/main" val="3244507200"/>
      </p:ext>
    </p:extLst>
  </p:cSld>
  <p:clrMapOvr>
    <a:masterClrMapping/>
  </p:clrMapOvr>
</p:sld>
</file>

<file path=ppt/theme/theme1.xml><?xml version="1.0" encoding="utf-8"?>
<a:theme xmlns:a="http://schemas.openxmlformats.org/drawingml/2006/main" name="Office Theme">
  <a:themeElements>
    <a:clrScheme name="ASCCC colors">
      <a:dk1>
        <a:srgbClr val="E02826"/>
      </a:dk1>
      <a:lt1>
        <a:srgbClr val="FFFFFF"/>
      </a:lt1>
      <a:dk2>
        <a:srgbClr val="513628"/>
      </a:dk2>
      <a:lt2>
        <a:srgbClr val="E7E6E6"/>
      </a:lt2>
      <a:accent1>
        <a:srgbClr val="E02826"/>
      </a:accent1>
      <a:accent2>
        <a:srgbClr val="93011D"/>
      </a:accent2>
      <a:accent3>
        <a:srgbClr val="FAA01E"/>
      </a:accent3>
      <a:accent4>
        <a:srgbClr val="888888"/>
      </a:accent4>
      <a:accent5>
        <a:srgbClr val="005691"/>
      </a:accent5>
      <a:accent6>
        <a:srgbClr val="00A593"/>
      </a:accent6>
      <a:hlink>
        <a:srgbClr val="5C3628"/>
      </a:hlink>
      <a:folHlink>
        <a:srgbClr val="5C3628"/>
      </a:folHlink>
    </a:clrScheme>
    <a:fontScheme name="ASCCC Fonts">
      <a:majorFont>
        <a:latin typeface="Palatino Linotype"/>
        <a:ea typeface=""/>
        <a:cs typeface=""/>
      </a:majorFont>
      <a:minorFont>
        <a:latin typeface="Gill Sans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SCCC ppt template 2019 Colors.potx" id="{709733E0-98AB-B742-A901-A5ADFEE70B17}" vid="{2B555066-8715-5444-816F-F32952213BF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265</TotalTime>
  <Words>1756</Words>
  <Application>Microsoft Macintosh PowerPoint</Application>
  <PresentationFormat>Widescreen</PresentationFormat>
  <Paragraphs>157</Paragraphs>
  <Slides>17</Slides>
  <Notes>17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Calibri</vt:lpstr>
      <vt:lpstr>Gill Sans</vt:lpstr>
      <vt:lpstr>Gill Sans MT</vt:lpstr>
      <vt:lpstr>Gill Sans Ultra Bold</vt:lpstr>
      <vt:lpstr>Palatino</vt:lpstr>
      <vt:lpstr>Office Theme</vt:lpstr>
      <vt:lpstr>The Role of the Academic Senate in Faculty Evaluations and Implementing Advocacy, Inclusion, Diversity, and Equity (AIDE)</vt:lpstr>
      <vt:lpstr>Webinar Series</vt:lpstr>
      <vt:lpstr>Description</vt:lpstr>
      <vt:lpstr>Understanding Roles</vt:lpstr>
      <vt:lpstr>California Education Code Faculty Evaluations and Tenure Review</vt:lpstr>
      <vt:lpstr>California Education Code Faculty Evaluations and Tenure Review</vt:lpstr>
      <vt:lpstr>Faculty Evaluations linked with  Professional Development</vt:lpstr>
      <vt:lpstr>The 10+1 – Title 5 §53200 </vt:lpstr>
      <vt:lpstr>Title 5 §53203 – Powers </vt:lpstr>
      <vt:lpstr>Faculty Evaluations</vt:lpstr>
      <vt:lpstr>Defining AIDE</vt:lpstr>
      <vt:lpstr>Strategies to Develop Academic Senate Leadership in Peer Evaluations </vt:lpstr>
      <vt:lpstr>Strategies to Develop Academic Senate Leadership in Peer Evaluations </vt:lpstr>
      <vt:lpstr>Promising Practices for Leveraging AIDE in Decision-Making</vt:lpstr>
      <vt:lpstr>Building Opportunities for  Mentoring and Growth</vt:lpstr>
      <vt:lpstr>Discussion</vt:lpstr>
      <vt:lpstr>References and Resources</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Virginia May</dc:creator>
  <cp:lastModifiedBy>Virginia May</cp:lastModifiedBy>
  <cp:revision>41</cp:revision>
  <cp:lastPrinted>2021-03-10T16:09:39Z</cp:lastPrinted>
  <dcterms:created xsi:type="dcterms:W3CDTF">2021-02-28T21:29:32Z</dcterms:created>
  <dcterms:modified xsi:type="dcterms:W3CDTF">2021-03-10T22:01:33Z</dcterms:modified>
</cp:coreProperties>
</file>