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7" r:id="rId5"/>
    <p:sldId id="280" r:id="rId6"/>
    <p:sldId id="272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 autoAdjust="0"/>
    <p:restoredTop sz="97148" autoAdjust="0"/>
  </p:normalViewPr>
  <p:slideViewPr>
    <p:cSldViewPr snapToGrid="0">
      <p:cViewPr>
        <p:scale>
          <a:sx n="74" d="100"/>
          <a:sy n="74" d="100"/>
        </p:scale>
        <p:origin x="-438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0574B-A8E6-8D45-8C4D-A83C2944EEEE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029E-930F-5741-95EB-F79EE8547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of</a:t>
            </a:r>
            <a:r>
              <a:rPr lang="en-US" baseline="0" dirty="0" smtClean="0"/>
              <a:t> the thought behind this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4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4E437-9714-40B4-8042-3825234AB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4962-EA48-4DE9-98EF-0FF1D47BA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00CE-B938-4206-BDA1-CF1182F16C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EA5E-FB54-48B7-9883-A92761610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D28B-9347-428D-B7DF-2C233102B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4F73-AF8F-4BCC-9AA0-56F61770A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48D8-B879-43A5-B2B3-14A5469E3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27CF-BF37-4969-8ADF-3A47A962F15D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5D03-FE27-4084-BF8B-9B448EACDFCA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BCD-9B54-4AFC-95FF-2A63CD7C0CAA}" type="datetime1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7F8A6-2302-4A51-9772-884E94299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03-2255-4509-B562-34CB0BBB2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AB2-D38C-4BF8-A71B-C57944A8F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F2F-3B0B-4214-9C78-8C34E471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B349-9D77-49FB-8166-C37BCEA42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3BD9-5110-49E5-B20D-9DB2313D9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1D95-4EE4-4689-BE62-B24C09C63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sccc.org/events/2017-03-17-150000-2017-03-19-000000/2017-innovation-and-instructional-desig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cjc.org/wp-content/uploads/2015/07/Accreditation_Reference_Handbook_July_2015.pdf" TargetMode="External"/><Relationship Id="rId3" Type="http://schemas.openxmlformats.org/officeDocument/2006/relationships/hyperlink" Target="http://curriculum.cccco.edu/Content/publicpagefiles/Handbook_5thEd_BOGapproved.pdf" TargetMode="External"/><Relationship Id="rId7" Type="http://schemas.openxmlformats.org/officeDocument/2006/relationships/hyperlink" Target="http://extranet.cccco.edu/Divisions/AcademicAffairs/InstructionalProgramsandServicesUnit/DistanceEducation.aspx" TargetMode="External"/><Relationship Id="rId2" Type="http://schemas.openxmlformats.org/officeDocument/2006/relationships/hyperlink" Target="https://govt.westlaw.com/calregs/Browse/Home/California/CaliforniaCodeofRegulations?guid=IA71B9D70D48411DEBC02831C6D6C108E&amp;originationContext=documenttoc&amp;transitionType=Default&amp;contextData=(sc.Default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urriculum.cccco.edu/Content/publicpagefiles/CIO%20Manual.pdf" TargetMode="External"/><Relationship Id="rId5" Type="http://schemas.openxmlformats.org/officeDocument/2006/relationships/hyperlink" Target="http://icas-ca.org/Websites/icasca/images/IGETC%20Standards%20version%201%207%20Final%20%20doc.pdf" TargetMode="External"/><Relationship Id="rId4" Type="http://schemas.openxmlformats.org/officeDocument/2006/relationships/hyperlink" Target="http://asccc.org/sites/default/files/Curriculum-paper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1" y="1122363"/>
            <a:ext cx="10363200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Effective Practices for Creating Curriculum Handbooks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273" y="4078910"/>
            <a:ext cx="9144000" cy="2030438"/>
          </a:xfrm>
        </p:spPr>
        <p:txBody>
          <a:bodyPr>
            <a:noAutofit/>
          </a:bodyPr>
          <a:lstStyle/>
          <a:p>
            <a:r>
              <a:rPr lang="fi-FI" i="0" dirty="0" smtClean="0"/>
              <a:t>Diana </a:t>
            </a:r>
            <a:r>
              <a:rPr lang="fi-FI" i="0" dirty="0"/>
              <a:t>Hurlbut – </a:t>
            </a:r>
            <a:r>
              <a:rPr lang="fi-FI" i="0" dirty="0" smtClean="0"/>
              <a:t>Facilitator - Irvine </a:t>
            </a:r>
            <a:r>
              <a:rPr lang="fi-FI" i="0" dirty="0"/>
              <a:t>Valley College</a:t>
            </a:r>
          </a:p>
          <a:p>
            <a:r>
              <a:rPr lang="en-US" i="0" dirty="0" smtClean="0"/>
              <a:t>Marie Boyd – Chaffey College</a:t>
            </a:r>
          </a:p>
          <a:p>
            <a:r>
              <a:rPr lang="en-US" i="0" dirty="0" smtClean="0"/>
              <a:t>Dyan Pease – Sacramento City College</a:t>
            </a:r>
          </a:p>
          <a:p>
            <a:r>
              <a:rPr lang="en-US" i="0" dirty="0" smtClean="0"/>
              <a:t>Marilyn Perry – Sacramento City College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Updating Your </a:t>
            </a:r>
            <a:r>
              <a:rPr lang="en-US" sz="2800" dirty="0"/>
              <a:t>H</a:t>
            </a:r>
            <a:r>
              <a:rPr lang="en-US" sz="2800" dirty="0" smtClean="0"/>
              <a:t>andbook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25007"/>
            <a:ext cx="10918295" cy="415195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0" dirty="0" smtClean="0"/>
              <a:t>Curriculum is not static. Make sure your handbook reflects changes to the following:</a:t>
            </a:r>
          </a:p>
          <a:p>
            <a:pPr>
              <a:lnSpc>
                <a:spcPct val="120000"/>
              </a:lnSpc>
            </a:pPr>
            <a:r>
              <a:rPr lang="en-US" sz="2800" b="0" dirty="0" smtClean="0"/>
              <a:t>Your </a:t>
            </a:r>
            <a:r>
              <a:rPr lang="en-US" sz="2800" b="0" dirty="0"/>
              <a:t>college’s goals and </a:t>
            </a:r>
            <a:r>
              <a:rPr lang="en-US" sz="2800" b="0" dirty="0" smtClean="0"/>
              <a:t>mission</a:t>
            </a:r>
          </a:p>
          <a:p>
            <a:pPr>
              <a:lnSpc>
                <a:spcPct val="120000"/>
              </a:lnSpc>
            </a:pPr>
            <a:r>
              <a:rPr lang="en-US" sz="2800" b="0" dirty="0" smtClean="0"/>
              <a:t>Local Board Policies and Procedures</a:t>
            </a:r>
          </a:p>
          <a:p>
            <a:pPr>
              <a:lnSpc>
                <a:spcPct val="120000"/>
              </a:lnSpc>
            </a:pPr>
            <a:r>
              <a:rPr lang="en-US" sz="2800" b="0" dirty="0" smtClean="0"/>
              <a:t>Title 5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Consider </a:t>
            </a:r>
            <a:r>
              <a:rPr lang="en-US" sz="2800" i="1" dirty="0" smtClean="0"/>
              <a:t>establishing </a:t>
            </a:r>
            <a:r>
              <a:rPr lang="en-US" sz="2800" i="1" dirty="0"/>
              <a:t>an update cycle for your </a:t>
            </a:r>
            <a:r>
              <a:rPr lang="en-US" sz="2800" i="1" dirty="0" smtClean="0"/>
              <a:t>handbook.</a:t>
            </a:r>
            <a:endParaRPr lang="en-US" sz="2800" i="1" dirty="0"/>
          </a:p>
          <a:p>
            <a:pPr marL="457200" lvl="1" indent="0">
              <a:buNone/>
            </a:pPr>
            <a:endParaRPr lang="en-US" sz="18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Staying in the Loop for Curriculum Updates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3195"/>
            <a:ext cx="10515600" cy="4528467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Previously listed resources (slide 8)</a:t>
            </a:r>
            <a:endParaRPr lang="en-US" sz="2000" b="0" i="1" dirty="0" smtClean="0"/>
          </a:p>
          <a:p>
            <a:r>
              <a:rPr lang="en-US" sz="2000" b="0" dirty="0" smtClean="0"/>
              <a:t>Join </a:t>
            </a:r>
            <a:r>
              <a:rPr lang="en-US" sz="2000" b="0" dirty="0"/>
              <a:t>listserv – Yahoo Group for California Community College Curriculum Chairs (Contact: joni.jordan@cos.edu </a:t>
            </a:r>
            <a:r>
              <a:rPr lang="en-US" sz="2000" b="0" dirty="0" smtClean="0"/>
              <a:t>)</a:t>
            </a:r>
          </a:p>
          <a:p>
            <a:r>
              <a:rPr lang="en-US" sz="2000" b="0" dirty="0" smtClean="0"/>
              <a:t>CIO </a:t>
            </a:r>
            <a:r>
              <a:rPr lang="en-US" sz="2000" b="0" dirty="0"/>
              <a:t>and CSSO First Friday </a:t>
            </a:r>
            <a:r>
              <a:rPr lang="en-US" sz="2000" b="0" dirty="0" smtClean="0"/>
              <a:t>Update from the CO Academic Affairs website</a:t>
            </a:r>
          </a:p>
          <a:p>
            <a:r>
              <a:rPr lang="en-US" sz="2000" b="0" dirty="0" smtClean="0"/>
              <a:t>Regional Curriculum Training Opportunities from ASCCC Fall and Spring</a:t>
            </a:r>
          </a:p>
          <a:p>
            <a:r>
              <a:rPr lang="en-US" sz="2000" b="0" dirty="0" smtClean="0"/>
              <a:t>ASCCC Plenary – Fall (south) Spring (north)</a:t>
            </a:r>
          </a:p>
          <a:p>
            <a:r>
              <a:rPr lang="en-US" sz="2000" b="0" dirty="0" smtClean="0"/>
              <a:t>Instructional Design and </a:t>
            </a:r>
            <a:r>
              <a:rPr lang="en-US" sz="2000" b="0" dirty="0"/>
              <a:t>Innovation Academy  </a:t>
            </a:r>
            <a:r>
              <a:rPr lang="en-US" sz="1600" b="0" dirty="0">
                <a:hlinkClick r:id="rId2"/>
              </a:rPr>
              <a:t>http://</a:t>
            </a:r>
            <a:r>
              <a:rPr lang="en-US" sz="1600" b="0" dirty="0" smtClean="0">
                <a:hlinkClick r:id="rId2"/>
              </a:rPr>
              <a:t>asccc.org/events/2017-03-17-150000-2017-03-19-000000/2017-innovation-and-instructional-design</a:t>
            </a:r>
            <a:endParaRPr lang="en-US" sz="1600" b="0" dirty="0" smtClean="0"/>
          </a:p>
          <a:p>
            <a:r>
              <a:rPr lang="en-US" sz="2000" b="0" dirty="0" smtClean="0"/>
              <a:t>ASCCC CTE Leadership Academy and other CTE curriculum training opportunities </a:t>
            </a:r>
          </a:p>
          <a:p>
            <a:r>
              <a:rPr lang="en-US" sz="2000" b="0" dirty="0" smtClean="0"/>
              <a:t>Becoming a CTE liaison for your curriculum committee </a:t>
            </a:r>
          </a:p>
          <a:p>
            <a:r>
              <a:rPr lang="en-US" sz="2000" b="0" dirty="0"/>
              <a:t>C-ID participation   </a:t>
            </a:r>
            <a:r>
              <a:rPr lang="en-US" sz="2000" b="0" dirty="0" smtClean="0"/>
              <a:t>https://c-id.net/</a:t>
            </a:r>
            <a:endParaRPr lang="en-US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Publishing Your Curriculum Handbook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0" dirty="0"/>
          </a:p>
          <a:p>
            <a:r>
              <a:rPr lang="en-US" sz="2800" b="0" dirty="0" smtClean="0"/>
              <a:t>Make </a:t>
            </a:r>
            <a:r>
              <a:rPr lang="en-US" sz="2800" b="0" dirty="0"/>
              <a:t>it </a:t>
            </a:r>
            <a:r>
              <a:rPr lang="en-US" sz="2800" b="0" dirty="0" smtClean="0"/>
              <a:t>accessible</a:t>
            </a:r>
            <a:r>
              <a:rPr lang="en-US" sz="2800" b="0" dirty="0"/>
              <a:t>! A handbook is only useful if it is available </a:t>
            </a:r>
            <a:r>
              <a:rPr lang="en-US" sz="2800" b="0" dirty="0" smtClean="0"/>
              <a:t>on demand.</a:t>
            </a:r>
          </a:p>
          <a:p>
            <a:pPr lvl="1"/>
            <a:r>
              <a:rPr lang="en-US" sz="2800" i="1" dirty="0"/>
              <a:t>PDF file on your college’s intranet</a:t>
            </a:r>
          </a:p>
          <a:p>
            <a:pPr lvl="1"/>
            <a:r>
              <a:rPr lang="en-US" sz="2800" i="1" dirty="0"/>
              <a:t>Print versions</a:t>
            </a:r>
          </a:p>
          <a:p>
            <a:pPr lvl="1"/>
            <a:r>
              <a:rPr lang="en-US" sz="2800" i="1" dirty="0"/>
              <a:t>Curriculum website at your local college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Ways to encourage folks to actually read the handbook</a:t>
            </a:r>
            <a:endParaRPr lang="en-US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17715"/>
            <a:ext cx="411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8460" r="56654" b="19969"/>
          <a:stretch/>
        </p:blipFill>
        <p:spPr bwMode="auto">
          <a:xfrm>
            <a:off x="3760630" y="1242070"/>
            <a:ext cx="7122018" cy="56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6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930" y="2391380"/>
            <a:ext cx="10873242" cy="3459521"/>
          </a:xfrm>
        </p:spPr>
        <p:txBody>
          <a:bodyPr/>
          <a:lstStyle/>
          <a:p>
            <a:endParaRPr lang="en-US" sz="1200" b="0" i="0" dirty="0">
              <a:solidFill>
                <a:srgbClr val="000000"/>
              </a:solidFill>
              <a:latin typeface="Book Antiqu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0" i="0" dirty="0">
                <a:latin typeface="Book Antiqua"/>
              </a:rPr>
              <a:t>With all the resources available </a:t>
            </a:r>
            <a:endParaRPr lang="en-US" sz="2800" b="0" i="0" dirty="0" smtClean="0">
              <a:latin typeface="Book Antiqu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0" i="0" dirty="0" smtClean="0">
                <a:latin typeface="Book Antiqua"/>
              </a:rPr>
              <a:t>from </a:t>
            </a:r>
            <a:r>
              <a:rPr lang="en-US" sz="2800" b="0" i="0" dirty="0">
                <a:latin typeface="Book Antiqua"/>
              </a:rPr>
              <a:t>the Chancellor’s Inventory, </a:t>
            </a:r>
            <a:r>
              <a:rPr lang="en-US" sz="2800" b="0" i="0" dirty="0" smtClean="0">
                <a:latin typeface="Book Antiqua"/>
              </a:rPr>
              <a:t>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0" i="0" dirty="0" smtClean="0">
                <a:latin typeface="Book Antiqua"/>
              </a:rPr>
              <a:t>why do we need a </a:t>
            </a:r>
            <a:r>
              <a:rPr lang="en-US" sz="2800" i="0" dirty="0" smtClean="0">
                <a:latin typeface="Book Antiqua"/>
              </a:rPr>
              <a:t>LOCAL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0" i="0" dirty="0" smtClean="0">
                <a:latin typeface="Book Antiqua"/>
              </a:rPr>
              <a:t>curriculum handbook</a:t>
            </a:r>
            <a:r>
              <a:rPr lang="en-US" sz="2800" b="0" i="0" dirty="0">
                <a:latin typeface="Book Antiqua"/>
              </a:rPr>
              <a:t>? </a:t>
            </a:r>
            <a:endParaRPr lang="en-US" sz="2800" b="0" i="0" dirty="0" smtClean="0">
              <a:latin typeface="Book Antiqua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9" y="146242"/>
            <a:ext cx="5811882" cy="67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Benefits </a:t>
            </a:r>
            <a:r>
              <a:rPr lang="en-US" sz="3200" dirty="0" smtClean="0"/>
              <a:t>of </a:t>
            </a:r>
            <a:r>
              <a:rPr lang="en-US" sz="3200" dirty="0"/>
              <a:t>a Local Curriculum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1716109"/>
            <a:ext cx="11074758" cy="47828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0" dirty="0"/>
              <a:t>Explains how curriculum aligns  with the college’s </a:t>
            </a:r>
            <a:r>
              <a:rPr lang="en-US" b="0" dirty="0" smtClean="0"/>
              <a:t>mission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/>
              <a:t>Defines interplay between local Board </a:t>
            </a:r>
            <a:r>
              <a:rPr lang="en-US" b="0" dirty="0" smtClean="0"/>
              <a:t>Policies, Administrative Procedures, </a:t>
            </a:r>
            <a:r>
              <a:rPr lang="en-US" b="0" dirty="0"/>
              <a:t>and local practice, especially Title 5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Makes </a:t>
            </a:r>
            <a:r>
              <a:rPr lang="en-US" b="0" dirty="0"/>
              <a:t>the local curriculum process transparent to all </a:t>
            </a:r>
            <a:r>
              <a:rPr lang="en-US" b="0" dirty="0" smtClean="0"/>
              <a:t>parties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Clarifies </a:t>
            </a:r>
            <a:r>
              <a:rPr lang="en-US" b="0" dirty="0"/>
              <a:t>the </a:t>
            </a:r>
            <a:r>
              <a:rPr lang="en-US" b="0" dirty="0" smtClean="0"/>
              <a:t>responsibilities </a:t>
            </a:r>
            <a:r>
              <a:rPr lang="en-US" b="0" dirty="0"/>
              <a:t>of the curriculum </a:t>
            </a:r>
            <a:r>
              <a:rPr lang="en-US" b="0" dirty="0" smtClean="0"/>
              <a:t>committee and subcommittees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Clarifies </a:t>
            </a:r>
            <a:r>
              <a:rPr lang="en-US" b="0" dirty="0"/>
              <a:t>the responsibilities of the curriculum </a:t>
            </a:r>
            <a:r>
              <a:rPr lang="en-US" b="0" dirty="0" smtClean="0"/>
              <a:t>developer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Clarifies </a:t>
            </a:r>
            <a:r>
              <a:rPr lang="en-US" b="0" dirty="0"/>
              <a:t>the responsibilities of the college’s instructional services </a:t>
            </a:r>
            <a:r>
              <a:rPr lang="en-US" b="0" dirty="0" smtClean="0"/>
              <a:t>office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Demonstrates local process and compliance to external accrediting bodies and Title 5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ACCJC and </a:t>
            </a:r>
            <a:r>
              <a:rPr lang="en-US" sz="2800" dirty="0" smtClean="0"/>
              <a:t>Your </a:t>
            </a:r>
            <a:r>
              <a:rPr lang="en-US" sz="2800" dirty="0"/>
              <a:t>Local Curriculum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2" y="1825625"/>
            <a:ext cx="1110431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2000" b="0" dirty="0" smtClean="0"/>
              <a:t>Does </a:t>
            </a:r>
            <a:r>
              <a:rPr lang="en-US" sz="2000" b="0" dirty="0"/>
              <a:t>ACCJC require that you have a local curriculum handbook for accreditation</a:t>
            </a:r>
            <a:r>
              <a:rPr lang="en-US" sz="2000" b="0" dirty="0" smtClean="0"/>
              <a:t>?</a:t>
            </a:r>
            <a:endParaRPr lang="en-US" sz="20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 smtClean="0"/>
              <a:t>Not </a:t>
            </a:r>
            <a:r>
              <a:rPr lang="en-US" sz="2000" dirty="0" smtClean="0"/>
              <a:t>specifically</a:t>
            </a:r>
            <a:r>
              <a:rPr lang="en-US" sz="2000" b="0" dirty="0" smtClean="0"/>
              <a:t> BUT references to curriculum development and faculty responsibilities are peppered throughout the Standards:</a:t>
            </a:r>
          </a:p>
          <a:p>
            <a:pPr marL="0" indent="0" algn="ctr">
              <a:buNone/>
            </a:pPr>
            <a:r>
              <a:rPr lang="en-US" i="0" dirty="0" smtClean="0"/>
              <a:t>Eligibility Requirement #12</a:t>
            </a:r>
          </a:p>
          <a:p>
            <a:pPr marL="0" indent="0" algn="ctr">
              <a:buNone/>
            </a:pPr>
            <a:r>
              <a:rPr lang="en-US" i="0" dirty="0" smtClean="0"/>
              <a:t>Faculty</a:t>
            </a:r>
            <a:endParaRPr lang="en-US" i="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/>
              <a:t>The institution has a sufficient number of qualified faculty, which includes full </a:t>
            </a:r>
            <a:r>
              <a:rPr lang="en-US" sz="2000" b="0" dirty="0" smtClean="0"/>
              <a:t>time faculty </a:t>
            </a:r>
            <a:r>
              <a:rPr lang="en-US" sz="2000" b="0" dirty="0"/>
              <a:t>and may include part time and adjunct faculty, to achieve the </a:t>
            </a:r>
            <a:r>
              <a:rPr lang="en-US" sz="2000" b="0" dirty="0" smtClean="0"/>
              <a:t>institutional mission </a:t>
            </a:r>
            <a:r>
              <a:rPr lang="en-US" sz="2000" b="0" dirty="0"/>
              <a:t>and purposes. The number is sufficient in size and experience to support all </a:t>
            </a:r>
            <a:r>
              <a:rPr lang="en-US" sz="2000" b="0" dirty="0" smtClean="0"/>
              <a:t>of the </a:t>
            </a:r>
            <a:r>
              <a:rPr lang="en-US" sz="2000" b="0" dirty="0"/>
              <a:t>institution's educational programs. </a:t>
            </a:r>
            <a:r>
              <a:rPr lang="en-US" sz="2000" u="sng" dirty="0"/>
              <a:t>A clear statement of faculty responsibilities </a:t>
            </a:r>
            <a:r>
              <a:rPr lang="en-US" sz="2000" u="sng" dirty="0" smtClean="0"/>
              <a:t>must include </a:t>
            </a:r>
            <a:r>
              <a:rPr lang="en-US" sz="2000" u="sng" dirty="0"/>
              <a:t>development and review of curriculum </a:t>
            </a:r>
            <a:r>
              <a:rPr lang="en-US" sz="2000" b="0" dirty="0"/>
              <a:t>as well as assessment of learning</a:t>
            </a:r>
            <a:r>
              <a:rPr lang="en-US" sz="1600" b="0" dirty="0" smtClean="0"/>
              <a:t>.   (</a:t>
            </a:r>
            <a:r>
              <a:rPr lang="en-US" sz="1600" b="0" dirty="0"/>
              <a:t>Standard III.A.7 and III.A.2)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 to Think About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2" y="1709715"/>
            <a:ext cx="10875402" cy="47683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0" dirty="0" smtClean="0"/>
              <a:t>Who </a:t>
            </a:r>
            <a:r>
              <a:rPr lang="en-US" b="0" dirty="0"/>
              <a:t>is responsible for curriculum </a:t>
            </a:r>
            <a:r>
              <a:rPr lang="en-US" b="0" dirty="0" smtClean="0"/>
              <a:t>at your college? 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Who </a:t>
            </a:r>
            <a:r>
              <a:rPr lang="en-US" b="0" dirty="0"/>
              <a:t>participates in the development </a:t>
            </a:r>
            <a:r>
              <a:rPr lang="en-US" b="0" dirty="0" smtClean="0"/>
              <a:t>process? 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Where do folks at </a:t>
            </a:r>
            <a:r>
              <a:rPr lang="en-US" b="0" dirty="0"/>
              <a:t>your </a:t>
            </a:r>
            <a:r>
              <a:rPr lang="en-US" b="0" dirty="0" smtClean="0"/>
              <a:t>college currently find information about curriculum?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How </a:t>
            </a:r>
            <a:r>
              <a:rPr lang="en-US" b="0" dirty="0"/>
              <a:t>do you assist faculty with curriculum development and review</a:t>
            </a:r>
            <a:r>
              <a:rPr lang="en-US" b="0" dirty="0" smtClean="0"/>
              <a:t>?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Once </a:t>
            </a:r>
            <a:r>
              <a:rPr lang="en-US" b="0" dirty="0"/>
              <a:t>a</a:t>
            </a:r>
            <a:r>
              <a:rPr lang="en-US" b="0" dirty="0" smtClean="0"/>
              <a:t> </a:t>
            </a:r>
            <a:r>
              <a:rPr lang="en-US" b="0" dirty="0"/>
              <a:t>curriculum </a:t>
            </a:r>
            <a:r>
              <a:rPr lang="en-US" b="0" dirty="0" smtClean="0"/>
              <a:t>proposal is </a:t>
            </a:r>
            <a:r>
              <a:rPr lang="en-US" b="0" dirty="0"/>
              <a:t>finalized, </a:t>
            </a:r>
            <a:r>
              <a:rPr lang="en-US" b="0" dirty="0" smtClean="0"/>
              <a:t>what is the approval process?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Is </a:t>
            </a:r>
            <a:r>
              <a:rPr lang="en-US" b="0" dirty="0"/>
              <a:t>your curriculum process transparent and easy to </a:t>
            </a:r>
            <a:r>
              <a:rPr lang="en-US" b="0" dirty="0" smtClean="0"/>
              <a:t>follow?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In what ways can the </a:t>
            </a:r>
            <a:r>
              <a:rPr lang="en-US" b="0" dirty="0"/>
              <a:t>Curriculum Chair, </a:t>
            </a:r>
            <a:r>
              <a:rPr lang="en-US" b="0" dirty="0" smtClean="0"/>
              <a:t>Curriculum Specialist, and Administration work together to </a:t>
            </a:r>
            <a:r>
              <a:rPr lang="en-US" b="0" dirty="0"/>
              <a:t>make </a:t>
            </a:r>
            <a:r>
              <a:rPr lang="en-US" b="0" dirty="0" smtClean="0"/>
              <a:t>this process </a:t>
            </a:r>
            <a:r>
              <a:rPr lang="en-US" b="0" dirty="0"/>
              <a:t>more straightforward and time efficient?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Content Suggestions for Local </a:t>
            </a:r>
            <a:r>
              <a:rPr lang="en-US" sz="2800" dirty="0" smtClean="0"/>
              <a:t>Handbooks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73525"/>
            <a:ext cx="10945969" cy="42034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0" dirty="0" smtClean="0"/>
              <a:t>The </a:t>
            </a:r>
            <a:r>
              <a:rPr lang="en-US" b="0" dirty="0"/>
              <a:t>charge </a:t>
            </a:r>
            <a:r>
              <a:rPr lang="en-US" b="0" dirty="0" smtClean="0"/>
              <a:t>of </a:t>
            </a:r>
            <a:r>
              <a:rPr lang="en-US" b="0" dirty="0"/>
              <a:t>the curriculum </a:t>
            </a:r>
            <a:r>
              <a:rPr lang="en-US" b="0" dirty="0" smtClean="0"/>
              <a:t>committee and subcommittees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Membership 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Operating </a:t>
            </a:r>
            <a:r>
              <a:rPr lang="en-US" b="0" dirty="0"/>
              <a:t>procedures – meeting times, </a:t>
            </a:r>
            <a:r>
              <a:rPr lang="en-US" b="0" dirty="0" smtClean="0"/>
              <a:t>days, locations, by-laws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Curriculum management system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Curriculum Approval Process</a:t>
            </a:r>
          </a:p>
          <a:p>
            <a:pPr>
              <a:lnSpc>
                <a:spcPct val="120000"/>
              </a:lnSpc>
            </a:pPr>
            <a:r>
              <a:rPr lang="en-US" b="0" dirty="0"/>
              <a:t>Reporting responsibilities (e.g., to academic senate</a:t>
            </a:r>
            <a:r>
              <a:rPr lang="en-US" b="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Specific references to local policies and Title 5</a:t>
            </a:r>
          </a:p>
          <a:p>
            <a:pPr>
              <a:lnSpc>
                <a:spcPct val="120000"/>
              </a:lnSpc>
            </a:pPr>
            <a:endParaRPr lang="en-US" b="0" dirty="0" smtClean="0"/>
          </a:p>
          <a:p>
            <a:pPr marL="0" indent="0">
              <a:buNone/>
            </a:pPr>
            <a:endParaRPr lang="en-US" sz="18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Content </a:t>
            </a:r>
            <a:r>
              <a:rPr lang="en-US" sz="2800" dirty="0" smtClean="0"/>
              <a:t>Suggestions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642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b="0" i="0" dirty="0" smtClean="0"/>
          </a:p>
          <a:p>
            <a:pPr marL="0" indent="0">
              <a:buNone/>
            </a:pPr>
            <a:r>
              <a:rPr lang="en-US" sz="2800" b="0" dirty="0" smtClean="0"/>
              <a:t>The local curriculum approval process </a:t>
            </a:r>
            <a:r>
              <a:rPr lang="en-US" sz="2800" b="0" dirty="0"/>
              <a:t>should </a:t>
            </a:r>
            <a:r>
              <a:rPr lang="en-US" sz="2800" b="0" dirty="0" smtClean="0"/>
              <a:t>include </a:t>
            </a:r>
            <a:r>
              <a:rPr lang="en-US" sz="2800" b="0" dirty="0"/>
              <a:t>cross discipline review and a specific </a:t>
            </a:r>
            <a:r>
              <a:rPr lang="en-US" sz="2800" b="0" dirty="0" smtClean="0"/>
              <a:t>time line, </a:t>
            </a:r>
            <a:r>
              <a:rPr lang="en-US" sz="2800" b="0" dirty="0"/>
              <a:t>which demonstrates adequate </a:t>
            </a:r>
            <a:r>
              <a:rPr lang="en-US" sz="2800" b="0" dirty="0" smtClean="0"/>
              <a:t>allowance </a:t>
            </a:r>
            <a:r>
              <a:rPr lang="en-US" sz="2800" b="0" dirty="0"/>
              <a:t>for a full review of each </a:t>
            </a:r>
            <a:r>
              <a:rPr lang="en-US" sz="2800" b="0" dirty="0" smtClean="0"/>
              <a:t>proposal.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Obtain Curriculum Committee and Academic </a:t>
            </a:r>
            <a:r>
              <a:rPr lang="en-US" sz="2800" b="0" dirty="0" smtClean="0"/>
              <a:t>Senate’s </a:t>
            </a:r>
            <a:r>
              <a:rPr lang="en-US" sz="2800" b="0" dirty="0"/>
              <a:t>approval for the Curriculum </a:t>
            </a:r>
            <a:r>
              <a:rPr lang="en-US" sz="2800" b="0" dirty="0" smtClean="0"/>
              <a:t>Handbook.</a:t>
            </a:r>
            <a:endParaRPr lang="en-US" sz="2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16693" r="68509" b="23756"/>
          <a:stretch/>
        </p:blipFill>
        <p:spPr bwMode="auto">
          <a:xfrm>
            <a:off x="7035958" y="669701"/>
            <a:ext cx="4778062" cy="58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Content Suggestions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18" y="1790162"/>
            <a:ext cx="11436630" cy="4868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Summaries </a:t>
            </a:r>
            <a:r>
              <a:rPr lang="en-US" sz="2000" dirty="0"/>
              <a:t>and/or links </a:t>
            </a:r>
            <a:r>
              <a:rPr lang="en-US" sz="2000" dirty="0" smtClean="0"/>
              <a:t>from:</a:t>
            </a:r>
          </a:p>
          <a:p>
            <a:r>
              <a:rPr lang="en-US" sz="1800" dirty="0" smtClean="0"/>
              <a:t>Title 5, Division 6 California Community Colleges, Chapter 6 Curriculum and Instruction </a:t>
            </a:r>
            <a:r>
              <a:rPr lang="en-US" sz="1400" b="0" dirty="0" smtClean="0">
                <a:hlinkClick r:id="rId2"/>
              </a:rPr>
              <a:t>https</a:t>
            </a:r>
            <a:r>
              <a:rPr lang="en-US" sz="1400" b="0" dirty="0">
                <a:hlinkClick r:id="rId2"/>
              </a:rPr>
              <a:t>://govt.westlaw.com/calregs/Browse/Home/California/CaliforniaCodeofRegulations?guid=IA71B9D70D48411DEBC02831C6D6C108E&amp;originationContext=documenttoc&amp;transitionType=Default&amp;contextData=(sc.Default</a:t>
            </a:r>
            <a:r>
              <a:rPr lang="en-US" sz="1400" b="0" dirty="0" smtClean="0">
                <a:hlinkClick r:id="rId2"/>
              </a:rPr>
              <a:t>)</a:t>
            </a:r>
            <a:endParaRPr lang="en-US" sz="1400" b="0" dirty="0" smtClean="0"/>
          </a:p>
          <a:p>
            <a:r>
              <a:rPr lang="en-US" sz="1800" dirty="0" smtClean="0"/>
              <a:t>Program and Course Approval Handbook (PCAH)</a:t>
            </a:r>
            <a:r>
              <a:rPr lang="en-US" sz="1800" b="0" dirty="0" smtClean="0"/>
              <a:t> – make sure you use the most recent edition.  5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edition is in effect right now. </a:t>
            </a:r>
            <a:r>
              <a:rPr lang="en-US" sz="1400" b="0" dirty="0">
                <a:hlinkClick r:id="rId3"/>
              </a:rPr>
              <a:t>http://</a:t>
            </a:r>
            <a:r>
              <a:rPr lang="en-US" sz="1400" b="0" dirty="0" smtClean="0">
                <a:hlinkClick r:id="rId3"/>
              </a:rPr>
              <a:t>curriculum.cccco.edu/Content/publicpagefiles/</a:t>
            </a:r>
            <a:endParaRPr lang="en-US" sz="1400" b="0" dirty="0" smtClean="0"/>
          </a:p>
          <a:p>
            <a:r>
              <a:rPr lang="en-US" sz="1800" dirty="0" smtClean="0"/>
              <a:t>Course Outlines of Record: A Curriculum </a:t>
            </a:r>
            <a:r>
              <a:rPr lang="en-US" sz="1800" dirty="0"/>
              <a:t>Reference Guide </a:t>
            </a:r>
            <a:r>
              <a:rPr lang="en-US" sz="1400" b="0" dirty="0">
                <a:hlinkClick r:id="rId4"/>
              </a:rPr>
              <a:t>http://</a:t>
            </a:r>
            <a:r>
              <a:rPr lang="en-US" sz="1400" b="0" dirty="0" smtClean="0">
                <a:hlinkClick r:id="rId4"/>
              </a:rPr>
              <a:t>asccc.org/sites/default/files/Curriculum-paper.pdf</a:t>
            </a:r>
            <a:r>
              <a:rPr lang="en-US" sz="1400" b="0" dirty="0" smtClean="0"/>
              <a:t> </a:t>
            </a:r>
          </a:p>
          <a:p>
            <a:r>
              <a:rPr lang="en-US" sz="1800" dirty="0" smtClean="0"/>
              <a:t>IGETC Guidelines </a:t>
            </a:r>
            <a:r>
              <a:rPr lang="en-US" sz="1800" dirty="0"/>
              <a:t>2016 </a:t>
            </a:r>
            <a:r>
              <a:rPr lang="en-US" sz="1400" b="0" dirty="0">
                <a:hlinkClick r:id="rId5"/>
              </a:rPr>
              <a:t>http://</a:t>
            </a:r>
            <a:r>
              <a:rPr lang="en-US" sz="1400" b="0" dirty="0" smtClean="0">
                <a:hlinkClick r:id="rId5"/>
              </a:rPr>
              <a:t>icas-ca.org/Websites/icasca/images/IGETC%20Standards%20version%201%207%20Final%20%20doc.pdf</a:t>
            </a:r>
            <a:r>
              <a:rPr lang="en-US" sz="1400" b="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pt-BR" sz="1800" dirty="0"/>
              <a:t>CIO Manual 2012 </a:t>
            </a:r>
            <a:r>
              <a:rPr lang="pt-BR" sz="1400" b="0" dirty="0">
                <a:hlinkClick r:id="rId6"/>
              </a:rPr>
              <a:t>http://curriculum.cccco.edu/Content/publicpagefiles/CIO%20Manual.pdf</a:t>
            </a:r>
            <a:r>
              <a:rPr lang="pt-BR" sz="1400" b="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Chancellor’s Office, Academic Affairs, Instructional Programs </a:t>
            </a:r>
            <a:r>
              <a:rPr lang="en-US" sz="1800" dirty="0"/>
              <a:t>and Services Unit,  Distance Education </a:t>
            </a:r>
            <a:r>
              <a:rPr lang="en-US" sz="1400" b="0" dirty="0">
                <a:hlinkClick r:id="rId7"/>
              </a:rPr>
              <a:t>http://extranet.cccco.edu/Divisions/AcademicAffairs/InstructionalProgramsandServicesUnit/</a:t>
            </a:r>
            <a:r>
              <a:rPr lang="en-US" sz="1400" b="0" dirty="0" smtClean="0">
                <a:hlinkClick r:id="rId7"/>
              </a:rPr>
              <a:t>DistanceEducation.aspx</a:t>
            </a:r>
            <a:r>
              <a:rPr lang="en-US" sz="1400" b="0" dirty="0" smtClean="0"/>
              <a:t> </a:t>
            </a:r>
          </a:p>
          <a:p>
            <a:r>
              <a:rPr lang="en-US" sz="1800" dirty="0" smtClean="0"/>
              <a:t>ACCJC Accreditation Reference Handbook (Standards) </a:t>
            </a:r>
            <a:r>
              <a:rPr lang="en-US" sz="1400" b="0" dirty="0">
                <a:hlinkClick r:id="rId8"/>
              </a:rPr>
              <a:t>http://</a:t>
            </a:r>
            <a:r>
              <a:rPr lang="en-US" sz="1400" b="0" dirty="0" smtClean="0">
                <a:hlinkClick r:id="rId8"/>
              </a:rPr>
              <a:t>www.accjc.org/wp-content/uploads/2015/07/Accreditation_Reference_Handbook_July_2015.pdf</a:t>
            </a:r>
            <a:r>
              <a:rPr lang="en-US" sz="1400" b="0" dirty="0" smtClean="0"/>
              <a:t>  </a:t>
            </a:r>
            <a:endParaRPr lang="en-US" sz="1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Content Suggestions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0" dirty="0" smtClean="0"/>
              <a:t>Local </a:t>
            </a:r>
            <a:r>
              <a:rPr lang="en-US" sz="2800" b="0" dirty="0"/>
              <a:t>Board Policies and Administrative Procedures, including those dealing with the establishment of pre-requisites, repeatability, distance </a:t>
            </a:r>
            <a:r>
              <a:rPr lang="en-US" sz="2800" b="0" dirty="0" smtClean="0"/>
              <a:t>education, </a:t>
            </a:r>
            <a:r>
              <a:rPr lang="en-US" sz="2800" b="0" dirty="0"/>
              <a:t>and program </a:t>
            </a:r>
            <a:r>
              <a:rPr lang="en-US" sz="2800" b="0" dirty="0" smtClean="0"/>
              <a:t>discontinuance</a:t>
            </a:r>
            <a:endParaRPr lang="en-US" sz="2800" b="0" dirty="0"/>
          </a:p>
          <a:p>
            <a:pPr>
              <a:lnSpc>
                <a:spcPct val="120000"/>
              </a:lnSpc>
            </a:pPr>
            <a:r>
              <a:rPr lang="en-US" sz="2800" b="0" dirty="0" smtClean="0"/>
              <a:t>A </a:t>
            </a:r>
            <a:r>
              <a:rPr lang="en-US" sz="2800" b="0" dirty="0"/>
              <a:t>user’s guide for local curriculum management </a:t>
            </a:r>
            <a:r>
              <a:rPr lang="en-US" sz="2800" b="0" dirty="0" smtClean="0"/>
              <a:t>system</a:t>
            </a:r>
            <a:endParaRPr lang="en-US" sz="2800" b="0" dirty="0"/>
          </a:p>
          <a:p>
            <a:pPr>
              <a:lnSpc>
                <a:spcPct val="120000"/>
              </a:lnSpc>
            </a:pPr>
            <a:r>
              <a:rPr lang="en-US" sz="2800" b="0" dirty="0" smtClean="0"/>
              <a:t>Explanation </a:t>
            </a:r>
            <a:r>
              <a:rPr lang="en-US" sz="2800" b="0" dirty="0"/>
              <a:t>of development criteria, including locally developed standards for institutional learning </a:t>
            </a:r>
            <a:r>
              <a:rPr lang="en-US" sz="2800" b="0" dirty="0" smtClean="0"/>
              <a:t>outcomes</a:t>
            </a:r>
            <a:endParaRPr lang="en-US" sz="2800" b="0" dirty="0"/>
          </a:p>
          <a:p>
            <a:pPr>
              <a:lnSpc>
                <a:spcPct val="120000"/>
              </a:lnSpc>
            </a:pPr>
            <a:r>
              <a:rPr lang="en-US" sz="2800" b="0" dirty="0" smtClean="0"/>
              <a:t>Style </a:t>
            </a:r>
            <a:r>
              <a:rPr lang="en-US" sz="2800" b="0" dirty="0"/>
              <a:t>guides or explanations of local writing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780</Words>
  <Application>Microsoft Office PowerPoint</Application>
  <PresentationFormat>Custom</PresentationFormat>
  <Paragraphs>102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Effective Practices for Creating Curriculum Handbooks</vt:lpstr>
      <vt:lpstr>PowerPoint Presentation</vt:lpstr>
      <vt:lpstr>Benefits of a Local Curriculum Handbook</vt:lpstr>
      <vt:lpstr>ACCJC and Your Local Curriculum Handbook</vt:lpstr>
      <vt:lpstr>Questions to Think About</vt:lpstr>
      <vt:lpstr>Content Suggestions for Local Handbooks</vt:lpstr>
      <vt:lpstr>Content Suggestions</vt:lpstr>
      <vt:lpstr>Content Suggestions </vt:lpstr>
      <vt:lpstr>Content Suggestions </vt:lpstr>
      <vt:lpstr>Updating Your Handbook</vt:lpstr>
      <vt:lpstr>Staying in the Loop for Curriculum Updates</vt:lpstr>
      <vt:lpstr>Publishing Your Curriculum Handbook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Marie Boyd</cp:lastModifiedBy>
  <cp:revision>95</cp:revision>
  <cp:lastPrinted>2016-06-30T18:43:13Z</cp:lastPrinted>
  <dcterms:created xsi:type="dcterms:W3CDTF">2015-05-02T02:46:00Z</dcterms:created>
  <dcterms:modified xsi:type="dcterms:W3CDTF">2016-07-05T20:27:35Z</dcterms:modified>
</cp:coreProperties>
</file>