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xlsx" ContentType="application/vnd.openxmlformats-officedocument.spreadsheetml.sheet"/>
  <Default Extension="rels" ContentType="application/vnd.openxmlformats-package.relationships+xm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78" r:id="rId3"/>
    <p:sldId id="301" r:id="rId4"/>
    <p:sldId id="302" r:id="rId5"/>
    <p:sldId id="303" r:id="rId6"/>
    <p:sldId id="304" r:id="rId7"/>
    <p:sldId id="305" r:id="rId8"/>
    <p:sldId id="280" r:id="rId9"/>
    <p:sldId id="281" r:id="rId10"/>
    <p:sldId id="306" r:id="rId11"/>
    <p:sldId id="307" r:id="rId12"/>
    <p:sldId id="282" r:id="rId13"/>
    <p:sldId id="283" r:id="rId14"/>
    <p:sldId id="284" r:id="rId15"/>
    <p:sldId id="287" r:id="rId16"/>
    <p:sldId id="288" r:id="rId17"/>
    <p:sldId id="292" r:id="rId18"/>
    <p:sldId id="289" r:id="rId19"/>
    <p:sldId id="298" r:id="rId20"/>
    <p:sldId id="293" r:id="rId21"/>
    <p:sldId id="295" r:id="rId22"/>
    <p:sldId id="296" r:id="rId23"/>
    <p:sldId id="297" r:id="rId24"/>
    <p:sldId id="308" r:id="rId25"/>
    <p:sldId id="2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Hayward" initials="CH" lastIdx="10" clrIdx="0"/>
  <p:cmAuthor id="2" name="Connick, Debra" initials="CD"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4"/>
    <p:restoredTop sz="92832"/>
  </p:normalViewPr>
  <p:slideViewPr>
    <p:cSldViewPr snapToGrid="0" snapToObjects="1">
      <p:cViewPr varScale="1">
        <p:scale>
          <a:sx n="86" d="100"/>
          <a:sy n="86" d="100"/>
        </p:scale>
        <p:origin x="22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file01\division\ESED\DIVISION\AAES\Distance%20Education\DE%20Report\SR0796-withchar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01\users\elarson\Academic%20Affairs\Distance%20Education\DE%20Annual%20Report\Copy%20of%20SR0796-withcharts.xls" TargetMode="External"/></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file01\users\elarson\Academic%20Affairs\Distance%20Education\DE%20Annual%20Report\SR0796-withcharts.xls" TargetMode="Externa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Total </a:t>
            </a:r>
            <a:r>
              <a:rPr lang="en-US" baseline="0" dirty="0" smtClean="0"/>
              <a:t>vs. </a:t>
            </a:r>
            <a:r>
              <a:rPr lang="en-US" baseline="0" dirty="0"/>
              <a:t>Internet-based Course Sessions by Year</a:t>
            </a:r>
            <a:endParaRPr lang="en-US" dirty="0"/>
          </a:p>
        </c:rich>
      </c:tx>
      <c:layout>
        <c:manualLayout>
          <c:xMode val="edge"/>
          <c:yMode val="edge"/>
          <c:x val="0.156007364751048"/>
          <c:y val="0.0423728813559322"/>
        </c:manualLayout>
      </c:layout>
      <c:overlay val="0"/>
      <c:spPr>
        <a:noFill/>
        <a:ln w="25400">
          <a:noFill/>
        </a:ln>
      </c:spPr>
    </c:title>
    <c:autoTitleDeleted val="0"/>
    <c:plotArea>
      <c:layout>
        <c:manualLayout>
          <c:layoutTarget val="inner"/>
          <c:xMode val="edge"/>
          <c:yMode val="edge"/>
          <c:x val="0.152851238422783"/>
          <c:y val="0.209512761020882"/>
          <c:w val="0.814459317585302"/>
          <c:h val="0.536438676097691"/>
        </c:manualLayout>
      </c:layout>
      <c:barChart>
        <c:barDir val="col"/>
        <c:grouping val="clustered"/>
        <c:varyColors val="0"/>
        <c:ser>
          <c:idx val="0"/>
          <c:order val="1"/>
          <c:tx>
            <c:strRef>
              <c:f>SR0796A5!$M$2</c:f>
              <c:strCache>
                <c:ptCount val="1"/>
                <c:pt idx="0">
                  <c:v>DE, Internet-based</c:v>
                </c:pt>
              </c:strCache>
            </c:strRef>
          </c:tx>
          <c:spPr>
            <a:solidFill>
              <a:srgbClr val="4F81BD"/>
            </a:solidFill>
            <a:ln w="25400">
              <a:noFill/>
            </a:ln>
          </c:spPr>
          <c:invertIfNegative val="0"/>
          <c:cat>
            <c:strRef>
              <c:f>SR0796A5!$A$3:$A$13</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SR0796A5!$M$3:$M$13</c:f>
              <c:numCache>
                <c:formatCode>#,##0</c:formatCode>
                <c:ptCount val="11"/>
                <c:pt idx="0">
                  <c:v>16360.0</c:v>
                </c:pt>
                <c:pt idx="1">
                  <c:v>21351.0</c:v>
                </c:pt>
                <c:pt idx="2">
                  <c:v>26627.0</c:v>
                </c:pt>
                <c:pt idx="3">
                  <c:v>33728.0</c:v>
                </c:pt>
                <c:pt idx="4">
                  <c:v>35660.0</c:v>
                </c:pt>
                <c:pt idx="5">
                  <c:v>40095.0</c:v>
                </c:pt>
                <c:pt idx="6">
                  <c:v>38684.0</c:v>
                </c:pt>
                <c:pt idx="7">
                  <c:v>39503.0</c:v>
                </c:pt>
                <c:pt idx="8">
                  <c:v>45451.0</c:v>
                </c:pt>
                <c:pt idx="9">
                  <c:v>49615.0</c:v>
                </c:pt>
                <c:pt idx="10">
                  <c:v>54569.0</c:v>
                </c:pt>
              </c:numCache>
            </c:numRef>
          </c:val>
          <c:extLst xmlns:c16r2="http://schemas.microsoft.com/office/drawing/2015/06/chart">
            <c:ext xmlns:c16="http://schemas.microsoft.com/office/drawing/2014/chart" uri="{C3380CC4-5D6E-409C-BE32-E72D297353CC}">
              <c16:uniqueId val="{00000000-6198-419B-994F-CE28FF659BBA}"/>
            </c:ext>
          </c:extLst>
        </c:ser>
        <c:dLbls>
          <c:showLegendKey val="0"/>
          <c:showVal val="0"/>
          <c:showCatName val="0"/>
          <c:showSerName val="0"/>
          <c:showPercent val="0"/>
          <c:showBubbleSize val="0"/>
        </c:dLbls>
        <c:gapWidth val="219"/>
        <c:overlap val="-27"/>
        <c:axId val="-2004680352"/>
        <c:axId val="-1961363344"/>
      </c:barChart>
      <c:lineChart>
        <c:grouping val="standard"/>
        <c:varyColors val="0"/>
        <c:ser>
          <c:idx val="1"/>
          <c:order val="0"/>
          <c:tx>
            <c:strRef>
              <c:f>SR0796A5!$L$2</c:f>
              <c:strCache>
                <c:ptCount val="1"/>
                <c:pt idx="0">
                  <c:v>Total DE Course Sessions</c:v>
                </c:pt>
              </c:strCache>
            </c:strRef>
          </c:tx>
          <c:spPr>
            <a:ln w="28575" cap="rnd">
              <a:solidFill>
                <a:schemeClr val="accent2"/>
              </a:solidFill>
              <a:round/>
            </a:ln>
            <a:effectLst/>
          </c:spPr>
          <c:marker>
            <c:symbol val="diamond"/>
            <c:size val="6"/>
          </c:marker>
          <c:dLbls>
            <c:dLbl>
              <c:idx val="0"/>
              <c:layout>
                <c:manualLayout>
                  <c:x val="-0.0531181102362205"/>
                  <c:y val="-0.112881355932203"/>
                </c:manualLayout>
              </c:layout>
              <c:spPr>
                <a:noFill/>
                <a:ln>
                  <a:noFill/>
                </a:ln>
                <a:effectLst/>
              </c:spPr>
              <c:txPr>
                <a:bodyPr wrap="square" lIns="38100" tIns="19050" rIns="38100" bIns="19050" anchor="ctr">
                  <a:spAutoFit/>
                </a:bodyPr>
                <a:lstStyle/>
                <a:p>
                  <a:pPr>
                    <a:defRPr sz="1100" b="1">
                      <a:ln>
                        <a:noFill/>
                      </a:ln>
                      <a:solidFill>
                        <a:schemeClr val="accent2">
                          <a:lumMod val="75000"/>
                        </a:schemeClr>
                      </a:solidFil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6198-419B-994F-CE28FF659BBA}"/>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4-6198-419B-994F-CE28FF659BB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3-6198-419B-994F-CE28FF659BB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6198-419B-994F-CE28FF659BB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1-6198-419B-994F-CE28FF659BB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2-6198-419B-994F-CE28FF659BBA}"/>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F-6198-419B-994F-CE28FF659BBA}"/>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E-6198-419B-994F-CE28FF659BBA}"/>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D-6198-419B-994F-CE28FF659BBA}"/>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C-6198-419B-994F-CE28FF659BBA}"/>
                </c:ext>
                <c:ext xmlns:c15="http://schemas.microsoft.com/office/drawing/2012/chart" uri="{CE6537A1-D6FC-4f65-9D91-7224C49458BB}"/>
              </c:extLst>
            </c:dLbl>
            <c:dLbl>
              <c:idx val="10"/>
              <c:layout>
                <c:manualLayout>
                  <c:x val="-0.0364514435695538"/>
                  <c:y val="-0.0733333333333333"/>
                </c:manualLayout>
              </c:layout>
              <c:spPr>
                <a:noFill/>
                <a:ln>
                  <a:noFill/>
                </a:ln>
                <a:effectLst/>
              </c:spPr>
              <c:txPr>
                <a:bodyPr wrap="square" lIns="38100" tIns="19050" rIns="38100" bIns="19050" anchor="ctr">
                  <a:spAutoFit/>
                </a:bodyPr>
                <a:lstStyle/>
                <a:p>
                  <a:pPr>
                    <a:defRPr sz="1100" b="1">
                      <a:ln>
                        <a:noFill/>
                      </a:ln>
                      <a:solidFill>
                        <a:schemeClr val="accent2">
                          <a:lumMod val="75000"/>
                        </a:schemeClr>
                      </a:solidFil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6198-419B-994F-CE28FF659BBA}"/>
                </c:ext>
                <c:ext xmlns:c15="http://schemas.microsoft.com/office/drawing/2012/chart" uri="{CE6537A1-D6FC-4f65-9D91-7224C49458BB}"/>
              </c:extLst>
            </c:dLbl>
            <c:spPr>
              <a:noFill/>
              <a:ln>
                <a:solidFill>
                  <a:schemeClr val="accent2"/>
                </a:solidFill>
              </a:ln>
              <a:effectLst/>
            </c:spPr>
            <c:txPr>
              <a:bodyPr wrap="square" lIns="38100" tIns="19050" rIns="38100" bIns="19050" anchor="ctr">
                <a:spAutoFit/>
              </a:bodyPr>
              <a:lstStyle/>
              <a:p>
                <a:pPr>
                  <a:defRPr sz="1100" b="1">
                    <a:ln>
                      <a:noFill/>
                    </a:ln>
                    <a:solidFill>
                      <a:schemeClr val="accent2">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SR0796A5!$L$3:$L$13</c:f>
              <c:numCache>
                <c:formatCode>#,##0</c:formatCode>
                <c:ptCount val="11"/>
                <c:pt idx="0">
                  <c:v>21414.0</c:v>
                </c:pt>
                <c:pt idx="1">
                  <c:v>26134.0</c:v>
                </c:pt>
                <c:pt idx="2">
                  <c:v>32414.0</c:v>
                </c:pt>
                <c:pt idx="3">
                  <c:v>39244.0</c:v>
                </c:pt>
                <c:pt idx="4">
                  <c:v>40038.0</c:v>
                </c:pt>
                <c:pt idx="5">
                  <c:v>43665.0</c:v>
                </c:pt>
                <c:pt idx="6">
                  <c:v>41354.0</c:v>
                </c:pt>
                <c:pt idx="7">
                  <c:v>42147.0</c:v>
                </c:pt>
                <c:pt idx="8">
                  <c:v>48194.0</c:v>
                </c:pt>
                <c:pt idx="9">
                  <c:v>52580.0</c:v>
                </c:pt>
                <c:pt idx="10">
                  <c:v>57883.0</c:v>
                </c:pt>
              </c:numCache>
            </c:numRef>
          </c:val>
          <c:smooth val="0"/>
          <c:extLst xmlns:c16r2="http://schemas.microsoft.com/office/drawing/2015/06/chart">
            <c:ext xmlns:c16="http://schemas.microsoft.com/office/drawing/2014/chart" uri="{C3380CC4-5D6E-409C-BE32-E72D297353CC}">
              <c16:uniqueId val="{00000001-6198-419B-994F-CE28FF659BBA}"/>
            </c:ext>
          </c:extLst>
        </c:ser>
        <c:dLbls>
          <c:showLegendKey val="0"/>
          <c:showVal val="0"/>
          <c:showCatName val="0"/>
          <c:showSerName val="0"/>
          <c:showPercent val="0"/>
          <c:showBubbleSize val="0"/>
        </c:dLbls>
        <c:marker val="1"/>
        <c:smooth val="0"/>
        <c:axId val="-2004680352"/>
        <c:axId val="-1961363344"/>
      </c:lineChart>
      <c:catAx>
        <c:axId val="-2004680352"/>
        <c:scaling>
          <c:orientation val="minMax"/>
        </c:scaling>
        <c:delete val="0"/>
        <c:axPos val="b"/>
        <c:title>
          <c:tx>
            <c:rich>
              <a:bodyPr/>
              <a:lstStyle/>
              <a:p>
                <a:pPr>
                  <a:defRPr/>
                </a:pPr>
                <a:r>
                  <a:rPr lang="en-US"/>
                  <a:t>Fiscal Year</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1363344"/>
        <c:crosses val="autoZero"/>
        <c:auto val="1"/>
        <c:lblAlgn val="ctr"/>
        <c:lblOffset val="100"/>
        <c:noMultiLvlLbl val="0"/>
      </c:catAx>
      <c:valAx>
        <c:axId val="-196136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Number</a:t>
                </a:r>
                <a:r>
                  <a:rPr lang="en-US" baseline="0"/>
                  <a:t> of Course Sessions</a:t>
                </a:r>
                <a:endParaRPr lang="en-US"/>
              </a:p>
            </c:rich>
          </c:tx>
          <c:overlay val="0"/>
        </c:title>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4680352"/>
        <c:crosses val="autoZero"/>
        <c:crossBetween val="between"/>
      </c:valAx>
      <c:spPr>
        <a:noFill/>
        <a:ln w="25400">
          <a:noFill/>
        </a:ln>
      </c:spPr>
    </c:plotArea>
    <c:legend>
      <c:legendPos val="r"/>
      <c:layout>
        <c:manualLayout>
          <c:xMode val="edge"/>
          <c:yMode val="edge"/>
          <c:x val="0.272063987691194"/>
          <c:y val="0.21139430317112"/>
          <c:w val="0.30755736954899"/>
          <c:h val="0.123899545596448"/>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dirty="0">
                <a:latin typeface="+mj-lt"/>
              </a:rPr>
              <a:t>Total Students</a:t>
            </a:r>
            <a:r>
              <a:rPr lang="en-US" sz="1800" b="1" baseline="0" dirty="0">
                <a:latin typeface="+mj-lt"/>
              </a:rPr>
              <a:t> in Traditional vs. Distance Education Course </a:t>
            </a:r>
            <a:r>
              <a:rPr lang="en-US" sz="1800" b="1" baseline="0" dirty="0" smtClean="0">
                <a:latin typeface="+mj-lt"/>
              </a:rPr>
              <a:t>Sessions</a:t>
            </a:r>
            <a:endParaRPr lang="en-US" sz="1800" b="1" baseline="0" dirty="0">
              <a:latin typeface="+mj-lt"/>
            </a:endParaRPr>
          </a:p>
          <a:p>
            <a:pPr>
              <a:defRPr sz="1400" b="1" i="0" u="none" strike="noStrike" kern="1200" spc="0" baseline="0">
                <a:solidFill>
                  <a:schemeClr val="tx1">
                    <a:lumMod val="65000"/>
                    <a:lumOff val="35000"/>
                  </a:schemeClr>
                </a:solidFill>
                <a:latin typeface="+mn-lt"/>
                <a:ea typeface="+mn-ea"/>
                <a:cs typeface="+mn-cs"/>
              </a:defRPr>
            </a:pPr>
            <a:r>
              <a:rPr lang="en-US" sz="1200" b="1" baseline="0" dirty="0" smtClean="0"/>
              <a:t>(Unduplicated </a:t>
            </a:r>
            <a:r>
              <a:rPr lang="en-US" sz="1200" b="1" baseline="0" dirty="0"/>
              <a:t>Headcount)</a:t>
            </a:r>
            <a:endParaRPr lang="en-US" sz="1200" b="1" dirty="0"/>
          </a:p>
        </c:rich>
      </c:tx>
      <c:layout>
        <c:manualLayout>
          <c:xMode val="edge"/>
          <c:yMode val="edge"/>
          <c:x val="0.128999939585557"/>
          <c:y val="0.0178571428571429"/>
        </c:manualLayout>
      </c:layout>
      <c:overlay val="0"/>
      <c:spPr>
        <a:noFill/>
        <a:ln>
          <a:noFill/>
        </a:ln>
        <a:effectLst/>
      </c:spPr>
    </c:title>
    <c:autoTitleDeleted val="0"/>
    <c:plotArea>
      <c:layout>
        <c:manualLayout>
          <c:layoutTarget val="inner"/>
          <c:xMode val="edge"/>
          <c:yMode val="edge"/>
          <c:x val="0.107393255530559"/>
          <c:y val="0.266440288713911"/>
          <c:w val="0.856892458755156"/>
          <c:h val="0.569760967379078"/>
        </c:manualLayout>
      </c:layout>
      <c:lineChart>
        <c:grouping val="standard"/>
        <c:varyColors val="0"/>
        <c:ser>
          <c:idx val="1"/>
          <c:order val="0"/>
          <c:tx>
            <c:strRef>
              <c:f>SR0796A6!$C$2</c:f>
              <c:strCache>
                <c:ptCount val="1"/>
                <c:pt idx="0">
                  <c:v>Traditional Education</c:v>
                </c:pt>
              </c:strCache>
            </c:strRef>
          </c:tx>
          <c:spPr>
            <a:ln w="47625" cap="rnd">
              <a:solidFill>
                <a:schemeClr val="accent2"/>
              </a:solidFill>
              <a:round/>
            </a:ln>
            <a:effectLst/>
          </c:spPr>
          <c:marker>
            <c:symbol val="circle"/>
            <c:size val="5"/>
            <c:spPr>
              <a:solidFill>
                <a:schemeClr val="accent2"/>
              </a:solidFill>
              <a:ln w="47625">
                <a:solidFill>
                  <a:schemeClr val="accent2"/>
                </a:solidFill>
              </a:ln>
              <a:effectLst/>
            </c:spPr>
          </c:marker>
          <c:dLbls>
            <c:dLbl>
              <c:idx val="0"/>
              <c:delete val="1"/>
              <c:extLst xmlns:c16r2="http://schemas.microsoft.com/office/drawing/2015/06/chart">
                <c:ext xmlns:c16="http://schemas.microsoft.com/office/drawing/2014/chart" uri="{C3380CC4-5D6E-409C-BE32-E72D297353CC}">
                  <c16:uniqueId val="{0000000F-0654-4A48-8862-707E3A8185B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0654-4A48-8862-707E3A8185B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0654-4A48-8862-707E3A8185B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0654-4A48-8862-707E3A8185B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0654-4A48-8862-707E3A8185B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0654-4A48-8862-707E3A8185B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0654-4A48-8862-707E3A8185B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1-0654-4A48-8862-707E3A8185B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7-0654-4A48-8862-707E3A8185B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8-0654-4A48-8862-707E3A8185BC}"/>
                </c:ext>
                <c:ext xmlns:c15="http://schemas.microsoft.com/office/drawing/2012/chart" uri="{CE6537A1-D6FC-4f65-9D91-7224C49458BB}"/>
              </c:extLst>
            </c:dLbl>
            <c:dLbl>
              <c:idx val="10"/>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SR0796A6!$A$3:$A$13</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SR0796A6!$C$3:$C$13</c:f>
              <c:numCache>
                <c:formatCode>#,##0</c:formatCode>
                <c:ptCount val="11"/>
                <c:pt idx="0">
                  <c:v>2.630207E6</c:v>
                </c:pt>
                <c:pt idx="1">
                  <c:v>2.694149E6</c:v>
                </c:pt>
                <c:pt idx="2">
                  <c:v>2.810572E6</c:v>
                </c:pt>
                <c:pt idx="3">
                  <c:v>2.923137E6</c:v>
                </c:pt>
                <c:pt idx="4">
                  <c:v>2.758831E6</c:v>
                </c:pt>
                <c:pt idx="5">
                  <c:v>2.570688E6</c:v>
                </c:pt>
                <c:pt idx="6">
                  <c:v>2.388913E6</c:v>
                </c:pt>
                <c:pt idx="7">
                  <c:v>2.257177E6</c:v>
                </c:pt>
                <c:pt idx="8">
                  <c:v>2.25602E6</c:v>
                </c:pt>
                <c:pt idx="9">
                  <c:v>2.244158E6</c:v>
                </c:pt>
                <c:pt idx="10">
                  <c:v>2.25179E6</c:v>
                </c:pt>
              </c:numCache>
            </c:numRef>
          </c:val>
          <c:smooth val="0"/>
          <c:extLst xmlns:c16r2="http://schemas.microsoft.com/office/drawing/2015/06/chart">
            <c:ext xmlns:c16="http://schemas.microsoft.com/office/drawing/2014/chart" uri="{C3380CC4-5D6E-409C-BE32-E72D297353CC}">
              <c16:uniqueId val="{00000000-0654-4A48-8862-707E3A8185BC}"/>
            </c:ext>
          </c:extLst>
        </c:ser>
        <c:ser>
          <c:idx val="0"/>
          <c:order val="1"/>
          <c:tx>
            <c:strRef>
              <c:f>SR0796A6!$B$2</c:f>
              <c:strCache>
                <c:ptCount val="1"/>
                <c:pt idx="0">
                  <c:v>Distance Education</c:v>
                </c:pt>
              </c:strCache>
            </c:strRef>
          </c:tx>
          <c:spPr>
            <a:ln w="47625" cap="rnd">
              <a:solidFill>
                <a:schemeClr val="accent1"/>
              </a:solidFill>
              <a:round/>
            </a:ln>
            <a:effectLst/>
          </c:spPr>
          <c:marker>
            <c:symbol val="circle"/>
            <c:size val="5"/>
            <c:spPr>
              <a:solidFill>
                <a:schemeClr val="accent1"/>
              </a:solidFill>
              <a:ln w="47625">
                <a:solidFill>
                  <a:schemeClr val="accent1"/>
                </a:solidFill>
              </a:ln>
              <a:effectLst/>
            </c:spPr>
          </c:marker>
          <c:dLbls>
            <c:dLbl>
              <c:idx val="0"/>
              <c:delete val="1"/>
              <c:extLst xmlns:c16r2="http://schemas.microsoft.com/office/drawing/2015/06/chart">
                <c:ext xmlns:c16="http://schemas.microsoft.com/office/drawing/2014/chart" uri="{C3380CC4-5D6E-409C-BE32-E72D297353CC}">
                  <c16:uniqueId val="{00000013-0654-4A48-8862-707E3A8185B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9-0654-4A48-8862-707E3A8185B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0654-4A48-8862-707E3A8185B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E-0654-4A48-8862-707E3A8185B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B-0654-4A48-8862-707E3A8185B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C-0654-4A48-8862-707E3A8185B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D-0654-4A48-8862-707E3A8185B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4-0654-4A48-8862-707E3A8185B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5-0654-4A48-8862-707E3A8185B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6-0654-4A48-8862-707E3A8185BC}"/>
                </c:ext>
                <c:ext xmlns:c15="http://schemas.microsoft.com/office/drawing/2012/chart" uri="{CE6537A1-D6FC-4f65-9D91-7224C49458BB}"/>
              </c:extLst>
            </c:dLbl>
            <c:dLbl>
              <c:idx val="10"/>
              <c:layout>
                <c:manualLayout>
                  <c:x val="-0.00493414240651111"/>
                  <c:y val="0.0599032152230971"/>
                </c:manualLayout>
              </c:layout>
              <c:spPr>
                <a:noFill/>
                <a:ln>
                  <a:noFill/>
                </a:ln>
                <a:effectLst/>
              </c:spPr>
              <c:txPr>
                <a:bodyPr wrap="square" lIns="38100" tIns="19050" rIns="38100" bIns="19050" anchor="ctr">
                  <a:spAutoFit/>
                </a:bodyPr>
                <a:lstStyle/>
                <a:p>
                  <a:pPr>
                    <a:defRPr sz="1400" b="1"/>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654-4A48-8862-707E3A8185BC}"/>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SR0796A6!$A$3:$A$13</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SR0796A6!$B$3:$B$13</c:f>
              <c:numCache>
                <c:formatCode>#,##0</c:formatCode>
                <c:ptCount val="11"/>
                <c:pt idx="0">
                  <c:v>328372.0</c:v>
                </c:pt>
                <c:pt idx="1">
                  <c:v>392355.0</c:v>
                </c:pt>
                <c:pt idx="2">
                  <c:v>483884.0</c:v>
                </c:pt>
                <c:pt idx="3">
                  <c:v>611689.0</c:v>
                </c:pt>
                <c:pt idx="4">
                  <c:v>649518.0</c:v>
                </c:pt>
                <c:pt idx="5">
                  <c:v>675760.0</c:v>
                </c:pt>
                <c:pt idx="6">
                  <c:v>643255.0</c:v>
                </c:pt>
                <c:pt idx="7">
                  <c:v>633058.0</c:v>
                </c:pt>
                <c:pt idx="8">
                  <c:v>687935.0</c:v>
                </c:pt>
                <c:pt idx="9">
                  <c:v>732577.0</c:v>
                </c:pt>
                <c:pt idx="10">
                  <c:v>796600.0</c:v>
                </c:pt>
              </c:numCache>
            </c:numRef>
          </c:val>
          <c:smooth val="0"/>
          <c:extLst xmlns:c16r2="http://schemas.microsoft.com/office/drawing/2015/06/chart">
            <c:ext xmlns:c16="http://schemas.microsoft.com/office/drawing/2014/chart" uri="{C3380CC4-5D6E-409C-BE32-E72D297353CC}">
              <c16:uniqueId val="{00000001-0654-4A48-8862-707E3A8185BC}"/>
            </c:ext>
          </c:extLst>
        </c:ser>
        <c:dLbls>
          <c:dLblPos val="t"/>
          <c:showLegendKey val="0"/>
          <c:showVal val="1"/>
          <c:showCatName val="0"/>
          <c:showSerName val="0"/>
          <c:showPercent val="0"/>
          <c:showBubbleSize val="0"/>
        </c:dLbls>
        <c:marker val="1"/>
        <c:smooth val="0"/>
        <c:axId val="1822433424"/>
        <c:axId val="-2135745984"/>
      </c:lineChart>
      <c:catAx>
        <c:axId val="182243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35745984"/>
        <c:crosses val="autoZero"/>
        <c:auto val="1"/>
        <c:lblAlgn val="ctr"/>
        <c:lblOffset val="100"/>
        <c:noMultiLvlLbl val="0"/>
      </c:catAx>
      <c:valAx>
        <c:axId val="-2135745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22433424"/>
        <c:crosses val="autoZero"/>
        <c:crossBetween val="between"/>
      </c:valAx>
      <c:spPr>
        <a:noFill/>
        <a:ln w="25400">
          <a:noFill/>
        </a:ln>
      </c:spPr>
    </c:plotArea>
    <c:legend>
      <c:legendPos val="t"/>
      <c:layout>
        <c:manualLayout>
          <c:xMode val="edge"/>
          <c:yMode val="edge"/>
          <c:x val="0.190858056805399"/>
          <c:y val="0.192298228346457"/>
          <c:w val="0.625309073515343"/>
          <c:h val="0.09001086071137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FF0000"/>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600" b="1" dirty="0"/>
              <a:t>Success Rates</a:t>
            </a:r>
            <a:r>
              <a:rPr lang="en-US" sz="1600" b="1" baseline="0" dirty="0"/>
              <a:t> for Credit</a:t>
            </a:r>
          </a:p>
          <a:p>
            <a:pPr algn="ctr">
              <a:defRPr/>
            </a:pPr>
            <a:r>
              <a:rPr lang="en-US" sz="1600" b="1" baseline="0" dirty="0"/>
              <a:t>Traditional Education vs. Distance Education Course Sessions</a:t>
            </a:r>
          </a:p>
          <a:p>
            <a:pPr algn="ctr">
              <a:defRPr/>
            </a:pPr>
            <a:r>
              <a:rPr lang="en-US" baseline="0" dirty="0"/>
              <a:t>  </a:t>
            </a:r>
            <a:endParaRPr lang="en-US" dirty="0"/>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993424003817705"/>
          <c:y val="0.33210434222038"/>
          <c:w val="0.845979168144522"/>
          <c:h val="0.47180733987199"/>
        </c:manualLayout>
      </c:layout>
      <c:lineChart>
        <c:grouping val="standard"/>
        <c:varyColors val="0"/>
        <c:ser>
          <c:idx val="0"/>
          <c:order val="0"/>
          <c:tx>
            <c:strRef>
              <c:f>SR0796A9!$A$20</c:f>
              <c:strCache>
                <c:ptCount val="1"/>
                <c:pt idx="0">
                  <c:v>Traditional Education Success Rate</c:v>
                </c:pt>
              </c:strCache>
            </c:strRef>
          </c:tx>
          <c:spPr>
            <a:ln w="47625" cap="rnd">
              <a:solidFill>
                <a:schemeClr val="accent1"/>
              </a:solidFill>
              <a:round/>
            </a:ln>
            <a:effectLst/>
          </c:spPr>
          <c:marker>
            <c:symbol val="circle"/>
            <c:size val="5"/>
            <c:spPr>
              <a:solidFill>
                <a:schemeClr val="accent1"/>
              </a:solidFill>
              <a:ln w="76200">
                <a:solidFill>
                  <a:schemeClr val="accent1"/>
                </a:solidFill>
              </a:ln>
              <a:effectLst/>
            </c:spPr>
          </c:marker>
          <c:dLbls>
            <c:delete val="1"/>
          </c:dLbls>
          <c:cat>
            <c:strRef>
              <c:f>SR0796A9!$B$19:$L$19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SR0796A9!$B$20:$L$20</c:f>
              <c:numCache>
                <c:formatCode>0%</c:formatCode>
                <c:ptCount val="11"/>
                <c:pt idx="0">
                  <c:v>0.640612012060473</c:v>
                </c:pt>
                <c:pt idx="1">
                  <c:v>0.648558588469656</c:v>
                </c:pt>
                <c:pt idx="2">
                  <c:v>0.654392737909612</c:v>
                </c:pt>
                <c:pt idx="3">
                  <c:v>0.666545921701005</c:v>
                </c:pt>
                <c:pt idx="4">
                  <c:v>0.674423749964875</c:v>
                </c:pt>
                <c:pt idx="5">
                  <c:v>0.683797005290581</c:v>
                </c:pt>
                <c:pt idx="6">
                  <c:v>0.68716999672216</c:v>
                </c:pt>
                <c:pt idx="7">
                  <c:v>0.697886166871787</c:v>
                </c:pt>
                <c:pt idx="8">
                  <c:v>0.695925099743082</c:v>
                </c:pt>
                <c:pt idx="9">
                  <c:v>0.696868753568706</c:v>
                </c:pt>
                <c:pt idx="10">
                  <c:v>0.70429690777826</c:v>
                </c:pt>
              </c:numCache>
            </c:numRef>
          </c:val>
          <c:smooth val="0"/>
          <c:extLst xmlns:c16r2="http://schemas.microsoft.com/office/drawing/2015/06/chart">
            <c:ext xmlns:c16="http://schemas.microsoft.com/office/drawing/2014/chart" uri="{C3380CC4-5D6E-409C-BE32-E72D297353CC}">
              <c16:uniqueId val="{00000009-D92D-4E32-B680-7320CA7585ED}"/>
            </c:ext>
          </c:extLst>
        </c:ser>
        <c:ser>
          <c:idx val="1"/>
          <c:order val="1"/>
          <c:tx>
            <c:strRef>
              <c:f>SR0796A9!$A$21</c:f>
              <c:strCache>
                <c:ptCount val="1"/>
                <c:pt idx="0">
                  <c:v>Credit DE Success Rate</c:v>
                </c:pt>
              </c:strCache>
            </c:strRef>
          </c:tx>
          <c:spPr>
            <a:ln w="47625" cap="rnd">
              <a:solidFill>
                <a:schemeClr val="accent2"/>
              </a:solidFill>
              <a:round/>
            </a:ln>
            <a:effectLst/>
          </c:spPr>
          <c:marker>
            <c:symbol val="circle"/>
            <c:size val="5"/>
            <c:spPr>
              <a:solidFill>
                <a:schemeClr val="accent2"/>
              </a:solidFill>
              <a:ln w="82550">
                <a:solidFill>
                  <a:schemeClr val="accent2"/>
                </a:solidFill>
              </a:ln>
              <a:effectLst/>
            </c:spPr>
          </c:marker>
          <c:dLbls>
            <c:delete val="1"/>
          </c:dLbls>
          <c:cat>
            <c:strRef>
              <c:f>SR0796A9!$B$19:$L$19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SR0796A9!$B$21:$L$21</c:f>
              <c:numCache>
                <c:formatCode>0%</c:formatCode>
                <c:ptCount val="11"/>
                <c:pt idx="0">
                  <c:v>0.525089311243522</c:v>
                </c:pt>
                <c:pt idx="1">
                  <c:v>0.530861139088339</c:v>
                </c:pt>
                <c:pt idx="2">
                  <c:v>0.540166151134459</c:v>
                </c:pt>
                <c:pt idx="3">
                  <c:v>0.553126326977457</c:v>
                </c:pt>
                <c:pt idx="4">
                  <c:v>0.570184901676017</c:v>
                </c:pt>
                <c:pt idx="5">
                  <c:v>0.586016237622515</c:v>
                </c:pt>
                <c:pt idx="6">
                  <c:v>0.600117673553949</c:v>
                </c:pt>
                <c:pt idx="7">
                  <c:v>0.618968177028451</c:v>
                </c:pt>
                <c:pt idx="8">
                  <c:v>0.623179476032</c:v>
                </c:pt>
                <c:pt idx="9">
                  <c:v>0.627980421251749</c:v>
                </c:pt>
                <c:pt idx="10">
                  <c:v>0.644595124411502</c:v>
                </c:pt>
              </c:numCache>
            </c:numRef>
          </c:val>
          <c:smooth val="0"/>
          <c:extLst xmlns:c16r2="http://schemas.microsoft.com/office/drawing/2015/06/chart">
            <c:ext xmlns:c16="http://schemas.microsoft.com/office/drawing/2014/chart" uri="{C3380CC4-5D6E-409C-BE32-E72D297353CC}">
              <c16:uniqueId val="{00000013-D92D-4E32-B680-7320CA7585ED}"/>
            </c:ext>
          </c:extLst>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noFill/>
              <a:ln w="9525">
                <a:noFill/>
              </a:ln>
              <a:effectLst/>
            </c:spPr>
          </c:downBars>
        </c:upDownBars>
        <c:marker val="1"/>
        <c:smooth val="0"/>
        <c:axId val="-2002148992"/>
        <c:axId val="-2036440192"/>
      </c:lineChart>
      <c:dateAx>
        <c:axId val="-2002148992"/>
        <c:scaling>
          <c:orientation val="minMax"/>
        </c:scaling>
        <c:delete val="0"/>
        <c:axPos val="b"/>
        <c:numFmt formatCode="General" sourceLinked="1"/>
        <c:majorTickMark val="cross"/>
        <c:minorTickMark val="none"/>
        <c:tickLblPos val="nextTo"/>
        <c:spPr>
          <a:noFill/>
          <a:ln w="9525" cap="flat" cmpd="sng" algn="ctr">
            <a:solidFill>
              <a:schemeClr val="accent4">
                <a:lumMod val="75000"/>
              </a:schemeClr>
            </a:solidFill>
            <a:round/>
          </a:ln>
          <a:effectLst/>
        </c:spPr>
        <c:txPr>
          <a:bodyPr rot="-27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36440192"/>
        <c:crosses val="autoZero"/>
        <c:auto val="0"/>
        <c:lblOffset val="100"/>
        <c:baseTimeUnit val="days"/>
      </c:dateAx>
      <c:valAx>
        <c:axId val="-203644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02148992"/>
        <c:crosses val="autoZero"/>
        <c:crossBetween val="midCat"/>
      </c:valAx>
      <c:spPr>
        <a:noFill/>
        <a:ln>
          <a:noFill/>
        </a:ln>
        <a:effectLst/>
      </c:spPr>
    </c:plotArea>
    <c:legend>
      <c:legendPos val="t"/>
      <c:layout>
        <c:manualLayout>
          <c:xMode val="edge"/>
          <c:yMode val="edge"/>
          <c:x val="0.190889286566452"/>
          <c:y val="0.17276097066814"/>
          <c:w val="0.621247077069912"/>
          <c:h val="0.05494382281162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6"/>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824207686866"/>
          <c:y val="0.0839740933616253"/>
          <c:w val="0.808424297119387"/>
          <c:h val="0.736081804407923"/>
        </c:manualLayout>
      </c:layout>
      <c:lineChart>
        <c:grouping val="standard"/>
        <c:varyColors val="0"/>
        <c:ser>
          <c:idx val="0"/>
          <c:order val="0"/>
          <c:tx>
            <c:strRef>
              <c:f>SR0796A17!$A$20</c:f>
              <c:strCache>
                <c:ptCount val="1"/>
                <c:pt idx="0">
                  <c:v>Female</c:v>
                </c:pt>
              </c:strCache>
            </c:strRef>
          </c:tx>
          <c:spPr>
            <a:ln w="31750"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SR0796A17!$B$19:$L$19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SR0796A17!$B$20:$L$20</c:f>
              <c:numCache>
                <c:formatCode>0%</c:formatCode>
                <c:ptCount val="11"/>
                <c:pt idx="0">
                  <c:v>0.528179154612199</c:v>
                </c:pt>
                <c:pt idx="1">
                  <c:v>0.532761888165204</c:v>
                </c:pt>
                <c:pt idx="2">
                  <c:v>0.535980323014144</c:v>
                </c:pt>
                <c:pt idx="3">
                  <c:v>0.54574527733745</c:v>
                </c:pt>
                <c:pt idx="4">
                  <c:v>0.564749015098679</c:v>
                </c:pt>
                <c:pt idx="5">
                  <c:v>0.578421625530009</c:v>
                </c:pt>
                <c:pt idx="6">
                  <c:v>0.589329930261978</c:v>
                </c:pt>
                <c:pt idx="7">
                  <c:v>0.607489142618472</c:v>
                </c:pt>
                <c:pt idx="8">
                  <c:v>0.606507950716842</c:v>
                </c:pt>
                <c:pt idx="9">
                  <c:v>0.609347536458738</c:v>
                </c:pt>
                <c:pt idx="10">
                  <c:v>0.624584294590273</c:v>
                </c:pt>
              </c:numCache>
            </c:numRef>
          </c:val>
          <c:smooth val="0"/>
          <c:extLst xmlns:c16r2="http://schemas.microsoft.com/office/drawing/2015/06/chart">
            <c:ext xmlns:c16="http://schemas.microsoft.com/office/drawing/2014/chart" uri="{C3380CC4-5D6E-409C-BE32-E72D297353CC}">
              <c16:uniqueId val="{00000000-D926-4B47-A2F0-F6BBE64997DE}"/>
            </c:ext>
          </c:extLst>
        </c:ser>
        <c:ser>
          <c:idx val="1"/>
          <c:order val="1"/>
          <c:tx>
            <c:strRef>
              <c:f>SR0796A17!$A$21</c:f>
              <c:strCache>
                <c:ptCount val="1"/>
                <c:pt idx="0">
                  <c:v>Male</c:v>
                </c:pt>
              </c:strCache>
            </c:strRef>
          </c:tx>
          <c:spPr>
            <a:ln w="31750"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SR0796A17!$B$19:$L$19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SR0796A17!$B$21:$L$21</c:f>
              <c:numCache>
                <c:formatCode>0%</c:formatCode>
                <c:ptCount val="11"/>
                <c:pt idx="0">
                  <c:v>0.512654740640024</c:v>
                </c:pt>
                <c:pt idx="1">
                  <c:v>0.519356619382767</c:v>
                </c:pt>
                <c:pt idx="2">
                  <c:v>0.524212271973466</c:v>
                </c:pt>
                <c:pt idx="3">
                  <c:v>0.540718004858476</c:v>
                </c:pt>
                <c:pt idx="4">
                  <c:v>0.541430662440557</c:v>
                </c:pt>
                <c:pt idx="5">
                  <c:v>0.554562893832636</c:v>
                </c:pt>
                <c:pt idx="6">
                  <c:v>0.572587943862094</c:v>
                </c:pt>
                <c:pt idx="7">
                  <c:v>0.584834984267074</c:v>
                </c:pt>
                <c:pt idx="8">
                  <c:v>0.587085442356747</c:v>
                </c:pt>
                <c:pt idx="9">
                  <c:v>0.590859167404783</c:v>
                </c:pt>
                <c:pt idx="10">
                  <c:v>0.606114714847917</c:v>
                </c:pt>
              </c:numCache>
            </c:numRef>
          </c:val>
          <c:smooth val="0"/>
          <c:extLst xmlns:c16r2="http://schemas.microsoft.com/office/drawing/2015/06/chart">
            <c:ext xmlns:c16="http://schemas.microsoft.com/office/drawing/2014/chart" uri="{C3380CC4-5D6E-409C-BE32-E72D297353CC}">
              <c16:uniqueId val="{00000001-D926-4B47-A2F0-F6BBE64997DE}"/>
            </c:ext>
          </c:extLst>
        </c:ser>
        <c:dLbls>
          <c:dLblPos val="t"/>
          <c:showLegendKey val="0"/>
          <c:showVal val="1"/>
          <c:showCatName val="0"/>
          <c:showSerName val="0"/>
          <c:showPercent val="0"/>
          <c:showBubbleSize val="0"/>
        </c:dLbls>
        <c:marker val="1"/>
        <c:smooth val="0"/>
        <c:axId val="-2123080352"/>
        <c:axId val="-2133294112"/>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SR0796A17!$A$22</c15:sqref>
                        </c15:formulaRef>
                      </c:ext>
                    </c:extLst>
                    <c:strCache>
                      <c:ptCount val="1"/>
                      <c:pt idx="0">
                        <c:v>Unknown/Declined to state</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c:ext uri="{02D57815-91ED-43cb-92C2-25804820EDAC}">
                        <c15:formulaRef>
                          <c15:sqref>SR0796A17!$B$19:$L$19</c15:sqref>
                        </c15:formulaRef>
                      </c:ext>
                    </c:extLst>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extLst xmlns:c16r2="http://schemas.microsoft.com/office/drawing/2015/06/chart">
                      <c:ext uri="{02D57815-91ED-43cb-92C2-25804820EDAC}">
                        <c15:formulaRef>
                          <c15:sqref>SR0796A17!$B$22:$L$22</c15:sqref>
                        </c15:formulaRef>
                      </c:ext>
                    </c:extLst>
                    <c:numCache>
                      <c:formatCode>0%</c:formatCode>
                      <c:ptCount val="11"/>
                      <c:pt idx="0">
                        <c:v>0.549046697982868</c:v>
                      </c:pt>
                      <c:pt idx="1">
                        <c:v>0.557638238050609</c:v>
                      </c:pt>
                      <c:pt idx="2">
                        <c:v>0.557648587203638</c:v>
                      </c:pt>
                      <c:pt idx="3">
                        <c:v>0.599028400597907</c:v>
                      </c:pt>
                      <c:pt idx="4">
                        <c:v>0.587937946662019</c:v>
                      </c:pt>
                      <c:pt idx="5">
                        <c:v>0.601030670767185</c:v>
                      </c:pt>
                      <c:pt idx="6">
                        <c:v>0.60192131747484</c:v>
                      </c:pt>
                      <c:pt idx="7">
                        <c:v>0.607747944119687</c:v>
                      </c:pt>
                      <c:pt idx="8">
                        <c:v>0.605542123860889</c:v>
                      </c:pt>
                      <c:pt idx="9">
                        <c:v>0.604467569749708</c:v>
                      </c:pt>
                      <c:pt idx="10">
                        <c:v>0.602608197191172</c:v>
                      </c:pt>
                    </c:numCache>
                  </c:numRef>
                </c:val>
                <c:smooth val="0"/>
                <c:extLst xmlns:c16r2="http://schemas.microsoft.com/office/drawing/2015/06/chart">
                  <c:ext xmlns:c16="http://schemas.microsoft.com/office/drawing/2014/chart" uri="{C3380CC4-5D6E-409C-BE32-E72D297353CC}">
                    <c16:uniqueId val="{00000002-D926-4B47-A2F0-F6BBE64997DE}"/>
                  </c:ext>
                </c:extLst>
              </c15:ser>
            </c15:filteredLineSeries>
          </c:ext>
        </c:extLst>
      </c:lineChart>
      <c:catAx>
        <c:axId val="-21230803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Fiscal 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133294112"/>
        <c:crosses val="autoZero"/>
        <c:auto val="1"/>
        <c:lblAlgn val="ctr"/>
        <c:lblOffset val="100"/>
        <c:noMultiLvlLbl val="0"/>
      </c:catAx>
      <c:valAx>
        <c:axId val="-2133294112"/>
        <c:scaling>
          <c:orientation val="minMax"/>
          <c:min val="0.45"/>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Success Rate*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080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CombinedEthnicity!$A$39</c:f>
              <c:strCache>
                <c:ptCount val="1"/>
                <c:pt idx="0">
                  <c:v>Asian/ Pacific Islander</c:v>
                </c:pt>
              </c:strCache>
            </c:strRef>
          </c:tx>
          <c:spPr>
            <a:ln w="38100" cap="rnd">
              <a:solidFill>
                <a:schemeClr val="accent1"/>
              </a:solidFill>
              <a:round/>
            </a:ln>
            <a:effectLst/>
          </c:spPr>
          <c:marker>
            <c:symbol val="diamond"/>
            <c:size val="6"/>
            <c:spPr>
              <a:solidFill>
                <a:schemeClr val="accent1"/>
              </a:solidFill>
              <a:ln w="9525">
                <a:solidFill>
                  <a:schemeClr val="accent1"/>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CombinedEthnicity!$B$39:$L$39</c:f>
              <c:numCache>
                <c:formatCode>0%</c:formatCode>
                <c:ptCount val="11"/>
                <c:pt idx="0">
                  <c:v>0.58</c:v>
                </c:pt>
                <c:pt idx="1">
                  <c:v>0.590467386648028</c:v>
                </c:pt>
                <c:pt idx="2">
                  <c:v>0.587703452056764</c:v>
                </c:pt>
                <c:pt idx="3">
                  <c:v>0.605407442437857</c:v>
                </c:pt>
                <c:pt idx="4">
                  <c:v>0.619848803085412</c:v>
                </c:pt>
                <c:pt idx="5">
                  <c:v>0.648820476377803</c:v>
                </c:pt>
                <c:pt idx="6">
                  <c:v>0.662115565693673</c:v>
                </c:pt>
                <c:pt idx="7">
                  <c:v>0.674343949384661</c:v>
                </c:pt>
                <c:pt idx="8">
                  <c:v>0.67769040247678</c:v>
                </c:pt>
                <c:pt idx="9">
                  <c:v>0.677827132853809</c:v>
                </c:pt>
                <c:pt idx="10">
                  <c:v>0.7</c:v>
                </c:pt>
              </c:numCache>
            </c:numRef>
          </c:val>
          <c:smooth val="0"/>
          <c:extLst xmlns:c16r2="http://schemas.microsoft.com/office/drawing/2015/06/chart">
            <c:ext xmlns:c16="http://schemas.microsoft.com/office/drawing/2014/chart" uri="{C3380CC4-5D6E-409C-BE32-E72D297353CC}">
              <c16:uniqueId val="{00000000-F8D3-49E5-A479-83A57EFFA72E}"/>
            </c:ext>
          </c:extLst>
        </c:ser>
        <c:ser>
          <c:idx val="1"/>
          <c:order val="1"/>
          <c:tx>
            <c:strRef>
              <c:f>CombinedEthnicity!$A$40</c:f>
              <c:strCache>
                <c:ptCount val="1"/>
                <c:pt idx="0">
                  <c:v>Black/African American</c:v>
                </c:pt>
              </c:strCache>
            </c:strRef>
          </c:tx>
          <c:spPr>
            <a:ln w="31750" cap="rnd">
              <a:solidFill>
                <a:schemeClr val="accent2"/>
              </a:solidFill>
              <a:round/>
            </a:ln>
            <a:effectLst/>
          </c:spPr>
          <c:marker>
            <c:symbol val="square"/>
            <c:size val="6"/>
            <c:spPr>
              <a:solidFill>
                <a:schemeClr val="accent2"/>
              </a:solidFill>
              <a:ln w="9525">
                <a:solidFill>
                  <a:schemeClr val="accent2"/>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CombinedEthnicity!$B$40:$L$40</c:f>
              <c:numCache>
                <c:formatCode>0%</c:formatCode>
                <c:ptCount val="11"/>
                <c:pt idx="0">
                  <c:v>0.39</c:v>
                </c:pt>
                <c:pt idx="1">
                  <c:v>0.398081985708913</c:v>
                </c:pt>
                <c:pt idx="2">
                  <c:v>0.400799048984644</c:v>
                </c:pt>
                <c:pt idx="3">
                  <c:v>0.40792245394654</c:v>
                </c:pt>
                <c:pt idx="4">
                  <c:v>0.425571581876717</c:v>
                </c:pt>
                <c:pt idx="5">
                  <c:v>0.429455455635003</c:v>
                </c:pt>
                <c:pt idx="6">
                  <c:v>0.438560985397003</c:v>
                </c:pt>
                <c:pt idx="7">
                  <c:v>0.458960705963822</c:v>
                </c:pt>
                <c:pt idx="8">
                  <c:v>0.460330169211721</c:v>
                </c:pt>
                <c:pt idx="9">
                  <c:v>0.466156408629442</c:v>
                </c:pt>
                <c:pt idx="10">
                  <c:v>0.49</c:v>
                </c:pt>
              </c:numCache>
            </c:numRef>
          </c:val>
          <c:smooth val="0"/>
          <c:extLst xmlns:c16r2="http://schemas.microsoft.com/office/drawing/2015/06/chart">
            <c:ext xmlns:c16="http://schemas.microsoft.com/office/drawing/2014/chart" uri="{C3380CC4-5D6E-409C-BE32-E72D297353CC}">
              <c16:uniqueId val="{00000001-F8D3-49E5-A479-83A57EFFA72E}"/>
            </c:ext>
          </c:extLst>
        </c:ser>
        <c:ser>
          <c:idx val="2"/>
          <c:order val="2"/>
          <c:tx>
            <c:strRef>
              <c:f>CombinedEthnicity!$A$41</c:f>
              <c:strCache>
                <c:ptCount val="1"/>
                <c:pt idx="0">
                  <c:v>Filipino</c:v>
                </c:pt>
              </c:strCache>
            </c:strRef>
          </c:tx>
          <c:spPr>
            <a:ln w="38100" cap="rnd">
              <a:solidFill>
                <a:schemeClr val="accent3"/>
              </a:solidFill>
              <a:round/>
            </a:ln>
            <a:effectLst/>
          </c:spPr>
          <c:marker>
            <c:symbol val="triangle"/>
            <c:size val="6"/>
            <c:spPr>
              <a:solidFill>
                <a:schemeClr val="accent3"/>
              </a:solidFill>
              <a:ln w="9525">
                <a:solidFill>
                  <a:schemeClr val="accent3"/>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CombinedEthnicity!$B$41:$L$41</c:f>
              <c:numCache>
                <c:formatCode>0%</c:formatCode>
                <c:ptCount val="11"/>
                <c:pt idx="0">
                  <c:v>0.51</c:v>
                </c:pt>
                <c:pt idx="1">
                  <c:v>0.518606398544707</c:v>
                </c:pt>
                <c:pt idx="2">
                  <c:v>0.532774006107142</c:v>
                </c:pt>
                <c:pt idx="3">
                  <c:v>0.560735713583161</c:v>
                </c:pt>
                <c:pt idx="4">
                  <c:v>0.571166400125842</c:v>
                </c:pt>
                <c:pt idx="5">
                  <c:v>0.588873435326843</c:v>
                </c:pt>
                <c:pt idx="6">
                  <c:v>0.612191780821918</c:v>
                </c:pt>
                <c:pt idx="7">
                  <c:v>0.630443822249328</c:v>
                </c:pt>
                <c:pt idx="8">
                  <c:v>0.632239915607575</c:v>
                </c:pt>
                <c:pt idx="9">
                  <c:v>0.634222668920462</c:v>
                </c:pt>
                <c:pt idx="10">
                  <c:v>0.65</c:v>
                </c:pt>
              </c:numCache>
            </c:numRef>
          </c:val>
          <c:smooth val="0"/>
          <c:extLst xmlns:c16r2="http://schemas.microsoft.com/office/drawing/2015/06/chart">
            <c:ext xmlns:c16="http://schemas.microsoft.com/office/drawing/2014/chart" uri="{C3380CC4-5D6E-409C-BE32-E72D297353CC}">
              <c16:uniqueId val="{00000002-F8D3-49E5-A479-83A57EFFA72E}"/>
            </c:ext>
          </c:extLst>
        </c:ser>
        <c:ser>
          <c:idx val="3"/>
          <c:order val="3"/>
          <c:tx>
            <c:strRef>
              <c:f>CombinedEthnicity!$A$42</c:f>
              <c:strCache>
                <c:ptCount val="1"/>
                <c:pt idx="0">
                  <c:v>Hispanic</c:v>
                </c:pt>
              </c:strCache>
            </c:strRef>
          </c:tx>
          <c:spPr>
            <a:ln w="38100" cap="rnd">
              <a:solidFill>
                <a:schemeClr val="accent4"/>
              </a:solidFill>
              <a:round/>
            </a:ln>
            <a:effectLst/>
          </c:spPr>
          <c:marker>
            <c:symbol val="x"/>
            <c:size val="6"/>
            <c:spPr>
              <a:noFill/>
              <a:ln w="9525">
                <a:solidFill>
                  <a:schemeClr val="accent4"/>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CombinedEthnicity!$B$42:$L$42</c:f>
              <c:numCache>
                <c:formatCode>0%</c:formatCode>
                <c:ptCount val="11"/>
                <c:pt idx="0">
                  <c:v>0.47</c:v>
                </c:pt>
                <c:pt idx="1">
                  <c:v>0.462992611249925</c:v>
                </c:pt>
                <c:pt idx="2">
                  <c:v>0.474950012528829</c:v>
                </c:pt>
                <c:pt idx="3">
                  <c:v>0.487441669735848</c:v>
                </c:pt>
                <c:pt idx="4">
                  <c:v>0.503204632118083</c:v>
                </c:pt>
                <c:pt idx="5">
                  <c:v>0.517093223789791</c:v>
                </c:pt>
                <c:pt idx="6">
                  <c:v>0.532537099883967</c:v>
                </c:pt>
                <c:pt idx="7">
                  <c:v>0.548423958330506</c:v>
                </c:pt>
                <c:pt idx="8">
                  <c:v>0.554302475996137</c:v>
                </c:pt>
                <c:pt idx="9">
                  <c:v>0.561951130184158</c:v>
                </c:pt>
                <c:pt idx="10">
                  <c:v>0.58</c:v>
                </c:pt>
              </c:numCache>
            </c:numRef>
          </c:val>
          <c:smooth val="0"/>
          <c:extLst xmlns:c16r2="http://schemas.microsoft.com/office/drawing/2015/06/chart">
            <c:ext xmlns:c16="http://schemas.microsoft.com/office/drawing/2014/chart" uri="{C3380CC4-5D6E-409C-BE32-E72D297353CC}">
              <c16:uniqueId val="{00000003-F8D3-49E5-A479-83A57EFFA72E}"/>
            </c:ext>
          </c:extLst>
        </c:ser>
        <c:ser>
          <c:idx val="4"/>
          <c:order val="4"/>
          <c:tx>
            <c:strRef>
              <c:f>CombinedEthnicity!$A$43</c:f>
              <c:strCache>
                <c:ptCount val="1"/>
                <c:pt idx="0">
                  <c:v>Native American</c:v>
                </c:pt>
              </c:strCache>
            </c:strRef>
          </c:tx>
          <c:spPr>
            <a:ln w="38100" cap="rnd">
              <a:solidFill>
                <a:schemeClr val="accent5"/>
              </a:solidFill>
              <a:round/>
            </a:ln>
            <a:effectLst/>
          </c:spPr>
          <c:marker>
            <c:symbol val="star"/>
            <c:size val="6"/>
            <c:spPr>
              <a:noFill/>
              <a:ln w="9525">
                <a:solidFill>
                  <a:schemeClr val="accent5"/>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CombinedEthnicity!$B$43:$L$43</c:f>
              <c:numCache>
                <c:formatCode>0%</c:formatCode>
                <c:ptCount val="11"/>
                <c:pt idx="0">
                  <c:v>0.48</c:v>
                </c:pt>
                <c:pt idx="1">
                  <c:v>0.473881797704602</c:v>
                </c:pt>
                <c:pt idx="2">
                  <c:v>0.484341057204924</c:v>
                </c:pt>
                <c:pt idx="3">
                  <c:v>0.512408194820255</c:v>
                </c:pt>
                <c:pt idx="4">
                  <c:v>0.511799829400057</c:v>
                </c:pt>
                <c:pt idx="5">
                  <c:v>0.516224814422057</c:v>
                </c:pt>
                <c:pt idx="6">
                  <c:v>0.537049094934236</c:v>
                </c:pt>
                <c:pt idx="7">
                  <c:v>0.56076364154438</c:v>
                </c:pt>
                <c:pt idx="8">
                  <c:v>0.567221322338389</c:v>
                </c:pt>
                <c:pt idx="9">
                  <c:v>0.519294377067255</c:v>
                </c:pt>
                <c:pt idx="10">
                  <c:v>0.55</c:v>
                </c:pt>
              </c:numCache>
            </c:numRef>
          </c:val>
          <c:smooth val="0"/>
          <c:extLst xmlns:c16r2="http://schemas.microsoft.com/office/drawing/2015/06/chart">
            <c:ext xmlns:c16="http://schemas.microsoft.com/office/drawing/2014/chart" uri="{C3380CC4-5D6E-409C-BE32-E72D297353CC}">
              <c16:uniqueId val="{00000004-F8D3-49E5-A479-83A57EFFA72E}"/>
            </c:ext>
          </c:extLst>
        </c:ser>
        <c:ser>
          <c:idx val="5"/>
          <c:order val="5"/>
          <c:tx>
            <c:strRef>
              <c:f>CombinedEthnicity!$A$44</c:f>
              <c:strCache>
                <c:ptCount val="1"/>
                <c:pt idx="0">
                  <c:v>Two or More Races </c:v>
                </c:pt>
              </c:strCache>
            </c:strRef>
          </c:tx>
          <c:spPr>
            <a:ln w="38100" cap="rnd">
              <a:solidFill>
                <a:schemeClr val="accent6"/>
              </a:solidFill>
              <a:round/>
            </a:ln>
            <a:effectLst/>
          </c:spPr>
          <c:marker>
            <c:symbol val="circle"/>
            <c:size val="6"/>
            <c:spPr>
              <a:solidFill>
                <a:schemeClr val="accent6"/>
              </a:solidFill>
              <a:ln w="9525">
                <a:solidFill>
                  <a:schemeClr val="accent6"/>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CombinedEthnicity!$B$44:$L$44</c:f>
              <c:numCache>
                <c:formatCode>0%</c:formatCode>
                <c:ptCount val="11"/>
                <c:pt idx="0">
                  <c:v>0.51</c:v>
                </c:pt>
                <c:pt idx="1">
                  <c:v>0.513721484508002</c:v>
                </c:pt>
                <c:pt idx="2">
                  <c:v>0.517611289582377</c:v>
                </c:pt>
                <c:pt idx="3">
                  <c:v>0.483168316831683</c:v>
                </c:pt>
                <c:pt idx="4">
                  <c:v>0.499190692969145</c:v>
                </c:pt>
                <c:pt idx="5">
                  <c:v>0.521797631862217</c:v>
                </c:pt>
                <c:pt idx="6">
                  <c:v>0.538668946468499</c:v>
                </c:pt>
                <c:pt idx="7">
                  <c:v>0.559669260700389</c:v>
                </c:pt>
                <c:pt idx="8">
                  <c:v>0.564675926681574</c:v>
                </c:pt>
                <c:pt idx="9">
                  <c:v>0.56625154591734</c:v>
                </c:pt>
                <c:pt idx="10">
                  <c:v>0.59</c:v>
                </c:pt>
              </c:numCache>
            </c:numRef>
          </c:val>
          <c:smooth val="0"/>
          <c:extLst xmlns:c16r2="http://schemas.microsoft.com/office/drawing/2015/06/chart">
            <c:ext xmlns:c16="http://schemas.microsoft.com/office/drawing/2014/chart" uri="{C3380CC4-5D6E-409C-BE32-E72D297353CC}">
              <c16:uniqueId val="{00000005-F8D3-49E5-A479-83A57EFFA72E}"/>
            </c:ext>
          </c:extLst>
        </c:ser>
        <c:ser>
          <c:idx val="7"/>
          <c:order val="7"/>
          <c:tx>
            <c:strRef>
              <c:f>CombinedEthnicity!$A$46</c:f>
              <c:strCache>
                <c:ptCount val="1"/>
                <c:pt idx="0">
                  <c:v>White</c:v>
                </c:pt>
              </c:strCache>
            </c:strRef>
          </c:tx>
          <c:spPr>
            <a:ln w="31750"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CombinedEthnicity!$B$46:$L$46</c:f>
              <c:numCache>
                <c:formatCode>0%</c:formatCode>
                <c:ptCount val="11"/>
                <c:pt idx="0">
                  <c:v>0.57</c:v>
                </c:pt>
                <c:pt idx="1">
                  <c:v>0.566315327184893</c:v>
                </c:pt>
                <c:pt idx="2">
                  <c:v>0.569775143979653</c:v>
                </c:pt>
                <c:pt idx="3">
                  <c:v>0.593750530947891</c:v>
                </c:pt>
                <c:pt idx="4">
                  <c:v>0.598324332401221</c:v>
                </c:pt>
                <c:pt idx="5">
                  <c:v>0.617525992287424</c:v>
                </c:pt>
                <c:pt idx="6">
                  <c:v>0.634952355476029</c:v>
                </c:pt>
                <c:pt idx="7">
                  <c:v>0.650552879467805</c:v>
                </c:pt>
                <c:pt idx="8">
                  <c:v>0.653070331211467</c:v>
                </c:pt>
                <c:pt idx="9">
                  <c:v>0.657705423662547</c:v>
                </c:pt>
                <c:pt idx="10">
                  <c:v>0.68</c:v>
                </c:pt>
              </c:numCache>
            </c:numRef>
          </c:val>
          <c:smooth val="0"/>
          <c:extLst xmlns:c16r2="http://schemas.microsoft.com/office/drawing/2015/06/chart">
            <c:ext xmlns:c16="http://schemas.microsoft.com/office/drawing/2014/chart" uri="{C3380CC4-5D6E-409C-BE32-E72D297353CC}">
              <c16:uniqueId val="{00000006-F8D3-49E5-A479-83A57EFFA72E}"/>
            </c:ext>
          </c:extLst>
        </c:ser>
        <c:dLbls>
          <c:showLegendKey val="0"/>
          <c:showVal val="0"/>
          <c:showCatName val="0"/>
          <c:showSerName val="0"/>
          <c:showPercent val="0"/>
          <c:showBubbleSize val="0"/>
        </c:dLbls>
        <c:marker val="1"/>
        <c:smooth val="0"/>
        <c:axId val="-2014583440"/>
        <c:axId val="-2083732736"/>
        <c:extLst xmlns:c16r2="http://schemas.microsoft.com/office/drawing/2015/06/chart">
          <c:ext xmlns:c15="http://schemas.microsoft.com/office/drawing/2012/chart" uri="{02D57815-91ED-43cb-92C2-25804820EDAC}">
            <c15:filteredLineSeries>
              <c15:ser>
                <c:idx val="6"/>
                <c:order val="6"/>
                <c:tx>
                  <c:strRef>
                    <c:extLst xmlns:c16r2="http://schemas.microsoft.com/office/drawing/2015/06/chart">
                      <c:ext uri="{02D57815-91ED-43cb-92C2-25804820EDAC}">
                        <c15:formulaRef>
                          <c15:sqref>CombinedEthnicity!$A$45</c15:sqref>
                        </c15:formulaRef>
                      </c:ext>
                    </c:extLst>
                    <c:strCache>
                      <c:ptCount val="1"/>
                      <c:pt idx="0">
                        <c:v>Unknown/Declined to State</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extLst xmlns:c16r2="http://schemas.microsoft.com/office/drawing/2015/06/chart">
                      <c:ext uri="{02D57815-91ED-43cb-92C2-25804820EDAC}">
                        <c15:formulaRef>
                          <c15:sqref>CombinedEthnicity!$B$38:$L$38</c15:sqref>
                        </c15:formulaRef>
                      </c:ext>
                    </c:extLst>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extLst xmlns:c16r2="http://schemas.microsoft.com/office/drawing/2015/06/chart">
                      <c:ext uri="{02D57815-91ED-43cb-92C2-25804820EDAC}">
                        <c15:formulaRef>
                          <c15:sqref>CombinedEthnicity!$B$45:$L$45</c15:sqref>
                        </c15:formulaRef>
                      </c:ext>
                    </c:extLst>
                    <c:numCache>
                      <c:formatCode>0%</c:formatCode>
                      <c:ptCount val="11"/>
                      <c:pt idx="0">
                        <c:v>0.56</c:v>
                      </c:pt>
                      <c:pt idx="1">
                        <c:v>0.542926178970172</c:v>
                      </c:pt>
                      <c:pt idx="2">
                        <c:v>0.547818047799308</c:v>
                      </c:pt>
                      <c:pt idx="3">
                        <c:v>0.556764393178078</c:v>
                      </c:pt>
                      <c:pt idx="4">
                        <c:v>0.568124616521206</c:v>
                      </c:pt>
                      <c:pt idx="5">
                        <c:v>0.594986146810428</c:v>
                      </c:pt>
                      <c:pt idx="6">
                        <c:v>0.60586888789979</c:v>
                      </c:pt>
                      <c:pt idx="7">
                        <c:v>0.637554489973845</c:v>
                      </c:pt>
                      <c:pt idx="8">
                        <c:v>0.642719661245308</c:v>
                      </c:pt>
                      <c:pt idx="9">
                        <c:v>0.645377585626634</c:v>
                      </c:pt>
                      <c:pt idx="10">
                        <c:v>0.66</c:v>
                      </c:pt>
                    </c:numCache>
                  </c:numRef>
                </c:val>
                <c:smooth val="0"/>
                <c:extLst xmlns:c16r2="http://schemas.microsoft.com/office/drawing/2015/06/chart">
                  <c:ext xmlns:c16="http://schemas.microsoft.com/office/drawing/2014/chart" uri="{C3380CC4-5D6E-409C-BE32-E72D297353CC}">
                    <c16:uniqueId val="{00000007-F8D3-49E5-A479-83A57EFFA72E}"/>
                  </c:ext>
                </c:extLst>
              </c15:ser>
            </c15:filteredLineSeries>
          </c:ext>
        </c:extLst>
      </c:lineChart>
      <c:catAx>
        <c:axId val="-2014583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a:t>Fiscal Year</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83732736"/>
        <c:crosses val="autoZero"/>
        <c:auto val="1"/>
        <c:lblAlgn val="ctr"/>
        <c:lblOffset val="100"/>
        <c:noMultiLvlLbl val="0"/>
      </c:catAx>
      <c:valAx>
        <c:axId val="-2083732736"/>
        <c:scaling>
          <c:orientation val="minMax"/>
          <c:min val="0.3"/>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a:t>Success </a:t>
                </a:r>
                <a:r>
                  <a:rPr lang="en-US" b="1" dirty="0" smtClean="0"/>
                  <a:t>Rate*</a:t>
                </a:r>
                <a:endParaRPr lang="en-US" b="1" dirty="0"/>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4583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Percent Improvement in Success Rate by Disability from 2005 to 2015</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3790877491665"/>
          <c:y val="0.18009591579285"/>
          <c:w val="0.804474745534857"/>
          <c:h val="0.422449693788276"/>
        </c:manualLayout>
      </c:layout>
      <c:bar3DChart>
        <c:barDir val="col"/>
        <c:grouping val="clustered"/>
        <c:varyColors val="0"/>
        <c:ser>
          <c:idx val="0"/>
          <c:order val="0"/>
          <c:tx>
            <c:strRef>
              <c:f>CombinedDisability!$M$42</c:f>
              <c:strCache>
                <c:ptCount val="1"/>
                <c:pt idx="0">
                  <c:v>2005-2015
Difference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CombinedDisability!$A$43:$A$51</c:f>
              <c:strCache>
                <c:ptCount val="9"/>
                <c:pt idx="0">
                  <c:v>Acquired Brain Injury</c:v>
                </c:pt>
                <c:pt idx="1">
                  <c:v>Developmentally Delayed Learner</c:v>
                </c:pt>
                <c:pt idx="2">
                  <c:v>Hearing Impaired</c:v>
                </c:pt>
                <c:pt idx="3">
                  <c:v>Learning Disabled</c:v>
                </c:pt>
                <c:pt idx="4">
                  <c:v>Mobility Impaired</c:v>
                </c:pt>
                <c:pt idx="5">
                  <c:v>Other Disability</c:v>
                </c:pt>
                <c:pt idx="6">
                  <c:v>Psychological Disability</c:v>
                </c:pt>
                <c:pt idx="7">
                  <c:v>Speech/Language Impaired</c:v>
                </c:pt>
                <c:pt idx="8">
                  <c:v>Visually Impaired</c:v>
                </c:pt>
              </c:strCache>
            </c:strRef>
          </c:cat>
          <c:val>
            <c:numRef>
              <c:f>CombinedDisability!$M$43:$M$51</c:f>
              <c:numCache>
                <c:formatCode>0%</c:formatCode>
                <c:ptCount val="9"/>
                <c:pt idx="0">
                  <c:v>0.0709302885000882</c:v>
                </c:pt>
                <c:pt idx="1">
                  <c:v>0.196345220313667</c:v>
                </c:pt>
                <c:pt idx="2">
                  <c:v>0.190158546017015</c:v>
                </c:pt>
                <c:pt idx="3">
                  <c:v>0.147758935536571</c:v>
                </c:pt>
                <c:pt idx="4">
                  <c:v>0.119514855190713</c:v>
                </c:pt>
                <c:pt idx="5">
                  <c:v>0.14856033665559</c:v>
                </c:pt>
                <c:pt idx="6">
                  <c:v>0.164714571635603</c:v>
                </c:pt>
                <c:pt idx="7">
                  <c:v>0.0961538461538462</c:v>
                </c:pt>
                <c:pt idx="8">
                  <c:v>0.136924862811313</c:v>
                </c:pt>
              </c:numCache>
            </c:numRef>
          </c:val>
          <c:extLst xmlns:c16r2="http://schemas.microsoft.com/office/drawing/2015/06/chart">
            <c:ext xmlns:c16="http://schemas.microsoft.com/office/drawing/2014/chart" uri="{C3380CC4-5D6E-409C-BE32-E72D297353CC}">
              <c16:uniqueId val="{00000000-62C9-4BF2-932A-6A336D54ECD8}"/>
            </c:ext>
          </c:extLst>
        </c:ser>
        <c:dLbls>
          <c:showLegendKey val="0"/>
          <c:showVal val="0"/>
          <c:showCatName val="0"/>
          <c:showSerName val="0"/>
          <c:showPercent val="0"/>
          <c:showBubbleSize val="0"/>
        </c:dLbls>
        <c:gapWidth val="150"/>
        <c:shape val="box"/>
        <c:axId val="1828885136"/>
        <c:axId val="-1961022304"/>
        <c:axId val="0"/>
      </c:bar3DChart>
      <c:catAx>
        <c:axId val="18288851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Type of disability</a:t>
                </a:r>
                <a:endParaRPr lang="en-US" dirty="0"/>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961022304"/>
        <c:crosses val="autoZero"/>
        <c:auto val="1"/>
        <c:lblAlgn val="ctr"/>
        <c:lblOffset val="100"/>
        <c:noMultiLvlLbl val="0"/>
      </c:catAx>
      <c:valAx>
        <c:axId val="-19610223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Percent Improvement</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888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40362-15BB-FA46-B1EB-1AD387EE7FA9}" type="datetimeFigureOut">
              <a:rPr lang="en-US" smtClean="0"/>
              <a:t>7/13/17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22D9-B837-4F4A-BA94-199227DD15E6}" type="slidenum">
              <a:rPr lang="en-US" smtClean="0"/>
              <a:t>‹#›</a:t>
            </a:fld>
            <a:endParaRPr lang="en-US"/>
          </a:p>
        </p:txBody>
      </p:sp>
    </p:spTree>
    <p:extLst>
      <p:ext uri="{BB962C8B-B14F-4D97-AF65-F5344CB8AC3E}">
        <p14:creationId xmlns:p14="http://schemas.microsoft.com/office/powerpoint/2010/main" val="211856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822D9-B837-4F4A-BA94-199227DD15E6}" type="slidenum">
              <a:rPr lang="en-US" smtClean="0"/>
              <a:t>1</a:t>
            </a:fld>
            <a:endParaRPr lang="en-US"/>
          </a:p>
        </p:txBody>
      </p:sp>
    </p:spTree>
    <p:extLst>
      <p:ext uri="{BB962C8B-B14F-4D97-AF65-F5344CB8AC3E}">
        <p14:creationId xmlns:p14="http://schemas.microsoft.com/office/powerpoint/2010/main" val="144194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822D9-B837-4F4A-BA94-199227DD15E6}" type="slidenum">
              <a:rPr lang="en-US" smtClean="0"/>
              <a:t>2</a:t>
            </a:fld>
            <a:endParaRPr lang="en-US"/>
          </a:p>
        </p:txBody>
      </p:sp>
    </p:spTree>
    <p:extLst>
      <p:ext uri="{BB962C8B-B14F-4D97-AF65-F5344CB8AC3E}">
        <p14:creationId xmlns:p14="http://schemas.microsoft.com/office/powerpoint/2010/main" val="56406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DCE3BD-0F61-407D-956C-172E3A9A7DBA}" type="slidenum">
              <a:rPr lang="en-US" smtClean="0"/>
              <a:t>4</a:t>
            </a:fld>
            <a:endParaRPr lang="en-US"/>
          </a:p>
        </p:txBody>
      </p:sp>
    </p:spTree>
    <p:extLst>
      <p:ext uri="{BB962C8B-B14F-4D97-AF65-F5344CB8AC3E}">
        <p14:creationId xmlns:p14="http://schemas.microsoft.com/office/powerpoint/2010/main" val="25337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22D9-B837-4F4A-BA94-199227DD15E6}" type="slidenum">
              <a:rPr lang="en-US" smtClean="0"/>
              <a:t>12</a:t>
            </a:fld>
            <a:endParaRPr lang="en-US"/>
          </a:p>
        </p:txBody>
      </p:sp>
    </p:spTree>
    <p:extLst>
      <p:ext uri="{BB962C8B-B14F-4D97-AF65-F5344CB8AC3E}">
        <p14:creationId xmlns:p14="http://schemas.microsoft.com/office/powerpoint/2010/main" val="403693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one </a:t>
            </a:r>
          </a:p>
          <a:p>
            <a:r>
              <a:rPr lang="en-US" dirty="0" smtClean="0"/>
              <a:t>prof training / equity  </a:t>
            </a:r>
          </a:p>
          <a:p>
            <a:r>
              <a:rPr lang="en-US" dirty="0" err="1" smtClean="0"/>
              <a:t>oei</a:t>
            </a:r>
            <a:r>
              <a:rPr lang="en-US" dirty="0" smtClean="0"/>
              <a:t> </a:t>
            </a:r>
            <a:endParaRPr lang="en-US" dirty="0"/>
          </a:p>
        </p:txBody>
      </p:sp>
      <p:sp>
        <p:nvSpPr>
          <p:cNvPr id="4" name="Slide Number Placeholder 3"/>
          <p:cNvSpPr>
            <a:spLocks noGrp="1"/>
          </p:cNvSpPr>
          <p:nvPr>
            <p:ph type="sldNum" sz="quarter" idx="10"/>
          </p:nvPr>
        </p:nvSpPr>
        <p:spPr/>
        <p:txBody>
          <a:bodyPr/>
          <a:lstStyle/>
          <a:p>
            <a:fld id="{3EA822D9-B837-4F4A-BA94-199227DD15E6}" type="slidenum">
              <a:rPr lang="en-US" smtClean="0"/>
              <a:t>18</a:t>
            </a:fld>
            <a:endParaRPr lang="en-US"/>
          </a:p>
        </p:txBody>
      </p:sp>
    </p:spTree>
    <p:extLst>
      <p:ext uri="{BB962C8B-B14F-4D97-AF65-F5344CB8AC3E}">
        <p14:creationId xmlns:p14="http://schemas.microsoft.com/office/powerpoint/2010/main" val="40223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one </a:t>
            </a:r>
          </a:p>
          <a:p>
            <a:r>
              <a:rPr lang="en-US" dirty="0" smtClean="0"/>
              <a:t>prof training / equity  </a:t>
            </a:r>
          </a:p>
          <a:p>
            <a:r>
              <a:rPr lang="en-US" dirty="0" err="1" smtClean="0"/>
              <a:t>oei</a:t>
            </a:r>
            <a:r>
              <a:rPr lang="en-US" dirty="0" smtClean="0"/>
              <a:t> </a:t>
            </a:r>
            <a:endParaRPr lang="en-US" dirty="0"/>
          </a:p>
        </p:txBody>
      </p:sp>
      <p:sp>
        <p:nvSpPr>
          <p:cNvPr id="4" name="Slide Number Placeholder 3"/>
          <p:cNvSpPr>
            <a:spLocks noGrp="1"/>
          </p:cNvSpPr>
          <p:nvPr>
            <p:ph type="sldNum" sz="quarter" idx="10"/>
          </p:nvPr>
        </p:nvSpPr>
        <p:spPr/>
        <p:txBody>
          <a:bodyPr/>
          <a:lstStyle/>
          <a:p>
            <a:fld id="{3EA822D9-B837-4F4A-BA94-199227DD15E6}" type="slidenum">
              <a:rPr lang="en-US" smtClean="0"/>
              <a:t>19</a:t>
            </a:fld>
            <a:endParaRPr lang="en-US"/>
          </a:p>
        </p:txBody>
      </p:sp>
    </p:spTree>
    <p:extLst>
      <p:ext uri="{BB962C8B-B14F-4D97-AF65-F5344CB8AC3E}">
        <p14:creationId xmlns:p14="http://schemas.microsoft.com/office/powerpoint/2010/main" val="65477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C26313-C8AE-354E-99C7-D0213367783A}" type="datetime1">
              <a:rPr lang="en-US" smtClean="0"/>
              <a:t>7/13/17</a:t>
            </a:fld>
            <a:endParaRPr lang="en-US" dirty="0"/>
          </a:p>
        </p:txBody>
      </p:sp>
      <p:sp>
        <p:nvSpPr>
          <p:cNvPr id="5" name="Footer Placeholder 4"/>
          <p:cNvSpPr>
            <a:spLocks noGrp="1"/>
          </p:cNvSpPr>
          <p:nvPr>
            <p:ph type="ftr" sz="quarter" idx="11"/>
          </p:nvPr>
        </p:nvSpPr>
        <p:spPr/>
        <p:txBody>
          <a:bodyPr/>
          <a:lstStyle/>
          <a:p>
            <a:r>
              <a:rPr lang="en-US" smtClean="0"/>
              <a:t>ASCCC Curriculum Institute – July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B7B330-F99A-D347-9D0D-EB0E83C37FEA}" type="datetime1">
              <a:rPr lang="en-US" smtClean="0"/>
              <a:t>7/13/17</a:t>
            </a:fld>
            <a:endParaRPr lang="en-US" dirty="0"/>
          </a:p>
        </p:txBody>
      </p:sp>
      <p:sp>
        <p:nvSpPr>
          <p:cNvPr id="5" name="Footer Placeholder 4"/>
          <p:cNvSpPr>
            <a:spLocks noGrp="1"/>
          </p:cNvSpPr>
          <p:nvPr>
            <p:ph type="ftr" sz="quarter" idx="11"/>
          </p:nvPr>
        </p:nvSpPr>
        <p:spPr/>
        <p:txBody>
          <a:bodyPr/>
          <a:lstStyle/>
          <a:p>
            <a:r>
              <a:rPr lang="en-US" smtClean="0"/>
              <a:t>ASCCC Curriculum Institute – July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CFFE3-D705-864E-94EB-E43B977910C7}" type="datetime1">
              <a:rPr lang="en-US" smtClean="0"/>
              <a:t>7/13/17</a:t>
            </a:fld>
            <a:endParaRPr lang="en-US" dirty="0"/>
          </a:p>
        </p:txBody>
      </p:sp>
      <p:sp>
        <p:nvSpPr>
          <p:cNvPr id="5" name="Footer Placeholder 4"/>
          <p:cNvSpPr>
            <a:spLocks noGrp="1"/>
          </p:cNvSpPr>
          <p:nvPr>
            <p:ph type="ftr" sz="quarter" idx="11"/>
          </p:nvPr>
        </p:nvSpPr>
        <p:spPr/>
        <p:txBody>
          <a:bodyPr/>
          <a:lstStyle/>
          <a:p>
            <a:r>
              <a:rPr lang="en-US" smtClean="0"/>
              <a:t>ASCCC Curriculum Institute – July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355A3F-729E-1E49-8356-C5B70730E421}" type="datetime1">
              <a:rPr lang="en-US" smtClean="0"/>
              <a:t>7/13/17</a:t>
            </a:fld>
            <a:endParaRPr lang="en-US" dirty="0"/>
          </a:p>
        </p:txBody>
      </p:sp>
      <p:sp>
        <p:nvSpPr>
          <p:cNvPr id="5" name="Footer Placeholder 4"/>
          <p:cNvSpPr>
            <a:spLocks noGrp="1"/>
          </p:cNvSpPr>
          <p:nvPr>
            <p:ph type="ftr" sz="quarter" idx="11"/>
          </p:nvPr>
        </p:nvSpPr>
        <p:spPr/>
        <p:txBody>
          <a:bodyPr/>
          <a:lstStyle/>
          <a:p>
            <a:r>
              <a:rPr lang="en-US" smtClean="0"/>
              <a:t>ASCCC Curriculum Institute – July 2017</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7F802-F6E0-6247-8DE1-14A65869B54D}" type="datetime1">
              <a:rPr lang="en-US" smtClean="0"/>
              <a:t>7/13/17</a:t>
            </a:fld>
            <a:endParaRPr lang="en-US" dirty="0"/>
          </a:p>
        </p:txBody>
      </p:sp>
      <p:sp>
        <p:nvSpPr>
          <p:cNvPr id="5" name="Footer Placeholder 4"/>
          <p:cNvSpPr>
            <a:spLocks noGrp="1"/>
          </p:cNvSpPr>
          <p:nvPr>
            <p:ph type="ftr" sz="quarter" idx="11"/>
          </p:nvPr>
        </p:nvSpPr>
        <p:spPr/>
        <p:txBody>
          <a:bodyPr/>
          <a:lstStyle/>
          <a:p>
            <a:r>
              <a:rPr lang="en-US" smtClean="0"/>
              <a:t>ASCCC Curriculum Institute – July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AEE9A5-DA62-E541-9E9B-1BC1B449E299}" type="datetime1">
              <a:rPr lang="en-US" smtClean="0"/>
              <a:t>7/13/17</a:t>
            </a:fld>
            <a:endParaRPr lang="en-US" dirty="0"/>
          </a:p>
        </p:txBody>
      </p:sp>
      <p:sp>
        <p:nvSpPr>
          <p:cNvPr id="6" name="Footer Placeholder 5"/>
          <p:cNvSpPr>
            <a:spLocks noGrp="1"/>
          </p:cNvSpPr>
          <p:nvPr>
            <p:ph type="ftr" sz="quarter" idx="11"/>
          </p:nvPr>
        </p:nvSpPr>
        <p:spPr/>
        <p:txBody>
          <a:bodyPr/>
          <a:lstStyle/>
          <a:p>
            <a:r>
              <a:rPr lang="en-US" smtClean="0"/>
              <a:t>ASCCC Curriculum Institute – July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BC16B7-8F5B-3541-BDF5-E56188D8804E}" type="datetime1">
              <a:rPr lang="en-US" smtClean="0"/>
              <a:t>7/13/17</a:t>
            </a:fld>
            <a:endParaRPr lang="en-US" dirty="0"/>
          </a:p>
        </p:txBody>
      </p:sp>
      <p:sp>
        <p:nvSpPr>
          <p:cNvPr id="8" name="Footer Placeholder 7"/>
          <p:cNvSpPr>
            <a:spLocks noGrp="1"/>
          </p:cNvSpPr>
          <p:nvPr>
            <p:ph type="ftr" sz="quarter" idx="11"/>
          </p:nvPr>
        </p:nvSpPr>
        <p:spPr/>
        <p:txBody>
          <a:bodyPr/>
          <a:lstStyle/>
          <a:p>
            <a:r>
              <a:rPr lang="en-US" smtClean="0"/>
              <a:t>ASCCC Curriculum Institute – July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F12ACB-605C-4348-BF86-2604BCA77554}" type="datetime1">
              <a:rPr lang="en-US" smtClean="0"/>
              <a:t>7/13/17</a:t>
            </a:fld>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73AD94-4E80-0643-8444-3FB322EB754F}" type="datetime1">
              <a:rPr lang="en-US" smtClean="0"/>
              <a:t>7/13/17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ASCCC Curriculum Institute – July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EEC960-5202-CA41-AF0A-A364F6BE3D52}" type="datetime1">
              <a:rPr lang="en-US" smtClean="0"/>
              <a:t>7/13/17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ASCCC Curriculum Institute – July 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B2674-1F25-E84E-845B-DCECA2BF09B6}" type="datetime1">
              <a:rPr lang="en-US" smtClean="0"/>
              <a:t>7/13/17</a:t>
            </a:fld>
            <a:endParaRPr lang="en-US" dirty="0"/>
          </a:p>
        </p:txBody>
      </p:sp>
      <p:sp>
        <p:nvSpPr>
          <p:cNvPr id="6" name="Footer Placeholder 5"/>
          <p:cNvSpPr>
            <a:spLocks noGrp="1"/>
          </p:cNvSpPr>
          <p:nvPr>
            <p:ph type="ftr" sz="quarter" idx="11"/>
          </p:nvPr>
        </p:nvSpPr>
        <p:spPr/>
        <p:txBody>
          <a:bodyPr/>
          <a:lstStyle/>
          <a:p>
            <a:r>
              <a:rPr lang="en-US" smtClean="0"/>
              <a:t>ASCCC Curriculum Institute – July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135352-BB83-F148-990C-AFC463FEB038}" type="datetime1">
              <a:rPr lang="en-US" smtClean="0"/>
              <a:t>7/13/17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ASCCC Curriculum Institute – July 2017</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crc.tc.columbia.edu/publications/adaptability-to-online-learning.html" TargetMode="External"/><Relationship Id="rId4" Type="http://schemas.openxmlformats.org/officeDocument/2006/relationships/hyperlink" Target="http://www.aacu.org/diversitydemocracy/2014/winter/jaggars" TargetMode="External"/><Relationship Id="rId5" Type="http://schemas.openxmlformats.org/officeDocument/2006/relationships/hyperlink" Target="https://cue.usc.edu/equity-by-design-five-principles/" TargetMode="External"/><Relationship Id="rId1" Type="http://schemas.openxmlformats.org/officeDocument/2006/relationships/slideLayout" Target="../slideLayouts/slideLayout2.xml"/><Relationship Id="rId2" Type="http://schemas.openxmlformats.org/officeDocument/2006/relationships/hyperlink" Target="http://rpgroup.org/student-suppor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aschenbach@lassencollege.edu" TargetMode="External"/><Relationship Id="rId3" Type="http://schemas.openxmlformats.org/officeDocument/2006/relationships/hyperlink" Target="mailto:cynthia.reiss@westvalley.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Using Design Standards in Online Education to Address Equity Gaps</a:t>
            </a:r>
            <a:r>
              <a:rPr lang="en-US" sz="4800" dirty="0"/>
              <a:t/>
            </a:r>
            <a:br>
              <a:rPr lang="en-US" sz="4800" dirty="0"/>
            </a:br>
            <a:endParaRPr lang="en-US" sz="4800" dirty="0"/>
          </a:p>
        </p:txBody>
      </p:sp>
      <p:sp>
        <p:nvSpPr>
          <p:cNvPr id="3" name="Subtitle 2"/>
          <p:cNvSpPr>
            <a:spLocks noGrp="1"/>
          </p:cNvSpPr>
          <p:nvPr>
            <p:ph type="subTitle" idx="1"/>
          </p:nvPr>
        </p:nvSpPr>
        <p:spPr>
          <a:xfrm>
            <a:off x="1100051" y="4455620"/>
            <a:ext cx="10765378" cy="1575066"/>
          </a:xfrm>
        </p:spPr>
        <p:txBody>
          <a:bodyPr>
            <a:normAutofit fontScale="92500" lnSpcReduction="10000"/>
          </a:bodyPr>
          <a:lstStyle/>
          <a:p>
            <a:r>
              <a:rPr lang="en-US" dirty="0" smtClean="0"/>
              <a:t>Cheryl </a:t>
            </a:r>
            <a:r>
              <a:rPr lang="en-US" dirty="0" err="1" smtClean="0"/>
              <a:t>aschenbach</a:t>
            </a:r>
            <a:r>
              <a:rPr lang="en-US" dirty="0" smtClean="0"/>
              <a:t>, ASCCC north representative</a:t>
            </a:r>
          </a:p>
          <a:p>
            <a:r>
              <a:rPr lang="en-US" dirty="0" smtClean="0"/>
              <a:t>Cynthia Reiss, West Valley College</a:t>
            </a:r>
          </a:p>
          <a:p>
            <a:r>
              <a:rPr lang="en-US" dirty="0" err="1" smtClean="0"/>
              <a:t>LeBaron</a:t>
            </a:r>
            <a:r>
              <a:rPr lang="en-US" dirty="0" smtClean="0"/>
              <a:t> </a:t>
            </a:r>
            <a:r>
              <a:rPr lang="en-US" dirty="0" err="1" smtClean="0"/>
              <a:t>Woodyard</a:t>
            </a:r>
            <a:r>
              <a:rPr lang="en-US" dirty="0" smtClean="0"/>
              <a:t>, Dean, Educational Programs and Professional Development, CCCCO</a:t>
            </a:r>
            <a:endParaRPr lang="en-US" dirty="0"/>
          </a:p>
        </p:txBody>
      </p:sp>
      <p:pic>
        <p:nvPicPr>
          <p:cNvPr id="4" name="Picture 3" descr="ASCCC_Logo"/>
          <p:cNvPicPr/>
          <p:nvPr/>
        </p:nvPicPr>
        <p:blipFill>
          <a:blip r:embed="rId3"/>
          <a:srcRect/>
          <a:stretch>
            <a:fillRect/>
          </a:stretch>
        </p:blipFill>
        <p:spPr bwMode="auto">
          <a:xfrm>
            <a:off x="4198622" y="365716"/>
            <a:ext cx="4231670" cy="1092969"/>
          </a:xfrm>
          <a:prstGeom prst="rect">
            <a:avLst/>
          </a:prstGeom>
          <a:noFill/>
          <a:ln w="9525">
            <a:noFill/>
            <a:miter lim="800000"/>
            <a:headEnd/>
            <a:tailEnd/>
          </a:ln>
        </p:spPr>
      </p:pic>
    </p:spTree>
    <p:extLst>
      <p:ext uri="{BB962C8B-B14F-4D97-AF65-F5344CB8AC3E}">
        <p14:creationId xmlns:p14="http://schemas.microsoft.com/office/powerpoint/2010/main" val="13002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230" y="228600"/>
            <a:ext cx="2400300" cy="1905000"/>
          </a:xfrm>
        </p:spPr>
        <p:txBody>
          <a:bodyPr>
            <a:noAutofit/>
          </a:bodyPr>
          <a:lstStyle/>
          <a:p>
            <a:r>
              <a:rPr lang="en-US" sz="3200" dirty="0"/>
              <a:t>Success Rates by Disability from 2005 to 2015</a:t>
            </a:r>
          </a:p>
        </p:txBody>
      </p:sp>
      <p:sp>
        <p:nvSpPr>
          <p:cNvPr id="4" name="Text Placeholder 3"/>
          <p:cNvSpPr>
            <a:spLocks noGrp="1"/>
          </p:cNvSpPr>
          <p:nvPr>
            <p:ph type="body" sz="half" idx="2"/>
          </p:nvPr>
        </p:nvSpPr>
        <p:spPr>
          <a:xfrm>
            <a:off x="7936230" y="2209800"/>
            <a:ext cx="2400300" cy="4062984"/>
          </a:xfrm>
        </p:spPr>
        <p:txBody>
          <a:bodyPr>
            <a:normAutofit/>
          </a:bodyPr>
          <a:lstStyle/>
          <a:p>
            <a:r>
              <a:rPr lang="en-US" sz="1600" dirty="0"/>
              <a:t>Success Rates by Disability also had an overall positive improvement over time.</a:t>
            </a:r>
          </a:p>
          <a:p>
            <a:r>
              <a:rPr lang="en-US" sz="1600" dirty="0"/>
              <a:t>Developmentally Delayed Learners had the highest improvement (20%), with Hearing Impaired students close behind (19%). </a:t>
            </a:r>
          </a:p>
          <a:p>
            <a:r>
              <a:rPr lang="en-US" sz="1600" dirty="0"/>
              <a:t>As of 2015-16, success rates for students with disabilities range from 54% to 64%. </a:t>
            </a:r>
          </a:p>
          <a:p>
            <a:endParaRPr lang="en-US" sz="1600" dirty="0"/>
          </a:p>
          <a:p>
            <a:endParaRPr lang="en-US" sz="1600" dirty="0"/>
          </a:p>
          <a:p>
            <a:endParaRPr lang="en-US" sz="1600" dirty="0"/>
          </a:p>
          <a:p>
            <a:endParaRPr lang="en-US" dirty="0"/>
          </a:p>
        </p:txBody>
      </p:sp>
      <p:sp>
        <p:nvSpPr>
          <p:cNvPr id="5" name="Slide Number Placeholder 4"/>
          <p:cNvSpPr>
            <a:spLocks noGrp="1"/>
          </p:cNvSpPr>
          <p:nvPr>
            <p:ph type="sldNum" sz="quarter" idx="12"/>
          </p:nvPr>
        </p:nvSpPr>
        <p:spPr/>
        <p:txBody>
          <a:bodyPr/>
          <a:lstStyle/>
          <a:p>
            <a:fld id="{B5274F97-0F13-42E5-9A1D-07478243785D}" type="slidenum">
              <a:rPr lang="nl-BE" smtClean="0"/>
              <a:t>10</a:t>
            </a:fld>
            <a:endParaRPr lang="nl-BE"/>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57879636"/>
              </p:ext>
            </p:extLst>
          </p:nvPr>
        </p:nvGraphicFramePr>
        <p:xfrm>
          <a:off x="4743498" y="261257"/>
          <a:ext cx="6708273" cy="6231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558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09800" y="484632"/>
            <a:ext cx="7772400" cy="1115568"/>
          </a:xfrm>
        </p:spPr>
        <p:txBody>
          <a:bodyPr>
            <a:normAutofit fontScale="90000"/>
          </a:bodyPr>
          <a:lstStyle/>
          <a:p>
            <a:r>
              <a:rPr lang="en-US" sz="3600" dirty="0"/>
              <a:t>Conclusion: There’s room for improvement with the right tools for success</a:t>
            </a:r>
            <a:endParaRPr lang="en-US" dirty="0"/>
          </a:p>
        </p:txBody>
      </p:sp>
      <p:pic>
        <p:nvPicPr>
          <p:cNvPr id="12" name="Picture 2" descr="Image result for equity tools for success quot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90334" y="1764285"/>
            <a:ext cx="6011333" cy="4508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5274F97-0F13-42E5-9A1D-07478243785D}" type="slidenum">
              <a:rPr lang="nl-BE" smtClean="0"/>
              <a:t>11</a:t>
            </a:fld>
            <a:endParaRPr lang="nl-BE"/>
          </a:p>
        </p:txBody>
      </p:sp>
    </p:spTree>
    <p:extLst>
      <p:ext uri="{BB962C8B-B14F-4D97-AF65-F5344CB8AC3E}">
        <p14:creationId xmlns:p14="http://schemas.microsoft.com/office/powerpoint/2010/main" val="3148738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
        <p:nvSpPr>
          <p:cNvPr id="3" name="Content Placeholder 2"/>
          <p:cNvSpPr>
            <a:spLocks noGrp="1"/>
          </p:cNvSpPr>
          <p:nvPr>
            <p:ph idx="1"/>
          </p:nvPr>
        </p:nvSpPr>
        <p:spPr>
          <a:xfrm>
            <a:off x="1097280" y="1845734"/>
            <a:ext cx="10058400" cy="4408762"/>
          </a:xfrm>
        </p:spPr>
        <p:txBody>
          <a:bodyPr>
            <a:normAutofit lnSpcReduction="10000"/>
          </a:bodyPr>
          <a:lstStyle/>
          <a:p>
            <a:r>
              <a:rPr lang="en-US" dirty="0"/>
              <a:t>S</a:t>
            </a:r>
            <a:r>
              <a:rPr lang="en-US" dirty="0" smtClean="0"/>
              <a:t>tudents </a:t>
            </a:r>
            <a:r>
              <a:rPr lang="en-US" dirty="0"/>
              <a:t>who enroll in at least one online course are quite different from those who opt for an entirely face-to-face schedule (</a:t>
            </a:r>
            <a:r>
              <a:rPr lang="en-US" dirty="0" err="1"/>
              <a:t>Jaggars</a:t>
            </a:r>
            <a:r>
              <a:rPr lang="en-US" dirty="0"/>
              <a:t> 2012). </a:t>
            </a:r>
            <a:endParaRPr lang="en-US" dirty="0" smtClean="0"/>
          </a:p>
          <a:p>
            <a:pPr lvl="1"/>
            <a:r>
              <a:rPr lang="en-US" dirty="0" smtClean="0"/>
              <a:t>As </a:t>
            </a:r>
            <a:r>
              <a:rPr lang="en-US" dirty="0"/>
              <a:t>one might expect, students in online courses are older, more likely to have dependents, and more likely to be employed full-time. </a:t>
            </a:r>
            <a:endParaRPr lang="en-US" dirty="0" smtClean="0"/>
          </a:p>
          <a:p>
            <a:pPr lvl="1"/>
            <a:r>
              <a:rPr lang="en-US" dirty="0"/>
              <a:t>T</a:t>
            </a:r>
            <a:r>
              <a:rPr lang="en-US" dirty="0" smtClean="0"/>
              <a:t>hey </a:t>
            </a:r>
            <a:r>
              <a:rPr lang="en-US" dirty="0"/>
              <a:t>are also more advantaged: they are less likely to be ethnic minorities, less likely to be low-income, and less likely to be academically underprepared at college entry. </a:t>
            </a:r>
            <a:endParaRPr lang="en-US" dirty="0" smtClean="0"/>
          </a:p>
          <a:p>
            <a:pPr lvl="1"/>
            <a:r>
              <a:rPr lang="en-US" dirty="0" smtClean="0"/>
              <a:t>In </a:t>
            </a:r>
            <a:r>
              <a:rPr lang="en-US" dirty="0"/>
              <a:t>part, these students’ inclination to enroll in online courses could be rooted in their greater comfort with, and access to, computers and technology. </a:t>
            </a:r>
            <a:endParaRPr lang="en-US" dirty="0" smtClean="0"/>
          </a:p>
          <a:p>
            <a:pPr marL="201168" lvl="1" indent="0">
              <a:buNone/>
            </a:pPr>
            <a:r>
              <a:rPr lang="en-US" dirty="0" smtClean="0"/>
              <a:t>The </a:t>
            </a:r>
            <a:r>
              <a:rPr lang="en-US" dirty="0"/>
              <a:t>“digital divide” is still very real in the United States. </a:t>
            </a:r>
            <a:endParaRPr lang="en-US" dirty="0" smtClean="0"/>
          </a:p>
          <a:p>
            <a:pPr lvl="1"/>
            <a:r>
              <a:rPr lang="en-US" dirty="0" smtClean="0"/>
              <a:t>A 2013 Federal </a:t>
            </a:r>
            <a:r>
              <a:rPr lang="en-US" dirty="0"/>
              <a:t>study found that only 55 percent of African American households and 56 percent of Hispanic households (compared with 74 percent of white households and 81 percent of Asian American households) and 58 percent of rural households (compared with 72 percent of urban households) had broadband Internet at home (US Department of Commerce 2013, 26</a:t>
            </a:r>
            <a:r>
              <a:rPr lang="en-US" dirty="0" smtClean="0"/>
              <a:t>)</a:t>
            </a:r>
          </a:p>
          <a:p>
            <a:pPr lvl="1"/>
            <a:endParaRPr lang="en-US" dirty="0"/>
          </a:p>
          <a:p>
            <a:pPr marL="201168" lvl="1" indent="0">
              <a:buNone/>
            </a:pPr>
            <a:endParaRPr lang="en-US" sz="1400" dirty="0" smtClean="0"/>
          </a:p>
          <a:p>
            <a:pPr marL="201168" lvl="1" indent="0">
              <a:buNone/>
            </a:pPr>
            <a:r>
              <a:rPr lang="en-US" sz="1400" dirty="0" smtClean="0"/>
              <a:t>Source: </a:t>
            </a:r>
            <a:r>
              <a:rPr lang="en-US" sz="1400" dirty="0" err="1" smtClean="0"/>
              <a:t>Jaggers</a:t>
            </a:r>
            <a:r>
              <a:rPr lang="en-US" sz="1400" dirty="0" smtClean="0"/>
              <a:t> (2014). “Democratization of Education for Whom? Online Learning and Educational Equity.”  Association of American Colleges </a:t>
            </a:r>
            <a:r>
              <a:rPr lang="en-US" sz="1400" dirty="0"/>
              <a:t>&amp; Universities. http://</a:t>
            </a:r>
            <a:r>
              <a:rPr lang="en-US" sz="1400" dirty="0" err="1"/>
              <a:t>www.aacu.org</a:t>
            </a:r>
            <a:r>
              <a:rPr lang="en-US" sz="1400" dirty="0"/>
              <a:t>/</a:t>
            </a:r>
            <a:r>
              <a:rPr lang="en-US" sz="1400" dirty="0" err="1"/>
              <a:t>diversitydemocracy</a:t>
            </a:r>
            <a:r>
              <a:rPr lang="en-US" sz="1400" dirty="0"/>
              <a:t>/2014/winter/</a:t>
            </a:r>
            <a:r>
              <a:rPr lang="en-US" sz="1400" dirty="0" err="1"/>
              <a:t>jaggars</a:t>
            </a:r>
            <a:endParaRPr lang="en-US" sz="1400" dirty="0"/>
          </a:p>
        </p:txBody>
      </p:sp>
    </p:spTree>
    <p:extLst>
      <p:ext uri="{BB962C8B-B14F-4D97-AF65-F5344CB8AC3E}">
        <p14:creationId xmlns:p14="http://schemas.microsoft.com/office/powerpoint/2010/main" val="108056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
        <p:nvSpPr>
          <p:cNvPr id="3" name="Content Placeholder 2"/>
          <p:cNvSpPr>
            <a:spLocks noGrp="1"/>
          </p:cNvSpPr>
          <p:nvPr>
            <p:ph idx="1"/>
          </p:nvPr>
        </p:nvSpPr>
        <p:spPr>
          <a:xfrm>
            <a:off x="1097280" y="1845734"/>
            <a:ext cx="10058400" cy="4408762"/>
          </a:xfrm>
        </p:spPr>
        <p:txBody>
          <a:bodyPr>
            <a:normAutofit/>
          </a:bodyPr>
          <a:lstStyle/>
          <a:p>
            <a:pPr marL="201168" lvl="1" indent="0">
              <a:buNone/>
            </a:pPr>
            <a:r>
              <a:rPr lang="en-US" dirty="0"/>
              <a:t>T</a:t>
            </a:r>
            <a:r>
              <a:rPr lang="en-US" dirty="0" smtClean="0"/>
              <a:t>wo </a:t>
            </a:r>
            <a:r>
              <a:rPr lang="en-US" dirty="0"/>
              <a:t>large-scale studies </a:t>
            </a:r>
            <a:r>
              <a:rPr lang="en-US" dirty="0" smtClean="0"/>
              <a:t>examined </a:t>
            </a:r>
            <a:r>
              <a:rPr lang="en-US" dirty="0"/>
              <a:t>outcomes for tens of thousands of students enrolled in hundreds of thousands of courses at fifty-seven community colleges in Virginia and Washington State. </a:t>
            </a:r>
            <a:endParaRPr lang="en-US" dirty="0" smtClean="0"/>
          </a:p>
          <a:p>
            <a:pPr lvl="1"/>
            <a:r>
              <a:rPr lang="en-US" dirty="0" smtClean="0"/>
              <a:t>Do some </a:t>
            </a:r>
            <a:r>
              <a:rPr lang="en-US" dirty="0"/>
              <a:t>types of students perform even better in online than in face-to-face courses, while others </a:t>
            </a:r>
            <a:r>
              <a:rPr lang="en-US" dirty="0" smtClean="0"/>
              <a:t>struggle? </a:t>
            </a:r>
          </a:p>
          <a:p>
            <a:pPr lvl="1"/>
            <a:r>
              <a:rPr lang="en-US" dirty="0" smtClean="0"/>
              <a:t>Looking </a:t>
            </a:r>
            <a:r>
              <a:rPr lang="en-US" dirty="0"/>
              <a:t>separately at different types of students (based on ethnicity, gender, age, and previous academic performance) and different academic subject areas, </a:t>
            </a:r>
            <a:r>
              <a:rPr lang="en-US" dirty="0" smtClean="0"/>
              <a:t>all </a:t>
            </a:r>
            <a:r>
              <a:rPr lang="en-US" dirty="0"/>
              <a:t>subgroups tended to perform worse in online </a:t>
            </a:r>
            <a:r>
              <a:rPr lang="en-US" dirty="0" smtClean="0"/>
              <a:t>courses.</a:t>
            </a:r>
          </a:p>
          <a:p>
            <a:pPr lvl="1"/>
            <a:r>
              <a:rPr lang="en-US" dirty="0"/>
              <a:t>S</a:t>
            </a:r>
            <a:r>
              <a:rPr lang="en-US" dirty="0" smtClean="0"/>
              <a:t>ome </a:t>
            </a:r>
            <a:r>
              <a:rPr lang="en-US" dirty="0"/>
              <a:t>students—in particular, males, African American students, and students with lower levels of academic preparation—had </a:t>
            </a:r>
            <a:r>
              <a:rPr lang="en-US" i="1" dirty="0"/>
              <a:t>much</a:t>
            </a:r>
            <a:r>
              <a:rPr lang="en-US" dirty="0"/>
              <a:t> more difficulty in online courses than they did in face-to-face courses. </a:t>
            </a:r>
            <a:endParaRPr lang="en-US" dirty="0" smtClean="0"/>
          </a:p>
          <a:p>
            <a:pPr lvl="1"/>
            <a:r>
              <a:rPr lang="en-US" dirty="0" smtClean="0"/>
              <a:t>These </a:t>
            </a:r>
            <a:r>
              <a:rPr lang="en-US" dirty="0"/>
              <a:t>results are consistent with smaller-scale studies suggesting that the gap between online and face-to-face outcomes is wider among males, students with financial aid, those with lower prior grade point averages, and Hispanic students</a:t>
            </a:r>
          </a:p>
          <a:p>
            <a:pPr marL="201168" lvl="1" indent="0">
              <a:buNone/>
            </a:pPr>
            <a:endParaRPr lang="en-US" sz="1400" dirty="0" smtClean="0"/>
          </a:p>
          <a:p>
            <a:pPr marL="201168" lvl="1" indent="0">
              <a:buNone/>
            </a:pPr>
            <a:r>
              <a:rPr lang="en-US" sz="1400" dirty="0" smtClean="0"/>
              <a:t>Source: </a:t>
            </a:r>
            <a:r>
              <a:rPr lang="en-US" sz="1400" dirty="0" err="1" smtClean="0"/>
              <a:t>Jaggers</a:t>
            </a:r>
            <a:r>
              <a:rPr lang="en-US" sz="1400" dirty="0" smtClean="0"/>
              <a:t> (2014). “Democratization of Education for Whom? Online Learning and Educational Equity.”  Association of American Colleges </a:t>
            </a:r>
            <a:r>
              <a:rPr lang="en-US" sz="1400" dirty="0"/>
              <a:t>&amp; Universities. http://</a:t>
            </a:r>
            <a:r>
              <a:rPr lang="en-US" sz="1400" dirty="0" err="1"/>
              <a:t>www.aacu.org</a:t>
            </a:r>
            <a:r>
              <a:rPr lang="en-US" sz="1400" dirty="0"/>
              <a:t>/</a:t>
            </a:r>
            <a:r>
              <a:rPr lang="en-US" sz="1400" dirty="0" err="1"/>
              <a:t>diversitydemocracy</a:t>
            </a:r>
            <a:r>
              <a:rPr lang="en-US" sz="1400" dirty="0"/>
              <a:t>/2014/winter/</a:t>
            </a:r>
            <a:r>
              <a:rPr lang="en-US" sz="1400" dirty="0" err="1"/>
              <a:t>jaggars</a:t>
            </a:r>
            <a:endParaRPr lang="en-US" sz="1400" dirty="0"/>
          </a:p>
        </p:txBody>
      </p:sp>
    </p:spTree>
    <p:extLst>
      <p:ext uri="{BB962C8B-B14F-4D97-AF65-F5344CB8AC3E}">
        <p14:creationId xmlns:p14="http://schemas.microsoft.com/office/powerpoint/2010/main" val="175166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
        <p:nvSpPr>
          <p:cNvPr id="3" name="Content Placeholder 2"/>
          <p:cNvSpPr>
            <a:spLocks noGrp="1"/>
          </p:cNvSpPr>
          <p:nvPr>
            <p:ph idx="1"/>
          </p:nvPr>
        </p:nvSpPr>
        <p:spPr>
          <a:xfrm>
            <a:off x="1097280" y="1845734"/>
            <a:ext cx="10058400" cy="4408762"/>
          </a:xfrm>
        </p:spPr>
        <p:txBody>
          <a:bodyPr>
            <a:normAutofit lnSpcReduction="10000"/>
          </a:bodyPr>
          <a:lstStyle/>
          <a:p>
            <a:pPr marL="201168" lvl="1" indent="0">
              <a:buNone/>
            </a:pPr>
            <a:r>
              <a:rPr lang="en-US" dirty="0" smtClean="0"/>
              <a:t>Researchers followed up with a qualitative </a:t>
            </a:r>
            <a:r>
              <a:rPr lang="en-US" dirty="0"/>
              <a:t>study of twenty-three online courses in Virginia, </a:t>
            </a:r>
            <a:r>
              <a:rPr lang="en-US" dirty="0" smtClean="0"/>
              <a:t>and interviewed </a:t>
            </a:r>
            <a:r>
              <a:rPr lang="en-US" dirty="0"/>
              <a:t>faculty and a sample of enrolled </a:t>
            </a:r>
            <a:r>
              <a:rPr lang="en-US" dirty="0" smtClean="0"/>
              <a:t>students</a:t>
            </a:r>
          </a:p>
          <a:p>
            <a:pPr lvl="1"/>
            <a:r>
              <a:rPr lang="en-US" dirty="0"/>
              <a:t>Students told us that they received less instructor guidance, support, and encouragement in their online courses; as a result, they did not learn the material as well </a:t>
            </a:r>
            <a:endParaRPr lang="en-US" dirty="0" smtClean="0"/>
          </a:p>
          <a:p>
            <a:pPr lvl="1"/>
            <a:r>
              <a:rPr lang="en-US" dirty="0"/>
              <a:t>R</a:t>
            </a:r>
            <a:r>
              <a:rPr lang="en-US" dirty="0" smtClean="0"/>
              <a:t>elative </a:t>
            </a:r>
            <a:r>
              <a:rPr lang="en-US" dirty="0"/>
              <a:t>lack of interpersonal connection and support may not be particularly </a:t>
            </a:r>
            <a:r>
              <a:rPr lang="en-US" dirty="0" smtClean="0"/>
              <a:t>problematic</a:t>
            </a:r>
            <a:r>
              <a:rPr lang="en-US" dirty="0"/>
              <a:t> </a:t>
            </a:r>
            <a:r>
              <a:rPr lang="en-US" dirty="0" smtClean="0"/>
              <a:t>for </a:t>
            </a:r>
            <a:r>
              <a:rPr lang="en-US" dirty="0"/>
              <a:t>highly confident, highly motivated, and high-achieving </a:t>
            </a:r>
            <a:r>
              <a:rPr lang="en-US" dirty="0" smtClean="0"/>
              <a:t>students.</a:t>
            </a:r>
          </a:p>
          <a:p>
            <a:pPr lvl="1"/>
            <a:r>
              <a:rPr lang="en-US" dirty="0" smtClean="0"/>
              <a:t>However</a:t>
            </a:r>
            <a:r>
              <a:rPr lang="en-US" dirty="0"/>
              <a:t>, low-income, ethnic minority, or first-generation students—that is, most community college students—are often anxious about their ability to succeed academically, and this anxiety can manifest in counterproductive strategies such as procrastinating, not turning in assignments, or not reaching out to professors for help (see, for example, Cox 2009). </a:t>
            </a:r>
            <a:endParaRPr lang="en-US" dirty="0" smtClean="0"/>
          </a:p>
          <a:p>
            <a:pPr lvl="1"/>
            <a:r>
              <a:rPr lang="en-US" dirty="0" smtClean="0"/>
              <a:t>Accordingly</a:t>
            </a:r>
            <a:r>
              <a:rPr lang="en-US" dirty="0"/>
              <a:t>, one might suspect that in order to support diverse students’ learning and achievement, online courses need to incorporate stronger interpersonal connections and instructor guidance than most currently do.</a:t>
            </a:r>
          </a:p>
          <a:p>
            <a:pPr lvl="1"/>
            <a:endParaRPr lang="en-US" sz="1400" dirty="0"/>
          </a:p>
          <a:p>
            <a:pPr lvl="1"/>
            <a:endParaRPr lang="en-US" sz="1400" dirty="0" smtClean="0"/>
          </a:p>
          <a:p>
            <a:pPr marL="201168" lvl="1" indent="0">
              <a:buNone/>
            </a:pPr>
            <a:r>
              <a:rPr lang="en-US" sz="1400" dirty="0" smtClean="0"/>
              <a:t>Source: </a:t>
            </a:r>
            <a:r>
              <a:rPr lang="en-US" sz="1400" dirty="0" err="1" smtClean="0"/>
              <a:t>Jaggers</a:t>
            </a:r>
            <a:r>
              <a:rPr lang="en-US" sz="1400" dirty="0" smtClean="0"/>
              <a:t> (2014). “Democratization of Education for Whom? Online Learning and Educational Equity.”  Association of American Colleges </a:t>
            </a:r>
            <a:r>
              <a:rPr lang="en-US" sz="1400" dirty="0"/>
              <a:t>&amp; Universities. http://</a:t>
            </a:r>
            <a:r>
              <a:rPr lang="en-US" sz="1400" dirty="0" err="1"/>
              <a:t>www.aacu.org</a:t>
            </a:r>
            <a:r>
              <a:rPr lang="en-US" sz="1400" dirty="0"/>
              <a:t>/</a:t>
            </a:r>
            <a:r>
              <a:rPr lang="en-US" sz="1400" dirty="0" err="1"/>
              <a:t>diversitydemocracy</a:t>
            </a:r>
            <a:r>
              <a:rPr lang="en-US" sz="1400" dirty="0"/>
              <a:t>/2014/winter/</a:t>
            </a:r>
            <a:r>
              <a:rPr lang="en-US" sz="1400" dirty="0" err="1"/>
              <a:t>jaggars</a:t>
            </a:r>
            <a:endParaRPr lang="en-US" sz="1400" dirty="0"/>
          </a:p>
        </p:txBody>
      </p:sp>
    </p:spTree>
    <p:extLst>
      <p:ext uri="{BB962C8B-B14F-4D97-AF65-F5344CB8AC3E}">
        <p14:creationId xmlns:p14="http://schemas.microsoft.com/office/powerpoint/2010/main" val="156335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Online Courses for Success</a:t>
            </a:r>
            <a:endParaRPr lang="en-US" dirty="0"/>
          </a:p>
        </p:txBody>
      </p:sp>
      <p:sp>
        <p:nvSpPr>
          <p:cNvPr id="3" name="Content Placeholder 2"/>
          <p:cNvSpPr>
            <a:spLocks noGrp="1"/>
          </p:cNvSpPr>
          <p:nvPr>
            <p:ph idx="1"/>
          </p:nvPr>
        </p:nvSpPr>
        <p:spPr>
          <a:xfrm>
            <a:off x="1097280" y="1845734"/>
            <a:ext cx="10058400" cy="4317322"/>
          </a:xfrm>
        </p:spPr>
        <p:txBody>
          <a:bodyPr>
            <a:normAutofit/>
          </a:bodyPr>
          <a:lstStyle/>
          <a:p>
            <a:r>
              <a:rPr lang="en-US" dirty="0" smtClean="0"/>
              <a:t>Develop interpersonal connections with students</a:t>
            </a:r>
          </a:p>
          <a:p>
            <a:pPr lvl="1"/>
            <a:r>
              <a:rPr lang="en-US" dirty="0" smtClean="0"/>
              <a:t>Keeping classes small helps</a:t>
            </a:r>
          </a:p>
          <a:p>
            <a:pPr lvl="1"/>
            <a:r>
              <a:rPr lang="en-US" dirty="0" smtClean="0"/>
              <a:t>Using technology can help</a:t>
            </a:r>
          </a:p>
          <a:p>
            <a:pPr lvl="2"/>
            <a:r>
              <a:rPr lang="en-US" sz="1800" dirty="0" smtClean="0"/>
              <a:t>Don’t just use technology for the sake of using technology; it can widen the digital divide between students. Instead, instructors should leverage </a:t>
            </a:r>
            <a:r>
              <a:rPr lang="en-US" sz="1800" dirty="0"/>
              <a:t>interactive technology tools </a:t>
            </a:r>
            <a:r>
              <a:rPr lang="en-US" sz="1800" dirty="0" smtClean="0"/>
              <a:t>in </a:t>
            </a:r>
            <a:r>
              <a:rPr lang="en-US" sz="1800" dirty="0"/>
              <a:t>ways that </a:t>
            </a:r>
            <a:r>
              <a:rPr lang="en-US" sz="1800" dirty="0" smtClean="0"/>
              <a:t>make </a:t>
            </a:r>
            <a:r>
              <a:rPr lang="en-US" sz="1800" dirty="0"/>
              <a:t>clear </a:t>
            </a:r>
            <a:r>
              <a:rPr lang="en-US" sz="1800" dirty="0" smtClean="0"/>
              <a:t>to students that they care</a:t>
            </a:r>
            <a:r>
              <a:rPr lang="en-US" sz="1800" dirty="0"/>
              <a:t> about their students</a:t>
            </a:r>
            <a:endParaRPr lang="en-US" sz="1800" dirty="0" smtClean="0"/>
          </a:p>
          <a:p>
            <a:pPr lvl="2"/>
            <a:r>
              <a:rPr lang="en-US" sz="1800" dirty="0"/>
              <a:t>In </a:t>
            </a:r>
            <a:r>
              <a:rPr lang="en-US" sz="1800" dirty="0" smtClean="0"/>
              <a:t>the </a:t>
            </a:r>
            <a:r>
              <a:rPr lang="en-US" sz="1800" dirty="0"/>
              <a:t>qualitative </a:t>
            </a:r>
            <a:r>
              <a:rPr lang="en-US" sz="1800" dirty="0" smtClean="0"/>
              <a:t>study referenced earlier, </a:t>
            </a:r>
            <a:r>
              <a:rPr lang="en-US" sz="1800" dirty="0"/>
              <a:t>when students discussed the value of technologies such as video- or audio-taped narrations, they mentioned not only the technologies’ intrinsic value in building skills (e.g., by visually walking the student through specific activities), but also the fact that the technologies personalized the instructor, allowing the student to see the instructor’s image and hear the instructor’s voice</a:t>
            </a:r>
            <a:endParaRPr lang="en-US" sz="1800" dirty="0" smtClean="0"/>
          </a:p>
          <a:p>
            <a:r>
              <a:rPr lang="en-US" dirty="0" smtClean="0"/>
              <a:t>Provide instructor guidance to students as a group and individually</a:t>
            </a:r>
          </a:p>
          <a:p>
            <a:pPr lvl="1"/>
            <a:r>
              <a:rPr lang="en-US" dirty="0" smtClean="0"/>
              <a:t>Establish examples, how to guides, and clear descriptions of assignments and instructions. Use multiple types of delivery (text, image, video) when possible.</a:t>
            </a:r>
          </a:p>
          <a:p>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128148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Online Courses for Success</a:t>
            </a:r>
            <a:endParaRPr lang="en-US" dirty="0"/>
          </a:p>
        </p:txBody>
      </p:sp>
      <p:sp>
        <p:nvSpPr>
          <p:cNvPr id="3" name="Content Placeholder 2"/>
          <p:cNvSpPr>
            <a:spLocks noGrp="1"/>
          </p:cNvSpPr>
          <p:nvPr>
            <p:ph idx="1"/>
          </p:nvPr>
        </p:nvSpPr>
        <p:spPr>
          <a:xfrm>
            <a:off x="1097280" y="1845734"/>
            <a:ext cx="10058400" cy="4440766"/>
          </a:xfrm>
        </p:spPr>
        <p:txBody>
          <a:bodyPr>
            <a:normAutofit fontScale="92500" lnSpcReduction="10000"/>
          </a:bodyPr>
          <a:lstStyle/>
          <a:p>
            <a:r>
              <a:rPr lang="en-US" dirty="0" smtClean="0"/>
              <a:t>Reframe considerations of student success; view data from an equity perspective</a:t>
            </a:r>
          </a:p>
          <a:p>
            <a:pPr lvl="1"/>
            <a:r>
              <a:rPr lang="en-US" dirty="0" smtClean="0"/>
              <a:t>Success is not just due to hard work and dedication</a:t>
            </a:r>
          </a:p>
          <a:p>
            <a:pPr lvl="1"/>
            <a:r>
              <a:rPr lang="en-US" dirty="0" smtClean="0"/>
              <a:t>Consider whether select students are disadvantaged by expectations or by the skills needed to successfully navigate the online course and complete assignments</a:t>
            </a:r>
          </a:p>
          <a:p>
            <a:pPr lvl="1"/>
            <a:r>
              <a:rPr lang="en-US" dirty="0" smtClean="0"/>
              <a:t>Consider how the digital divide</a:t>
            </a:r>
          </a:p>
          <a:p>
            <a:pPr lvl="1"/>
            <a:r>
              <a:rPr lang="en-US" dirty="0"/>
              <a:t>C</a:t>
            </a:r>
            <a:r>
              <a:rPr lang="en-US" dirty="0" smtClean="0"/>
              <a:t>hallenging assumptions</a:t>
            </a:r>
          </a:p>
          <a:p>
            <a:r>
              <a:rPr lang="en-US" dirty="0" smtClean="0"/>
              <a:t>Universal Design for Learning (UDL)</a:t>
            </a:r>
          </a:p>
          <a:p>
            <a:pPr lvl="1"/>
            <a:r>
              <a:rPr lang="en-US" dirty="0" smtClean="0"/>
              <a:t>First defined in the 1990s by David Rose, </a:t>
            </a:r>
            <a:r>
              <a:rPr lang="en-US" dirty="0" err="1" smtClean="0"/>
              <a:t>Ed.D</a:t>
            </a:r>
            <a:r>
              <a:rPr lang="en-US" dirty="0" smtClean="0"/>
              <a:t>. of the Harvard Graduate School of Education and Center for Applied Special Technology (CAST)</a:t>
            </a:r>
          </a:p>
          <a:p>
            <a:pPr lvl="1"/>
            <a:r>
              <a:rPr lang="en-US" dirty="0" smtClean="0"/>
              <a:t>Access to learning should be increased by reducing physical, cognitive, intellectual, and organizational barriers to learning</a:t>
            </a:r>
          </a:p>
          <a:p>
            <a:pPr lvl="1"/>
            <a:r>
              <a:rPr lang="en-US" dirty="0" smtClean="0"/>
              <a:t>Curriculum should provide</a:t>
            </a:r>
          </a:p>
          <a:p>
            <a:pPr lvl="2"/>
            <a:r>
              <a:rPr lang="en-US" dirty="0" smtClean="0"/>
              <a:t>Multiple means of representation to give learners various ways of acquiring information and knowledge</a:t>
            </a:r>
          </a:p>
          <a:p>
            <a:pPr lvl="2"/>
            <a:r>
              <a:rPr lang="en-US" dirty="0" smtClean="0"/>
              <a:t>Multiple means of expression to provide learners alternatives for demonstrating what they know</a:t>
            </a:r>
          </a:p>
          <a:p>
            <a:pPr lvl="2"/>
            <a:r>
              <a:rPr lang="en-US" dirty="0" smtClean="0"/>
              <a:t>Multiple means of engagement to tap into learners’ interests, challenge them appropriately, and motivate them to learn</a:t>
            </a:r>
          </a:p>
          <a:p>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20348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921" y="286603"/>
            <a:ext cx="10058400" cy="1450757"/>
          </a:xfrm>
        </p:spPr>
        <p:txBody>
          <a:bodyPr/>
          <a:lstStyle/>
          <a:p>
            <a:r>
              <a:rPr lang="en-US" dirty="0" smtClean="0"/>
              <a:t>Equity by Design:  Five Principles</a:t>
            </a:r>
            <a:endParaRPr lang="en-US" dirty="0"/>
          </a:p>
        </p:txBody>
      </p:sp>
      <p:sp>
        <p:nvSpPr>
          <p:cNvPr id="3" name="Content Placeholder 2"/>
          <p:cNvSpPr>
            <a:spLocks noGrp="1"/>
          </p:cNvSpPr>
          <p:nvPr>
            <p:ph idx="1"/>
          </p:nvPr>
        </p:nvSpPr>
        <p:spPr/>
        <p:txBody>
          <a:bodyPr>
            <a:normAutofit/>
          </a:bodyPr>
          <a:lstStyle/>
          <a:p>
            <a:r>
              <a:rPr lang="en-US" i="1" dirty="0" smtClean="0"/>
              <a:t>America’s Unmet Promise: The Imperative for Equity in Higher Education</a:t>
            </a:r>
            <a:r>
              <a:rPr lang="en-US" dirty="0" smtClean="0"/>
              <a:t>, written in 2015 by researchers from The Center for Urban Education at University of Southern California, outlined Five Principles for Enacting Equity by Design:</a:t>
            </a:r>
          </a:p>
          <a:p>
            <a:pPr marL="457200" indent="-457200">
              <a:buFont typeface="+mj-lt"/>
              <a:buAutoNum type="arabicPeriod"/>
            </a:pPr>
            <a:r>
              <a:rPr lang="en-US" dirty="0" smtClean="0"/>
              <a:t>Clarity  in language and goals </a:t>
            </a:r>
          </a:p>
          <a:p>
            <a:pPr marL="457200" indent="-457200">
              <a:buFont typeface="+mj-lt"/>
              <a:buAutoNum type="arabicPeriod"/>
            </a:pPr>
            <a:r>
              <a:rPr lang="en-US" dirty="0" smtClean="0"/>
              <a:t>Equity mindedness should be the guiding paradigm </a:t>
            </a:r>
          </a:p>
          <a:p>
            <a:pPr marL="457200" indent="-457200">
              <a:buFont typeface="+mj-lt"/>
              <a:buAutoNum type="arabicPeriod"/>
            </a:pPr>
            <a:r>
              <a:rPr lang="en-US" dirty="0" smtClean="0"/>
              <a:t>Equitable practice and policies should accommodate differences in the context of students’ learning</a:t>
            </a:r>
          </a:p>
          <a:p>
            <a:pPr marL="457200" indent="-457200">
              <a:buFont typeface="+mj-lt"/>
              <a:buAutoNum type="arabicPeriod"/>
            </a:pPr>
            <a:r>
              <a:rPr lang="en-US" dirty="0" smtClean="0"/>
              <a:t>Enacting equity requires a continual process of learning, disaggregating data, and questioning assumptions about relevance and effectiveness.</a:t>
            </a:r>
          </a:p>
          <a:p>
            <a:pPr marL="457200" indent="-457200">
              <a:buFont typeface="+mj-lt"/>
              <a:buAutoNum type="arabicPeriod"/>
            </a:pPr>
            <a:r>
              <a:rPr lang="en-US" dirty="0" smtClean="0"/>
              <a:t>Equity must be enacted as a pervasive institution- and system-wide principle.</a:t>
            </a:r>
          </a:p>
          <a:p>
            <a:endParaRPr lang="en-US" dirty="0"/>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344595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&amp; Online Education Initiative (OEI) Tools</a:t>
            </a:r>
            <a:endParaRPr lang="en-US" dirty="0"/>
          </a:p>
        </p:txBody>
      </p:sp>
      <p:sp>
        <p:nvSpPr>
          <p:cNvPr id="3" name="Content Placeholder 2"/>
          <p:cNvSpPr>
            <a:spLocks noGrp="1"/>
          </p:cNvSpPr>
          <p:nvPr>
            <p:ph idx="1"/>
          </p:nvPr>
        </p:nvSpPr>
        <p:spPr/>
        <p:txBody>
          <a:bodyPr/>
          <a:lstStyle/>
          <a:p>
            <a:r>
              <a:rPr lang="en-US" dirty="0" smtClean="0"/>
              <a:t>Quest and Smarter Measure </a:t>
            </a:r>
          </a:p>
          <a:p>
            <a:pPr lvl="1"/>
            <a:r>
              <a:rPr lang="en-US" dirty="0" smtClean="0"/>
              <a:t>Readiness modules can help students understand the scope of skills and knowledge necessary for success in online courses</a:t>
            </a:r>
          </a:p>
          <a:p>
            <a:pPr lvl="1"/>
            <a:r>
              <a:rPr lang="en-US" dirty="0" smtClean="0"/>
              <a:t>Personal assessments assist students in identifying their weaknesses or challenges relative to online courses</a:t>
            </a:r>
          </a:p>
          <a:p>
            <a:r>
              <a:rPr lang="en-US" dirty="0" smtClean="0"/>
              <a:t>Canvas Student User Guides</a:t>
            </a:r>
          </a:p>
          <a:p>
            <a:pPr lvl="1"/>
            <a:r>
              <a:rPr lang="en-US" dirty="0" smtClean="0"/>
              <a:t>User guides are available to students, but most students don’t know about them</a:t>
            </a:r>
          </a:p>
          <a:p>
            <a:pPr lvl="1"/>
            <a:r>
              <a:rPr lang="en-US" dirty="0" smtClean="0"/>
              <a:t>Include a review of user guides as low-stakes assignments at the start of an online class to introduce their content and availability to students</a:t>
            </a:r>
          </a:p>
          <a:p>
            <a:r>
              <a:rPr lang="en-US" dirty="0" smtClean="0"/>
              <a:t>Confer and Confer Zoom</a:t>
            </a:r>
          </a:p>
          <a:p>
            <a:pPr lvl="1"/>
            <a:r>
              <a:rPr lang="en-US" dirty="0" smtClean="0"/>
              <a:t>Establish online office hours or introductory sessions hours via Confer or Confer Zoom</a:t>
            </a:r>
          </a:p>
          <a:p>
            <a:pPr lvl="1"/>
            <a:r>
              <a:rPr lang="en-US" dirty="0" smtClean="0"/>
              <a:t>Use Confer or Confer Zoom for Q &amp; A sessions before major assignments or exams</a:t>
            </a:r>
          </a:p>
          <a:p>
            <a:pPr lvl="1"/>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8325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&amp; Online Education Initiative (OEI) Tools</a:t>
            </a:r>
            <a:endParaRPr lang="en-US" dirty="0"/>
          </a:p>
        </p:txBody>
      </p:sp>
      <p:sp>
        <p:nvSpPr>
          <p:cNvPr id="3" name="Content Placeholder 2"/>
          <p:cNvSpPr>
            <a:spLocks noGrp="1"/>
          </p:cNvSpPr>
          <p:nvPr>
            <p:ph idx="1"/>
          </p:nvPr>
        </p:nvSpPr>
        <p:spPr/>
        <p:txBody>
          <a:bodyPr/>
          <a:lstStyle/>
          <a:p>
            <a:r>
              <a:rPr lang="en-US" dirty="0" smtClean="0"/>
              <a:t>@ONE</a:t>
            </a:r>
          </a:p>
          <a:p>
            <a:pPr lvl="1"/>
            <a:r>
              <a:rPr lang="en-US" dirty="0" smtClean="0"/>
              <a:t>Professional development for online instruction, including online teaching certification, rubric alignment, peer review, Canvas, and more!</a:t>
            </a:r>
          </a:p>
          <a:p>
            <a:pPr lvl="1"/>
            <a:r>
              <a:rPr lang="en-US" dirty="0" smtClean="0"/>
              <a:t>Instructor-led experiences, self-paced modules, and webinars</a:t>
            </a:r>
            <a:endParaRPr lang="en-US" dirty="0"/>
          </a:p>
          <a:p>
            <a:r>
              <a:rPr lang="en-US" dirty="0" smtClean="0"/>
              <a:t>Professional Learning Network (</a:t>
            </a:r>
            <a:r>
              <a:rPr lang="en-US" dirty="0" err="1" smtClean="0"/>
              <a:t>prolearning.net</a:t>
            </a:r>
            <a:r>
              <a:rPr lang="en-US" dirty="0" smtClean="0"/>
              <a:t>)</a:t>
            </a:r>
          </a:p>
          <a:p>
            <a:pPr lvl="1"/>
            <a:r>
              <a:rPr lang="en-US" dirty="0" smtClean="0"/>
              <a:t>Professional development for a wide variety of topics, which may include online instruction, cultural competency, and culturally responsive teaching</a:t>
            </a:r>
          </a:p>
          <a:p>
            <a:r>
              <a:rPr lang="en-US" dirty="0" smtClean="0"/>
              <a:t>OEI Online Course Design Rubric</a:t>
            </a:r>
          </a:p>
          <a:p>
            <a:pPr lvl="1"/>
            <a:r>
              <a:rPr lang="en-US" dirty="0" smtClean="0"/>
              <a:t>Statewide rubric for online course design</a:t>
            </a:r>
          </a:p>
          <a:p>
            <a:pPr lvl="1"/>
            <a:r>
              <a:rPr lang="en-US" dirty="0" smtClean="0"/>
              <a:t>All OEI course exchange courses must meet rubric requirements</a:t>
            </a:r>
          </a:p>
          <a:p>
            <a:pPr lvl="1"/>
            <a:r>
              <a:rPr lang="en-US" dirty="0" smtClean="0"/>
              <a:t>Training on rubric alignment and peer review using the rubric available through @ONE</a:t>
            </a:r>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103231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Online Education, Success, and Equity</a:t>
            </a:r>
          </a:p>
          <a:p>
            <a:r>
              <a:rPr lang="en-US" sz="2800" dirty="0" smtClean="0"/>
              <a:t>Designing Online Courses for Success</a:t>
            </a:r>
          </a:p>
          <a:p>
            <a:r>
              <a:rPr lang="en-US" sz="2800" smtClean="0"/>
              <a:t>Online </a:t>
            </a:r>
            <a:r>
              <a:rPr lang="en-US" sz="2800" dirty="0" smtClean="0"/>
              <a:t>Education Initiative (</a:t>
            </a:r>
            <a:r>
              <a:rPr lang="en-US" sz="2800" smtClean="0"/>
              <a:t>OEI) and CCC </a:t>
            </a:r>
            <a:r>
              <a:rPr lang="en-US" sz="2800" dirty="0" smtClean="0"/>
              <a:t>Tools </a:t>
            </a:r>
            <a:endParaRPr lang="en-US" sz="2800" dirty="0"/>
          </a:p>
        </p:txBody>
      </p:sp>
      <p:sp>
        <p:nvSpPr>
          <p:cNvPr id="5" name="Footer Placeholder 4"/>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35338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OEI Design Standards Rubric </a:t>
            </a:r>
            <a:endParaRPr lang="en-US" dirty="0"/>
          </a:p>
        </p:txBody>
      </p:sp>
      <p:sp>
        <p:nvSpPr>
          <p:cNvPr id="3" name="Content Placeholder 2"/>
          <p:cNvSpPr>
            <a:spLocks noGrp="1"/>
          </p:cNvSpPr>
          <p:nvPr>
            <p:ph idx="1"/>
          </p:nvPr>
        </p:nvSpPr>
        <p:spPr/>
        <p:txBody>
          <a:bodyPr>
            <a:normAutofit/>
          </a:bodyPr>
          <a:lstStyle/>
          <a:p>
            <a:r>
              <a:rPr lang="en-US" sz="3200" dirty="0" smtClean="0"/>
              <a:t>A. Content Presentation </a:t>
            </a:r>
          </a:p>
          <a:p>
            <a:r>
              <a:rPr lang="en-US" sz="3200" dirty="0" smtClean="0"/>
              <a:t>B. Interaction </a:t>
            </a:r>
          </a:p>
          <a:p>
            <a:r>
              <a:rPr lang="en-US" sz="3200" dirty="0" smtClean="0"/>
              <a:t>C. Assessment </a:t>
            </a:r>
          </a:p>
          <a:p>
            <a:r>
              <a:rPr lang="en-US" sz="3200" dirty="0" smtClean="0"/>
              <a:t>D. Accessibility </a:t>
            </a:r>
          </a:p>
          <a:p>
            <a:r>
              <a:rPr lang="en-US" sz="3200" dirty="0" smtClean="0"/>
              <a:t>E. Institutional Accountability </a:t>
            </a:r>
            <a:endParaRPr lang="en-US" sz="3200"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350004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09573" cy="6316322"/>
          </a:xfrm>
        </p:spPr>
        <p:txBody>
          <a:bodyPr>
            <a:noAutofit/>
          </a:bodyPr>
          <a:lstStyle/>
          <a:p>
            <a:r>
              <a:rPr lang="en-US" sz="1600" dirty="0"/>
              <a:t>Standard 1 </a:t>
            </a:r>
            <a:r>
              <a:rPr lang="en-US" sz="1600" dirty="0" smtClean="0"/>
              <a:t> : The </a:t>
            </a:r>
            <a:r>
              <a:rPr lang="en-US" sz="1600" dirty="0"/>
              <a:t>instructor knows and understands current effective practices for online teaching that support student success, and can </a:t>
            </a:r>
            <a:r>
              <a:rPr lang="en-US" sz="1600" dirty="0" smtClean="0"/>
              <a:t>apply</a:t>
            </a:r>
          </a:p>
          <a:p>
            <a:r>
              <a:rPr lang="en-US" sz="1600" dirty="0" smtClean="0"/>
              <a:t> </a:t>
            </a:r>
            <a:r>
              <a:rPr lang="en-US" sz="1600" dirty="0"/>
              <a:t>that knowledge to the design and implementation of his/her course. </a:t>
            </a:r>
          </a:p>
          <a:p>
            <a:pPr>
              <a:lnSpc>
                <a:spcPct val="50000"/>
              </a:lnSpc>
            </a:pPr>
            <a:r>
              <a:rPr lang="en-US" sz="1600" dirty="0">
                <a:latin typeface="Wingdings"/>
              </a:rPr>
              <a:t>  </a:t>
            </a:r>
            <a:r>
              <a:rPr lang="en-US" sz="1600" dirty="0"/>
              <a:t>The instructor can cogently discuss barriers to and support of student success within the online environment. </a:t>
            </a:r>
          </a:p>
          <a:p>
            <a:pPr>
              <a:lnSpc>
                <a:spcPct val="50000"/>
              </a:lnSpc>
            </a:pPr>
            <a:r>
              <a:rPr lang="en-US" sz="1600" dirty="0">
                <a:latin typeface="Wingdings"/>
              </a:rPr>
              <a:t>  </a:t>
            </a:r>
            <a:r>
              <a:rPr lang="en-US" sz="1600" dirty="0"/>
              <a:t>The syllabus and/or course materials include explicit policies and procedures, such as a communication policy, </a:t>
            </a:r>
            <a:endParaRPr lang="en-US" sz="1600" dirty="0" smtClean="0"/>
          </a:p>
          <a:p>
            <a:pPr>
              <a:lnSpc>
                <a:spcPct val="50000"/>
              </a:lnSpc>
            </a:pPr>
            <a:r>
              <a:rPr lang="en-US" sz="1600" dirty="0" smtClean="0"/>
              <a:t>that </a:t>
            </a:r>
            <a:r>
              <a:rPr lang="en-US" sz="1600" dirty="0"/>
              <a:t>address and support regular and effective contact; </a:t>
            </a:r>
          </a:p>
          <a:p>
            <a:pPr>
              <a:lnSpc>
                <a:spcPct val="50000"/>
              </a:lnSpc>
            </a:pPr>
            <a:r>
              <a:rPr lang="en-US" sz="1600" dirty="0">
                <a:latin typeface="Wingdings"/>
              </a:rPr>
              <a:t>  </a:t>
            </a:r>
            <a:r>
              <a:rPr lang="en-US" sz="1600" dirty="0"/>
              <a:t>The instructor incorporates tools and/or strategies to assess student readiness</a:t>
            </a:r>
            <a:r>
              <a:rPr lang="en-US" sz="1600" dirty="0" smtClean="0"/>
              <a:t>.</a:t>
            </a:r>
          </a:p>
          <a:p>
            <a:pPr>
              <a:lnSpc>
                <a:spcPct val="50000"/>
              </a:lnSpc>
            </a:pPr>
            <a:endParaRPr lang="en-US" sz="1600" b="1" dirty="0" smtClean="0"/>
          </a:p>
          <a:p>
            <a:pPr>
              <a:lnSpc>
                <a:spcPct val="50000"/>
              </a:lnSpc>
            </a:pPr>
            <a:r>
              <a:rPr lang="en-US" sz="1600" b="1" dirty="0" smtClean="0"/>
              <a:t> </a:t>
            </a:r>
            <a:r>
              <a:rPr lang="en-US" sz="1600" b="1" dirty="0"/>
              <a:t>Standard 2 </a:t>
            </a:r>
            <a:r>
              <a:rPr lang="en-US" sz="1600" b="1" dirty="0" smtClean="0"/>
              <a:t> : </a:t>
            </a:r>
            <a:r>
              <a:rPr lang="en-US" sz="1600" dirty="0" smtClean="0"/>
              <a:t>The </a:t>
            </a:r>
            <a:r>
              <a:rPr lang="en-US" sz="1600" dirty="0"/>
              <a:t>instructor effectively uses a range of technologies tools--both within and outside of the Learning Management System--that </a:t>
            </a:r>
            <a:endParaRPr lang="en-US" sz="1600" dirty="0" smtClean="0"/>
          </a:p>
          <a:p>
            <a:pPr>
              <a:lnSpc>
                <a:spcPct val="50000"/>
              </a:lnSpc>
            </a:pPr>
            <a:r>
              <a:rPr lang="en-US" sz="1600" dirty="0" smtClean="0"/>
              <a:t>support </a:t>
            </a:r>
            <a:r>
              <a:rPr lang="en-US" sz="1600" dirty="0"/>
              <a:t>student learning and engagement. </a:t>
            </a:r>
          </a:p>
          <a:p>
            <a:pPr>
              <a:lnSpc>
                <a:spcPct val="50000"/>
              </a:lnSpc>
            </a:pPr>
            <a:r>
              <a:rPr lang="en-US" sz="1600" dirty="0">
                <a:latin typeface="Wingdings"/>
              </a:rPr>
              <a:t>  </a:t>
            </a:r>
            <a:r>
              <a:rPr lang="en-US" sz="1600" dirty="0"/>
              <a:t>The instructor incorporates tools that meet the content demands of the course; </a:t>
            </a:r>
          </a:p>
          <a:p>
            <a:pPr>
              <a:lnSpc>
                <a:spcPct val="50000"/>
              </a:lnSpc>
            </a:pPr>
            <a:r>
              <a:rPr lang="en-US" sz="1600" dirty="0">
                <a:latin typeface="Wingdings"/>
              </a:rPr>
              <a:t>  </a:t>
            </a:r>
            <a:r>
              <a:rPr lang="en-US" sz="1600" dirty="0"/>
              <a:t>The instructor uses a variety of tools for communicating with students, delivering </a:t>
            </a:r>
          </a:p>
          <a:p>
            <a:pPr>
              <a:lnSpc>
                <a:spcPct val="50000"/>
              </a:lnSpc>
            </a:pPr>
            <a:r>
              <a:rPr lang="en-US" sz="1600" dirty="0"/>
              <a:t>content, assessing student learning, and analyzing effective teaching; </a:t>
            </a:r>
          </a:p>
          <a:p>
            <a:pPr>
              <a:lnSpc>
                <a:spcPct val="50000"/>
              </a:lnSpc>
            </a:pPr>
            <a:r>
              <a:rPr lang="en-US" sz="1600" dirty="0">
                <a:latin typeface="Wingdings"/>
              </a:rPr>
              <a:t>  </a:t>
            </a:r>
            <a:r>
              <a:rPr lang="en-US" sz="1600" dirty="0"/>
              <a:t>The instructor incorporates a variety of tools that meet the various learning needs </a:t>
            </a:r>
          </a:p>
          <a:p>
            <a:pPr>
              <a:lnSpc>
                <a:spcPct val="50000"/>
              </a:lnSpc>
            </a:pPr>
            <a:r>
              <a:rPr lang="en-US" sz="1600" dirty="0"/>
              <a:t>of his/her students. </a:t>
            </a:r>
            <a:endParaRPr lang="en-US" sz="1600" dirty="0" smtClean="0"/>
          </a:p>
          <a:p>
            <a:pPr>
              <a:lnSpc>
                <a:spcPct val="50000"/>
              </a:lnSpc>
            </a:pPr>
            <a:endParaRPr lang="en-US" sz="1600" dirty="0"/>
          </a:p>
          <a:p>
            <a:pPr>
              <a:lnSpc>
                <a:spcPct val="50000"/>
              </a:lnSpc>
            </a:pPr>
            <a:r>
              <a:rPr lang="en-US" sz="1600" b="1" dirty="0"/>
              <a:t>Standard 3 </a:t>
            </a:r>
            <a:r>
              <a:rPr lang="en-US" sz="1600" b="1" dirty="0" smtClean="0"/>
              <a:t> : </a:t>
            </a:r>
            <a:r>
              <a:rPr lang="en-US" sz="1600" dirty="0" smtClean="0"/>
              <a:t>The </a:t>
            </a:r>
            <a:r>
              <a:rPr lang="en-US" sz="1600" dirty="0"/>
              <a:t>instructor knows and understands the value of active learning, participation, and collaboration within the online classroom, </a:t>
            </a:r>
            <a:endParaRPr lang="en-US" sz="1600" dirty="0" smtClean="0"/>
          </a:p>
          <a:p>
            <a:pPr>
              <a:lnSpc>
                <a:spcPct val="50000"/>
              </a:lnSpc>
            </a:pPr>
            <a:r>
              <a:rPr lang="en-US" sz="1600" dirty="0" smtClean="0"/>
              <a:t>and </a:t>
            </a:r>
            <a:r>
              <a:rPr lang="en-US" sz="1600" dirty="0"/>
              <a:t>applies this knowledge to the design of his/her course. </a:t>
            </a:r>
          </a:p>
          <a:p>
            <a:pPr>
              <a:lnSpc>
                <a:spcPct val="50000"/>
              </a:lnSpc>
            </a:pPr>
            <a:r>
              <a:rPr lang="en-US" sz="1600" dirty="0">
                <a:latin typeface="Wingdings"/>
              </a:rPr>
              <a:t>  </a:t>
            </a:r>
            <a:r>
              <a:rPr lang="en-US" sz="1600" dirty="0"/>
              <a:t>The instructor incorporates a variety of tools that support interaction and community; </a:t>
            </a:r>
          </a:p>
          <a:p>
            <a:pPr>
              <a:lnSpc>
                <a:spcPct val="50000"/>
              </a:lnSpc>
            </a:pPr>
            <a:r>
              <a:rPr lang="en-US" sz="1600" dirty="0">
                <a:latin typeface="Wingdings"/>
              </a:rPr>
              <a:t>  </a:t>
            </a:r>
            <a:r>
              <a:rPr lang="en-US" sz="1600" dirty="0"/>
              <a:t>The instructor promotes active learning through collaborative activities; </a:t>
            </a:r>
          </a:p>
          <a:p>
            <a:pPr>
              <a:lnSpc>
                <a:spcPct val="50000"/>
              </a:lnSpc>
            </a:pPr>
            <a:r>
              <a:rPr lang="en-US" sz="1600" dirty="0">
                <a:latin typeface="Wingdings"/>
              </a:rPr>
              <a:t>  </a:t>
            </a:r>
            <a:r>
              <a:rPr lang="en-US" sz="1600" dirty="0"/>
              <a:t>The instructor facilitates and monitors appropriate student-student interactions; </a:t>
            </a:r>
          </a:p>
          <a:p>
            <a:pPr>
              <a:lnSpc>
                <a:spcPct val="50000"/>
              </a:lnSpc>
            </a:pPr>
            <a:r>
              <a:rPr lang="en-US" sz="1600" dirty="0">
                <a:latin typeface="Wingdings"/>
              </a:rPr>
              <a:t>  </a:t>
            </a:r>
            <a:r>
              <a:rPr lang="en-US" sz="1600" dirty="0"/>
              <a:t>The instructor fosters an environment that welcomes and engages each individual </a:t>
            </a:r>
          </a:p>
          <a:p>
            <a:r>
              <a:rPr lang="en-US" sz="1400" dirty="0"/>
              <a:t>learner. </a:t>
            </a:r>
          </a:p>
          <a:p>
            <a:endParaRPr lang="en-US" sz="1400"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222238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100259"/>
            <a:ext cx="11976151" cy="6450001"/>
          </a:xfrm>
        </p:spPr>
        <p:txBody>
          <a:bodyPr>
            <a:normAutofit lnSpcReduction="10000"/>
          </a:bodyPr>
          <a:lstStyle/>
          <a:p>
            <a:r>
              <a:rPr lang="en-US" sz="1600" b="1" dirty="0"/>
              <a:t>Standard 4 </a:t>
            </a:r>
            <a:r>
              <a:rPr lang="en-US" sz="1600" b="1" dirty="0" smtClean="0"/>
              <a:t> : </a:t>
            </a:r>
            <a:r>
              <a:rPr lang="en-US" sz="1600" dirty="0" smtClean="0"/>
              <a:t>The </a:t>
            </a:r>
            <a:r>
              <a:rPr lang="en-US" sz="1600" dirty="0"/>
              <a:t>instructor knows and understands the importance of teacher-student communication, and applies this knowledge in various ways within the course. </a:t>
            </a:r>
          </a:p>
          <a:p>
            <a:pPr>
              <a:spcAft>
                <a:spcPts val="0"/>
              </a:spcAft>
            </a:pPr>
            <a:r>
              <a:rPr lang="en-US" sz="1600" dirty="0">
                <a:latin typeface="Wingdings"/>
              </a:rPr>
              <a:t>  </a:t>
            </a:r>
            <a:r>
              <a:rPr lang="en-US" sz="1600" dirty="0"/>
              <a:t>The instructor uses a variety of tools for contacting students; </a:t>
            </a:r>
          </a:p>
          <a:p>
            <a:pPr>
              <a:spcAft>
                <a:spcPts val="0"/>
              </a:spcAft>
            </a:pPr>
            <a:r>
              <a:rPr lang="en-US" sz="1600" dirty="0">
                <a:latin typeface="Wingdings"/>
              </a:rPr>
              <a:t>  </a:t>
            </a:r>
            <a:r>
              <a:rPr lang="en-US" sz="1600" dirty="0"/>
              <a:t>The instructor models and facilitates appropriate communication; </a:t>
            </a:r>
          </a:p>
          <a:p>
            <a:pPr>
              <a:spcAft>
                <a:spcPts val="0"/>
              </a:spcAft>
            </a:pPr>
            <a:r>
              <a:rPr lang="en-US" sz="1600" dirty="0">
                <a:latin typeface="Wingdings"/>
              </a:rPr>
              <a:t>  </a:t>
            </a:r>
            <a:r>
              <a:rPr lang="en-US" sz="1600" dirty="0"/>
              <a:t>The instructor sets clear expectations through course policies and well-written </a:t>
            </a:r>
          </a:p>
          <a:p>
            <a:pPr>
              <a:spcAft>
                <a:spcPts val="0"/>
              </a:spcAft>
            </a:pPr>
            <a:r>
              <a:rPr lang="en-US" sz="1600" dirty="0"/>
              <a:t>assignments with rubrics; </a:t>
            </a:r>
          </a:p>
          <a:p>
            <a:pPr>
              <a:spcAft>
                <a:spcPts val="0"/>
              </a:spcAft>
            </a:pPr>
            <a:r>
              <a:rPr lang="en-US" sz="1600" dirty="0">
                <a:latin typeface="Wingdings"/>
              </a:rPr>
              <a:t>  </a:t>
            </a:r>
            <a:r>
              <a:rPr lang="en-US" sz="1600" dirty="0"/>
              <a:t>The instructor provides timely and useful feedback. </a:t>
            </a:r>
            <a:endParaRPr lang="en-US" sz="1600" dirty="0" smtClean="0"/>
          </a:p>
          <a:p>
            <a:pPr>
              <a:spcAft>
                <a:spcPts val="0"/>
              </a:spcAft>
            </a:pPr>
            <a:endParaRPr lang="en-US" sz="1600" dirty="0"/>
          </a:p>
          <a:p>
            <a:pPr>
              <a:spcAft>
                <a:spcPts val="0"/>
              </a:spcAft>
            </a:pPr>
            <a:r>
              <a:rPr lang="en-US" sz="1600" b="1" dirty="0"/>
              <a:t>Standard 5 </a:t>
            </a:r>
            <a:r>
              <a:rPr lang="en-US" sz="1600" b="1" dirty="0" smtClean="0"/>
              <a:t>: The </a:t>
            </a:r>
            <a:r>
              <a:rPr lang="en-US" sz="1600" b="1" dirty="0"/>
              <a:t>instructor knows, understands, and facilitates legal, ethical, and safe technology use. </a:t>
            </a:r>
          </a:p>
          <a:p>
            <a:pPr>
              <a:spcAft>
                <a:spcPts val="0"/>
              </a:spcAft>
            </a:pPr>
            <a:r>
              <a:rPr lang="en-US" sz="1600" dirty="0">
                <a:latin typeface="Wingdings"/>
              </a:rPr>
              <a:t>  </a:t>
            </a:r>
            <a:r>
              <a:rPr lang="en-US" sz="1600" dirty="0"/>
              <a:t>The instructor knows and follows guidelines for fair use, copyright, and </a:t>
            </a:r>
          </a:p>
          <a:p>
            <a:pPr>
              <a:spcAft>
                <a:spcPts val="0"/>
              </a:spcAft>
            </a:pPr>
            <a:r>
              <a:rPr lang="en-US" sz="1600" dirty="0"/>
              <a:t>acceptable use; </a:t>
            </a:r>
          </a:p>
          <a:p>
            <a:pPr>
              <a:spcAft>
                <a:spcPts val="0"/>
              </a:spcAft>
            </a:pPr>
            <a:r>
              <a:rPr lang="en-US" sz="1600" dirty="0">
                <a:latin typeface="Wingdings"/>
              </a:rPr>
              <a:t>  </a:t>
            </a:r>
            <a:r>
              <a:rPr lang="en-US" sz="1600" dirty="0"/>
              <a:t>The content, grading, and feedback comply with FERPA guidelines; </a:t>
            </a:r>
          </a:p>
          <a:p>
            <a:pPr>
              <a:spcAft>
                <a:spcPts val="0"/>
              </a:spcAft>
            </a:pPr>
            <a:r>
              <a:rPr lang="en-US" sz="1600" dirty="0">
                <a:latin typeface="Wingdings"/>
              </a:rPr>
              <a:t>  </a:t>
            </a:r>
            <a:r>
              <a:rPr lang="en-US" sz="1600" dirty="0"/>
              <a:t>The instructor discusses and incorporates Netiquette within the course. </a:t>
            </a:r>
            <a:endParaRPr lang="en-US" sz="1600" dirty="0" smtClean="0"/>
          </a:p>
          <a:p>
            <a:pPr>
              <a:spcAft>
                <a:spcPts val="0"/>
              </a:spcAft>
            </a:pPr>
            <a:endParaRPr lang="en-US" sz="1600" dirty="0"/>
          </a:p>
          <a:p>
            <a:pPr>
              <a:spcAft>
                <a:spcPts val="0"/>
              </a:spcAft>
            </a:pPr>
            <a:r>
              <a:rPr lang="en-US" sz="1600" b="1" dirty="0"/>
              <a:t>Standard 6 </a:t>
            </a:r>
            <a:r>
              <a:rPr lang="en-US" sz="1600" b="1" dirty="0" smtClean="0"/>
              <a:t> : The </a:t>
            </a:r>
            <a:r>
              <a:rPr lang="en-US" sz="1600" b="1" dirty="0"/>
              <a:t>instructor knows and understands the implications of the Americans with Disabilities Act and section 508 of the Federal Rehabilitation Act, and ensures that course material is accessible. </a:t>
            </a:r>
          </a:p>
          <a:p>
            <a:pPr>
              <a:spcAft>
                <a:spcPts val="0"/>
              </a:spcAft>
            </a:pPr>
            <a:r>
              <a:rPr lang="en-US" sz="1600" dirty="0">
                <a:latin typeface="Wingdings"/>
              </a:rPr>
              <a:t>  </a:t>
            </a:r>
            <a:r>
              <a:rPr lang="en-US" sz="1600" dirty="0"/>
              <a:t>The instructor provides a link to campus services, and/or discusses available services with the course; </a:t>
            </a:r>
          </a:p>
          <a:p>
            <a:pPr>
              <a:spcAft>
                <a:spcPts val="0"/>
              </a:spcAft>
            </a:pPr>
            <a:r>
              <a:rPr lang="en-US" sz="1600" dirty="0">
                <a:latin typeface="Wingdings"/>
              </a:rPr>
              <a:t>  </a:t>
            </a:r>
            <a:r>
              <a:rPr lang="en-US" sz="1600" dirty="0"/>
              <a:t>The instructor includes accessible material, including multi-media; </a:t>
            </a:r>
          </a:p>
          <a:p>
            <a:pPr>
              <a:spcAft>
                <a:spcPts val="0"/>
              </a:spcAft>
            </a:pPr>
            <a:r>
              <a:rPr lang="en-US" sz="1600" dirty="0">
                <a:latin typeface="Wingdings"/>
              </a:rPr>
              <a:t>  </a:t>
            </a:r>
            <a:r>
              <a:rPr lang="en-US" sz="1600" dirty="0"/>
              <a:t>The instructor is aware of accessibility issues with the LMS. </a:t>
            </a:r>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146815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539"/>
            <a:ext cx="12065275" cy="6337246"/>
          </a:xfrm>
        </p:spPr>
        <p:txBody>
          <a:bodyPr>
            <a:normAutofit fontScale="25000" lnSpcReduction="20000"/>
          </a:bodyPr>
          <a:lstStyle/>
          <a:p>
            <a:r>
              <a:rPr lang="en-US" sz="6400" b="1" dirty="0" smtClean="0"/>
              <a:t>Standard 7 : The </a:t>
            </a:r>
            <a:r>
              <a:rPr lang="en-US" sz="6400" b="1" dirty="0"/>
              <a:t>instructor designs and utilizes a variety of formative and summative assessments to help students achieve the course learning objectives. </a:t>
            </a:r>
          </a:p>
          <a:p>
            <a:r>
              <a:rPr lang="en-US" sz="6400" b="1" dirty="0">
                <a:latin typeface="Wingdings"/>
              </a:rPr>
              <a:t> </a:t>
            </a:r>
            <a:r>
              <a:rPr lang="en-US" sz="6400" dirty="0">
                <a:latin typeface="Wingdings"/>
              </a:rPr>
              <a:t> </a:t>
            </a:r>
            <a:r>
              <a:rPr lang="en-US" sz="6400" dirty="0"/>
              <a:t>The instructor includes clear learning outcomes and explains the connection between these outcomes, course content, and assessments; </a:t>
            </a:r>
          </a:p>
          <a:p>
            <a:r>
              <a:rPr lang="en-US" sz="6400" dirty="0">
                <a:latin typeface="Wingdings"/>
              </a:rPr>
              <a:t>  </a:t>
            </a:r>
            <a:r>
              <a:rPr lang="en-US" sz="6400" dirty="0"/>
              <a:t>The instructor uses a variety of assessments appropriate to the objectives; </a:t>
            </a:r>
          </a:p>
          <a:p>
            <a:r>
              <a:rPr lang="en-US" sz="6400" dirty="0">
                <a:latin typeface="Wingdings"/>
              </a:rPr>
              <a:t>  </a:t>
            </a:r>
            <a:r>
              <a:rPr lang="en-US" sz="6400" dirty="0"/>
              <a:t>The instructor includes formative feedback and/or grading rubrics to help students </a:t>
            </a:r>
          </a:p>
          <a:p>
            <a:r>
              <a:rPr lang="en-US" sz="6400" dirty="0"/>
              <a:t>achieve the learning objectives; </a:t>
            </a:r>
          </a:p>
          <a:p>
            <a:r>
              <a:rPr lang="en-US" sz="6400" b="1" dirty="0">
                <a:latin typeface="Wingdings"/>
              </a:rPr>
              <a:t>  </a:t>
            </a:r>
            <a:r>
              <a:rPr lang="en-US" sz="6400" dirty="0"/>
              <a:t>The instructor includes opportunities for self-assessment. </a:t>
            </a:r>
            <a:endParaRPr lang="en-US" sz="6400" dirty="0" smtClean="0"/>
          </a:p>
          <a:p>
            <a:r>
              <a:rPr lang="en-US" sz="6400" b="1" dirty="0"/>
              <a:t>Standard 8 </a:t>
            </a:r>
            <a:r>
              <a:rPr lang="en-US" sz="6400" b="1" dirty="0" smtClean="0"/>
              <a:t> : The </a:t>
            </a:r>
            <a:r>
              <a:rPr lang="en-US" sz="6400" b="1" dirty="0"/>
              <a:t>instructor knows and understands methods for collecting data regarding student learning, and uses this data to modify teaching and course content. </a:t>
            </a:r>
          </a:p>
          <a:p>
            <a:r>
              <a:rPr lang="en-US" sz="6400" b="1" dirty="0">
                <a:latin typeface="Wingdings"/>
              </a:rPr>
              <a:t>  </a:t>
            </a:r>
            <a:r>
              <a:rPr lang="en-US" sz="6400" dirty="0"/>
              <a:t>The instructor uses course tools and tracking data to monitor student participation and performance; </a:t>
            </a:r>
          </a:p>
          <a:p>
            <a:r>
              <a:rPr lang="en-US" sz="6400" dirty="0">
                <a:latin typeface="Wingdings"/>
              </a:rPr>
              <a:t>  </a:t>
            </a:r>
            <a:r>
              <a:rPr lang="en-US" sz="6400" dirty="0"/>
              <a:t>The instructor uses feedback from quizzes and assignments to modify content delivery and/or activities. </a:t>
            </a:r>
          </a:p>
          <a:p>
            <a:r>
              <a:rPr lang="en-US" sz="6400" b="1" dirty="0"/>
              <a:t>Standard 9 </a:t>
            </a:r>
            <a:r>
              <a:rPr lang="en-US" sz="6400" b="1" dirty="0" smtClean="0"/>
              <a:t> : The </a:t>
            </a:r>
            <a:r>
              <a:rPr lang="en-US" sz="6400" b="1" dirty="0"/>
              <a:t>instructor participates in ongoing professional development. </a:t>
            </a:r>
          </a:p>
          <a:p>
            <a:r>
              <a:rPr lang="en-US" sz="6400" dirty="0">
                <a:latin typeface="Wingdings"/>
              </a:rPr>
              <a:t>  </a:t>
            </a:r>
            <a:r>
              <a:rPr lang="en-US" sz="6400" dirty="0"/>
              <a:t>The instructor attends workshops and/or conferences to stay current in distance education trends, theories, and tools; </a:t>
            </a:r>
          </a:p>
          <a:p>
            <a:r>
              <a:rPr lang="en-US" sz="6400" dirty="0">
                <a:latin typeface="Wingdings"/>
              </a:rPr>
              <a:t>  </a:t>
            </a:r>
            <a:r>
              <a:rPr lang="en-US" sz="6400" dirty="0"/>
              <a:t>The instructor belongs to professional organizations or groups to maintain subject- matter expertise</a:t>
            </a:r>
            <a:r>
              <a:rPr lang="en-US" sz="6400" b="1" dirty="0"/>
              <a:t>. </a:t>
            </a:r>
          </a:p>
          <a:p>
            <a:r>
              <a:rPr lang="en-US" sz="6400" b="1" dirty="0"/>
              <a:t>Standard 10 </a:t>
            </a:r>
            <a:r>
              <a:rPr lang="en-US" sz="6400" b="1" dirty="0" smtClean="0"/>
              <a:t>  : The </a:t>
            </a:r>
            <a:r>
              <a:rPr lang="en-US" sz="6400" b="1" dirty="0"/>
              <a:t>instructor is able to arrange media and content that supports student learning, success, and progression through the course. </a:t>
            </a:r>
          </a:p>
          <a:p>
            <a:r>
              <a:rPr lang="en-US" sz="6400" b="1" dirty="0">
                <a:latin typeface="Wingdings"/>
              </a:rPr>
              <a:t> </a:t>
            </a:r>
            <a:r>
              <a:rPr lang="en-US" sz="6400" dirty="0"/>
              <a:t>The instructor explains to students how they should proceed through the course</a:t>
            </a:r>
            <a:r>
              <a:rPr lang="en-US" sz="6400" dirty="0" smtClean="0"/>
              <a:t>;</a:t>
            </a:r>
          </a:p>
          <a:p>
            <a:r>
              <a:rPr lang="en-US" sz="6400" dirty="0" smtClean="0">
                <a:latin typeface="Wingdings"/>
              </a:rPr>
              <a:t> </a:t>
            </a:r>
            <a:r>
              <a:rPr lang="en-US" sz="6400" dirty="0"/>
              <a:t>The instructor appropriately and effectively uses tools within the LMS;</a:t>
            </a:r>
            <a:br>
              <a:rPr lang="en-US" sz="6400" dirty="0"/>
            </a:br>
            <a:endParaRPr lang="en-US" sz="6400" dirty="0" smtClean="0"/>
          </a:p>
          <a:p>
            <a:r>
              <a:rPr lang="en-US" sz="6400" dirty="0" smtClean="0">
                <a:latin typeface="Wingdings"/>
              </a:rPr>
              <a:t> </a:t>
            </a:r>
            <a:r>
              <a:rPr lang="en-US" sz="6400" dirty="0"/>
              <a:t>The instructor can create and modify content within the LMS.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370027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a:p>
        </p:txBody>
      </p:sp>
      <p:sp>
        <p:nvSpPr>
          <p:cNvPr id="3" name="Content Placeholder 2"/>
          <p:cNvSpPr>
            <a:spLocks noGrp="1"/>
          </p:cNvSpPr>
          <p:nvPr>
            <p:ph idx="1"/>
          </p:nvPr>
        </p:nvSpPr>
        <p:spPr/>
        <p:txBody>
          <a:bodyPr/>
          <a:lstStyle/>
          <a:p>
            <a:r>
              <a:rPr lang="en-US" dirty="0" smtClean="0"/>
              <a:t>RP Group Study, Student Success (Re)defined</a:t>
            </a:r>
          </a:p>
          <a:p>
            <a:pPr lvl="1"/>
            <a:r>
              <a:rPr lang="en-US" dirty="0">
                <a:hlinkClick r:id="rId2"/>
              </a:rPr>
              <a:t>http://</a:t>
            </a:r>
            <a:r>
              <a:rPr lang="en-US" dirty="0" smtClean="0">
                <a:hlinkClick r:id="rId2"/>
              </a:rPr>
              <a:t>rpgroup.org/student-support</a:t>
            </a:r>
            <a:endParaRPr lang="en-US" dirty="0" smtClean="0"/>
          </a:p>
          <a:p>
            <a:pPr lvl="1"/>
            <a:endParaRPr lang="en-US" dirty="0"/>
          </a:p>
          <a:p>
            <a:r>
              <a:rPr lang="en-US" dirty="0"/>
              <a:t>Online Learning Study – Differences across types of students and subject </a:t>
            </a:r>
            <a:r>
              <a:rPr lang="en-US" dirty="0" smtClean="0"/>
              <a:t>areas</a:t>
            </a:r>
          </a:p>
          <a:p>
            <a:pPr lvl="1"/>
            <a:r>
              <a:rPr lang="en-US" u="sng" dirty="0" smtClean="0">
                <a:hlinkClick r:id="rId3"/>
              </a:rPr>
              <a:t>http</a:t>
            </a:r>
            <a:r>
              <a:rPr lang="en-US" u="sng" dirty="0">
                <a:hlinkClick r:id="rId3"/>
              </a:rPr>
              <a:t>://ccrc.tc.columbia.edu/publications/adaptability-to-online-learning.html</a:t>
            </a:r>
            <a:endParaRPr lang="en-US" dirty="0"/>
          </a:p>
          <a:p>
            <a:pPr lvl="1"/>
            <a:endParaRPr lang="en-US" dirty="0" smtClean="0"/>
          </a:p>
          <a:p>
            <a:r>
              <a:rPr lang="en-US" u="sng" dirty="0">
                <a:hlinkClick r:id="rId4"/>
              </a:rPr>
              <a:t>http://www.aacu.org/diversitydemocracy/2014/winter/jaggars</a:t>
            </a:r>
            <a:endParaRPr lang="en-US" dirty="0"/>
          </a:p>
          <a:p>
            <a:pPr lvl="1"/>
            <a:endParaRPr lang="en-US" dirty="0" smtClean="0"/>
          </a:p>
          <a:p>
            <a:r>
              <a:rPr lang="en-US" u="sng" dirty="0">
                <a:hlinkClick r:id="rId5"/>
              </a:rPr>
              <a:t>https://cue.usc.edu/equity-by-design-five-principles/</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spTree>
    <p:extLst>
      <p:ext uri="{BB962C8B-B14F-4D97-AF65-F5344CB8AC3E}">
        <p14:creationId xmlns:p14="http://schemas.microsoft.com/office/powerpoint/2010/main" val="75456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a:t/>
            </a:r>
            <a:br>
              <a:rPr lang="en-US" dirty="0"/>
            </a:br>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Cheryl </a:t>
            </a:r>
            <a:r>
              <a:rPr lang="en-US" dirty="0" err="1" smtClean="0"/>
              <a:t>aschenbach</a:t>
            </a:r>
            <a:r>
              <a:rPr lang="en-US" dirty="0" smtClean="0"/>
              <a:t>           </a:t>
            </a:r>
            <a:r>
              <a:rPr lang="en-US" dirty="0" smtClean="0">
                <a:hlinkClick r:id="rId2"/>
              </a:rPr>
              <a:t>caschenbach@lassencollege.edu</a:t>
            </a:r>
            <a:endParaRPr lang="en-US" dirty="0" smtClean="0"/>
          </a:p>
          <a:p>
            <a:r>
              <a:rPr lang="en-US" dirty="0" smtClean="0"/>
              <a:t>Cynthia </a:t>
            </a:r>
            <a:r>
              <a:rPr lang="en-US" smtClean="0"/>
              <a:t>reiss</a:t>
            </a:r>
            <a:r>
              <a:rPr lang="en-US" dirty="0" smtClean="0"/>
              <a:t>		</a:t>
            </a:r>
            <a:r>
              <a:rPr lang="en-US" dirty="0"/>
              <a:t>	</a:t>
            </a:r>
            <a:r>
              <a:rPr lang="en-US" dirty="0" smtClean="0"/>
              <a:t> </a:t>
            </a:r>
            <a:r>
              <a:rPr lang="en-US" dirty="0" smtClean="0">
                <a:hlinkClick r:id="rId3"/>
              </a:rPr>
              <a:t>cynthia.reiss@westvalley.edu</a:t>
            </a:r>
            <a:endParaRPr lang="en-US" dirty="0"/>
          </a:p>
        </p:txBody>
      </p:sp>
    </p:spTree>
    <p:extLst>
      <p:ext uri="{BB962C8B-B14F-4D97-AF65-F5344CB8AC3E}">
        <p14:creationId xmlns:p14="http://schemas.microsoft.com/office/powerpoint/2010/main" val="184185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education is primarily online</a:t>
            </a:r>
            <a:endParaRPr lang="en-US" dirty="0"/>
          </a:p>
        </p:txBody>
      </p:sp>
      <p:sp>
        <p:nvSpPr>
          <p:cNvPr id="5" name="Content Placeholder 4"/>
          <p:cNvSpPr>
            <a:spLocks noGrp="1"/>
          </p:cNvSpPr>
          <p:nvPr>
            <p:ph sz="half" idx="1"/>
          </p:nvPr>
        </p:nvSpPr>
        <p:spPr>
          <a:xfrm>
            <a:off x="1782594" y="1834211"/>
            <a:ext cx="3276600" cy="4528722"/>
          </a:xfrm>
        </p:spPr>
        <p:txBody>
          <a:bodyPr>
            <a:normAutofit/>
          </a:bodyPr>
          <a:lstStyle/>
          <a:p>
            <a:r>
              <a:rPr lang="en-US" dirty="0" smtClean="0"/>
              <a:t>In the past 10 years, distance education course sessions have been growing.</a:t>
            </a:r>
          </a:p>
          <a:p>
            <a:r>
              <a:rPr lang="en-US" dirty="0" smtClean="0"/>
              <a:t>Internet-based course sessions were the primary mode of instruction</a:t>
            </a:r>
          </a:p>
          <a:p>
            <a:r>
              <a:rPr lang="en-US" dirty="0" smtClean="0"/>
              <a:t>In 2015-16, 94% of all distance education courses were internet-based</a:t>
            </a:r>
          </a:p>
          <a:p>
            <a:pPr lvl="1"/>
            <a:r>
              <a:rPr lang="en-US" dirty="0" smtClean="0"/>
              <a:t>7% Synchronous</a:t>
            </a:r>
          </a:p>
          <a:p>
            <a:pPr lvl="1"/>
            <a:r>
              <a:rPr lang="en-US" dirty="0" smtClean="0"/>
              <a:t>87% Asynchronous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83027755"/>
              </p:ext>
            </p:extLst>
          </p:nvPr>
        </p:nvGraphicFramePr>
        <p:xfrm>
          <a:off x="5059194" y="1737360"/>
          <a:ext cx="5105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5274F97-0F13-42E5-9A1D-07478243785D}" type="slidenum">
              <a:rPr lang="nl-BE" smtClean="0"/>
              <a:t>3</a:t>
            </a:fld>
            <a:endParaRPr lang="nl-BE"/>
          </a:p>
        </p:txBody>
      </p:sp>
    </p:spTree>
    <p:extLst>
      <p:ext uri="{BB962C8B-B14F-4D97-AF65-F5344CB8AC3E}">
        <p14:creationId xmlns:p14="http://schemas.microsoft.com/office/powerpoint/2010/main" val="17726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Education enrollment is up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40363648"/>
              </p:ext>
            </p:extLst>
          </p:nvPr>
        </p:nvGraphicFramePr>
        <p:xfrm>
          <a:off x="1857351" y="1733077"/>
          <a:ext cx="84185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5274F97-0F13-42E5-9A1D-07478243785D}" type="slidenum">
              <a:rPr lang="nl-BE" smtClean="0"/>
              <a:t>4</a:t>
            </a:fld>
            <a:endParaRPr lang="nl-BE"/>
          </a:p>
        </p:txBody>
      </p:sp>
      <p:sp>
        <p:nvSpPr>
          <p:cNvPr id="10" name="TextBox 9"/>
          <p:cNvSpPr txBox="1"/>
          <p:nvPr/>
        </p:nvSpPr>
        <p:spPr>
          <a:xfrm>
            <a:off x="5360670" y="3769758"/>
            <a:ext cx="877824" cy="400110"/>
          </a:xfrm>
          <a:prstGeom prst="rect">
            <a:avLst/>
          </a:prstGeom>
          <a:noFill/>
        </p:spPr>
        <p:txBody>
          <a:bodyPr wrap="square" rtlCol="0">
            <a:spAutoFit/>
          </a:bodyPr>
          <a:lstStyle/>
          <a:p>
            <a:r>
              <a:rPr lang="en-US" sz="2000" b="1" dirty="0">
                <a:solidFill>
                  <a:schemeClr val="accent6">
                    <a:lumMod val="75000"/>
                  </a:schemeClr>
                </a:solidFill>
              </a:rPr>
              <a:t>24%</a:t>
            </a:r>
          </a:p>
        </p:txBody>
      </p:sp>
      <p:sp>
        <p:nvSpPr>
          <p:cNvPr id="11" name="TextBox 10"/>
          <p:cNvSpPr txBox="1"/>
          <p:nvPr/>
        </p:nvSpPr>
        <p:spPr>
          <a:xfrm>
            <a:off x="9588246" y="3769758"/>
            <a:ext cx="877824" cy="400110"/>
          </a:xfrm>
          <a:prstGeom prst="rect">
            <a:avLst/>
          </a:prstGeom>
          <a:noFill/>
        </p:spPr>
        <p:txBody>
          <a:bodyPr wrap="square" rtlCol="0">
            <a:spAutoFit/>
          </a:bodyPr>
          <a:lstStyle/>
          <a:p>
            <a:r>
              <a:rPr lang="en-US" sz="2000" b="1" dirty="0">
                <a:solidFill>
                  <a:schemeClr val="accent6">
                    <a:lumMod val="75000"/>
                  </a:schemeClr>
                </a:solidFill>
              </a:rPr>
              <a:t>35%</a:t>
            </a:r>
          </a:p>
        </p:txBody>
      </p:sp>
      <p:sp>
        <p:nvSpPr>
          <p:cNvPr id="13" name="Right Arrow 12"/>
          <p:cNvSpPr/>
          <p:nvPr/>
        </p:nvSpPr>
        <p:spPr>
          <a:xfrm>
            <a:off x="6238494" y="3581401"/>
            <a:ext cx="3349752" cy="651407"/>
          </a:xfrm>
          <a:prstGeom prst="rightArrow">
            <a:avLst>
              <a:gd name="adj1" fmla="val 64865"/>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Percent of total headcount that are DE increased 11%</a:t>
            </a:r>
          </a:p>
        </p:txBody>
      </p:sp>
      <p:sp>
        <p:nvSpPr>
          <p:cNvPr id="9" name="TextBox 8"/>
          <p:cNvSpPr txBox="1"/>
          <p:nvPr/>
        </p:nvSpPr>
        <p:spPr>
          <a:xfrm>
            <a:off x="1890724" y="5697650"/>
            <a:ext cx="8471512" cy="646331"/>
          </a:xfrm>
          <a:prstGeom prst="rect">
            <a:avLst/>
          </a:prstGeom>
          <a:noFill/>
        </p:spPr>
        <p:txBody>
          <a:bodyPr wrap="square" rtlCol="0">
            <a:spAutoFit/>
          </a:bodyPr>
          <a:lstStyle/>
          <a:p>
            <a:r>
              <a:rPr lang="en-US" b="1" dirty="0"/>
              <a:t>NOTABLE MILESTONE: As of 2014-15, Hispanics have outnumbered Whites in distance education enrollments.  </a:t>
            </a:r>
          </a:p>
        </p:txBody>
      </p:sp>
    </p:spTree>
    <p:extLst>
      <p:ext uri="{BB962C8B-B14F-4D97-AF65-F5344CB8AC3E}">
        <p14:creationId xmlns:p14="http://schemas.microsoft.com/office/powerpoint/2010/main" val="13707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873746" cy="1219200"/>
          </a:xfrm>
        </p:spPr>
        <p:txBody>
          <a:bodyPr>
            <a:normAutofit fontScale="90000"/>
          </a:bodyPr>
          <a:lstStyle/>
          <a:p>
            <a:r>
              <a:rPr lang="en-US" dirty="0" smtClean="0"/>
              <a:t>Closing the Student Success gap between Traditional and Distance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737680"/>
              </p:ext>
            </p:extLst>
          </p:nvPr>
        </p:nvGraphicFramePr>
        <p:xfrm>
          <a:off x="1986884" y="1883226"/>
          <a:ext cx="8229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5274F97-0F13-42E5-9A1D-07478243785D}" type="slidenum">
              <a:rPr lang="nl-BE" smtClean="0"/>
              <a:t>5</a:t>
            </a:fld>
            <a:endParaRPr lang="nl-BE"/>
          </a:p>
        </p:txBody>
      </p:sp>
      <p:sp>
        <p:nvSpPr>
          <p:cNvPr id="6" name="Rectangle 5"/>
          <p:cNvSpPr/>
          <p:nvPr/>
        </p:nvSpPr>
        <p:spPr>
          <a:xfrm>
            <a:off x="4541547" y="2971800"/>
            <a:ext cx="718249" cy="400110"/>
          </a:xfrm>
          <a:prstGeom prst="rect">
            <a:avLst/>
          </a:prstGeom>
          <a:noFill/>
        </p:spPr>
        <p:txBody>
          <a:bodyPr wrap="squar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67%</a:t>
            </a:r>
          </a:p>
        </p:txBody>
      </p:sp>
      <p:sp>
        <p:nvSpPr>
          <p:cNvPr id="7" name="Rectangle 6"/>
          <p:cNvSpPr/>
          <p:nvPr/>
        </p:nvSpPr>
        <p:spPr>
          <a:xfrm>
            <a:off x="9467782" y="2771745"/>
            <a:ext cx="718249" cy="400110"/>
          </a:xfrm>
          <a:prstGeom prst="rect">
            <a:avLst/>
          </a:prstGeom>
          <a:noFill/>
        </p:spPr>
        <p:txBody>
          <a:bodyPr wrap="squar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70%</a:t>
            </a:r>
          </a:p>
        </p:txBody>
      </p:sp>
      <p:sp>
        <p:nvSpPr>
          <p:cNvPr id="8" name="Rectangle 7"/>
          <p:cNvSpPr/>
          <p:nvPr/>
        </p:nvSpPr>
        <p:spPr>
          <a:xfrm>
            <a:off x="4541546" y="3827341"/>
            <a:ext cx="718249" cy="400110"/>
          </a:xfrm>
          <a:prstGeom prst="rect">
            <a:avLst/>
          </a:prstGeom>
          <a:noFill/>
        </p:spPr>
        <p:txBody>
          <a:bodyPr wrap="square" lIns="91440" tIns="45720" rIns="91440" bIns="45720">
            <a:spAutoFit/>
          </a:bodyPr>
          <a:lstStyle/>
          <a:p>
            <a:pPr algn="ctr"/>
            <a:r>
              <a:rPr lang="en-US" sz="2000" dirty="0">
                <a:ln w="0"/>
                <a:solidFill>
                  <a:schemeClr val="accent2">
                    <a:lumMod val="75000"/>
                  </a:schemeClr>
                </a:solidFill>
                <a:effectLst>
                  <a:outerShdw blurRad="38100" dist="25400" dir="5400000" algn="ctr" rotWithShape="0">
                    <a:srgbClr val="6E747A">
                      <a:alpha val="43000"/>
                    </a:srgbClr>
                  </a:outerShdw>
                </a:effectLst>
              </a:rPr>
              <a:t>55%</a:t>
            </a:r>
          </a:p>
        </p:txBody>
      </p:sp>
      <p:sp>
        <p:nvSpPr>
          <p:cNvPr id="9" name="Rectangle 8"/>
          <p:cNvSpPr/>
          <p:nvPr/>
        </p:nvSpPr>
        <p:spPr>
          <a:xfrm>
            <a:off x="9496615" y="3648045"/>
            <a:ext cx="718249" cy="400110"/>
          </a:xfrm>
          <a:prstGeom prst="rect">
            <a:avLst/>
          </a:prstGeom>
          <a:noFill/>
        </p:spPr>
        <p:txBody>
          <a:bodyPr wrap="square" lIns="91440" tIns="45720" rIns="91440" bIns="45720">
            <a:spAutoFit/>
          </a:bodyPr>
          <a:lstStyle/>
          <a:p>
            <a:pPr algn="ctr"/>
            <a:r>
              <a:rPr lang="en-US" sz="2000" dirty="0">
                <a:ln w="0"/>
                <a:solidFill>
                  <a:schemeClr val="accent2">
                    <a:lumMod val="75000"/>
                  </a:schemeClr>
                </a:solidFill>
                <a:effectLst>
                  <a:outerShdw blurRad="38100" dist="25400" dir="5400000" algn="ctr" rotWithShape="0">
                    <a:srgbClr val="6E747A">
                      <a:alpha val="43000"/>
                    </a:srgbClr>
                  </a:outerShdw>
                </a:effectLst>
              </a:rPr>
              <a:t>64%</a:t>
            </a:r>
          </a:p>
        </p:txBody>
      </p:sp>
      <p:sp>
        <p:nvSpPr>
          <p:cNvPr id="10" name="Rectangle 9"/>
          <p:cNvSpPr/>
          <p:nvPr/>
        </p:nvSpPr>
        <p:spPr>
          <a:xfrm>
            <a:off x="3855746" y="4467255"/>
            <a:ext cx="2133600" cy="400110"/>
          </a:xfrm>
          <a:prstGeom prst="rect">
            <a:avLst/>
          </a:prstGeom>
          <a:noFill/>
        </p:spPr>
        <p:txBody>
          <a:bodyPr wrap="square" lIns="91440" tIns="45720" rIns="91440" bIns="45720">
            <a:spAutoFit/>
          </a:bodyPr>
          <a:lstStyle/>
          <a:p>
            <a:pPr algn="ctr"/>
            <a:r>
              <a:rPr lang="en-US" sz="2000" b="1" dirty="0">
                <a:ln w="0"/>
                <a:solidFill>
                  <a:srgbClr val="C00000"/>
                </a:solidFill>
                <a:effectLst>
                  <a:outerShdw blurRad="38100" dist="25400" dir="5400000" algn="ctr" rotWithShape="0">
                    <a:srgbClr val="6E747A">
                      <a:alpha val="43000"/>
                    </a:srgbClr>
                  </a:outerShdw>
                </a:effectLst>
              </a:rPr>
              <a:t>12% Difference</a:t>
            </a:r>
          </a:p>
        </p:txBody>
      </p:sp>
      <p:sp>
        <p:nvSpPr>
          <p:cNvPr id="11" name="Rectangle 10"/>
          <p:cNvSpPr/>
          <p:nvPr/>
        </p:nvSpPr>
        <p:spPr>
          <a:xfrm>
            <a:off x="8052430" y="4482085"/>
            <a:ext cx="2133600" cy="400110"/>
          </a:xfrm>
          <a:prstGeom prst="rect">
            <a:avLst/>
          </a:prstGeom>
          <a:noFill/>
        </p:spPr>
        <p:txBody>
          <a:bodyPr wrap="square" lIns="91440" tIns="45720" rIns="91440" bIns="45720">
            <a:spAutoFit/>
          </a:bodyPr>
          <a:lstStyle/>
          <a:p>
            <a:pPr algn="ctr"/>
            <a:r>
              <a:rPr lang="en-US" sz="2000" b="1" dirty="0">
                <a:ln w="0"/>
                <a:solidFill>
                  <a:srgbClr val="C00000"/>
                </a:solidFill>
                <a:effectLst>
                  <a:outerShdw blurRad="38100" dist="25400" dir="5400000" algn="ctr" rotWithShape="0">
                    <a:srgbClr val="6E747A">
                      <a:alpha val="43000"/>
                    </a:srgbClr>
                  </a:outerShdw>
                </a:effectLst>
              </a:rPr>
              <a:t>6% Difference</a:t>
            </a:r>
          </a:p>
        </p:txBody>
      </p:sp>
      <p:sp>
        <p:nvSpPr>
          <p:cNvPr id="12" name="Oval 11"/>
          <p:cNvSpPr/>
          <p:nvPr/>
        </p:nvSpPr>
        <p:spPr>
          <a:xfrm>
            <a:off x="4413864" y="2717450"/>
            <a:ext cx="838200" cy="16955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76663" y="2569610"/>
            <a:ext cx="838200" cy="16955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0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P spid="8" grpId="0"/>
      <p:bldP spid="9" grpId="0"/>
      <p:bldP spid="10"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7076" y="406908"/>
            <a:ext cx="2400300" cy="1737360"/>
          </a:xfrm>
        </p:spPr>
        <p:txBody>
          <a:bodyPr>
            <a:noAutofit/>
          </a:bodyPr>
          <a:lstStyle/>
          <a:p>
            <a:r>
              <a:rPr lang="en-US" sz="3200" dirty="0"/>
              <a:t>Success rates by gender from 2005 to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99891803"/>
              </p:ext>
            </p:extLst>
          </p:nvPr>
        </p:nvGraphicFramePr>
        <p:xfrm>
          <a:off x="4665676" y="157963"/>
          <a:ext cx="6546807" cy="59294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7936230" y="2144268"/>
            <a:ext cx="2400300" cy="3570732"/>
          </a:xfrm>
        </p:spPr>
        <p:txBody>
          <a:bodyPr>
            <a:normAutofit/>
          </a:bodyPr>
          <a:lstStyle/>
          <a:p>
            <a:r>
              <a:rPr lang="en-US" sz="1600" dirty="0"/>
              <a:t>Both female and male students improved their success rate over time.</a:t>
            </a:r>
          </a:p>
          <a:p>
            <a:r>
              <a:rPr lang="en-US" sz="1600" dirty="0"/>
              <a:t>More than half successfully completed their courses.</a:t>
            </a:r>
          </a:p>
          <a:p>
            <a:r>
              <a:rPr lang="en-US" sz="1600" dirty="0"/>
              <a:t>Females had slightly higher success rates than males. (The difference is only 1%)</a:t>
            </a:r>
          </a:p>
        </p:txBody>
      </p:sp>
      <p:sp>
        <p:nvSpPr>
          <p:cNvPr id="5" name="Slide Number Placeholder 4"/>
          <p:cNvSpPr>
            <a:spLocks noGrp="1"/>
          </p:cNvSpPr>
          <p:nvPr>
            <p:ph type="sldNum" sz="quarter" idx="12"/>
          </p:nvPr>
        </p:nvSpPr>
        <p:spPr/>
        <p:txBody>
          <a:bodyPr/>
          <a:lstStyle/>
          <a:p>
            <a:fld id="{B5274F97-0F13-42E5-9A1D-07478243785D}" type="slidenum">
              <a:rPr lang="nl-BE" smtClean="0"/>
              <a:t>6</a:t>
            </a:fld>
            <a:endParaRPr lang="nl-BE"/>
          </a:p>
        </p:txBody>
      </p:sp>
      <p:sp>
        <p:nvSpPr>
          <p:cNvPr id="7" name="TextBox 6"/>
          <p:cNvSpPr txBox="1"/>
          <p:nvPr/>
        </p:nvSpPr>
        <p:spPr>
          <a:xfrm>
            <a:off x="7564047" y="6336338"/>
            <a:ext cx="2133600" cy="307777"/>
          </a:xfrm>
          <a:prstGeom prst="rect">
            <a:avLst/>
          </a:prstGeom>
          <a:noFill/>
        </p:spPr>
        <p:txBody>
          <a:bodyPr wrap="square" rtlCol="0">
            <a:spAutoFit/>
          </a:bodyPr>
          <a:lstStyle/>
          <a:p>
            <a:r>
              <a:rPr lang="en-US" sz="1400" b="1" dirty="0"/>
              <a:t>*NOTE: y-axis is truncated</a:t>
            </a:r>
          </a:p>
        </p:txBody>
      </p:sp>
    </p:spTree>
    <p:extLst>
      <p:ext uri="{BB962C8B-B14F-4D97-AF65-F5344CB8AC3E}">
        <p14:creationId xmlns:p14="http://schemas.microsoft.com/office/powerpoint/2010/main" val="358509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936230" y="304800"/>
            <a:ext cx="2400300" cy="1737360"/>
          </a:xfrm>
        </p:spPr>
        <p:txBody>
          <a:bodyPr>
            <a:noAutofit/>
          </a:bodyPr>
          <a:lstStyle/>
          <a:p>
            <a:r>
              <a:rPr lang="en-US" sz="3200" dirty="0"/>
              <a:t>Success Rates by Ethnicity from 2005 to 2015</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93294003"/>
              </p:ext>
            </p:extLst>
          </p:nvPr>
        </p:nvGraphicFramePr>
        <p:xfrm>
          <a:off x="4880337" y="0"/>
          <a:ext cx="6332145" cy="64010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half" idx="2"/>
          </p:nvPr>
        </p:nvSpPr>
        <p:spPr>
          <a:xfrm>
            <a:off x="7936230" y="2042160"/>
            <a:ext cx="2400300" cy="4053840"/>
          </a:xfrm>
        </p:spPr>
        <p:txBody>
          <a:bodyPr>
            <a:normAutofit fontScale="92500"/>
          </a:bodyPr>
          <a:lstStyle/>
          <a:p>
            <a:r>
              <a:rPr lang="en-US" sz="1600" dirty="0"/>
              <a:t>All Ethnicities improved over time.</a:t>
            </a:r>
          </a:p>
          <a:p>
            <a:r>
              <a:rPr lang="en-US" sz="1600" dirty="0"/>
              <a:t>In 2015:</a:t>
            </a:r>
          </a:p>
          <a:p>
            <a:r>
              <a:rPr lang="en-US" sz="1600" dirty="0"/>
              <a:t>Asian/Pacific Islanders had the highest success rates (69%) followed by Whites (67%) then Filipino (63%).</a:t>
            </a:r>
          </a:p>
          <a:p>
            <a:r>
              <a:rPr lang="en-US" sz="1600" dirty="0"/>
              <a:t>The lowest success rates are with Black/African American students (48%) followed by Native Americans (55%) and then Hispanics (58%)</a:t>
            </a:r>
          </a:p>
          <a:p>
            <a:r>
              <a:rPr lang="en-US" sz="1600" dirty="0"/>
              <a:t>Students who selected more than one ethnicity were slightly above Hispanics.</a:t>
            </a:r>
          </a:p>
          <a:p>
            <a:endParaRPr lang="en-US" dirty="0"/>
          </a:p>
        </p:txBody>
      </p:sp>
      <p:sp>
        <p:nvSpPr>
          <p:cNvPr id="4" name="Slide Number Placeholder 3"/>
          <p:cNvSpPr>
            <a:spLocks noGrp="1"/>
          </p:cNvSpPr>
          <p:nvPr>
            <p:ph type="sldNum" sz="quarter" idx="12"/>
          </p:nvPr>
        </p:nvSpPr>
        <p:spPr/>
        <p:txBody>
          <a:bodyPr/>
          <a:lstStyle/>
          <a:p>
            <a:fld id="{B5274F97-0F13-42E5-9A1D-07478243785D}" type="slidenum">
              <a:rPr lang="nl-BE" smtClean="0"/>
              <a:t>7</a:t>
            </a:fld>
            <a:endParaRPr lang="nl-BE"/>
          </a:p>
        </p:txBody>
      </p:sp>
      <p:sp>
        <p:nvSpPr>
          <p:cNvPr id="11" name="TextBox 10"/>
          <p:cNvSpPr txBox="1"/>
          <p:nvPr/>
        </p:nvSpPr>
        <p:spPr>
          <a:xfrm>
            <a:off x="6869430" y="6399616"/>
            <a:ext cx="2133600" cy="307777"/>
          </a:xfrm>
          <a:prstGeom prst="rect">
            <a:avLst/>
          </a:prstGeom>
          <a:noFill/>
        </p:spPr>
        <p:txBody>
          <a:bodyPr wrap="square" rtlCol="0">
            <a:spAutoFit/>
          </a:bodyPr>
          <a:lstStyle/>
          <a:p>
            <a:r>
              <a:rPr lang="en-US" sz="1400" b="1" dirty="0"/>
              <a:t>*NOTE: y-axis is truncated</a:t>
            </a:r>
          </a:p>
        </p:txBody>
      </p:sp>
    </p:spTree>
    <p:extLst>
      <p:ext uri="{BB962C8B-B14F-4D97-AF65-F5344CB8AC3E}">
        <p14:creationId xmlns:p14="http://schemas.microsoft.com/office/powerpoint/2010/main" val="65133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pic>
        <p:nvPicPr>
          <p:cNvPr id="5" name="Content Placeholder 4"/>
          <p:cNvPicPr>
            <a:picLocks noGrp="1"/>
          </p:cNvPicPr>
          <p:nvPr>
            <p:ph idx="1"/>
          </p:nvPr>
        </p:nvPicPr>
        <p:blipFill>
          <a:blip r:embed="rId2"/>
          <a:stretch>
            <a:fillRect/>
          </a:stretch>
        </p:blipFill>
        <p:spPr>
          <a:xfrm>
            <a:off x="1785256" y="1099705"/>
            <a:ext cx="8360230" cy="5360080"/>
          </a:xfrm>
          <a:prstGeom prst="rect">
            <a:avLst/>
          </a:prstGeom>
        </p:spPr>
      </p:pic>
      <p:sp>
        <p:nvSpPr>
          <p:cNvPr id="6" name="TextBox 5"/>
          <p:cNvSpPr txBox="1"/>
          <p:nvPr/>
        </p:nvSpPr>
        <p:spPr>
          <a:xfrm>
            <a:off x="4023360" y="6182786"/>
            <a:ext cx="4206240" cy="276999"/>
          </a:xfrm>
          <a:prstGeom prst="rect">
            <a:avLst/>
          </a:prstGeom>
          <a:noFill/>
        </p:spPr>
        <p:txBody>
          <a:bodyPr wrap="square" rtlCol="0">
            <a:spAutoFit/>
          </a:bodyPr>
          <a:lstStyle/>
          <a:p>
            <a:r>
              <a:rPr lang="en-US" sz="1200" dirty="0" smtClean="0"/>
              <a:t>Source: CCCCO </a:t>
            </a:r>
            <a:r>
              <a:rPr lang="en-US" sz="1200" dirty="0" err="1" smtClean="0"/>
              <a:t>Datamart</a:t>
            </a:r>
            <a:r>
              <a:rPr lang="en-US" sz="1200" dirty="0" smtClean="0"/>
              <a:t> for all credit, internet-based courses</a:t>
            </a:r>
            <a:endParaRPr lang="en-US" sz="1200" dirty="0"/>
          </a:p>
        </p:txBody>
      </p:sp>
    </p:spTree>
    <p:extLst>
      <p:ext uri="{BB962C8B-B14F-4D97-AF65-F5344CB8AC3E}">
        <p14:creationId xmlns:p14="http://schemas.microsoft.com/office/powerpoint/2010/main" val="190604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Curriculum Institute – July 2017</a:t>
            </a:r>
            <a:endParaRPr lang="en-US" dirty="0"/>
          </a:p>
        </p:txBody>
      </p:sp>
      <p:pic>
        <p:nvPicPr>
          <p:cNvPr id="6" name="Picture 5"/>
          <p:cNvPicPr/>
          <p:nvPr/>
        </p:nvPicPr>
        <p:blipFill>
          <a:blip r:embed="rId2"/>
          <a:stretch>
            <a:fillRect/>
          </a:stretch>
        </p:blipFill>
        <p:spPr>
          <a:xfrm>
            <a:off x="1805939" y="1181735"/>
            <a:ext cx="8579031" cy="5278050"/>
          </a:xfrm>
          <a:prstGeom prst="rect">
            <a:avLst/>
          </a:prstGeom>
        </p:spPr>
      </p:pic>
      <p:sp>
        <p:nvSpPr>
          <p:cNvPr id="8" name="TextBox 7"/>
          <p:cNvSpPr txBox="1"/>
          <p:nvPr/>
        </p:nvSpPr>
        <p:spPr>
          <a:xfrm>
            <a:off x="4023360" y="6182786"/>
            <a:ext cx="4206240" cy="276999"/>
          </a:xfrm>
          <a:prstGeom prst="rect">
            <a:avLst/>
          </a:prstGeom>
          <a:noFill/>
        </p:spPr>
        <p:txBody>
          <a:bodyPr wrap="square" rtlCol="0">
            <a:spAutoFit/>
          </a:bodyPr>
          <a:lstStyle/>
          <a:p>
            <a:r>
              <a:rPr lang="en-US" sz="1200" dirty="0" smtClean="0"/>
              <a:t>Source: CCCCO </a:t>
            </a:r>
            <a:r>
              <a:rPr lang="en-US" sz="1200" dirty="0" err="1" smtClean="0"/>
              <a:t>Datamart</a:t>
            </a:r>
            <a:r>
              <a:rPr lang="en-US" sz="1200" dirty="0" smtClean="0"/>
              <a:t> for all credit, internet-based courses</a:t>
            </a:r>
            <a:endParaRPr lang="en-US" sz="1200" dirty="0"/>
          </a:p>
        </p:txBody>
      </p:sp>
    </p:spTree>
    <p:extLst>
      <p:ext uri="{BB962C8B-B14F-4D97-AF65-F5344CB8AC3E}">
        <p14:creationId xmlns:p14="http://schemas.microsoft.com/office/powerpoint/2010/main" val="14458364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3798</TotalTime>
  <Words>1668</Words>
  <Application>Microsoft Macintosh PowerPoint</Application>
  <PresentationFormat>Widescreen</PresentationFormat>
  <Paragraphs>250</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Calibri Light</vt:lpstr>
      <vt:lpstr>Wingdings</vt:lpstr>
      <vt:lpstr>Retrospect</vt:lpstr>
      <vt:lpstr>Using Design Standards in Online Education to Address Equity Gaps </vt:lpstr>
      <vt:lpstr>Overview</vt:lpstr>
      <vt:lpstr>Distance education is primarily online</vt:lpstr>
      <vt:lpstr>Distance Education enrollment is up </vt:lpstr>
      <vt:lpstr>Closing the Student Success gap between Traditional and Distance Education</vt:lpstr>
      <vt:lpstr>Success rates by gender from 2005 to 2015</vt:lpstr>
      <vt:lpstr>Success Rates by Ethnicity from 2005 to 2015</vt:lpstr>
      <vt:lpstr>Online Education, Success, and Equity </vt:lpstr>
      <vt:lpstr>Online Education, Success, and Equity </vt:lpstr>
      <vt:lpstr>Success Rates by Disability from 2005 to 2015</vt:lpstr>
      <vt:lpstr>Conclusion: There’s room for improvement with the right tools for success</vt:lpstr>
      <vt:lpstr>Online Education, Success, and Equity </vt:lpstr>
      <vt:lpstr>Online Education, Success, and Equity </vt:lpstr>
      <vt:lpstr>Online Education, Success, and Equity </vt:lpstr>
      <vt:lpstr>Designing Online Courses for Success</vt:lpstr>
      <vt:lpstr>Designing Online Courses for Success</vt:lpstr>
      <vt:lpstr>Equity by Design:  Five Principles</vt:lpstr>
      <vt:lpstr>CCC &amp; Online Education Initiative (OEI) Tools</vt:lpstr>
      <vt:lpstr>CCC &amp; Online Education Initiative (OEI) Tools</vt:lpstr>
      <vt:lpstr>OEI Design Standards Rubric </vt:lpstr>
      <vt:lpstr>PowerPoint Presentation</vt:lpstr>
      <vt:lpstr>PowerPoint Presentation</vt:lpstr>
      <vt:lpstr>PowerPoint Presentation</vt:lpstr>
      <vt:lpstr>Resources</vt:lpstr>
      <vt:lpstr>Questions?  Thank you!</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the Conversation: Disaggregation of Student Learning Outcomes (SLO) Assessments</dc:title>
  <dc:creator>Randy Beach</dc:creator>
  <cp:lastModifiedBy>Microsoft Office User</cp:lastModifiedBy>
  <cp:revision>59</cp:revision>
  <dcterms:created xsi:type="dcterms:W3CDTF">2017-03-30T16:20:17Z</dcterms:created>
  <dcterms:modified xsi:type="dcterms:W3CDTF">2017-07-14T03:51:46Z</dcterms:modified>
</cp:coreProperties>
</file>