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4"/>
  </p:notesMasterIdLst>
  <p:handoutMasterIdLst>
    <p:handoutMasterId r:id="rId25"/>
  </p:handoutMasterIdLst>
  <p:sldIdLst>
    <p:sldId id="256" r:id="rId2"/>
    <p:sldId id="257" r:id="rId3"/>
    <p:sldId id="258" r:id="rId4"/>
    <p:sldId id="265" r:id="rId5"/>
    <p:sldId id="279" r:id="rId6"/>
    <p:sldId id="277" r:id="rId7"/>
    <p:sldId id="280" r:id="rId8"/>
    <p:sldId id="259" r:id="rId9"/>
    <p:sldId id="260" r:id="rId10"/>
    <p:sldId id="264" r:id="rId11"/>
    <p:sldId id="261" r:id="rId12"/>
    <p:sldId id="266" r:id="rId13"/>
    <p:sldId id="267" r:id="rId14"/>
    <p:sldId id="268" r:id="rId15"/>
    <p:sldId id="270" r:id="rId16"/>
    <p:sldId id="271" r:id="rId17"/>
    <p:sldId id="272" r:id="rId18"/>
    <p:sldId id="273" r:id="rId19"/>
    <p:sldId id="274" r:id="rId20"/>
    <p:sldId id="275" r:id="rId21"/>
    <p:sldId id="263" r:id="rId22"/>
    <p:sldId id="278" r:id="rId2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38" autoAdjust="0"/>
    <p:restoredTop sz="93590" autoAdjust="0"/>
  </p:normalViewPr>
  <p:slideViewPr>
    <p:cSldViewPr snapToGrid="0" snapToObjects="1">
      <p:cViewPr varScale="1">
        <p:scale>
          <a:sx n="63" d="100"/>
          <a:sy n="63" d="100"/>
        </p:scale>
        <p:origin x="1248" y="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E369C9EC-5296-D44A-A7E3-9D50F2CBDD28}" type="datetimeFigureOut">
              <a:rPr lang="en-US" smtClean="0"/>
              <a:t>7/11/2019</a:t>
            </a:fld>
            <a:endParaRPr lang="en-US"/>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20AE1346-2993-0F4D-AEB3-7C0F53CDDF6D}" type="slidenum">
              <a:rPr lang="en-US" smtClean="0"/>
              <a:t>‹#›</a:t>
            </a:fld>
            <a:endParaRPr lang="en-US"/>
          </a:p>
        </p:txBody>
      </p:sp>
    </p:spTree>
    <p:extLst>
      <p:ext uri="{BB962C8B-B14F-4D97-AF65-F5344CB8AC3E}">
        <p14:creationId xmlns:p14="http://schemas.microsoft.com/office/powerpoint/2010/main" val="109397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AC8C79D6-1503-7C47-8D3D-9B8B046E9A19}" type="datetimeFigureOut">
              <a:rPr lang="en-US" smtClean="0"/>
              <a:t>7/11/2019</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A898C551-7708-9B49-90E3-D153F408E572}" type="slidenum">
              <a:rPr lang="en-US" smtClean="0"/>
              <a:t>‹#›</a:t>
            </a:fld>
            <a:endParaRPr lang="en-US"/>
          </a:p>
        </p:txBody>
      </p:sp>
    </p:spTree>
    <p:extLst>
      <p:ext uri="{BB962C8B-B14F-4D97-AF65-F5344CB8AC3E}">
        <p14:creationId xmlns:p14="http://schemas.microsoft.com/office/powerpoint/2010/main" val="5880962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extranet.cccco.edu/Portals/1/TRIS/MIS/Left_Nav/DED/Data_Elements/CB/cb26.pdf"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a:t>
            </a:fld>
            <a:endParaRPr lang="en-US"/>
          </a:p>
        </p:txBody>
      </p:sp>
    </p:spTree>
    <p:extLst>
      <p:ext uri="{BB962C8B-B14F-4D97-AF65-F5344CB8AC3E}">
        <p14:creationId xmlns:p14="http://schemas.microsoft.com/office/powerpoint/2010/main" val="577175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5</a:t>
            </a:fld>
            <a:endParaRPr lang="en-US"/>
          </a:p>
        </p:txBody>
      </p:sp>
    </p:spTree>
    <p:extLst>
      <p:ext uri="{BB962C8B-B14F-4D97-AF65-F5344CB8AC3E}">
        <p14:creationId xmlns:p14="http://schemas.microsoft.com/office/powerpoint/2010/main" val="3179597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6</a:t>
            </a:fld>
            <a:endParaRPr lang="en-US"/>
          </a:p>
        </p:txBody>
      </p:sp>
    </p:spTree>
    <p:extLst>
      <p:ext uri="{BB962C8B-B14F-4D97-AF65-F5344CB8AC3E}">
        <p14:creationId xmlns:p14="http://schemas.microsoft.com/office/powerpoint/2010/main" val="12191887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7</a:t>
            </a:fld>
            <a:endParaRPr lang="en-US"/>
          </a:p>
        </p:txBody>
      </p:sp>
    </p:spTree>
    <p:extLst>
      <p:ext uri="{BB962C8B-B14F-4D97-AF65-F5344CB8AC3E}">
        <p14:creationId xmlns:p14="http://schemas.microsoft.com/office/powerpoint/2010/main" val="1070627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the</a:t>
            </a:r>
            <a:r>
              <a:rPr lang="en-US" baseline="0" dirty="0"/>
              <a:t> audience </a:t>
            </a:r>
            <a:r>
              <a:rPr lang="mr-IN" baseline="0" dirty="0"/>
              <a:t>–</a:t>
            </a:r>
            <a:r>
              <a:rPr lang="en-US" baseline="0" dirty="0"/>
              <a:t> what is happening? What does placement consist of?</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8</a:t>
            </a:fld>
            <a:endParaRPr lang="en-US"/>
          </a:p>
        </p:txBody>
      </p:sp>
    </p:spTree>
    <p:extLst>
      <p:ext uri="{BB962C8B-B14F-4D97-AF65-F5344CB8AC3E}">
        <p14:creationId xmlns:p14="http://schemas.microsoft.com/office/powerpoint/2010/main" val="1442407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Collaboratively review the role of new MIS codes in collecting data and review the re-coding developed to track AB 705 changes</a:t>
            </a:r>
          </a:p>
          <a:p>
            <a:pPr lvl="0"/>
            <a:r>
              <a:rPr lang="en-US" dirty="0"/>
              <a:t>Jointly develop a research plan and agenda in collaboration with your AB 705 workgroup/steering committee and/or with faculty from each department/discipline</a:t>
            </a:r>
          </a:p>
        </p:txBody>
      </p:sp>
      <p:sp>
        <p:nvSpPr>
          <p:cNvPr id="4" name="Slide Number Placeholder 3"/>
          <p:cNvSpPr>
            <a:spLocks noGrp="1"/>
          </p:cNvSpPr>
          <p:nvPr>
            <p:ph type="sldNum" sz="quarter" idx="10"/>
          </p:nvPr>
        </p:nvSpPr>
        <p:spPr/>
        <p:txBody>
          <a:bodyPr/>
          <a:lstStyle/>
          <a:p>
            <a:fld id="{A898C551-7708-9B49-90E3-D153F408E572}" type="slidenum">
              <a:rPr lang="en-US" smtClean="0"/>
              <a:t>16</a:t>
            </a:fld>
            <a:endParaRPr lang="en-US"/>
          </a:p>
        </p:txBody>
      </p:sp>
    </p:spTree>
    <p:extLst>
      <p:ext uri="{BB962C8B-B14F-4D97-AF65-F5344CB8AC3E}">
        <p14:creationId xmlns:p14="http://schemas.microsoft.com/office/powerpoint/2010/main" val="1144094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a:t>identify coding for </a:t>
            </a:r>
            <a:r>
              <a:rPr lang="en-US" u="sng" dirty="0">
                <a:hlinkClick r:id="rId3"/>
              </a:rPr>
              <a:t>support versus target courses</a:t>
            </a:r>
            <a:r>
              <a:rPr lang="en-US" dirty="0"/>
              <a:t> in order to determine efficacy of support formats for specific groups and in order to validate whether support courses should be required, optional, embedded or some other modification </a:t>
            </a:r>
          </a:p>
          <a:p>
            <a:endParaRPr lang="en-US" dirty="0"/>
          </a:p>
          <a:p>
            <a:endParaRPr lang="en-US" dirty="0"/>
          </a:p>
          <a:p>
            <a:pPr lvl="0"/>
            <a:r>
              <a:rPr lang="en-US" sz="1200" kern="1200" dirty="0">
                <a:solidFill>
                  <a:schemeClr val="tx1"/>
                </a:solidFill>
                <a:effectLst/>
                <a:latin typeface="+mn-lt"/>
                <a:ea typeface="+mn-ea"/>
                <a:cs typeface="+mn-cs"/>
              </a:rPr>
              <a:t>Faculty and IR should work together to develop surveys to gather feedback from students and faculty including: why students may drop or withdraw, the perceived rigor of the course, if they felt the course was a good fit for their skill level, if enough support was provided, if the type of support provided was effective, etc. </a:t>
            </a:r>
            <a:endParaRPr lang="en-US" sz="14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Faculty may choose to be surveyed on their perceptions around student ability, supports, additional needs such as professional development, etc. </a:t>
            </a:r>
            <a:endParaRPr lang="en-US" sz="14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Consider that part-time faculty may have a different set of needs, concerns, or feedback than full-time faculty</a:t>
            </a:r>
            <a:endParaRPr lang="en-US" sz="14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Include a variety of disciplines in order to understand the scope across the institution</a:t>
            </a:r>
            <a:endParaRPr lang="en-US" sz="14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19</a:t>
            </a:fld>
            <a:endParaRPr lang="en-US"/>
          </a:p>
        </p:txBody>
      </p:sp>
    </p:spTree>
    <p:extLst>
      <p:ext uri="{BB962C8B-B14F-4D97-AF65-F5344CB8AC3E}">
        <p14:creationId xmlns:p14="http://schemas.microsoft.com/office/powerpoint/2010/main" val="4210085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936D20-144E-4E25-819E-988C3D6312E2}" type="datetime2">
              <a:rPr lang="en-US" smtClean="0"/>
              <a:t>Thursday, July 11,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8CAF9C-25E2-47C9-8882-6E9F58137086}" type="datetime2">
              <a:rPr lang="en-US" smtClean="0"/>
              <a:t>Thursday, July 11,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B79C1A-8AD0-4E2B-B7DB-617E63528887}" type="datetime2">
              <a:rPr lang="en-US" smtClean="0"/>
              <a:t>Thursday, July 11,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800"/>
            </a:lvl1pPr>
          </a:lstStyle>
          <a:p>
            <a:r>
              <a:rPr lang="en-US" dirty="0"/>
              <a:t>Click to edit Master title style</a:t>
            </a:r>
          </a:p>
        </p:txBody>
      </p:sp>
      <p:sp>
        <p:nvSpPr>
          <p:cNvPr id="3" name="Content Placeholder 2"/>
          <p:cNvSpPr>
            <a:spLocks noGrp="1"/>
          </p:cNvSpPr>
          <p:nvPr>
            <p:ph idx="1"/>
          </p:nvPr>
        </p:nvSpPr>
        <p:spPr/>
        <p:txBody>
          <a:bodyPr/>
          <a:lstStyle>
            <a:lvl1pPr>
              <a:defRPr sz="2800"/>
            </a:lvl1pPr>
            <a:lvl2pPr>
              <a:defRPr sz="2400"/>
            </a:lvl2pPr>
            <a:lvl3pPr>
              <a:defRPr sz="20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B3FF75D-5B70-41F3-9DC3-ABDEDDD87E85}" type="datetime2">
              <a:rPr lang="en-US" smtClean="0"/>
              <a:t>Thursday, July 11, 2019</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B49AEB-4244-4C97-B284-237343A58882}" type="datetime2">
              <a:rPr lang="en-US" smtClean="0"/>
              <a:t>Thursday, July 11,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4046AB-2EE7-48AE-B5FD-6F0E58650216}" type="datetime2">
              <a:rPr lang="en-US" smtClean="0"/>
              <a:t>Thursday, July 11,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9F1239-BA43-4D65-B722-EF17C03FAD3B}" type="datetime2">
              <a:rPr lang="en-US" smtClean="0"/>
              <a:t>Thursday, July 11, 2019</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E3221E0-3745-42B0-B985-8767792CAA2E}" type="datetime2">
              <a:rPr lang="en-US" smtClean="0"/>
              <a:t>Thursday, July 11, 2019</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90EDF2-BFA1-4A29-AB34-71FAC78EA18B}" type="datetime2">
              <a:rPr lang="en-US" smtClean="0"/>
              <a:t>Thursday, July 11, 2019</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FBC07A-5FEA-4927-A845-F69766E3C731}" type="datetime2">
              <a:rPr lang="en-US" smtClean="0"/>
              <a:t>Thursday, July 11,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9112FB-C454-4369-A465-BA9A0B75FAE0}" type="datetime2">
              <a:rPr lang="en-US" smtClean="0"/>
              <a:t>Thursday, July 11,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90591DE-44E4-475D-B1AC-7EDEAAA94693}" type="datetime2">
              <a:rPr lang="en-US" smtClean="0"/>
              <a:t>Thursday, July 11, 2019</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youtube.com/watch?v=fIkSUgdOmTE#action=share"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hyperlink" Target="https://leginfo.legislature.ca.gov/faces/billTextClient.xhtml?bill_id=201720180AB705"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hyperlink" Target="https://leginfo.legislature.ca.gov/faces/billTextClient.xhtml?bill_id=201720180AB705"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hyperlink" Target="https://leginfo.legislature.ca.gov/faces/billTextClient.xhtml?bill_id=201720180AB705"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8458200" cy="1875295"/>
          </a:xfrm>
        </p:spPr>
        <p:txBody>
          <a:bodyPr/>
          <a:lstStyle/>
          <a:p>
            <a:br>
              <a:rPr lang="en-US" sz="3600" b="1" cap="none" dirty="0"/>
            </a:br>
            <a:br>
              <a:rPr lang="en-US" sz="3600" b="1" cap="none" dirty="0"/>
            </a:br>
            <a:br>
              <a:rPr lang="en-US" sz="3600" b="1" cap="none" dirty="0"/>
            </a:br>
            <a:r>
              <a:rPr lang="en-US" sz="3600" b="1" cap="none" dirty="0"/>
              <a:t>Examining the Results of Student</a:t>
            </a:r>
            <a:br>
              <a:rPr lang="en-US" sz="3600" b="1" cap="none" dirty="0"/>
            </a:br>
            <a:r>
              <a:rPr lang="en-US" sz="3600" b="1" cap="none" dirty="0"/>
              <a:t>Placement in the World of AB 705</a:t>
            </a:r>
            <a:br>
              <a:rPr lang="en-US" sz="3600" b="1" cap="none" dirty="0"/>
            </a:br>
            <a:endParaRPr lang="en-US" sz="3600" b="1" cap="none"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Subtitle 2"/>
          <p:cNvSpPr>
            <a:spLocks noGrp="1"/>
          </p:cNvSpPr>
          <p:nvPr>
            <p:ph type="subTitle" idx="1"/>
          </p:nvPr>
        </p:nvSpPr>
        <p:spPr>
          <a:xfrm>
            <a:off x="685800" y="3505200"/>
            <a:ext cx="7848600" cy="2895600"/>
          </a:xfrm>
        </p:spPr>
        <p:txBody>
          <a:bodyPr>
            <a:normAutofit fontScale="92500" lnSpcReduction="10000"/>
          </a:bodyPr>
          <a:lstStyle/>
          <a:p>
            <a:pPr algn="ctr"/>
            <a:endParaRPr lang="en-US" dirty="0">
              <a:latin typeface="Tahoma" panose="020B0604030504040204" pitchFamily="34" charset="0"/>
              <a:ea typeface="Tahoma" panose="020B0604030504040204" pitchFamily="34" charset="0"/>
              <a:cs typeface="Tahoma" panose="020B0604030504040204" pitchFamily="34" charset="0"/>
            </a:endParaRPr>
          </a:p>
          <a:p>
            <a:r>
              <a:rPr lang="en-US" sz="2600" dirty="0"/>
              <a:t>Alyssa Nguyen, RP Group</a:t>
            </a:r>
          </a:p>
          <a:p>
            <a:r>
              <a:rPr lang="en-US" sz="2600" dirty="0"/>
              <a:t>LaTonya Parker, ASCCC Area D Representative</a:t>
            </a:r>
          </a:p>
          <a:p>
            <a:r>
              <a:rPr lang="en-US" sz="2600" dirty="0"/>
              <a:t>Michelle Pilati, </a:t>
            </a:r>
            <a:r>
              <a:rPr lang="en-US" sz="2600" dirty="0">
                <a:latin typeface="Tahoma" panose="020B0604030504040204" pitchFamily="34" charset="0"/>
                <a:ea typeface="Tahoma" panose="020B0604030504040204" pitchFamily="34" charset="0"/>
                <a:cs typeface="Tahoma" panose="020B0604030504040204" pitchFamily="34" charset="0"/>
              </a:rPr>
              <a:t>Rio Hondo College</a:t>
            </a:r>
          </a:p>
          <a:p>
            <a:pPr algn="ctr"/>
            <a:endParaRPr lang="en-US" dirty="0">
              <a:latin typeface="Tahoma" panose="020B0604030504040204" pitchFamily="34" charset="0"/>
              <a:ea typeface="Tahoma" panose="020B0604030504040204" pitchFamily="34" charset="0"/>
              <a:cs typeface="Tahoma" panose="020B0604030504040204" pitchFamily="34" charset="0"/>
            </a:endParaRPr>
          </a:p>
          <a:p>
            <a:pPr algn="ctr"/>
            <a:r>
              <a:rPr lang="en-US" sz="1900" b="1" dirty="0">
                <a:solidFill>
                  <a:schemeClr val="accent1"/>
                </a:solidFill>
                <a:cs typeface="Times New Roman"/>
              </a:rPr>
              <a:t>2019 Curriculum Institute</a:t>
            </a:r>
          </a:p>
          <a:p>
            <a:pPr algn="ctr"/>
            <a:r>
              <a:rPr lang="en-US" sz="1900" dirty="0"/>
              <a:t>Friday, July 12</a:t>
            </a:r>
          </a:p>
          <a:p>
            <a:pPr algn="ctr"/>
            <a:r>
              <a:rPr lang="en-US" sz="1900" dirty="0"/>
              <a:t>10:30-11:45</a:t>
            </a:r>
            <a:endParaRPr lang="en-US" sz="1800" b="1" dirty="0">
              <a:solidFill>
                <a:schemeClr val="accent1"/>
              </a:solidFill>
              <a:cs typeface="Times New Roman"/>
            </a:endParaRPr>
          </a:p>
        </p:txBody>
      </p:sp>
      <p:pic>
        <p:nvPicPr>
          <p:cNvPr id="6" name="Picture 5" descr="Academic Senate for California Community Colleges, celebrating 50 years">
            <a:extLst>
              <a:ext uri="{FF2B5EF4-FFF2-40B4-BE49-F238E27FC236}">
                <a16:creationId xmlns:a16="http://schemas.microsoft.com/office/drawing/2014/main" id="{F7D86394-97B1-4A50-9566-A75BB6CDF25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947798" y="504173"/>
            <a:ext cx="4572000" cy="1102500"/>
          </a:xfrm>
          <a:prstGeom prst="rect">
            <a:avLst/>
          </a:prstGeom>
        </p:spPr>
      </p:pic>
      <p:sp>
        <p:nvSpPr>
          <p:cNvPr id="4" name="Footer Placeholder 3"/>
          <p:cNvSpPr>
            <a:spLocks noGrp="1"/>
          </p:cNvSpPr>
          <p:nvPr>
            <p:ph type="ftr" sz="quarter" idx="11"/>
          </p:nvPr>
        </p:nvSpPr>
        <p:spPr/>
        <p:txBody>
          <a:bodyPr/>
          <a:lstStyle/>
          <a:p>
            <a:pPr algn="r"/>
            <a:endParaRPr lang="en-US" dirty="0"/>
          </a:p>
        </p:txBody>
      </p:sp>
    </p:spTree>
    <p:extLst>
      <p:ext uri="{BB962C8B-B14F-4D97-AF65-F5344CB8AC3E}">
        <p14:creationId xmlns:p14="http://schemas.microsoft.com/office/powerpoint/2010/main" val="2571385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a:t>
            </a:r>
          </a:p>
        </p:txBody>
      </p:sp>
      <p:sp>
        <p:nvSpPr>
          <p:cNvPr id="3" name="Content Placeholder 2"/>
          <p:cNvSpPr>
            <a:spLocks noGrp="1"/>
          </p:cNvSpPr>
          <p:nvPr>
            <p:ph idx="1"/>
          </p:nvPr>
        </p:nvSpPr>
        <p:spPr/>
        <p:txBody>
          <a:bodyPr/>
          <a:lstStyle/>
          <a:p>
            <a:r>
              <a:rPr lang="en-US" dirty="0"/>
              <a:t>While much of the attention has been placed on math and English </a:t>
            </a:r>
            <a:r>
              <a:rPr lang="mr-IN" dirty="0"/>
              <a:t>–</a:t>
            </a:r>
            <a:r>
              <a:rPr lang="en-US" dirty="0"/>
              <a:t> what happens to courses that fill the same requirements, but are not math or English?</a:t>
            </a:r>
          </a:p>
          <a:p>
            <a:r>
              <a:rPr lang="en-US" dirty="0"/>
              <a:t>How, for example, is additional support provided for Psychology Statistics?</a:t>
            </a:r>
          </a:p>
        </p:txBody>
      </p:sp>
      <p:sp>
        <p:nvSpPr>
          <p:cNvPr id="4" name="Footer Placeholder 3"/>
          <p:cNvSpPr>
            <a:spLocks noGrp="1"/>
          </p:cNvSpPr>
          <p:nvPr>
            <p:ph type="ftr" sz="quarter" idx="11"/>
          </p:nvPr>
        </p:nvSpPr>
        <p:spPr/>
        <p:txBody>
          <a:bodyPr/>
          <a:lstStyle/>
          <a:p>
            <a:pPr algn="r"/>
            <a:endParaRPr lang="en-US" dirty="0"/>
          </a:p>
        </p:txBody>
      </p:sp>
      <p:pic>
        <p:nvPicPr>
          <p:cNvPr id="5" name="Picture 12" descr="asccc_logo"/>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6477000"/>
            <a:ext cx="219294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4473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br>
              <a:rPr lang="en-US" sz="4400" dirty="0"/>
            </a:br>
            <a:r>
              <a:rPr lang="en-US" sz="4400" dirty="0"/>
              <a:t>Counseling</a:t>
            </a:r>
            <a:br>
              <a:rPr lang="en-US" sz="4400" dirty="0"/>
            </a:br>
            <a:endParaRPr lang="en-US" sz="4400" dirty="0"/>
          </a:p>
        </p:txBody>
      </p:sp>
      <p:sp>
        <p:nvSpPr>
          <p:cNvPr id="3" name="Content Placeholder 2"/>
          <p:cNvSpPr>
            <a:spLocks noGrp="1"/>
          </p:cNvSpPr>
          <p:nvPr>
            <p:ph idx="1"/>
          </p:nvPr>
        </p:nvSpPr>
        <p:spPr/>
        <p:txBody>
          <a:bodyPr/>
          <a:lstStyle/>
          <a:p>
            <a:r>
              <a:rPr lang="en-US" dirty="0"/>
              <a:t>Change in How We Operate: Informing Students About AB 705</a:t>
            </a:r>
          </a:p>
          <a:p>
            <a:r>
              <a:rPr lang="en-US" dirty="0"/>
              <a:t>Maximizing Probabilities-Advising Student on How To Complete Transfer Level English and Mathematics &amp; Students Rights </a:t>
            </a:r>
          </a:p>
          <a:p>
            <a:r>
              <a:rPr lang="en-US" dirty="0"/>
              <a:t>Identifying the Correct Mathematics Course – Students Rights to Take Below Transfer Curriculum (Examining Student’s Skills)</a:t>
            </a:r>
          </a:p>
          <a:p>
            <a:r>
              <a:rPr lang="en-US" dirty="0"/>
              <a:t>Student Enrollment-Faster Route to Completion</a:t>
            </a:r>
          </a:p>
        </p:txBody>
      </p:sp>
      <p:sp>
        <p:nvSpPr>
          <p:cNvPr id="4" name="Footer Placeholder 3"/>
          <p:cNvSpPr>
            <a:spLocks noGrp="1"/>
          </p:cNvSpPr>
          <p:nvPr>
            <p:ph type="ftr" sz="quarter" idx="11"/>
          </p:nvPr>
        </p:nvSpPr>
        <p:spPr/>
        <p:txBody>
          <a:bodyPr/>
          <a:lstStyle/>
          <a:p>
            <a:pPr algn="r"/>
            <a:endParaRPr lang="en-US" dirty="0"/>
          </a:p>
        </p:txBody>
      </p:sp>
      <p:pic>
        <p:nvPicPr>
          <p:cNvPr id="5" name="Picture 12" descr="asccc_logo"/>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6477000"/>
            <a:ext cx="219294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5479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Counseling </a:t>
            </a:r>
            <a:r>
              <a:rPr lang="en-US" dirty="0"/>
              <a:t>AB 705 the RCCD-Moreno Valley College </a:t>
            </a:r>
          </a:p>
        </p:txBody>
      </p:sp>
      <p:sp>
        <p:nvSpPr>
          <p:cNvPr id="3" name="Content Placeholder 2"/>
          <p:cNvSpPr>
            <a:spLocks noGrp="1"/>
          </p:cNvSpPr>
          <p:nvPr>
            <p:ph idx="1"/>
          </p:nvPr>
        </p:nvSpPr>
        <p:spPr>
          <a:xfrm>
            <a:off x="457200" y="1733796"/>
            <a:ext cx="8229600" cy="4743203"/>
          </a:xfrm>
        </p:spPr>
        <p:txBody>
          <a:bodyPr>
            <a:normAutofit fontScale="85000" lnSpcReduction="20000"/>
          </a:bodyPr>
          <a:lstStyle/>
          <a:p>
            <a:r>
              <a:rPr lang="en-US" dirty="0"/>
              <a:t>An adopted culture of acceleration and completion</a:t>
            </a:r>
          </a:p>
          <a:p>
            <a:r>
              <a:rPr lang="en-US" b="1" dirty="0"/>
              <a:t>Maximizing the probability </a:t>
            </a:r>
            <a:r>
              <a:rPr lang="en-US" dirty="0"/>
              <a:t>by fall 2019 that a student will enter and complete transfer-level coursework in English and math within a one year timeframe and use, in the placement of students into English and math courses in order to achieve this goal, one or more of the following measures:</a:t>
            </a:r>
          </a:p>
          <a:p>
            <a:pPr marL="0" indent="0">
              <a:buNone/>
            </a:pPr>
            <a:r>
              <a:rPr lang="en-US" dirty="0"/>
              <a:t>    High school coursework</a:t>
            </a:r>
          </a:p>
          <a:p>
            <a:pPr marL="0" indent="0">
              <a:buNone/>
            </a:pPr>
            <a:r>
              <a:rPr lang="en-US" dirty="0"/>
              <a:t>    High school grades</a:t>
            </a:r>
          </a:p>
          <a:p>
            <a:pPr marL="0" indent="0">
              <a:buNone/>
            </a:pPr>
            <a:r>
              <a:rPr lang="en-US" dirty="0"/>
              <a:t>    High school grade point average</a:t>
            </a:r>
          </a:p>
          <a:p>
            <a:r>
              <a:rPr lang="en-US" dirty="0"/>
              <a:t>English </a:t>
            </a:r>
          </a:p>
          <a:p>
            <a:pPr lvl="1"/>
            <a:r>
              <a:rPr lang="en-US" dirty="0"/>
              <a:t>Curriculum-course sequencing</a:t>
            </a:r>
          </a:p>
          <a:p>
            <a:pPr lvl="1"/>
            <a:r>
              <a:rPr lang="en-US" dirty="0"/>
              <a:t>Concurrent Support</a:t>
            </a:r>
          </a:p>
        </p:txBody>
      </p:sp>
      <p:sp>
        <p:nvSpPr>
          <p:cNvPr id="4" name="Footer Placeholder 3"/>
          <p:cNvSpPr>
            <a:spLocks noGrp="1"/>
          </p:cNvSpPr>
          <p:nvPr>
            <p:ph type="ftr" sz="quarter" idx="11"/>
          </p:nvPr>
        </p:nvSpPr>
        <p:spPr/>
        <p:txBody>
          <a:bodyPr/>
          <a:lstStyle/>
          <a:p>
            <a:pPr algn="r"/>
            <a:endParaRPr lang="en-US" dirty="0"/>
          </a:p>
        </p:txBody>
      </p:sp>
      <p:pic>
        <p:nvPicPr>
          <p:cNvPr id="5" name="Picture 12" descr="asccc_logo"/>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6477000"/>
            <a:ext cx="219294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5466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 705 Counseling </a:t>
            </a:r>
          </a:p>
        </p:txBody>
      </p:sp>
      <p:sp>
        <p:nvSpPr>
          <p:cNvPr id="3" name="Content Placeholder 2"/>
          <p:cNvSpPr>
            <a:spLocks noGrp="1"/>
          </p:cNvSpPr>
          <p:nvPr>
            <p:ph idx="1"/>
          </p:nvPr>
        </p:nvSpPr>
        <p:spPr/>
        <p:txBody>
          <a:bodyPr>
            <a:normAutofit/>
          </a:bodyPr>
          <a:lstStyle/>
          <a:p>
            <a:r>
              <a:rPr lang="en-US" dirty="0"/>
              <a:t>Holistic Counseling Services-An opportunity to rethink how we provide services to students</a:t>
            </a:r>
          </a:p>
          <a:p>
            <a:r>
              <a:rPr lang="en-US" dirty="0"/>
              <a:t>High School Coursework and Guided Self-Placement-Help Students Understand the Process and Understand High School mathematics, Grade Point Average and College Level Placement and Support Courses</a:t>
            </a:r>
          </a:p>
          <a:p>
            <a:r>
              <a:rPr lang="en-US" dirty="0"/>
              <a:t>Matriculation and </a:t>
            </a:r>
            <a:r>
              <a:rPr lang="en-US" b="1" dirty="0"/>
              <a:t>Advisement-</a:t>
            </a:r>
            <a:r>
              <a:rPr lang="en-US" dirty="0"/>
              <a:t>Online Orientation and Online Placement-Counselors Provide Meaningful Face-to-Face Time with Students</a:t>
            </a:r>
          </a:p>
          <a:p>
            <a:pPr marL="0" indent="0">
              <a:buNone/>
            </a:pPr>
            <a:endParaRPr lang="en-US" dirty="0"/>
          </a:p>
        </p:txBody>
      </p:sp>
      <p:sp>
        <p:nvSpPr>
          <p:cNvPr id="4" name="Footer Placeholder 3"/>
          <p:cNvSpPr>
            <a:spLocks noGrp="1"/>
          </p:cNvSpPr>
          <p:nvPr>
            <p:ph type="ftr" sz="quarter" idx="11"/>
          </p:nvPr>
        </p:nvSpPr>
        <p:spPr/>
        <p:txBody>
          <a:bodyPr/>
          <a:lstStyle/>
          <a:p>
            <a:pPr algn="r"/>
            <a:endParaRPr lang="en-US" dirty="0"/>
          </a:p>
        </p:txBody>
      </p:sp>
      <p:pic>
        <p:nvPicPr>
          <p:cNvPr id="5" name="Picture 12" descr="asccc_logo"/>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6477000"/>
            <a:ext cx="219294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0667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 705 Counseling </a:t>
            </a:r>
          </a:p>
        </p:txBody>
      </p:sp>
      <p:sp>
        <p:nvSpPr>
          <p:cNvPr id="3" name="Content Placeholder 2"/>
          <p:cNvSpPr>
            <a:spLocks noGrp="1"/>
          </p:cNvSpPr>
          <p:nvPr>
            <p:ph idx="1"/>
          </p:nvPr>
        </p:nvSpPr>
        <p:spPr/>
        <p:txBody>
          <a:bodyPr>
            <a:normAutofit/>
          </a:bodyPr>
          <a:lstStyle/>
          <a:p>
            <a:r>
              <a:rPr lang="en-US" dirty="0"/>
              <a:t>Career Exploration and Personal Aspiration Completion</a:t>
            </a:r>
          </a:p>
          <a:p>
            <a:r>
              <a:rPr lang="en-US" dirty="0"/>
              <a:t>Career/Major Decision Making (Undecided Student)</a:t>
            </a:r>
          </a:p>
          <a:p>
            <a:r>
              <a:rPr lang="en-US" dirty="0"/>
              <a:t>Completing Mindset &amp; the Creation of a Pathway to Completing Student Educational Plan</a:t>
            </a:r>
          </a:p>
          <a:p>
            <a:r>
              <a:rPr lang="en-US" dirty="0"/>
              <a:t>Advisement-Aligning Correct Courses with Educational Goal</a:t>
            </a:r>
          </a:p>
          <a:p>
            <a:pPr marL="0" indent="0">
              <a:buNone/>
            </a:pPr>
            <a:endParaRPr lang="en-US" dirty="0"/>
          </a:p>
        </p:txBody>
      </p:sp>
      <p:sp>
        <p:nvSpPr>
          <p:cNvPr id="4" name="Footer Placeholder 3"/>
          <p:cNvSpPr>
            <a:spLocks noGrp="1"/>
          </p:cNvSpPr>
          <p:nvPr>
            <p:ph type="ftr" sz="quarter" idx="11"/>
          </p:nvPr>
        </p:nvSpPr>
        <p:spPr/>
        <p:txBody>
          <a:bodyPr/>
          <a:lstStyle/>
          <a:p>
            <a:pPr algn="r"/>
            <a:endParaRPr lang="en-US" dirty="0"/>
          </a:p>
        </p:txBody>
      </p:sp>
      <p:pic>
        <p:nvPicPr>
          <p:cNvPr id="5" name="Picture 12" descr="asccc_logo"/>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6477000"/>
            <a:ext cx="219294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1615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458" y="609600"/>
            <a:ext cx="8229600" cy="990600"/>
          </a:xfrm>
        </p:spPr>
        <p:txBody>
          <a:bodyPr>
            <a:normAutofit fontScale="90000"/>
          </a:bodyPr>
          <a:lstStyle/>
          <a:p>
            <a:pPr lvl="1"/>
            <a:br>
              <a:rPr lang="en-US" dirty="0"/>
            </a:br>
            <a:r>
              <a:rPr lang="en-US" sz="4900" dirty="0"/>
              <a:t>Research</a:t>
            </a:r>
            <a:br>
              <a:rPr lang="en-US" dirty="0"/>
            </a:br>
            <a:br>
              <a:rPr lang="en-US" dirty="0"/>
            </a:br>
            <a:endParaRPr lang="en-US" dirty="0"/>
          </a:p>
        </p:txBody>
      </p:sp>
      <p:sp>
        <p:nvSpPr>
          <p:cNvPr id="3" name="Content Placeholder 2"/>
          <p:cNvSpPr>
            <a:spLocks noGrp="1"/>
          </p:cNvSpPr>
          <p:nvPr>
            <p:ph idx="1"/>
          </p:nvPr>
        </p:nvSpPr>
        <p:spPr/>
        <p:txBody>
          <a:bodyPr/>
          <a:lstStyle/>
          <a:p>
            <a:pPr marL="0" indent="0" algn="ctr">
              <a:buNone/>
            </a:pPr>
            <a:endParaRPr lang="en-US" dirty="0"/>
          </a:p>
          <a:p>
            <a:pPr marL="0" indent="0" algn="ctr">
              <a:buNone/>
            </a:pPr>
            <a:r>
              <a:rPr lang="en-US" dirty="0"/>
              <a:t>Collaboration is key between faculty and institutional researchers to examine the local impacts of AB 705</a:t>
            </a:r>
          </a:p>
          <a:p>
            <a:pPr marL="274320" lvl="1" indent="0">
              <a:buNone/>
            </a:pPr>
            <a:endParaRPr lang="en-US" dirty="0"/>
          </a:p>
        </p:txBody>
      </p:sp>
      <p:sp>
        <p:nvSpPr>
          <p:cNvPr id="4" name="Footer Placeholder 3"/>
          <p:cNvSpPr>
            <a:spLocks noGrp="1"/>
          </p:cNvSpPr>
          <p:nvPr>
            <p:ph type="ftr" sz="quarter" idx="11"/>
          </p:nvPr>
        </p:nvSpPr>
        <p:spPr/>
        <p:txBody>
          <a:bodyPr/>
          <a:lstStyle/>
          <a:p>
            <a:pPr algn="r"/>
            <a:endParaRPr lang="en-US" dirty="0"/>
          </a:p>
        </p:txBody>
      </p:sp>
      <p:pic>
        <p:nvPicPr>
          <p:cNvPr id="5" name="Picture 12" descr="asccc_logo"/>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6477000"/>
            <a:ext cx="219294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3"/>
          <a:stretch>
            <a:fillRect/>
          </a:stretch>
        </p:blipFill>
        <p:spPr>
          <a:xfrm>
            <a:off x="3099251" y="3595518"/>
            <a:ext cx="2791752" cy="2360220"/>
          </a:xfrm>
          <a:prstGeom prst="rect">
            <a:avLst/>
          </a:prstGeom>
        </p:spPr>
      </p:pic>
    </p:spTree>
    <p:extLst>
      <p:ext uri="{BB962C8B-B14F-4D97-AF65-F5344CB8AC3E}">
        <p14:creationId xmlns:p14="http://schemas.microsoft.com/office/powerpoint/2010/main" val="3112783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Collaboration Opportunities</a:t>
            </a:r>
          </a:p>
        </p:txBody>
      </p:sp>
      <p:sp>
        <p:nvSpPr>
          <p:cNvPr id="3" name="Content Placeholder 2"/>
          <p:cNvSpPr>
            <a:spLocks noGrp="1"/>
          </p:cNvSpPr>
          <p:nvPr>
            <p:ph idx="1"/>
          </p:nvPr>
        </p:nvSpPr>
        <p:spPr/>
        <p:txBody>
          <a:bodyPr/>
          <a:lstStyle/>
          <a:p>
            <a:r>
              <a:rPr lang="en-US" dirty="0"/>
              <a:t>Review and assess the role of new MIS codes to understand how courses are coded and can be used </a:t>
            </a:r>
            <a:br>
              <a:rPr lang="en-US" dirty="0"/>
            </a:br>
            <a:endParaRPr lang="en-US" dirty="0"/>
          </a:p>
          <a:p>
            <a:pPr lvl="0"/>
            <a:r>
              <a:rPr lang="en-US" dirty="0"/>
              <a:t>Joint development of a research plan and priorities</a:t>
            </a:r>
          </a:p>
          <a:p>
            <a:pPr lvl="0"/>
            <a:endParaRPr lang="en-US" dirty="0"/>
          </a:p>
          <a:p>
            <a:pPr lvl="0"/>
            <a:r>
              <a:rPr lang="en-US" dirty="0"/>
              <a:t>Inviting researchers to the curriculum committee meetings</a:t>
            </a:r>
          </a:p>
          <a:p>
            <a:pPr marL="0" indent="0">
              <a:buNone/>
            </a:pPr>
            <a:endParaRPr lang="en-US" b="1" dirty="0"/>
          </a:p>
        </p:txBody>
      </p:sp>
      <p:sp>
        <p:nvSpPr>
          <p:cNvPr id="4" name="Footer Placeholder 3"/>
          <p:cNvSpPr>
            <a:spLocks noGrp="1"/>
          </p:cNvSpPr>
          <p:nvPr>
            <p:ph type="ftr" sz="quarter" idx="11"/>
          </p:nvPr>
        </p:nvSpPr>
        <p:spPr/>
        <p:txBody>
          <a:bodyPr/>
          <a:lstStyle/>
          <a:p>
            <a:pPr algn="r"/>
            <a:endParaRPr lang="en-US" dirty="0"/>
          </a:p>
        </p:txBody>
      </p:sp>
    </p:spTree>
    <p:extLst>
      <p:ext uri="{BB962C8B-B14F-4D97-AF65-F5344CB8AC3E}">
        <p14:creationId xmlns:p14="http://schemas.microsoft.com/office/powerpoint/2010/main" val="11862479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a:t>What are some other ways, faculty and researchers can work together to better understand and implement AB 705?</a:t>
            </a:r>
          </a:p>
          <a:p>
            <a:pPr marL="0" indent="0">
              <a:buNone/>
            </a:pPr>
            <a:endParaRPr lang="en-US" dirty="0"/>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pPr algn="r"/>
            <a:endParaRPr lang="en-US" dirty="0"/>
          </a:p>
        </p:txBody>
      </p:sp>
      <p:pic>
        <p:nvPicPr>
          <p:cNvPr id="5" name="Picture 12" descr="asccc_logo"/>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6477000"/>
            <a:ext cx="219294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3"/>
          <a:stretch>
            <a:fillRect/>
          </a:stretch>
        </p:blipFill>
        <p:spPr>
          <a:xfrm>
            <a:off x="3114675" y="3429000"/>
            <a:ext cx="2914650" cy="1562100"/>
          </a:xfrm>
          <a:prstGeom prst="rect">
            <a:avLst/>
          </a:prstGeom>
        </p:spPr>
      </p:pic>
    </p:spTree>
    <p:extLst>
      <p:ext uri="{BB962C8B-B14F-4D97-AF65-F5344CB8AC3E}">
        <p14:creationId xmlns:p14="http://schemas.microsoft.com/office/powerpoint/2010/main" val="23440875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Data to Consider</a:t>
            </a:r>
          </a:p>
        </p:txBody>
      </p:sp>
      <p:sp>
        <p:nvSpPr>
          <p:cNvPr id="3" name="Content Placeholder 2"/>
          <p:cNvSpPr>
            <a:spLocks noGrp="1"/>
          </p:cNvSpPr>
          <p:nvPr>
            <p:ph idx="1"/>
          </p:nvPr>
        </p:nvSpPr>
        <p:spPr/>
        <p:txBody>
          <a:bodyPr/>
          <a:lstStyle/>
          <a:p>
            <a:r>
              <a:rPr lang="en-US" dirty="0"/>
              <a:t>Curricular Attributes </a:t>
            </a:r>
          </a:p>
          <a:p>
            <a:pPr lvl="1"/>
            <a:r>
              <a:rPr lang="en-US" dirty="0"/>
              <a:t>Types of supports and resources embedded</a:t>
            </a:r>
          </a:p>
          <a:p>
            <a:pPr lvl="1"/>
            <a:r>
              <a:rPr lang="en-US" dirty="0"/>
              <a:t>Unit load changes</a:t>
            </a:r>
          </a:p>
          <a:p>
            <a:pPr marL="274320" lvl="1" indent="0">
              <a:buNone/>
            </a:pPr>
            <a:endParaRPr lang="en-US" dirty="0"/>
          </a:p>
          <a:p>
            <a:r>
              <a:rPr lang="en-US" dirty="0"/>
              <a:t>Outcomes that can be measured</a:t>
            </a:r>
          </a:p>
          <a:p>
            <a:pPr lvl="1"/>
            <a:r>
              <a:rPr lang="en-US" dirty="0"/>
              <a:t>Course outcomes (e.g., success rates, retention rates)</a:t>
            </a:r>
          </a:p>
          <a:p>
            <a:pPr lvl="1"/>
            <a:r>
              <a:rPr lang="en-US" dirty="0"/>
              <a:t>Differential impact of outcomes by student characteristics</a:t>
            </a:r>
          </a:p>
          <a:p>
            <a:pPr lvl="1"/>
            <a:r>
              <a:rPr lang="en-US" dirty="0"/>
              <a:t>Time to completion </a:t>
            </a:r>
          </a:p>
          <a:p>
            <a:pPr lvl="1"/>
            <a:endParaRPr lang="en-US" dirty="0"/>
          </a:p>
          <a:p>
            <a:endParaRPr lang="en-US" dirty="0"/>
          </a:p>
        </p:txBody>
      </p:sp>
      <p:sp>
        <p:nvSpPr>
          <p:cNvPr id="4" name="Footer Placeholder 3"/>
          <p:cNvSpPr>
            <a:spLocks noGrp="1"/>
          </p:cNvSpPr>
          <p:nvPr>
            <p:ph type="ftr" sz="quarter" idx="11"/>
          </p:nvPr>
        </p:nvSpPr>
        <p:spPr/>
        <p:txBody>
          <a:bodyPr/>
          <a:lstStyle/>
          <a:p>
            <a:pPr algn="r"/>
            <a:endParaRPr lang="en-US" dirty="0"/>
          </a:p>
        </p:txBody>
      </p:sp>
      <p:pic>
        <p:nvPicPr>
          <p:cNvPr id="5" name="Picture 12" descr="asccc_logo"/>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6477000"/>
            <a:ext cx="219294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3835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Activities </a:t>
            </a:r>
          </a:p>
        </p:txBody>
      </p:sp>
      <p:sp>
        <p:nvSpPr>
          <p:cNvPr id="3" name="Content Placeholder 2"/>
          <p:cNvSpPr>
            <a:spLocks noGrp="1"/>
          </p:cNvSpPr>
          <p:nvPr>
            <p:ph idx="1"/>
          </p:nvPr>
        </p:nvSpPr>
        <p:spPr/>
        <p:txBody>
          <a:bodyPr/>
          <a:lstStyle/>
          <a:p>
            <a:r>
              <a:rPr lang="en-US" dirty="0"/>
              <a:t>Contextualization of AB 705 implementation</a:t>
            </a:r>
          </a:p>
          <a:p>
            <a:pPr lvl="1"/>
            <a:r>
              <a:rPr lang="en-US" dirty="0"/>
              <a:t>Examination and documentation of specific curricular innovations and examining differential impacts on students’ success</a:t>
            </a:r>
          </a:p>
          <a:p>
            <a:pPr lvl="1"/>
            <a:r>
              <a:rPr lang="en-US" dirty="0"/>
              <a:t>Surveys/focus groups with students and faculty to learn about their experiences with the changes</a:t>
            </a:r>
          </a:p>
          <a:p>
            <a:r>
              <a:rPr lang="en-US" dirty="0"/>
              <a:t>Outcomes Analyses</a:t>
            </a:r>
          </a:p>
          <a:p>
            <a:pPr lvl="1"/>
            <a:r>
              <a:rPr lang="en-US" dirty="0"/>
              <a:t>Short-term vs. long-term outcomes </a:t>
            </a:r>
          </a:p>
          <a:p>
            <a:pPr lvl="2"/>
            <a:r>
              <a:rPr lang="en-US" dirty="0"/>
              <a:t>Course success rates, throughput rates, degree completion</a:t>
            </a:r>
          </a:p>
          <a:p>
            <a:pPr lvl="1"/>
            <a:r>
              <a:rPr lang="en-US" dirty="0"/>
              <a:t>Cohort tracking</a:t>
            </a:r>
          </a:p>
          <a:p>
            <a:pPr lvl="1"/>
            <a:r>
              <a:rPr lang="en-US" dirty="0"/>
              <a:t>Disaggregation </a:t>
            </a:r>
          </a:p>
          <a:p>
            <a:pPr lvl="1"/>
            <a:endParaRPr lang="en-US" dirty="0"/>
          </a:p>
          <a:p>
            <a:pPr lvl="1"/>
            <a:endParaRPr lang="en-US" dirty="0"/>
          </a:p>
        </p:txBody>
      </p:sp>
      <p:sp>
        <p:nvSpPr>
          <p:cNvPr id="4" name="Footer Placeholder 3"/>
          <p:cNvSpPr>
            <a:spLocks noGrp="1"/>
          </p:cNvSpPr>
          <p:nvPr>
            <p:ph type="ftr" sz="quarter" idx="11"/>
          </p:nvPr>
        </p:nvSpPr>
        <p:spPr/>
        <p:txBody>
          <a:bodyPr/>
          <a:lstStyle/>
          <a:p>
            <a:pPr algn="r"/>
            <a:endParaRPr lang="en-US" dirty="0"/>
          </a:p>
        </p:txBody>
      </p:sp>
      <p:pic>
        <p:nvPicPr>
          <p:cNvPr id="5" name="Picture 12" descr="asccc_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6477000"/>
            <a:ext cx="219294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2067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Description </a:t>
            </a:r>
          </a:p>
        </p:txBody>
      </p:sp>
      <p:sp>
        <p:nvSpPr>
          <p:cNvPr id="3" name="Content Placeholder 2"/>
          <p:cNvSpPr>
            <a:spLocks noGrp="1"/>
          </p:cNvSpPr>
          <p:nvPr>
            <p:ph idx="1"/>
          </p:nvPr>
        </p:nvSpPr>
        <p:spPr/>
        <p:txBody>
          <a:bodyPr>
            <a:normAutofit fontScale="92500" lnSpcReduction="10000"/>
          </a:bodyPr>
          <a:lstStyle/>
          <a:p>
            <a:r>
              <a:rPr lang="en-US" dirty="0"/>
              <a:t>As colleges prepare to implement AB 705, they are having to re-think not only their placement practices, but curriculum, the provision of support for students, the role of prerequisites, the gathering and interpretation of student outcome data, course scheduling, and the potential impact of AB 705 on student persistence. In this interactive session, we’ll explore the impact of new placement practices from the lens of instruction, counseling, research, and curriculum.</a:t>
            </a:r>
          </a:p>
          <a:p>
            <a:pPr marL="0" indent="0">
              <a:buNone/>
            </a:pPr>
            <a:br>
              <a:rPr lang="en-US" dirty="0"/>
            </a:br>
            <a:endParaRPr lang="en-US" dirty="0"/>
          </a:p>
        </p:txBody>
      </p:sp>
      <p:sp>
        <p:nvSpPr>
          <p:cNvPr id="4" name="Footer Placeholder 3"/>
          <p:cNvSpPr>
            <a:spLocks noGrp="1"/>
          </p:cNvSpPr>
          <p:nvPr>
            <p:ph type="ftr" sz="quarter" idx="11"/>
          </p:nvPr>
        </p:nvSpPr>
        <p:spPr/>
        <p:txBody>
          <a:bodyPr/>
          <a:lstStyle/>
          <a:p>
            <a:pPr algn="r"/>
            <a:endParaRPr lang="en-US" dirty="0"/>
          </a:p>
        </p:txBody>
      </p:sp>
      <p:pic>
        <p:nvPicPr>
          <p:cNvPr id="5" name="Picture 12" descr="asccc_logo"/>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6477000"/>
            <a:ext cx="219294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751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What are other activities </a:t>
            </a:r>
            <a:r>
              <a:rPr lang="en-US"/>
              <a:t>and analyses your </a:t>
            </a:r>
            <a:r>
              <a:rPr lang="en-US" dirty="0"/>
              <a:t>institution is planning/doing to better understand the impact of AB 705 efforts? </a:t>
            </a:r>
          </a:p>
        </p:txBody>
      </p:sp>
      <p:sp>
        <p:nvSpPr>
          <p:cNvPr id="4" name="Footer Placeholder 3"/>
          <p:cNvSpPr>
            <a:spLocks noGrp="1"/>
          </p:cNvSpPr>
          <p:nvPr>
            <p:ph type="ftr" sz="quarter" idx="11"/>
          </p:nvPr>
        </p:nvSpPr>
        <p:spPr/>
        <p:txBody>
          <a:bodyPr/>
          <a:lstStyle/>
          <a:p>
            <a:pPr algn="r"/>
            <a:endParaRPr lang="en-US" dirty="0"/>
          </a:p>
        </p:txBody>
      </p:sp>
      <p:pic>
        <p:nvPicPr>
          <p:cNvPr id="5" name="Picture 12" descr="asccc_logo"/>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6477000"/>
            <a:ext cx="219294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42112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br>
              <a:rPr lang="en-US" dirty="0"/>
            </a:br>
            <a:r>
              <a:rPr lang="en-US" sz="4400" dirty="0"/>
              <a:t>Curriculum</a:t>
            </a:r>
            <a:br>
              <a:rPr lang="en-US" dirty="0"/>
            </a:br>
            <a:endParaRPr lang="en-US" dirty="0"/>
          </a:p>
        </p:txBody>
      </p:sp>
      <p:sp>
        <p:nvSpPr>
          <p:cNvPr id="3" name="Content Placeholder 2"/>
          <p:cNvSpPr>
            <a:spLocks noGrp="1"/>
          </p:cNvSpPr>
          <p:nvPr>
            <p:ph idx="1"/>
          </p:nvPr>
        </p:nvSpPr>
        <p:spPr/>
        <p:txBody>
          <a:bodyPr/>
          <a:lstStyle/>
          <a:p>
            <a:r>
              <a:rPr lang="en-US" dirty="0"/>
              <a:t>Corequisite support</a:t>
            </a:r>
          </a:p>
          <a:p>
            <a:r>
              <a:rPr lang="en-US" dirty="0"/>
              <a:t>Integrated support</a:t>
            </a:r>
          </a:p>
          <a:p>
            <a:r>
              <a:rPr lang="en-US" dirty="0"/>
              <a:t>Unit impact</a:t>
            </a:r>
          </a:p>
          <a:p>
            <a:r>
              <a:rPr lang="en-US" dirty="0"/>
              <a:t>Articulation issues</a:t>
            </a:r>
          </a:p>
        </p:txBody>
      </p:sp>
      <p:sp>
        <p:nvSpPr>
          <p:cNvPr id="4" name="Footer Placeholder 3"/>
          <p:cNvSpPr>
            <a:spLocks noGrp="1"/>
          </p:cNvSpPr>
          <p:nvPr>
            <p:ph type="ftr" sz="quarter" idx="11"/>
          </p:nvPr>
        </p:nvSpPr>
        <p:spPr/>
        <p:txBody>
          <a:bodyPr/>
          <a:lstStyle/>
          <a:p>
            <a:pPr algn="r"/>
            <a:endParaRPr lang="en-US" dirty="0"/>
          </a:p>
        </p:txBody>
      </p:sp>
      <p:pic>
        <p:nvPicPr>
          <p:cNvPr id="5" name="Picture 12" descr="asccc_logo"/>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6477000"/>
            <a:ext cx="219294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00532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cap="none" dirty="0"/>
              <a:t>Conclusions?</a:t>
            </a:r>
          </a:p>
        </p:txBody>
      </p:sp>
      <p:sp>
        <p:nvSpPr>
          <p:cNvPr id="2" name="Footer Placeholder 1"/>
          <p:cNvSpPr>
            <a:spLocks noGrp="1"/>
          </p:cNvSpPr>
          <p:nvPr>
            <p:ph type="ftr" sz="quarter" idx="11"/>
          </p:nvPr>
        </p:nvSpPr>
        <p:spPr/>
        <p:txBody>
          <a:bodyPr/>
          <a:lstStyle/>
          <a:p>
            <a:pPr algn="r"/>
            <a:endParaRPr lang="en-US" dirty="0"/>
          </a:p>
        </p:txBody>
      </p:sp>
      <p:pic>
        <p:nvPicPr>
          <p:cNvPr id="6" name="Picture 12" descr="asccc_logo"/>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6477000"/>
            <a:ext cx="219294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1063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r>
              <a:rPr lang="en-US" dirty="0"/>
              <a:t>“Placement” in response to AB 705</a:t>
            </a:r>
          </a:p>
          <a:p>
            <a:r>
              <a:rPr lang="en-US" dirty="0"/>
              <a:t>Perspectives on placement:</a:t>
            </a:r>
          </a:p>
          <a:p>
            <a:pPr lvl="1"/>
            <a:r>
              <a:rPr lang="en-US" dirty="0"/>
              <a:t>Instruction</a:t>
            </a:r>
          </a:p>
          <a:p>
            <a:pPr lvl="1"/>
            <a:r>
              <a:rPr lang="en-US" dirty="0"/>
              <a:t>Counseling</a:t>
            </a:r>
          </a:p>
          <a:p>
            <a:pPr lvl="1"/>
            <a:r>
              <a:rPr lang="en-US" dirty="0"/>
              <a:t>Research</a:t>
            </a:r>
          </a:p>
          <a:p>
            <a:pPr lvl="1"/>
            <a:r>
              <a:rPr lang="en-US" dirty="0"/>
              <a:t>Curriculum</a:t>
            </a:r>
          </a:p>
          <a:p>
            <a:r>
              <a:rPr lang="en-US" dirty="0"/>
              <a:t>Conclusions</a:t>
            </a:r>
          </a:p>
        </p:txBody>
      </p:sp>
      <p:sp>
        <p:nvSpPr>
          <p:cNvPr id="4" name="Footer Placeholder 3"/>
          <p:cNvSpPr>
            <a:spLocks noGrp="1"/>
          </p:cNvSpPr>
          <p:nvPr>
            <p:ph type="ftr" sz="quarter" idx="11"/>
          </p:nvPr>
        </p:nvSpPr>
        <p:spPr/>
        <p:txBody>
          <a:bodyPr/>
          <a:lstStyle/>
          <a:p>
            <a:pPr algn="r"/>
            <a:endParaRPr lang="en-US" dirty="0"/>
          </a:p>
        </p:txBody>
      </p:sp>
      <p:pic>
        <p:nvPicPr>
          <p:cNvPr id="6" name="Picture 12" descr="asccc_logo"/>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6477000"/>
            <a:ext cx="219294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7454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More Assessment Tests</a:t>
            </a:r>
          </a:p>
        </p:txBody>
      </p:sp>
      <p:sp>
        <p:nvSpPr>
          <p:cNvPr id="3" name="Content Placeholder 2"/>
          <p:cNvSpPr>
            <a:spLocks noGrp="1"/>
          </p:cNvSpPr>
          <p:nvPr>
            <p:ph idx="1"/>
          </p:nvPr>
        </p:nvSpPr>
        <p:spPr/>
        <p:txBody>
          <a:bodyPr/>
          <a:lstStyle/>
          <a:p>
            <a:r>
              <a:rPr lang="en-US" dirty="0">
                <a:hlinkClick r:id="rId2"/>
              </a:rPr>
              <a:t>https://www.youtube.com/watch?v=fIkSUgdOmTE#action=share</a:t>
            </a:r>
            <a:endParaRPr lang="en-US" dirty="0"/>
          </a:p>
          <a:p>
            <a:endParaRPr lang="en-US" dirty="0"/>
          </a:p>
        </p:txBody>
      </p:sp>
      <p:pic>
        <p:nvPicPr>
          <p:cNvPr id="4" name="Picture 3"/>
          <p:cNvPicPr>
            <a:picLocks noChangeAspect="1"/>
          </p:cNvPicPr>
          <p:nvPr/>
        </p:nvPicPr>
        <p:blipFill>
          <a:blip r:embed="rId3"/>
          <a:stretch>
            <a:fillRect/>
          </a:stretch>
        </p:blipFill>
        <p:spPr>
          <a:xfrm>
            <a:off x="1149123" y="2588697"/>
            <a:ext cx="7048006" cy="3253753"/>
          </a:xfrm>
          <a:prstGeom prst="rect">
            <a:avLst/>
          </a:prstGeom>
        </p:spPr>
      </p:pic>
      <p:sp>
        <p:nvSpPr>
          <p:cNvPr id="5" name="Footer Placeholder 4"/>
          <p:cNvSpPr>
            <a:spLocks noGrp="1"/>
          </p:cNvSpPr>
          <p:nvPr>
            <p:ph type="ftr" sz="quarter" idx="11"/>
          </p:nvPr>
        </p:nvSpPr>
        <p:spPr/>
        <p:txBody>
          <a:bodyPr/>
          <a:lstStyle/>
          <a:p>
            <a:pPr algn="r"/>
            <a:endParaRPr lang="en-US" dirty="0"/>
          </a:p>
        </p:txBody>
      </p:sp>
      <p:pic>
        <p:nvPicPr>
          <p:cNvPr id="7" name="Picture 12" descr="asccc_logo"/>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6477000"/>
            <a:ext cx="219294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3793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35860"/>
          </a:xfrm>
        </p:spPr>
        <p:txBody>
          <a:bodyPr>
            <a:normAutofit fontScale="90000"/>
          </a:bodyPr>
          <a:lstStyle/>
          <a:p>
            <a:r>
              <a:rPr lang="en-US" dirty="0"/>
              <a:t>Assembly Bill No. 705</a:t>
            </a:r>
            <a:br>
              <a:rPr lang="en-US" dirty="0"/>
            </a:br>
            <a:r>
              <a:rPr lang="en-US" dirty="0"/>
              <a:t>CHAPTER 745</a:t>
            </a:r>
          </a:p>
        </p:txBody>
      </p:sp>
      <p:sp>
        <p:nvSpPr>
          <p:cNvPr id="3" name="Content Placeholder 2"/>
          <p:cNvSpPr>
            <a:spLocks noGrp="1"/>
          </p:cNvSpPr>
          <p:nvPr>
            <p:ph idx="1"/>
          </p:nvPr>
        </p:nvSpPr>
        <p:spPr>
          <a:xfrm>
            <a:off x="319635" y="1891513"/>
            <a:ext cx="8229600" cy="4876800"/>
          </a:xfrm>
        </p:spPr>
        <p:txBody>
          <a:bodyPr/>
          <a:lstStyle/>
          <a:p>
            <a:r>
              <a:rPr lang="en-US" dirty="0"/>
              <a:t>EC. 2. Section 78213 of the Education Code is amended to read:</a:t>
            </a:r>
          </a:p>
          <a:p>
            <a:r>
              <a:rPr lang="en-US" dirty="0"/>
              <a:t>The board of governors may adopt a list of authorized assessment instruments pursuant to the policies and procedures developed pursuant to this section and the intent of this article. The board of governors may waive this requirement as to any assessment instrument pending evaluation.</a:t>
            </a:r>
          </a:p>
          <a:p>
            <a:pPr lvl="0">
              <a:buClr>
                <a:srgbClr val="AD0101"/>
              </a:buClr>
            </a:pPr>
            <a:r>
              <a:rPr lang="en-US" sz="1500" dirty="0">
                <a:solidFill>
                  <a:prstClr val="black"/>
                </a:solidFill>
              </a:rPr>
              <a:t>Resource: </a:t>
            </a:r>
            <a:r>
              <a:rPr lang="en-US" sz="1500" dirty="0">
                <a:solidFill>
                  <a:prstClr val="black"/>
                </a:solidFill>
                <a:hlinkClick r:id="rId3"/>
              </a:rPr>
              <a:t>https://leginfo.legislature.ca.gov/faces/billTextClient.xhtml?bill_id=201720180AB705</a:t>
            </a:r>
            <a:endParaRPr lang="en-US" sz="1500" dirty="0">
              <a:solidFill>
                <a:prstClr val="black"/>
              </a:solidFill>
            </a:endParaRPr>
          </a:p>
          <a:p>
            <a:pPr marL="0" indent="0">
              <a:buNone/>
            </a:pPr>
            <a:endParaRPr lang="en-US" dirty="0"/>
          </a:p>
        </p:txBody>
      </p:sp>
      <p:sp>
        <p:nvSpPr>
          <p:cNvPr id="4" name="Footer Placeholder 3"/>
          <p:cNvSpPr>
            <a:spLocks noGrp="1"/>
          </p:cNvSpPr>
          <p:nvPr>
            <p:ph type="ftr" sz="quarter" idx="11"/>
          </p:nvPr>
        </p:nvSpPr>
        <p:spPr/>
        <p:txBody>
          <a:bodyPr/>
          <a:lstStyle/>
          <a:p>
            <a:pPr algn="r"/>
            <a:endParaRPr lang="en-US" dirty="0"/>
          </a:p>
        </p:txBody>
      </p:sp>
      <p:pic>
        <p:nvPicPr>
          <p:cNvPr id="5" name="Picture 12" descr="asccc_logo"/>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6477000"/>
            <a:ext cx="219294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0327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78213 (continued)</a:t>
            </a:r>
          </a:p>
        </p:txBody>
      </p:sp>
      <p:sp>
        <p:nvSpPr>
          <p:cNvPr id="3" name="Content Placeholder 2"/>
          <p:cNvSpPr>
            <a:spLocks noGrp="1"/>
          </p:cNvSpPr>
          <p:nvPr>
            <p:ph idx="1"/>
          </p:nvPr>
        </p:nvSpPr>
        <p:spPr/>
        <p:txBody>
          <a:bodyPr>
            <a:normAutofit fontScale="77500" lnSpcReduction="20000"/>
          </a:bodyPr>
          <a:lstStyle/>
          <a:p>
            <a:r>
              <a:rPr lang="en-US" dirty="0"/>
              <a:t>(b) The board of governors shall review all assessment instruments to ensure that they meet all of the following requirements:</a:t>
            </a:r>
          </a:p>
          <a:p>
            <a:r>
              <a:rPr lang="en-US" dirty="0"/>
              <a:t>(1) Assessment instruments shall be sensitive to cultural and language differences between students, and shall be adapted as necessary to accommodate students with disabilities.</a:t>
            </a:r>
          </a:p>
          <a:p>
            <a:r>
              <a:rPr lang="en-US" dirty="0"/>
              <a:t>(2) Assessment instruments shall be used as an advisory tool to assist students in the selection of appropriate courses.</a:t>
            </a:r>
          </a:p>
          <a:p>
            <a:r>
              <a:rPr lang="en-US" dirty="0"/>
              <a:t>(3) Assessment instruments shall not be used to exclude students from admission to community colleges.</a:t>
            </a:r>
          </a:p>
          <a:p>
            <a:endParaRPr lang="en-US" dirty="0"/>
          </a:p>
          <a:p>
            <a:endParaRPr lang="en-US" dirty="0"/>
          </a:p>
          <a:p>
            <a:r>
              <a:rPr lang="en-US" dirty="0"/>
              <a:t>Resource: </a:t>
            </a:r>
            <a:r>
              <a:rPr lang="en-US" dirty="0">
                <a:hlinkClick r:id="rId3"/>
              </a:rPr>
              <a:t>https://leginfo.legislature.ca.gov/faces/billTextClient.xhtml?bill_id=201720180AB705</a:t>
            </a:r>
            <a:endParaRPr lang="en-US" dirty="0"/>
          </a:p>
          <a:p>
            <a:endParaRPr lang="en-US" dirty="0"/>
          </a:p>
        </p:txBody>
      </p:sp>
      <p:sp>
        <p:nvSpPr>
          <p:cNvPr id="4" name="Footer Placeholder 3"/>
          <p:cNvSpPr>
            <a:spLocks noGrp="1"/>
          </p:cNvSpPr>
          <p:nvPr>
            <p:ph type="ftr" sz="quarter" idx="11"/>
          </p:nvPr>
        </p:nvSpPr>
        <p:spPr/>
        <p:txBody>
          <a:bodyPr/>
          <a:lstStyle/>
          <a:p>
            <a:pPr algn="r"/>
            <a:endParaRPr lang="en-US" dirty="0"/>
          </a:p>
        </p:txBody>
      </p:sp>
      <p:pic>
        <p:nvPicPr>
          <p:cNvPr id="5" name="Picture 12" descr="asccc_logo"/>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6477000"/>
            <a:ext cx="219294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1400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78213 (continued)</a:t>
            </a:r>
          </a:p>
        </p:txBody>
      </p:sp>
      <p:sp>
        <p:nvSpPr>
          <p:cNvPr id="3" name="Content Placeholder 2"/>
          <p:cNvSpPr>
            <a:spLocks noGrp="1"/>
          </p:cNvSpPr>
          <p:nvPr>
            <p:ph idx="1"/>
          </p:nvPr>
        </p:nvSpPr>
        <p:spPr/>
        <p:txBody>
          <a:bodyPr>
            <a:normAutofit fontScale="70000" lnSpcReduction="20000"/>
          </a:bodyPr>
          <a:lstStyle/>
          <a:p>
            <a:r>
              <a:rPr lang="en-US" dirty="0"/>
              <a:t>(c) The board of governors shall establish an advisory committee to review and make recommendations concerning all assessment instruments used by districts and colleges pursuant to this article.</a:t>
            </a:r>
          </a:p>
          <a:p>
            <a:r>
              <a:rPr lang="en-US" dirty="0"/>
              <a:t>(d) (1) (A) A community college district or college shall maximize the probability that a student will enter and complete transfer-level coursework in English and mathematics within a one-year timeframe, and use, in the placement of students into English and mathematics courses in order to achieve this goal, one or more of the following measures:</a:t>
            </a:r>
          </a:p>
          <a:p>
            <a:r>
              <a:rPr lang="en-US" dirty="0"/>
              <a:t>(</a:t>
            </a:r>
            <a:r>
              <a:rPr lang="en-US" dirty="0" err="1"/>
              <a:t>i</a:t>
            </a:r>
            <a:r>
              <a:rPr lang="en-US" dirty="0"/>
              <a:t>) High school coursework.</a:t>
            </a:r>
          </a:p>
          <a:p>
            <a:r>
              <a:rPr lang="en-US" dirty="0"/>
              <a:t>(ii) High school grades.</a:t>
            </a:r>
          </a:p>
          <a:p>
            <a:r>
              <a:rPr lang="en-US" dirty="0"/>
              <a:t>(iii) High school grade point average.</a:t>
            </a:r>
          </a:p>
          <a:p>
            <a:endParaRPr lang="en-US" dirty="0"/>
          </a:p>
          <a:p>
            <a:endParaRPr lang="en-US" dirty="0"/>
          </a:p>
          <a:p>
            <a:r>
              <a:rPr lang="en-US" dirty="0"/>
              <a:t>Resource: </a:t>
            </a:r>
            <a:r>
              <a:rPr lang="en-US" dirty="0">
                <a:hlinkClick r:id="rId3"/>
              </a:rPr>
              <a:t>https://leginfo.legislature.ca.gov/faces/billTextClient.xhtml?bill_id=201720180AB705</a:t>
            </a:r>
            <a:endParaRPr lang="en-US" dirty="0"/>
          </a:p>
          <a:p>
            <a:endParaRPr lang="en-US" dirty="0"/>
          </a:p>
        </p:txBody>
      </p:sp>
      <p:sp>
        <p:nvSpPr>
          <p:cNvPr id="4" name="Footer Placeholder 3"/>
          <p:cNvSpPr>
            <a:spLocks noGrp="1"/>
          </p:cNvSpPr>
          <p:nvPr>
            <p:ph type="ftr" sz="quarter" idx="11"/>
          </p:nvPr>
        </p:nvSpPr>
        <p:spPr/>
        <p:txBody>
          <a:bodyPr/>
          <a:lstStyle/>
          <a:p>
            <a:pPr algn="r"/>
            <a:endParaRPr lang="en-US" dirty="0"/>
          </a:p>
        </p:txBody>
      </p:sp>
      <p:pic>
        <p:nvPicPr>
          <p:cNvPr id="5" name="Picture 12" descr="asccc_logo"/>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0" y="6477000"/>
            <a:ext cx="219294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7937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“Placement” as of Fall 2019</a:t>
            </a:r>
          </a:p>
        </p:txBody>
      </p:sp>
      <p:sp>
        <p:nvSpPr>
          <p:cNvPr id="4" name="Content Placeholder 3"/>
          <p:cNvSpPr>
            <a:spLocks noGrp="1"/>
          </p:cNvSpPr>
          <p:nvPr>
            <p:ph type="subTitle" idx="1"/>
          </p:nvPr>
        </p:nvSpPr>
        <p:spPr/>
        <p:txBody>
          <a:bodyPr>
            <a:normAutofit/>
          </a:bodyPr>
          <a:lstStyle/>
          <a:p>
            <a:r>
              <a:rPr lang="en-US" sz="3200" dirty="0"/>
              <a:t>What does “placement” mean at your college as of the fall 2019 term?</a:t>
            </a:r>
          </a:p>
        </p:txBody>
      </p:sp>
      <p:sp>
        <p:nvSpPr>
          <p:cNvPr id="3" name="Footer Placeholder 2"/>
          <p:cNvSpPr>
            <a:spLocks noGrp="1"/>
          </p:cNvSpPr>
          <p:nvPr>
            <p:ph type="ftr" sz="quarter" idx="11"/>
          </p:nvPr>
        </p:nvSpPr>
        <p:spPr/>
        <p:txBody>
          <a:bodyPr/>
          <a:lstStyle/>
          <a:p>
            <a:pPr algn="r"/>
            <a:endParaRPr lang="en-US" dirty="0"/>
          </a:p>
        </p:txBody>
      </p:sp>
      <p:pic>
        <p:nvPicPr>
          <p:cNvPr id="5" name="Picture 12" descr="asccc_log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6477000"/>
            <a:ext cx="219294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290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r>
              <a:rPr lang="en-US" sz="4400" dirty="0">
                <a:latin typeface="+mj-lt"/>
              </a:rPr>
              <a:t>Instruction</a:t>
            </a:r>
            <a:br>
              <a:rPr lang="en-US" dirty="0"/>
            </a:br>
            <a:endParaRPr lang="en-US" dirty="0"/>
          </a:p>
        </p:txBody>
      </p:sp>
      <p:sp>
        <p:nvSpPr>
          <p:cNvPr id="3" name="Content Placeholder 2"/>
          <p:cNvSpPr>
            <a:spLocks noGrp="1"/>
          </p:cNvSpPr>
          <p:nvPr>
            <p:ph idx="1"/>
          </p:nvPr>
        </p:nvSpPr>
        <p:spPr/>
        <p:txBody>
          <a:bodyPr/>
          <a:lstStyle/>
          <a:p>
            <a:r>
              <a:rPr lang="en-US" dirty="0"/>
              <a:t>Depending on local approach, impacted classrooms may have a more diversely prepared student population than usual</a:t>
            </a:r>
          </a:p>
          <a:p>
            <a:r>
              <a:rPr lang="en-US" dirty="0"/>
              <a:t>Co-requisite/integrated support</a:t>
            </a:r>
          </a:p>
          <a:p>
            <a:pPr lvl="1"/>
            <a:r>
              <a:rPr lang="en-US" dirty="0"/>
              <a:t>How best to meet the needs of students?</a:t>
            </a:r>
          </a:p>
          <a:p>
            <a:pPr lvl="1"/>
            <a:r>
              <a:rPr lang="en-US" dirty="0"/>
              <a:t>How to make high-unit options workable?</a:t>
            </a:r>
          </a:p>
          <a:p>
            <a:r>
              <a:rPr lang="en-US" dirty="0"/>
              <a:t>What other sorts of support should be provided </a:t>
            </a:r>
            <a:r>
              <a:rPr lang="mr-IN" dirty="0"/>
              <a:t>–</a:t>
            </a:r>
            <a:r>
              <a:rPr lang="en-US" dirty="0"/>
              <a:t> and how?</a:t>
            </a:r>
          </a:p>
        </p:txBody>
      </p:sp>
      <p:sp>
        <p:nvSpPr>
          <p:cNvPr id="4" name="Footer Placeholder 3"/>
          <p:cNvSpPr>
            <a:spLocks noGrp="1"/>
          </p:cNvSpPr>
          <p:nvPr>
            <p:ph type="ftr" sz="quarter" idx="11"/>
          </p:nvPr>
        </p:nvSpPr>
        <p:spPr/>
        <p:txBody>
          <a:bodyPr/>
          <a:lstStyle/>
          <a:p>
            <a:pPr algn="r"/>
            <a:endParaRPr lang="en-US" dirty="0"/>
          </a:p>
        </p:txBody>
      </p:sp>
      <p:pic>
        <p:nvPicPr>
          <p:cNvPr id="5" name="Picture 12" descr="asccc_logo"/>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6477000"/>
            <a:ext cx="219294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87847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1100</TotalTime>
  <Words>1260</Words>
  <Application>Microsoft Office PowerPoint</Application>
  <PresentationFormat>On-screen Show (4:3)</PresentationFormat>
  <Paragraphs>129</Paragraphs>
  <Slides>22</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Tahoma</vt:lpstr>
      <vt:lpstr>Clarity</vt:lpstr>
      <vt:lpstr>   Examining the Results of Student Placement in the World of AB 705 </vt:lpstr>
      <vt:lpstr>Description </vt:lpstr>
      <vt:lpstr>Overview</vt:lpstr>
      <vt:lpstr>No More Assessment Tests</vt:lpstr>
      <vt:lpstr>Assembly Bill No. 705 CHAPTER 745</vt:lpstr>
      <vt:lpstr>78213 (continued)</vt:lpstr>
      <vt:lpstr>78213 (continued)</vt:lpstr>
      <vt:lpstr>“Placement” as of Fall 2019</vt:lpstr>
      <vt:lpstr>Instruction </vt:lpstr>
      <vt:lpstr>Instruction</vt:lpstr>
      <vt:lpstr> Counseling </vt:lpstr>
      <vt:lpstr>Counseling AB 705 the RCCD-Moreno Valley College </vt:lpstr>
      <vt:lpstr>AB 705 Counseling </vt:lpstr>
      <vt:lpstr>AB 705 Counseling </vt:lpstr>
      <vt:lpstr> Research  </vt:lpstr>
      <vt:lpstr>Collaboration Opportunities</vt:lpstr>
      <vt:lpstr>PowerPoint Presentation</vt:lpstr>
      <vt:lpstr>Types of Data to Consider</vt:lpstr>
      <vt:lpstr>Potential Activities </vt:lpstr>
      <vt:lpstr>PowerPoint Presentation</vt:lpstr>
      <vt:lpstr> Curriculum </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ASCCC Exec Committee</cp:lastModifiedBy>
  <cp:revision>94</cp:revision>
  <cp:lastPrinted>2019-06-12T13:46:17Z</cp:lastPrinted>
  <dcterms:created xsi:type="dcterms:W3CDTF">2015-10-21T19:14:41Z</dcterms:created>
  <dcterms:modified xsi:type="dcterms:W3CDTF">2019-07-11T19:21:08Z</dcterms:modified>
</cp:coreProperties>
</file>