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1"/>
  </p:sldMasterIdLst>
  <p:notesMasterIdLst>
    <p:notesMasterId r:id="rId24"/>
  </p:notesMasterIdLst>
  <p:sldIdLst>
    <p:sldId id="256" r:id="rId2"/>
    <p:sldId id="257" r:id="rId3"/>
    <p:sldId id="258" r:id="rId4"/>
    <p:sldId id="277" r:id="rId5"/>
    <p:sldId id="259" r:id="rId6"/>
    <p:sldId id="273" r:id="rId7"/>
    <p:sldId id="278" r:id="rId8"/>
    <p:sldId id="268" r:id="rId9"/>
    <p:sldId id="281" r:id="rId10"/>
    <p:sldId id="263" r:id="rId11"/>
    <p:sldId id="264" r:id="rId12"/>
    <p:sldId id="265" r:id="rId13"/>
    <p:sldId id="275" r:id="rId14"/>
    <p:sldId id="279" r:id="rId15"/>
    <p:sldId id="261" r:id="rId16"/>
    <p:sldId id="282" r:id="rId17"/>
    <p:sldId id="283" r:id="rId18"/>
    <p:sldId id="284" r:id="rId19"/>
    <p:sldId id="285" r:id="rId20"/>
    <p:sldId id="286" r:id="rId21"/>
    <p:sldId id="287" r:id="rId22"/>
    <p:sldId id="288" r:id="rId23"/>
  </p:sldIdLst>
  <p:sldSz cx="9144000" cy="6858000" type="screen4x3"/>
  <p:notesSz cx="6950075" cy="9236075"/>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5071" autoAdjust="0"/>
    <p:restoredTop sz="86375" autoAdjust="0"/>
  </p:normalViewPr>
  <p:slideViewPr>
    <p:cSldViewPr snapToGrid="0" snapToObjects="1">
      <p:cViewPr varScale="1">
        <p:scale>
          <a:sx n="96" d="100"/>
          <a:sy n="96" d="100"/>
        </p:scale>
        <p:origin x="-448" y="-104"/>
      </p:cViewPr>
      <p:guideLst>
        <p:guide orient="horz" pos="2160"/>
        <p:guide pos="2880"/>
      </p:guideLst>
    </p:cSldViewPr>
  </p:slideViewPr>
  <p:outlineViewPr>
    <p:cViewPr>
      <p:scale>
        <a:sx n="33" d="100"/>
        <a:sy n="33" d="100"/>
      </p:scale>
      <p:origin x="0" y="4464"/>
    </p:cViewPr>
  </p:outlineViewPr>
  <p:notesTextViewPr>
    <p:cViewPr>
      <p:scale>
        <a:sx n="100" d="100"/>
        <a:sy n="100" d="100"/>
      </p:scale>
      <p:origin x="0" y="0"/>
    </p:cViewPr>
  </p:notesTextViewPr>
  <p:sorterViewPr>
    <p:cViewPr>
      <p:scale>
        <a:sx n="160" d="100"/>
        <a:sy n="160" d="100"/>
      </p:scale>
      <p:origin x="0" y="-4003"/>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tags" Target="tags/tag1.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31"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7000" y="0"/>
            <a:ext cx="3011488" cy="463550"/>
          </a:xfrm>
          <a:prstGeom prst="rect">
            <a:avLst/>
          </a:prstGeom>
        </p:spPr>
        <p:txBody>
          <a:bodyPr vert="horz" lIns="91440" tIns="45720" rIns="91440" bIns="45720" rtlCol="0"/>
          <a:lstStyle>
            <a:lvl1pPr algn="r">
              <a:defRPr sz="1200"/>
            </a:lvl1pPr>
          </a:lstStyle>
          <a:p>
            <a:fld id="{09B46417-2B1D-48D8-ADF2-DD21B1B00C33}" type="datetimeFigureOut">
              <a:rPr lang="en-US" smtClean="0"/>
              <a:t>11/16/17</a:t>
            </a:fld>
            <a:endParaRPr lang="en-US"/>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445000"/>
            <a:ext cx="5559425" cy="36369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525"/>
            <a:ext cx="3011488"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7000" y="8772525"/>
            <a:ext cx="3011488" cy="463550"/>
          </a:xfrm>
          <a:prstGeom prst="rect">
            <a:avLst/>
          </a:prstGeom>
        </p:spPr>
        <p:txBody>
          <a:bodyPr vert="horz" lIns="91440" tIns="45720" rIns="91440" bIns="45720" rtlCol="0" anchor="b"/>
          <a:lstStyle>
            <a:lvl1pPr algn="r">
              <a:defRPr sz="1200"/>
            </a:lvl1pPr>
          </a:lstStyle>
          <a:p>
            <a:fld id="{2218C318-84A2-4297-9410-A10CA43DF2AC}" type="slidenum">
              <a:rPr lang="en-US" smtClean="0"/>
              <a:t>‹#›</a:t>
            </a:fld>
            <a:endParaRPr lang="en-US"/>
          </a:p>
        </p:txBody>
      </p:sp>
    </p:spTree>
    <p:extLst>
      <p:ext uri="{BB962C8B-B14F-4D97-AF65-F5344CB8AC3E}">
        <p14:creationId xmlns:p14="http://schemas.microsoft.com/office/powerpoint/2010/main" val="6091136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18C318-84A2-4297-9410-A10CA43DF2AC}" type="slidenum">
              <a:rPr lang="en-US" smtClean="0"/>
              <a:t>1</a:t>
            </a:fld>
            <a:endParaRPr lang="en-US"/>
          </a:p>
        </p:txBody>
      </p:sp>
    </p:spTree>
    <p:extLst>
      <p:ext uri="{BB962C8B-B14F-4D97-AF65-F5344CB8AC3E}">
        <p14:creationId xmlns:p14="http://schemas.microsoft.com/office/powerpoint/2010/main" val="1059550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18C318-84A2-4297-9410-A10CA43DF2AC}" type="slidenum">
              <a:rPr lang="en-US" smtClean="0"/>
              <a:t>16</a:t>
            </a:fld>
            <a:endParaRPr lang="en-US"/>
          </a:p>
        </p:txBody>
      </p:sp>
    </p:spTree>
    <p:extLst>
      <p:ext uri="{BB962C8B-B14F-4D97-AF65-F5344CB8AC3E}">
        <p14:creationId xmlns:p14="http://schemas.microsoft.com/office/powerpoint/2010/main" val="2793394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a:t>Click to edit Master title style</a:t>
            </a:r>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0" name="Date Placeholder 9"/>
          <p:cNvSpPr>
            <a:spLocks noGrp="1"/>
          </p:cNvSpPr>
          <p:nvPr>
            <p:ph type="dt" sz="half" idx="10"/>
          </p:nvPr>
        </p:nvSpPr>
        <p:spPr>
          <a:xfrm>
            <a:off x="5562600" y="6509004"/>
            <a:ext cx="3002280" cy="274320"/>
          </a:xfrm>
        </p:spPr>
        <p:txBody>
          <a:bodyPr vert="horz" rtlCol="0"/>
          <a:lstStyle/>
          <a:p>
            <a:fld id="{3F150D65-C64D-44FB-9152-4CC2DE0C9198}" type="datetime1">
              <a:rPr lang="en-US" smtClean="0"/>
              <a:pPr/>
              <a:t>11/16/17</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pPr algn="r" eaLnBrk="1" latinLnBrk="0" hangingPunct="1"/>
            <a:fld id="{8C592886-E571-45D5-8B56-343DC94F8FA6}" type="slidenum">
              <a:rPr kumimoji="0" lang="en-US" smtClean="0"/>
              <a:t>‹#›</a:t>
            </a:fld>
            <a:endParaRPr kumimoji="0" lang="en-US" dirty="0">
              <a:solidFill>
                <a:schemeClr val="tx2">
                  <a:shade val="90000"/>
                </a:schemeClr>
              </a:solidFill>
            </a:endParaRPr>
          </a:p>
        </p:txBody>
      </p:sp>
      <p:sp>
        <p:nvSpPr>
          <p:cNvPr id="12" name="Footer Placeholder 11"/>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2635EB0-D091-417E-ACD5-D65E1C7D8524}" type="datetime1">
              <a:rPr lang="en-US" smtClean="0"/>
              <a:pPr/>
              <a:t>11/16/17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FCA09F9-C7D6-4C52-A7E8-5101239A0BA2}" type="datetime1">
              <a:rPr lang="en-US" smtClean="0"/>
              <a:pPr/>
              <a:t>11/16/17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FFE64A4-35FB-42B6-9183-2C0CE0E36649}" type="datetime1">
              <a:rPr lang="en-US" smtClean="0"/>
              <a:pPr/>
              <a:t>11/16/17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a:t>Click to edit Master title style</a:t>
            </a:r>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p>
            <a:fld id="{2A2683B9-6ECA-47FA-93CF-B124A0FAC208}" type="datetime1">
              <a:rPr lang="en-US" smtClean="0"/>
              <a:pPr/>
              <a:t>11/16/17</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FEBEB0A-9E3D-4B14-9782-E2AE3DA60D96}"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05FF66B-9476-4BB3-85E9-E01854F07F90}" type="datetime1">
              <a:rPr lang="en-US" smtClean="0"/>
              <a:pPr/>
              <a:t>11/16/17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p>
            <a:fld id="{BFEBEB0A-9E3D-4B14-9782-E2AE3DA60D96}"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6B23FBD-8F7D-4F85-8085-67BFDB05CB71}" type="datetime1">
              <a:rPr lang="en-US" smtClean="0"/>
              <a:pPr/>
              <a:t>11/16/17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p>
            <a:fld id="{BFEBEB0A-9E3D-4B14-9782-E2AE3DA60D9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465D789A-1220-4441-8676-44A034051BFD}" type="datetime1">
              <a:rPr lang="en-US" smtClean="0"/>
              <a:pPr/>
              <a:t>11/16/17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EBEB0A-9E3D-4B14-9782-E2AE3DA60D96}"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98A266-E364-4B5E-98DD-432668182E1E}" type="datetime1">
              <a:rPr lang="en-US" smtClean="0"/>
              <a:pPr/>
              <a:t>11/16/17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a:t>Click to edit Master title style</a:t>
            </a:r>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p>
            <a:fld id="{493F2040-9975-4642-A906-1DF87F8BE202}" type="datetime1">
              <a:rPr lang="en-US" smtClean="0"/>
              <a:pPr/>
              <a:t>11/16/17</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FEBEB0A-9E3D-4B14-9782-E2AE3DA60D96}"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a:t>Click to edit Master title style</a:t>
            </a:r>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a:solidFill>
                  <a:schemeClr val="lt1"/>
                </a:solidFill>
                <a:latin typeface="+mn-lt"/>
                <a:ea typeface="+mn-ea"/>
                <a:cs typeface="+mn-cs"/>
              </a:rPr>
              <a:t>Drag picture to placeholder or click icon to add</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p>
            <a:fld id="{51E52B4A-BA08-4841-AB08-A0D822ABC34D}" type="datetime1">
              <a:rPr lang="en-US" smtClean="0"/>
              <a:pPr/>
              <a:t>11/16/17</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FEBEB0A-9E3D-4B14-9782-E2AE3DA60D96}"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dirty="0"/>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75D48070-6A81-47D0-9810-1540B9FEFF61}" type="datetime1">
              <a:rPr lang="en-US" smtClean="0"/>
              <a:pPr/>
              <a:t>11/16/17</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FEBEB0A-9E3D-4B14-9782-E2AE3DA60D96}" type="slidenum">
              <a:rPr lang="en-US" smtClean="0"/>
              <a:pPr/>
              <a:t>‹#›</a:t>
            </a:fld>
            <a:endParaRPr lang="en-US" dirty="0"/>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en-US"/>
              <a:t>Click to edit Master title style</a:t>
            </a:r>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dk1" tx1="lt1" bg2="dk2" tx2="lt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hf sldNum="0" hdr="0" ftr="0" dt="0"/>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Q&amp;A </a:t>
            </a:r>
            <a:r>
              <a:rPr lang="en-US" dirty="0"/>
              <a:t>for </a:t>
            </a:r>
            <a:r>
              <a:rPr lang="en-US" dirty="0" smtClean="0"/>
              <a:t>New(</a:t>
            </a:r>
            <a:r>
              <a:rPr lang="en-US" dirty="0" err="1" smtClean="0"/>
              <a:t>er</a:t>
            </a:r>
            <a:r>
              <a:rPr lang="en-US" dirty="0" smtClean="0"/>
              <a:t>) Curriculum Chairs and Administrators</a:t>
            </a:r>
            <a:endParaRPr lang="en-US" dirty="0"/>
          </a:p>
        </p:txBody>
      </p:sp>
      <p:sp>
        <p:nvSpPr>
          <p:cNvPr id="3" name="Subtitle 2"/>
          <p:cNvSpPr>
            <a:spLocks noGrp="1"/>
          </p:cNvSpPr>
          <p:nvPr>
            <p:ph type="subTitle" idx="1"/>
          </p:nvPr>
        </p:nvSpPr>
        <p:spPr>
          <a:xfrm>
            <a:off x="1735667" y="2819399"/>
            <a:ext cx="6958167" cy="2906184"/>
          </a:xfrm>
        </p:spPr>
        <p:txBody>
          <a:bodyPr>
            <a:normAutofit fontScale="92500" lnSpcReduction="20000"/>
          </a:bodyPr>
          <a:lstStyle/>
          <a:p>
            <a:r>
              <a:rPr lang="en-US" dirty="0" smtClean="0"/>
              <a:t>Eric Wada</a:t>
            </a:r>
          </a:p>
          <a:p>
            <a:r>
              <a:rPr lang="en-US" sz="2400" dirty="0" smtClean="0"/>
              <a:t>ASCCC Curriculum Committee</a:t>
            </a:r>
            <a:r>
              <a:rPr lang="en-US" sz="2400" dirty="0" smtClean="0"/>
              <a:t>,</a:t>
            </a:r>
          </a:p>
          <a:p>
            <a:r>
              <a:rPr lang="en-US" sz="2400" dirty="0" smtClean="0"/>
              <a:t>Curriculum Chair</a:t>
            </a:r>
            <a:endParaRPr lang="en-US" sz="2400" dirty="0" smtClean="0"/>
          </a:p>
          <a:p>
            <a:r>
              <a:rPr lang="en-US" sz="2400" dirty="0" smtClean="0"/>
              <a:t>Biology, Folsom Lake College</a:t>
            </a:r>
          </a:p>
          <a:p>
            <a:endParaRPr lang="en-US" dirty="0" smtClean="0"/>
          </a:p>
          <a:p>
            <a:r>
              <a:rPr lang="en-US" dirty="0" smtClean="0"/>
              <a:t>Thais </a:t>
            </a:r>
            <a:r>
              <a:rPr lang="en-US" dirty="0"/>
              <a:t>Winsome</a:t>
            </a:r>
          </a:p>
          <a:p>
            <a:r>
              <a:rPr lang="en-US" sz="2400" dirty="0" smtClean="0"/>
              <a:t>ASCCC Curriculum Committee</a:t>
            </a:r>
          </a:p>
          <a:p>
            <a:r>
              <a:rPr lang="en-US" sz="2400" dirty="0" smtClean="0"/>
              <a:t>Curriculum </a:t>
            </a:r>
            <a:r>
              <a:rPr lang="en-US" sz="2400" dirty="0"/>
              <a:t>Chair/Academic</a:t>
            </a:r>
            <a:r>
              <a:rPr lang="en-US" sz="2400" baseline="0" dirty="0"/>
              <a:t> Senate President, </a:t>
            </a:r>
            <a:r>
              <a:rPr lang="en-US" sz="2400" dirty="0"/>
              <a:t> Biological</a:t>
            </a:r>
            <a:r>
              <a:rPr lang="en-US" sz="2400" baseline="0" dirty="0"/>
              <a:t> Sciences</a:t>
            </a:r>
            <a:r>
              <a:rPr lang="en-US" sz="2400" dirty="0"/>
              <a:t>, Mission </a:t>
            </a:r>
            <a:r>
              <a:rPr lang="en-US" sz="2400" dirty="0" smtClean="0"/>
              <a:t>College</a:t>
            </a:r>
          </a:p>
          <a:p>
            <a:endParaRPr lang="en-US" sz="2400" dirty="0"/>
          </a:p>
          <a:p>
            <a:endParaRPr lang="en-US" sz="2400" dirty="0"/>
          </a:p>
        </p:txBody>
      </p:sp>
    </p:spTree>
    <p:extLst>
      <p:ext uri="{BB962C8B-B14F-4D97-AF65-F5344CB8AC3E}">
        <p14:creationId xmlns:p14="http://schemas.microsoft.com/office/powerpoint/2010/main" val="4264173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Curriculum Process</a:t>
            </a:r>
            <a:r>
              <a:rPr lang="en-US" dirty="0" smtClean="0"/>
              <a:t>:</a:t>
            </a:r>
            <a:br>
              <a:rPr lang="en-US" dirty="0" smtClean="0"/>
            </a:br>
            <a:r>
              <a:rPr lang="en-US" dirty="0" smtClean="0"/>
              <a:t>Technical </a:t>
            </a:r>
            <a:r>
              <a:rPr lang="en-US" dirty="0"/>
              <a:t>Review </a:t>
            </a:r>
          </a:p>
        </p:txBody>
      </p:sp>
      <p:sp>
        <p:nvSpPr>
          <p:cNvPr id="3" name="Content Placeholder 2"/>
          <p:cNvSpPr>
            <a:spLocks noGrp="1"/>
          </p:cNvSpPr>
          <p:nvPr>
            <p:ph idx="1"/>
          </p:nvPr>
        </p:nvSpPr>
        <p:spPr/>
        <p:txBody>
          <a:bodyPr>
            <a:normAutofit/>
          </a:bodyPr>
          <a:lstStyle/>
          <a:p>
            <a:r>
              <a:rPr lang="en-US" dirty="0"/>
              <a:t>Who is involved in technical review at your college?</a:t>
            </a:r>
          </a:p>
          <a:p>
            <a:pPr lvl="1"/>
            <a:r>
              <a:rPr lang="en-US" dirty="0"/>
              <a:t>Department/division chairs, deans/VPs, Articulation officer, Curriculum Specialist, Accessibility specialist (esp. for DE), library, tutoring, counseling, etc.</a:t>
            </a:r>
          </a:p>
          <a:p>
            <a:r>
              <a:rPr lang="en-US" dirty="0"/>
              <a:t>What questions are important to consider at this stage</a:t>
            </a:r>
            <a:r>
              <a:rPr lang="en-US" dirty="0" smtClean="0"/>
              <a:t>?</a:t>
            </a:r>
            <a:endParaRPr lang="en-US" dirty="0"/>
          </a:p>
        </p:txBody>
      </p:sp>
    </p:spTree>
    <p:extLst>
      <p:ext uri="{BB962C8B-B14F-4D97-AF65-F5344CB8AC3E}">
        <p14:creationId xmlns:p14="http://schemas.microsoft.com/office/powerpoint/2010/main" val="1756006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Curriculum Process: Curriculum Committee Review and Approval</a:t>
            </a:r>
          </a:p>
        </p:txBody>
      </p:sp>
      <p:sp>
        <p:nvSpPr>
          <p:cNvPr id="3" name="Content Placeholder 2"/>
          <p:cNvSpPr>
            <a:spLocks noGrp="1"/>
          </p:cNvSpPr>
          <p:nvPr>
            <p:ph idx="1"/>
          </p:nvPr>
        </p:nvSpPr>
        <p:spPr/>
        <p:txBody>
          <a:bodyPr>
            <a:normAutofit/>
          </a:bodyPr>
          <a:lstStyle/>
          <a:p>
            <a:r>
              <a:rPr lang="en-US" dirty="0"/>
              <a:t>Committee rules:</a:t>
            </a:r>
          </a:p>
          <a:p>
            <a:pPr lvl="1"/>
            <a:r>
              <a:rPr lang="en-US" dirty="0"/>
              <a:t>How many readings are needed before approval?</a:t>
            </a:r>
          </a:p>
          <a:p>
            <a:pPr lvl="1"/>
            <a:r>
              <a:rPr lang="en-US" dirty="0"/>
              <a:t>Does your college use </a:t>
            </a:r>
            <a:r>
              <a:rPr lang="en-US" dirty="0" err="1"/>
              <a:t>Curricunet</a:t>
            </a:r>
            <a:r>
              <a:rPr lang="en-US" dirty="0"/>
              <a:t> or other CMS for approval</a:t>
            </a:r>
            <a:r>
              <a:rPr lang="en-US" dirty="0" smtClean="0"/>
              <a:t>?</a:t>
            </a:r>
          </a:p>
          <a:p>
            <a:pPr lvl="1"/>
            <a:r>
              <a:rPr lang="en-US" dirty="0" smtClean="0"/>
              <a:t>What questions are important to ask at this stage?</a:t>
            </a:r>
            <a:endParaRPr lang="en-US" dirty="0" smtClean="0"/>
          </a:p>
        </p:txBody>
      </p:sp>
    </p:spTree>
    <p:extLst>
      <p:ext uri="{BB962C8B-B14F-4D97-AF65-F5344CB8AC3E}">
        <p14:creationId xmlns:p14="http://schemas.microsoft.com/office/powerpoint/2010/main" val="1837133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Curriculum Process: </a:t>
            </a:r>
            <a:br>
              <a:rPr lang="en-US" dirty="0"/>
            </a:br>
            <a:r>
              <a:rPr lang="en-US" dirty="0"/>
              <a:t>Role of Academic Senate</a:t>
            </a:r>
          </a:p>
        </p:txBody>
      </p:sp>
      <p:sp>
        <p:nvSpPr>
          <p:cNvPr id="3" name="Content Placeholder 2"/>
          <p:cNvSpPr>
            <a:spLocks noGrp="1"/>
          </p:cNvSpPr>
          <p:nvPr>
            <p:ph idx="1"/>
          </p:nvPr>
        </p:nvSpPr>
        <p:spPr/>
        <p:txBody>
          <a:bodyPr/>
          <a:lstStyle/>
          <a:p>
            <a:r>
              <a:rPr lang="en-US" dirty="0"/>
              <a:t>Is the curriculum committee a </a:t>
            </a:r>
            <a:r>
              <a:rPr lang="en-US" dirty="0" smtClean="0"/>
              <a:t>subcommittee </a:t>
            </a:r>
            <a:r>
              <a:rPr lang="en-US" dirty="0"/>
              <a:t>of your senate?</a:t>
            </a:r>
          </a:p>
          <a:p>
            <a:r>
              <a:rPr lang="en-US" dirty="0"/>
              <a:t>What role does your senate president play within the curriculum committee?</a:t>
            </a:r>
          </a:p>
          <a:p>
            <a:r>
              <a:rPr lang="en-US" dirty="0"/>
              <a:t>What questions should senate presidents ask in regards to curriculum?</a:t>
            </a:r>
          </a:p>
          <a:p>
            <a:r>
              <a:rPr lang="en-US" dirty="0"/>
              <a:t>How does the senate handle curriculum after it has been approved by the curriculum committee?</a:t>
            </a:r>
          </a:p>
        </p:txBody>
      </p:sp>
    </p:spTree>
    <p:extLst>
      <p:ext uri="{BB962C8B-B14F-4D97-AF65-F5344CB8AC3E}">
        <p14:creationId xmlns:p14="http://schemas.microsoft.com/office/powerpoint/2010/main" val="2047286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Curriculum Process: </a:t>
            </a:r>
            <a:br>
              <a:rPr lang="en-US" dirty="0"/>
            </a:br>
            <a:r>
              <a:rPr lang="en-US" dirty="0"/>
              <a:t>Next Steps</a:t>
            </a:r>
          </a:p>
        </p:txBody>
      </p:sp>
      <p:sp>
        <p:nvSpPr>
          <p:cNvPr id="3" name="Content Placeholder 2"/>
          <p:cNvSpPr>
            <a:spLocks noGrp="1"/>
          </p:cNvSpPr>
          <p:nvPr>
            <p:ph idx="1"/>
          </p:nvPr>
        </p:nvSpPr>
        <p:spPr/>
        <p:txBody>
          <a:bodyPr/>
          <a:lstStyle/>
          <a:p>
            <a:r>
              <a:rPr lang="en-US" dirty="0"/>
              <a:t>Do administrators sign off on curriculum at your college?  Has this caused problems?</a:t>
            </a:r>
          </a:p>
          <a:p>
            <a:r>
              <a:rPr lang="en-US" dirty="0"/>
              <a:t>Does your board of trustees approve all curriculum (new curriculum as well as revisions)?</a:t>
            </a:r>
          </a:p>
          <a:p>
            <a:r>
              <a:rPr lang="en-US" dirty="0"/>
              <a:t>How often does your board approve curriculum?</a:t>
            </a:r>
          </a:p>
        </p:txBody>
      </p:sp>
    </p:spTree>
    <p:extLst>
      <p:ext uri="{BB962C8B-B14F-4D97-AF65-F5344CB8AC3E}">
        <p14:creationId xmlns:p14="http://schemas.microsoft.com/office/powerpoint/2010/main" val="37527333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a:t>
            </a:r>
            <a:r>
              <a:rPr lang="en-US" dirty="0" smtClean="0"/>
              <a:t>Chaptering Process</a:t>
            </a:r>
            <a:endParaRPr lang="en-US" dirty="0"/>
          </a:p>
        </p:txBody>
      </p:sp>
      <p:sp>
        <p:nvSpPr>
          <p:cNvPr id="3" name="Text Placeholder 2"/>
          <p:cNvSpPr>
            <a:spLocks noGrp="1"/>
          </p:cNvSpPr>
          <p:nvPr>
            <p:ph type="body" idx="4294967295"/>
          </p:nvPr>
        </p:nvSpPr>
        <p:spPr/>
        <p:txBody>
          <a:bodyPr>
            <a:normAutofit fontScale="70000" lnSpcReduction="20000"/>
          </a:bodyPr>
          <a:lstStyle/>
          <a:p>
            <a:r>
              <a:rPr lang="en-US" dirty="0" smtClean="0"/>
              <a:t>Streamlined course chaptering process.</a:t>
            </a:r>
          </a:p>
          <a:p>
            <a:r>
              <a:rPr lang="en-US" dirty="0" smtClean="0"/>
              <a:t>Usually</a:t>
            </a:r>
            <a:r>
              <a:rPr lang="en-US" baseline="0" dirty="0" smtClean="0"/>
              <a:t> </a:t>
            </a:r>
            <a:r>
              <a:rPr lang="en-US" baseline="0" dirty="0"/>
              <a:t>requires data and documentation apart from the </a:t>
            </a:r>
            <a:r>
              <a:rPr lang="en-US" dirty="0"/>
              <a:t>p</a:t>
            </a:r>
            <a:r>
              <a:rPr lang="en-US" baseline="0" dirty="0" smtClean="0"/>
              <a:t>rogram outline</a:t>
            </a:r>
          </a:p>
          <a:p>
            <a:pPr lvl="1"/>
            <a:r>
              <a:rPr lang="en-US" dirty="0" smtClean="0"/>
              <a:t>PCAH describes the required narrative document.  Elements include:</a:t>
            </a:r>
            <a:endParaRPr lang="en-US" baseline="0" dirty="0"/>
          </a:p>
          <a:p>
            <a:pPr lvl="1"/>
            <a:r>
              <a:rPr lang="en-US" baseline="0" dirty="0" smtClean="0"/>
              <a:t>CORs</a:t>
            </a:r>
            <a:endParaRPr lang="en-US" baseline="0" dirty="0"/>
          </a:p>
          <a:p>
            <a:pPr lvl="1"/>
            <a:r>
              <a:rPr lang="en-US" baseline="0" dirty="0"/>
              <a:t>Annual completers</a:t>
            </a:r>
          </a:p>
          <a:p>
            <a:pPr lvl="1"/>
            <a:r>
              <a:rPr lang="en-US" baseline="0" dirty="0" smtClean="0"/>
              <a:t>Documentation</a:t>
            </a:r>
            <a:r>
              <a:rPr lang="en-US" dirty="0" smtClean="0"/>
              <a:t> to support transfer (C-ID approval) or local need.</a:t>
            </a:r>
            <a:endParaRPr lang="en-US" baseline="0" dirty="0" smtClean="0"/>
          </a:p>
          <a:p>
            <a:pPr lvl="1"/>
            <a:r>
              <a:rPr lang="en-US" baseline="0" dirty="0" smtClean="0"/>
              <a:t>LMI data (CTE)</a:t>
            </a:r>
            <a:endParaRPr lang="en-US" baseline="0" dirty="0"/>
          </a:p>
          <a:p>
            <a:pPr lvl="1"/>
            <a:r>
              <a:rPr lang="en-US" baseline="0" dirty="0" smtClean="0"/>
              <a:t>Advisory Board and regional consortium recommendation</a:t>
            </a:r>
            <a:r>
              <a:rPr lang="en-US" dirty="0" smtClean="0"/>
              <a:t> </a:t>
            </a:r>
            <a:r>
              <a:rPr lang="en-US" baseline="0" dirty="0" smtClean="0"/>
              <a:t>for </a:t>
            </a:r>
            <a:r>
              <a:rPr lang="en-US" baseline="0" dirty="0"/>
              <a:t>CTE </a:t>
            </a:r>
            <a:r>
              <a:rPr lang="en-US" baseline="0" dirty="0" smtClean="0"/>
              <a:t>programs</a:t>
            </a:r>
          </a:p>
          <a:p>
            <a:pPr marL="411480" lvl="1" indent="0">
              <a:buNone/>
            </a:pPr>
            <a:endParaRPr lang="en-US" baseline="0" dirty="0"/>
          </a:p>
          <a:p>
            <a:pPr lvl="0"/>
            <a:r>
              <a:rPr lang="en-US" dirty="0" smtClean="0"/>
              <a:t>Who “owns” </a:t>
            </a:r>
            <a:r>
              <a:rPr lang="en-US" dirty="0"/>
              <a:t>the data/documentation part of the program development process (i.e. the CCCCO narrative and Regional Consortia documents)?</a:t>
            </a:r>
            <a:br>
              <a:rPr lang="en-US" dirty="0"/>
            </a:br>
            <a:endParaRPr lang="en-US" baseline="0" dirty="0"/>
          </a:p>
        </p:txBody>
      </p:sp>
    </p:spTree>
    <p:extLst>
      <p:ext uri="{BB962C8B-B14F-4D97-AF65-F5344CB8AC3E}">
        <p14:creationId xmlns:p14="http://schemas.microsoft.com/office/powerpoint/2010/main" val="13157363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Curriculum Process: Revisions to Existing Courses/Programs</a:t>
            </a:r>
          </a:p>
        </p:txBody>
      </p:sp>
      <p:sp>
        <p:nvSpPr>
          <p:cNvPr id="3" name="Content Placeholder 2"/>
          <p:cNvSpPr>
            <a:spLocks noGrp="1"/>
          </p:cNvSpPr>
          <p:nvPr>
            <p:ph idx="1"/>
          </p:nvPr>
        </p:nvSpPr>
        <p:spPr/>
        <p:txBody>
          <a:bodyPr/>
          <a:lstStyle/>
          <a:p>
            <a:r>
              <a:rPr lang="en-US" dirty="0"/>
              <a:t>When should</a:t>
            </a:r>
            <a:r>
              <a:rPr lang="en-US" baseline="0" dirty="0"/>
              <a:t> courses/programs be revised? Who makes the decision?</a:t>
            </a:r>
            <a:endParaRPr lang="en-US" dirty="0"/>
          </a:p>
          <a:p>
            <a:r>
              <a:rPr lang="en-US" dirty="0"/>
              <a:t>Are the changes substantial or non-substantial?  What’s the difference?</a:t>
            </a:r>
          </a:p>
          <a:p>
            <a:r>
              <a:rPr lang="en-US" dirty="0"/>
              <a:t>Faculty primacy</a:t>
            </a:r>
          </a:p>
          <a:p>
            <a:pPr marL="0" indent="0">
              <a:buNone/>
            </a:pPr>
            <a:endParaRPr lang="en-US" dirty="0"/>
          </a:p>
        </p:txBody>
      </p:sp>
    </p:spTree>
    <p:extLst>
      <p:ext uri="{BB962C8B-B14F-4D97-AF65-F5344CB8AC3E}">
        <p14:creationId xmlns:p14="http://schemas.microsoft.com/office/powerpoint/2010/main" val="38350136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Scenario #1 (from a breakout at the 2015 Curriculum Institute)</a:t>
            </a:r>
          </a:p>
        </p:txBody>
      </p:sp>
      <p:sp>
        <p:nvSpPr>
          <p:cNvPr id="3" name="Content Placeholder 2"/>
          <p:cNvSpPr>
            <a:spLocks noGrp="1"/>
          </p:cNvSpPr>
          <p:nvPr>
            <p:ph idx="1"/>
          </p:nvPr>
        </p:nvSpPr>
        <p:spPr/>
        <p:txBody>
          <a:bodyPr>
            <a:normAutofit/>
          </a:bodyPr>
          <a:lstStyle/>
          <a:p>
            <a:r>
              <a:rPr lang="en-US" sz="2400" i="1" dirty="0">
                <a:solidFill>
                  <a:schemeClr val="tx2">
                    <a:tint val="100000"/>
                    <a:shade val="90000"/>
                    <a:satMod val="250000"/>
                    <a:alpha val="100000"/>
                  </a:schemeClr>
                </a:solidFill>
              </a:rPr>
              <a:t>ESL Deactivation: The area Dean has determined that a handful of courses in ESL need to be inactivated and the department needs to develop courses that are easily stacked into certificates. He works with the Academic Services area to administratively inactivate 15 ESL courses and then begins the process of drafting courses in </a:t>
            </a:r>
            <a:r>
              <a:rPr lang="en-US" sz="2400" i="1" dirty="0" err="1">
                <a:solidFill>
                  <a:schemeClr val="tx2">
                    <a:tint val="100000"/>
                    <a:shade val="90000"/>
                    <a:satMod val="250000"/>
                    <a:alpha val="100000"/>
                  </a:schemeClr>
                </a:solidFill>
              </a:rPr>
              <a:t>CurriCUNET</a:t>
            </a:r>
            <a:r>
              <a:rPr lang="en-US" sz="2400" i="1" dirty="0">
                <a:solidFill>
                  <a:schemeClr val="tx2">
                    <a:tint val="100000"/>
                    <a:shade val="90000"/>
                    <a:satMod val="250000"/>
                    <a:alpha val="100000"/>
                  </a:schemeClr>
                </a:solidFill>
              </a:rPr>
              <a:t> for the department. When the Department Head returns from a short summer break, she learns that she needs to restructure the fall course offerings to remove the </a:t>
            </a:r>
            <a:r>
              <a:rPr lang="en-US" sz="2400" i="1" dirty="0" smtClean="0">
                <a:solidFill>
                  <a:schemeClr val="tx2">
                    <a:tint val="100000"/>
                    <a:shade val="90000"/>
                    <a:satMod val="250000"/>
                    <a:alpha val="100000"/>
                  </a:schemeClr>
                </a:solidFill>
              </a:rPr>
              <a:t>15 </a:t>
            </a:r>
            <a:r>
              <a:rPr lang="en-US" sz="2400" i="1" dirty="0">
                <a:solidFill>
                  <a:schemeClr val="tx2">
                    <a:tint val="100000"/>
                    <a:shade val="90000"/>
                    <a:satMod val="250000"/>
                    <a:alpha val="100000"/>
                  </a:schemeClr>
                </a:solidFill>
              </a:rPr>
              <a:t>now-</a:t>
            </a:r>
            <a:r>
              <a:rPr lang="en-US" sz="2400" i="1" dirty="0" smtClean="0">
                <a:solidFill>
                  <a:schemeClr val="tx2">
                    <a:tint val="100000"/>
                    <a:shade val="90000"/>
                    <a:satMod val="250000"/>
                    <a:alpha val="100000"/>
                  </a:schemeClr>
                </a:solidFill>
              </a:rPr>
              <a:t>inactivate </a:t>
            </a:r>
            <a:r>
              <a:rPr lang="en-US" sz="2400" i="1" dirty="0">
                <a:solidFill>
                  <a:schemeClr val="tx2">
                    <a:tint val="100000"/>
                    <a:shade val="90000"/>
                    <a:satMod val="250000"/>
                    <a:alpha val="100000"/>
                  </a:schemeClr>
                </a:solidFill>
              </a:rPr>
              <a:t>courses and she is very upset.</a:t>
            </a:r>
            <a:endParaRPr lang="en-US" sz="2400" dirty="0"/>
          </a:p>
        </p:txBody>
      </p:sp>
    </p:spTree>
    <p:extLst>
      <p:ext uri="{BB962C8B-B14F-4D97-AF65-F5344CB8AC3E}">
        <p14:creationId xmlns:p14="http://schemas.microsoft.com/office/powerpoint/2010/main" val="33668471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#2</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i="1" dirty="0" smtClean="0">
                <a:solidFill>
                  <a:schemeClr val="tx2">
                    <a:tint val="100000"/>
                    <a:shade val="90000"/>
                    <a:satMod val="250000"/>
                    <a:alpha val="100000"/>
                  </a:schemeClr>
                </a:solidFill>
              </a:rPr>
              <a:t>The </a:t>
            </a:r>
            <a:r>
              <a:rPr lang="en-US" i="1" dirty="0">
                <a:solidFill>
                  <a:schemeClr val="tx2">
                    <a:tint val="100000"/>
                    <a:shade val="90000"/>
                    <a:satMod val="250000"/>
                    <a:alpha val="100000"/>
                  </a:schemeClr>
                </a:solidFill>
              </a:rPr>
              <a:t>Music department faculty are persuaded to offer an AAT in Music. The new program is vetted at the senate, the curriculum committee, and at the administrative level. After one year, the faculty realize they can't support the program because they lack sufficient resources in terms of practice space, instruments, and faculty load. To everyone’s surprise, when the </a:t>
            </a:r>
            <a:r>
              <a:rPr lang="en-US" i="1" dirty="0" smtClean="0">
                <a:solidFill>
                  <a:schemeClr val="tx2">
                    <a:tint val="100000"/>
                    <a:shade val="90000"/>
                    <a:satMod val="250000"/>
                    <a:alpha val="100000"/>
                  </a:schemeClr>
                </a:solidFill>
              </a:rPr>
              <a:t>discontinuance </a:t>
            </a:r>
            <a:r>
              <a:rPr lang="en-US" i="1" dirty="0">
                <a:solidFill>
                  <a:schemeClr val="tx2">
                    <a:tint val="100000"/>
                    <a:shade val="90000"/>
                    <a:satMod val="250000"/>
                    <a:alpha val="100000"/>
                  </a:schemeClr>
                </a:solidFill>
              </a:rPr>
              <a:t>process was started it was discovered that over 100 students had enrolled in the major.</a:t>
            </a:r>
            <a:endParaRPr lang="en-US" dirty="0"/>
          </a:p>
        </p:txBody>
      </p:sp>
    </p:spTree>
    <p:extLst>
      <p:ext uri="{BB962C8B-B14F-4D97-AF65-F5344CB8AC3E}">
        <p14:creationId xmlns:p14="http://schemas.microsoft.com/office/powerpoint/2010/main" val="35109331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#3 </a:t>
            </a:r>
          </a:p>
        </p:txBody>
      </p:sp>
      <p:sp>
        <p:nvSpPr>
          <p:cNvPr id="3" name="Content Placeholder 2"/>
          <p:cNvSpPr>
            <a:spLocks noGrp="1"/>
          </p:cNvSpPr>
          <p:nvPr>
            <p:ph idx="1"/>
          </p:nvPr>
        </p:nvSpPr>
        <p:spPr/>
        <p:txBody>
          <a:bodyPr>
            <a:normAutofit fontScale="92500" lnSpcReduction="20000"/>
          </a:bodyPr>
          <a:lstStyle/>
          <a:p>
            <a:pPr marL="0" indent="0">
              <a:buNone/>
            </a:pPr>
            <a:r>
              <a:rPr lang="en-US" i="1" dirty="0" smtClean="0">
                <a:solidFill>
                  <a:schemeClr val="tx2">
                    <a:tint val="100000"/>
                    <a:shade val="90000"/>
                    <a:satMod val="250000"/>
                    <a:alpha val="100000"/>
                  </a:schemeClr>
                </a:solidFill>
              </a:rPr>
              <a:t>The Police Academy has </a:t>
            </a:r>
            <a:r>
              <a:rPr lang="en-US" i="1" dirty="0">
                <a:solidFill>
                  <a:schemeClr val="tx2">
                    <a:tint val="100000"/>
                    <a:shade val="90000"/>
                    <a:satMod val="250000"/>
                    <a:alpha val="100000"/>
                  </a:schemeClr>
                </a:solidFill>
              </a:rPr>
              <a:t>not updated its courses or programs in well over a decade. This is a politically powerful department, with faculty serving in positions of union and faculty leadership and also holding positions on local and state police academy advisory boards. Attempts on the part of the faculty leadership in curriculum and the senate to reason, persuade, cajole and, finally, beg the department faculty to take action to bring their program into compliance have so far been unsuccessful.</a:t>
            </a:r>
            <a:endParaRPr lang="en-US" dirty="0"/>
          </a:p>
        </p:txBody>
      </p:sp>
    </p:spTree>
    <p:extLst>
      <p:ext uri="{BB962C8B-B14F-4D97-AF65-F5344CB8AC3E}">
        <p14:creationId xmlns:p14="http://schemas.microsoft.com/office/powerpoint/2010/main" val="37571384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#4</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i="1" dirty="0" smtClean="0">
                <a:solidFill>
                  <a:schemeClr val="tx2">
                    <a:tint val="100000"/>
                    <a:shade val="90000"/>
                    <a:satMod val="250000"/>
                    <a:alpha val="100000"/>
                  </a:schemeClr>
                </a:solidFill>
              </a:rPr>
              <a:t>The </a:t>
            </a:r>
            <a:r>
              <a:rPr lang="en-US" i="1" dirty="0">
                <a:solidFill>
                  <a:schemeClr val="tx2">
                    <a:tint val="100000"/>
                    <a:shade val="90000"/>
                    <a:satMod val="250000"/>
                    <a:alpha val="100000"/>
                  </a:schemeClr>
                </a:solidFill>
              </a:rPr>
              <a:t>college curriculum approval process has no provision for administrative review or input early in the curriculum process. This has caused problems with programs moving ahead without sufficient resources to support them, as well as CTE programs not obtaining BACC approval in a timely manner because the area dean was unaware of them. When the curriculum chair and VPI approached the curriculum committee and the senate with a plan to include administrative review early in the process, the faculty unanimously rejected the proposal on the grounds that any administrative oversight was outside the purview of administration and would diminish the faculty voice in curricular matters.</a:t>
            </a:r>
            <a:endParaRPr lang="en-US" dirty="0"/>
          </a:p>
        </p:txBody>
      </p:sp>
    </p:spTree>
    <p:extLst>
      <p:ext uri="{BB962C8B-B14F-4D97-AF65-F5344CB8AC3E}">
        <p14:creationId xmlns:p14="http://schemas.microsoft.com/office/powerpoint/2010/main" val="1610736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Curriculum Basics</a:t>
            </a:r>
          </a:p>
        </p:txBody>
      </p:sp>
      <p:sp>
        <p:nvSpPr>
          <p:cNvPr id="3" name="Content Placeholder 2"/>
          <p:cNvSpPr>
            <a:spLocks noGrp="1"/>
          </p:cNvSpPr>
          <p:nvPr>
            <p:ph idx="1"/>
          </p:nvPr>
        </p:nvSpPr>
        <p:spPr/>
        <p:txBody>
          <a:bodyPr/>
          <a:lstStyle/>
          <a:p>
            <a:r>
              <a:rPr lang="en-US" dirty="0"/>
              <a:t>Title 5 § 55002: Requires colleges to establish curriculum committees through mutual agreement between the college/district and the academic senate</a:t>
            </a:r>
          </a:p>
          <a:p>
            <a:pPr marL="0" indent="0">
              <a:buNone/>
            </a:pPr>
            <a:endParaRPr lang="en-US" dirty="0"/>
          </a:p>
          <a:p>
            <a:r>
              <a:rPr lang="en-US" dirty="0"/>
              <a:t>Ed Code §70902(b)(7):  Gives academic senates primary responsibility for curriculum and academic standards</a:t>
            </a:r>
          </a:p>
        </p:txBody>
      </p:sp>
    </p:spTree>
    <p:extLst>
      <p:ext uri="{BB962C8B-B14F-4D97-AF65-F5344CB8AC3E}">
        <p14:creationId xmlns:p14="http://schemas.microsoft.com/office/powerpoint/2010/main" val="2918354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#5</a:t>
            </a:r>
            <a:endParaRPr lang="en-US" dirty="0"/>
          </a:p>
        </p:txBody>
      </p:sp>
      <p:sp>
        <p:nvSpPr>
          <p:cNvPr id="3" name="Content Placeholder 2"/>
          <p:cNvSpPr>
            <a:spLocks noGrp="1"/>
          </p:cNvSpPr>
          <p:nvPr>
            <p:ph idx="1"/>
          </p:nvPr>
        </p:nvSpPr>
        <p:spPr/>
        <p:txBody>
          <a:bodyPr>
            <a:normAutofit fontScale="92500" lnSpcReduction="20000"/>
          </a:bodyPr>
          <a:lstStyle/>
          <a:p>
            <a:r>
              <a:rPr lang="en-US" dirty="0"/>
              <a:t>Faculty in a STEM department want to add a one unit problem solving course as a </a:t>
            </a:r>
            <a:r>
              <a:rPr lang="en-US" dirty="0" err="1"/>
              <a:t>corequisite</a:t>
            </a:r>
            <a:r>
              <a:rPr lang="en-US" dirty="0"/>
              <a:t> to an introductory course citing poor student preparation and therefore low student success rates.  Counseling faculty note that adding the </a:t>
            </a:r>
            <a:r>
              <a:rPr lang="en-US" dirty="0" err="1"/>
              <a:t>corequisite</a:t>
            </a:r>
            <a:r>
              <a:rPr lang="en-US" dirty="0"/>
              <a:t> could delay student transfer, and transfer institutions do not require such a </a:t>
            </a:r>
            <a:r>
              <a:rPr lang="en-US" dirty="0" err="1"/>
              <a:t>corequisite</a:t>
            </a:r>
            <a:r>
              <a:rPr lang="en-US" dirty="0"/>
              <a:t>.  The discipline faculty insist that two-year college students are not the same demographic as those who are at a four-year college.</a:t>
            </a:r>
          </a:p>
          <a:p>
            <a:endParaRPr lang="en-US" dirty="0"/>
          </a:p>
        </p:txBody>
      </p:sp>
    </p:spTree>
    <p:extLst>
      <p:ext uri="{BB962C8B-B14F-4D97-AF65-F5344CB8AC3E}">
        <p14:creationId xmlns:p14="http://schemas.microsoft.com/office/powerpoint/2010/main" val="832349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Questions to Consider:</a:t>
            </a:r>
            <a:endParaRPr lang="en-US" dirty="0"/>
          </a:p>
        </p:txBody>
      </p:sp>
      <p:sp>
        <p:nvSpPr>
          <p:cNvPr id="3" name="Content Placeholder 2"/>
          <p:cNvSpPr>
            <a:spLocks noGrp="1"/>
          </p:cNvSpPr>
          <p:nvPr>
            <p:ph idx="1"/>
          </p:nvPr>
        </p:nvSpPr>
        <p:spPr/>
        <p:txBody>
          <a:bodyPr/>
          <a:lstStyle/>
          <a:p>
            <a:r>
              <a:rPr lang="en-US" dirty="0" smtClean="0"/>
              <a:t>Who might you, as a curriculum chair, need to contact during your term?</a:t>
            </a:r>
          </a:p>
          <a:p>
            <a:r>
              <a:rPr lang="en-US" dirty="0" smtClean="0"/>
              <a:t>What deadlines should curriculum </a:t>
            </a:r>
            <a:r>
              <a:rPr lang="en-US" smtClean="0"/>
              <a:t>chairs know?  </a:t>
            </a:r>
            <a:r>
              <a:rPr lang="en-US" dirty="0" smtClean="0"/>
              <a:t>Who controls these deadlines?</a:t>
            </a:r>
          </a:p>
          <a:p>
            <a:r>
              <a:rPr lang="en-US" dirty="0" smtClean="0"/>
              <a:t>And from earlier in the presentation:</a:t>
            </a:r>
          </a:p>
          <a:p>
            <a:r>
              <a:rPr lang="en-US" dirty="0" smtClean="0"/>
              <a:t>Who is involved in Technical Review?  What questions are important to ask at this stage?</a:t>
            </a:r>
          </a:p>
        </p:txBody>
      </p:sp>
    </p:spTree>
    <p:extLst>
      <p:ext uri="{BB962C8B-B14F-4D97-AF65-F5344CB8AC3E}">
        <p14:creationId xmlns:p14="http://schemas.microsoft.com/office/powerpoint/2010/main" val="38438094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Questions, Continued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What questions should the Senate President ask in regards to curriculum?</a:t>
            </a:r>
          </a:p>
          <a:p>
            <a:r>
              <a:rPr lang="en-US" dirty="0" smtClean="0"/>
              <a:t>Do administrators sign off on curriculum at your college?  Has this caused problems?</a:t>
            </a:r>
          </a:p>
          <a:p>
            <a:r>
              <a:rPr lang="en-US" dirty="0" smtClean="0"/>
              <a:t>When should courses and programs be revised?  Who makes the decision?</a:t>
            </a:r>
          </a:p>
          <a:p>
            <a:r>
              <a:rPr lang="en-US" dirty="0" smtClean="0"/>
              <a:t>Who “owns” the data/documentation part of the program development process (e.g. the CCCCO narrative and the regional consortium documents)?</a:t>
            </a:r>
            <a:endParaRPr lang="en-US" dirty="0"/>
          </a:p>
        </p:txBody>
      </p:sp>
    </p:spTree>
    <p:extLst>
      <p:ext uri="{BB962C8B-B14F-4D97-AF65-F5344CB8AC3E}">
        <p14:creationId xmlns:p14="http://schemas.microsoft.com/office/powerpoint/2010/main" val="1316140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10+1 &amp; Curriculum</a:t>
            </a:r>
          </a:p>
        </p:txBody>
      </p:sp>
      <p:sp>
        <p:nvSpPr>
          <p:cNvPr id="3" name="Content Placeholder 2"/>
          <p:cNvSpPr>
            <a:spLocks noGrp="1"/>
          </p:cNvSpPr>
          <p:nvPr>
            <p:ph idx="1"/>
          </p:nvPr>
        </p:nvSpPr>
        <p:spPr/>
        <p:txBody>
          <a:bodyPr>
            <a:normAutofit fontScale="92500"/>
          </a:bodyPr>
          <a:lstStyle/>
          <a:p>
            <a:r>
              <a:rPr lang="en-US" dirty="0"/>
              <a:t>Title 5 §53200: Identifies the “10+1” academic and professional matters where faculty have purview.  These include:</a:t>
            </a:r>
          </a:p>
          <a:p>
            <a:pPr lvl="1"/>
            <a:r>
              <a:rPr lang="en-US" dirty="0"/>
              <a:t>(1)  curriculum, including establishing prerequisites and placing courses within disciplines; </a:t>
            </a:r>
          </a:p>
          <a:p>
            <a:pPr lvl="1"/>
            <a:r>
              <a:rPr lang="en-US" dirty="0"/>
              <a:t>(2)  degree and certificate requirements; </a:t>
            </a:r>
          </a:p>
          <a:p>
            <a:pPr lvl="1"/>
            <a:r>
              <a:rPr lang="en-US" dirty="0"/>
              <a:t>(3)  grading policies; </a:t>
            </a:r>
          </a:p>
          <a:p>
            <a:pPr lvl="1"/>
            <a:r>
              <a:rPr lang="en-US" dirty="0"/>
              <a:t>(4)  educational program development; </a:t>
            </a:r>
          </a:p>
          <a:p>
            <a:pPr lvl="1"/>
            <a:r>
              <a:rPr lang="en-US" dirty="0"/>
              <a:t>(5)  standards or policies regarding student preparation and success; </a:t>
            </a:r>
          </a:p>
        </p:txBody>
      </p:sp>
    </p:spTree>
    <p:extLst>
      <p:ext uri="{BB962C8B-B14F-4D97-AF65-F5344CB8AC3E}">
        <p14:creationId xmlns:p14="http://schemas.microsoft.com/office/powerpoint/2010/main" val="2792055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Curriculum Process Overview</a:t>
            </a:r>
          </a:p>
        </p:txBody>
      </p:sp>
      <p:sp>
        <p:nvSpPr>
          <p:cNvPr id="3" name="Text Placeholder 2"/>
          <p:cNvSpPr>
            <a:spLocks noGrp="1"/>
          </p:cNvSpPr>
          <p:nvPr>
            <p:ph type="body" idx="4294967295"/>
          </p:nvPr>
        </p:nvSpPr>
        <p:spPr/>
        <p:txBody>
          <a:bodyPr>
            <a:normAutofit lnSpcReduction="10000"/>
          </a:bodyPr>
          <a:lstStyle/>
          <a:p>
            <a:r>
              <a:rPr lang="en-US" dirty="0"/>
              <a:t>New Courses</a:t>
            </a:r>
            <a:r>
              <a:rPr lang="en-US" baseline="0" dirty="0"/>
              <a:t>/Programs are conceived and developed </a:t>
            </a:r>
          </a:p>
          <a:p>
            <a:r>
              <a:rPr lang="en-US" baseline="0" dirty="0"/>
              <a:t>Local Review and Approval Process</a:t>
            </a:r>
          </a:p>
          <a:p>
            <a:r>
              <a:rPr lang="en-US" baseline="0" dirty="0"/>
              <a:t>State </a:t>
            </a:r>
            <a:r>
              <a:rPr lang="en-US" baseline="0" dirty="0" smtClean="0"/>
              <a:t>Chaptering</a:t>
            </a:r>
            <a:r>
              <a:rPr lang="en-US" dirty="0" smtClean="0"/>
              <a:t> </a:t>
            </a:r>
            <a:r>
              <a:rPr lang="en-US" baseline="0" dirty="0" smtClean="0"/>
              <a:t>Process</a:t>
            </a:r>
            <a:endParaRPr lang="en-US" baseline="0" dirty="0"/>
          </a:p>
          <a:p>
            <a:r>
              <a:rPr lang="en-US" baseline="0" dirty="0"/>
              <a:t>Implementation and Review</a:t>
            </a:r>
          </a:p>
          <a:p>
            <a:r>
              <a:rPr lang="en-US" baseline="0" dirty="0"/>
              <a:t>Of these three components, who does what? How can faculty, administration, students and staff work together to create and maintain the college curriculum in a collegial, effective and efficient manner?</a:t>
            </a:r>
            <a:endParaRPr lang="en-US" dirty="0"/>
          </a:p>
        </p:txBody>
      </p:sp>
    </p:spTree>
    <p:extLst>
      <p:ext uri="{BB962C8B-B14F-4D97-AF65-F5344CB8AC3E}">
        <p14:creationId xmlns:p14="http://schemas.microsoft.com/office/powerpoint/2010/main" val="2862846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Curriculum Process: </a:t>
            </a:r>
            <a:br>
              <a:rPr lang="en-US" sz="3600" dirty="0"/>
            </a:br>
            <a:r>
              <a:rPr lang="en-US" sz="3600" dirty="0"/>
              <a:t>Who Does What?</a:t>
            </a:r>
          </a:p>
        </p:txBody>
      </p:sp>
      <p:sp>
        <p:nvSpPr>
          <p:cNvPr id="6" name="Content Placeholder 5"/>
          <p:cNvSpPr>
            <a:spLocks noGrp="1"/>
          </p:cNvSpPr>
          <p:nvPr>
            <p:ph idx="1"/>
          </p:nvPr>
        </p:nvSpPr>
        <p:spPr/>
        <p:txBody>
          <a:bodyPr>
            <a:normAutofit fontScale="85000" lnSpcReduction="20000"/>
          </a:bodyPr>
          <a:lstStyle/>
          <a:p>
            <a:r>
              <a:rPr lang="en-US" dirty="0"/>
              <a:t>Faculty: </a:t>
            </a:r>
          </a:p>
          <a:p>
            <a:pPr lvl="1"/>
            <a:r>
              <a:rPr lang="en-US" dirty="0"/>
              <a:t>Primacy over curriculum</a:t>
            </a:r>
          </a:p>
          <a:p>
            <a:pPr lvl="1"/>
            <a:r>
              <a:rPr lang="en-US" dirty="0"/>
              <a:t>Subject matter experts </a:t>
            </a:r>
          </a:p>
          <a:p>
            <a:pPr lvl="1"/>
            <a:r>
              <a:rPr lang="en-US" dirty="0"/>
              <a:t>Develop Course/Program Outline of Record</a:t>
            </a:r>
          </a:p>
          <a:p>
            <a:r>
              <a:rPr lang="en-US" dirty="0"/>
              <a:t>Administration: </a:t>
            </a:r>
          </a:p>
          <a:p>
            <a:pPr lvl="1"/>
            <a:r>
              <a:rPr lang="en-US" dirty="0"/>
              <a:t>Broader view of the college</a:t>
            </a:r>
          </a:p>
          <a:p>
            <a:pPr lvl="1"/>
            <a:r>
              <a:rPr lang="en-US" dirty="0"/>
              <a:t>“Dream catcher”</a:t>
            </a:r>
          </a:p>
          <a:p>
            <a:pPr lvl="1"/>
            <a:r>
              <a:rPr lang="en-US" dirty="0"/>
              <a:t>Expertise</a:t>
            </a:r>
            <a:r>
              <a:rPr lang="en-US" baseline="0" dirty="0"/>
              <a:t> with regulations/compliance requirements for </a:t>
            </a:r>
            <a:r>
              <a:rPr lang="en-US" dirty="0"/>
              <a:t>certain programs (CTE, basic skills, non-credit, DE, etc.)</a:t>
            </a:r>
          </a:p>
          <a:p>
            <a:r>
              <a:rPr lang="en-US" dirty="0"/>
              <a:t>Staff/Curriculum Specialist:</a:t>
            </a:r>
          </a:p>
          <a:p>
            <a:pPr lvl="1"/>
            <a:r>
              <a:rPr lang="en-US" dirty="0"/>
              <a:t>Experts on regulations, codes, procedures</a:t>
            </a:r>
          </a:p>
          <a:p>
            <a:pPr lvl="0"/>
            <a:r>
              <a:rPr lang="en-US" dirty="0"/>
              <a:t>Students</a:t>
            </a:r>
          </a:p>
          <a:p>
            <a:pPr lvl="1"/>
            <a:r>
              <a:rPr lang="en-US" dirty="0"/>
              <a:t>Per</a:t>
            </a:r>
            <a:r>
              <a:rPr lang="en-US" baseline="0" dirty="0"/>
              <a:t> Title 5, students have an integral role in the curriculum process</a:t>
            </a:r>
            <a:endParaRPr lang="en-US" dirty="0"/>
          </a:p>
        </p:txBody>
      </p:sp>
    </p:spTree>
    <p:extLst>
      <p:ext uri="{BB962C8B-B14F-4D97-AF65-F5344CB8AC3E}">
        <p14:creationId xmlns:p14="http://schemas.microsoft.com/office/powerpoint/2010/main" val="3356794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Local</a:t>
            </a:r>
            <a:r>
              <a:rPr lang="en-US" sz="3600" baseline="0" dirty="0"/>
              <a:t> </a:t>
            </a:r>
            <a:r>
              <a:rPr lang="en-US" sz="3600" dirty="0"/>
              <a:t>Curriculum</a:t>
            </a:r>
            <a:r>
              <a:rPr lang="en-US" sz="3600" baseline="0" dirty="0"/>
              <a:t> Review </a:t>
            </a:r>
            <a:r>
              <a:rPr lang="en-US" sz="3600" baseline="0" dirty="0" smtClean="0"/>
              <a:t>and </a:t>
            </a:r>
            <a:r>
              <a:rPr lang="en-US" sz="3600" baseline="0" dirty="0"/>
              <a:t>Approval</a:t>
            </a:r>
            <a:r>
              <a:rPr lang="en-US" sz="3600" dirty="0"/>
              <a:t> Process: </a:t>
            </a:r>
            <a:r>
              <a:rPr lang="en-US" sz="3600" dirty="0" smtClean="0"/>
              <a:t>General </a:t>
            </a:r>
            <a:r>
              <a:rPr lang="en-US" sz="3600" dirty="0"/>
              <a:t>Rules</a:t>
            </a:r>
          </a:p>
        </p:txBody>
      </p:sp>
      <p:sp>
        <p:nvSpPr>
          <p:cNvPr id="3" name="Content Placeholder 2"/>
          <p:cNvSpPr>
            <a:spLocks noGrp="1"/>
          </p:cNvSpPr>
          <p:nvPr>
            <p:ph idx="1"/>
          </p:nvPr>
        </p:nvSpPr>
        <p:spPr/>
        <p:txBody>
          <a:bodyPr>
            <a:normAutofit fontScale="85000" lnSpcReduction="20000"/>
          </a:bodyPr>
          <a:lstStyle/>
          <a:p>
            <a:r>
              <a:rPr lang="en-US" dirty="0"/>
              <a:t>Establish procedures that are very explicit </a:t>
            </a:r>
            <a:r>
              <a:rPr lang="en-US" dirty="0" smtClean="0"/>
              <a:t>and, when necessary, have </a:t>
            </a:r>
            <a:r>
              <a:rPr lang="en-US" dirty="0"/>
              <a:t>a means to </a:t>
            </a:r>
            <a:r>
              <a:rPr lang="en-US" dirty="0" smtClean="0"/>
              <a:t>resolve conflict</a:t>
            </a:r>
            <a:r>
              <a:rPr lang="en-US" dirty="0" smtClean="0"/>
              <a:t>. </a:t>
            </a:r>
            <a:endParaRPr lang="en-US" dirty="0"/>
          </a:p>
          <a:p>
            <a:r>
              <a:rPr lang="en-US" dirty="0"/>
              <a:t>Committee bylaws: ensure they can guide the process</a:t>
            </a:r>
            <a:r>
              <a:rPr lang="en-US" baseline="0" dirty="0"/>
              <a:t> and clearly</a:t>
            </a:r>
            <a:r>
              <a:rPr lang="en-US" dirty="0"/>
              <a:t> delineate the respective roles of faculty, administration and staff</a:t>
            </a:r>
          </a:p>
          <a:p>
            <a:r>
              <a:rPr lang="en-US" dirty="0"/>
              <a:t>The Curriculum Committee and the Curriculum Approval Process are two different things</a:t>
            </a:r>
          </a:p>
          <a:p>
            <a:pPr lvl="1"/>
            <a:r>
              <a:rPr lang="en-US" dirty="0"/>
              <a:t>Separate</a:t>
            </a:r>
            <a:r>
              <a:rPr lang="en-US" baseline="0" dirty="0"/>
              <a:t> rules and procedures for the committee and the process</a:t>
            </a:r>
            <a:endParaRPr lang="en-US" dirty="0"/>
          </a:p>
          <a:p>
            <a:pPr lvl="1"/>
            <a:r>
              <a:rPr lang="en-US" dirty="0"/>
              <a:t>Changes</a:t>
            </a:r>
            <a:r>
              <a:rPr lang="en-US" baseline="0" dirty="0"/>
              <a:t> to the curriculum committee composition must be mutually agreed upon by both the Academic Senate and the administration </a:t>
            </a:r>
          </a:p>
          <a:p>
            <a:pPr lvl="1"/>
            <a:r>
              <a:rPr lang="en-US" baseline="0" dirty="0"/>
              <a:t>Per Title 5, the senate must be involved in the approval process</a:t>
            </a:r>
            <a:endParaRPr lang="en-US" dirty="0"/>
          </a:p>
        </p:txBody>
      </p:sp>
    </p:spTree>
    <p:extLst>
      <p:ext uri="{BB962C8B-B14F-4D97-AF65-F5344CB8AC3E}">
        <p14:creationId xmlns:p14="http://schemas.microsoft.com/office/powerpoint/2010/main" val="3141187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Curriculum Committee Membership</a:t>
            </a:r>
            <a:endParaRPr lang="en-US" sz="4000" dirty="0"/>
          </a:p>
        </p:txBody>
      </p:sp>
      <p:sp>
        <p:nvSpPr>
          <p:cNvPr id="3" name="Text Placeholder 2"/>
          <p:cNvSpPr>
            <a:spLocks noGrp="1"/>
          </p:cNvSpPr>
          <p:nvPr>
            <p:ph type="body" idx="4294967295"/>
          </p:nvPr>
        </p:nvSpPr>
        <p:spPr/>
        <p:txBody>
          <a:bodyPr>
            <a:normAutofit lnSpcReduction="10000"/>
          </a:bodyPr>
          <a:lstStyle/>
          <a:p>
            <a:r>
              <a:rPr lang="en-US" dirty="0"/>
              <a:t>Membership should reflect</a:t>
            </a:r>
            <a:r>
              <a:rPr lang="en-US" baseline="0" dirty="0"/>
              <a:t> the diversity of college programs and service areas</a:t>
            </a:r>
          </a:p>
          <a:p>
            <a:r>
              <a:rPr lang="en-US" baseline="0" dirty="0"/>
              <a:t>Membership should also include faculty/administrators with expertise in distance education, disability access requirements, articulation, and counseling</a:t>
            </a:r>
          </a:p>
          <a:p>
            <a:r>
              <a:rPr lang="en-US" baseline="0" dirty="0"/>
              <a:t>Students are an important part of any shared governance committee</a:t>
            </a:r>
          </a:p>
          <a:p>
            <a:r>
              <a:rPr lang="en-US" baseline="0" dirty="0"/>
              <a:t>Who should have voting rights?</a:t>
            </a:r>
            <a:endParaRPr lang="en-US" dirty="0"/>
          </a:p>
        </p:txBody>
      </p:sp>
    </p:spTree>
    <p:extLst>
      <p:ext uri="{BB962C8B-B14F-4D97-AF65-F5344CB8AC3E}">
        <p14:creationId xmlns:p14="http://schemas.microsoft.com/office/powerpoint/2010/main" val="2494854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Curriculum Process: </a:t>
            </a:r>
            <a:br>
              <a:rPr lang="en-US" sz="3600" dirty="0"/>
            </a:br>
            <a:r>
              <a:rPr lang="en-US" sz="3600" dirty="0"/>
              <a:t>Developing New Courses/Programs</a:t>
            </a:r>
          </a:p>
        </p:txBody>
      </p:sp>
      <p:sp>
        <p:nvSpPr>
          <p:cNvPr id="6" name="Content Placeholder 5"/>
          <p:cNvSpPr>
            <a:spLocks noGrp="1"/>
          </p:cNvSpPr>
          <p:nvPr>
            <p:ph idx="1"/>
          </p:nvPr>
        </p:nvSpPr>
        <p:spPr/>
        <p:txBody>
          <a:bodyPr>
            <a:normAutofit/>
          </a:bodyPr>
          <a:lstStyle/>
          <a:p>
            <a:r>
              <a:rPr lang="en-US" dirty="0"/>
              <a:t>Collaborative</a:t>
            </a:r>
            <a:r>
              <a:rPr lang="en-US" baseline="0" dirty="0"/>
              <a:t> process – the most brilliant course/program will be a total fail if the college lacks the resources to support it</a:t>
            </a:r>
          </a:p>
          <a:p>
            <a:pPr lvl="0"/>
            <a:r>
              <a:rPr lang="en-US" dirty="0"/>
              <a:t>Iterative process – a course/program may not fly as</a:t>
            </a:r>
            <a:r>
              <a:rPr lang="en-US" baseline="0" dirty="0"/>
              <a:t> originally conceived but may work once faculty and administration have worked together to revise it to meet college resources and student needs</a:t>
            </a:r>
            <a:endParaRPr lang="en-US" dirty="0"/>
          </a:p>
        </p:txBody>
      </p:sp>
    </p:spTree>
    <p:extLst>
      <p:ext uri="{BB962C8B-B14F-4D97-AF65-F5344CB8AC3E}">
        <p14:creationId xmlns:p14="http://schemas.microsoft.com/office/powerpoint/2010/main" val="500145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Key questions to be asked:</a:t>
            </a:r>
          </a:p>
        </p:txBody>
      </p:sp>
      <p:sp>
        <p:nvSpPr>
          <p:cNvPr id="3" name="Content Placeholder 2"/>
          <p:cNvSpPr>
            <a:spLocks noGrp="1"/>
          </p:cNvSpPr>
          <p:nvPr>
            <p:ph idx="1"/>
          </p:nvPr>
        </p:nvSpPr>
        <p:spPr/>
        <p:txBody>
          <a:bodyPr>
            <a:normAutofit fontScale="85000" lnSpcReduction="20000"/>
          </a:bodyPr>
          <a:lstStyle/>
          <a:p>
            <a:pPr lvl="0"/>
            <a:r>
              <a:rPr lang="en-US" dirty="0"/>
              <a:t>WHY is this course/program being developed?  Does it serve a demonstrable need? </a:t>
            </a:r>
          </a:p>
          <a:p>
            <a:pPr lvl="0"/>
            <a:r>
              <a:rPr lang="en-US" dirty="0"/>
              <a:t>Has the course been discussed by all faculty in the area?  Has it been discussed with administration?</a:t>
            </a:r>
          </a:p>
          <a:p>
            <a:pPr lvl="0"/>
            <a:r>
              <a:rPr lang="en-US" dirty="0"/>
              <a:t>How does this course/program fit into the college’s larger plans? </a:t>
            </a:r>
          </a:p>
          <a:p>
            <a:pPr lvl="0"/>
            <a:r>
              <a:rPr lang="en-US" dirty="0"/>
              <a:t>Can the college afford it?  Does the college have the faculty to teach it?  If not, is there a plan to address this?</a:t>
            </a:r>
          </a:p>
          <a:p>
            <a:pPr lvl="0"/>
            <a:r>
              <a:rPr lang="en-US" dirty="0"/>
              <a:t>Multi-campus districts: has this been discussed at the district level?  Should faculty at your sister colleges be involved</a:t>
            </a:r>
            <a:r>
              <a:rPr lang="en-US"/>
              <a:t>? </a:t>
            </a:r>
            <a:endParaRPr lang="en-US" dirty="0"/>
          </a:p>
        </p:txBody>
      </p:sp>
    </p:spTree>
    <p:extLst>
      <p:ext uri="{BB962C8B-B14F-4D97-AF65-F5344CB8AC3E}">
        <p14:creationId xmlns:p14="http://schemas.microsoft.com/office/powerpoint/2010/main" val="273777003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Foundry">
      <a:majorFont>
        <a:latin typeface="Rockwell"/>
        <a:ea typeface=""/>
        <a:cs typeface=""/>
        <a:font script="Grek" typeface="Cambria"/>
        <a:font script="Cyrl" typeface="Cambria"/>
        <a:font script="Jpan" typeface="ＭＳ 明朝"/>
        <a:font script="Hang" typeface="바탕"/>
        <a:font script="Hans" typeface="华文新魏"/>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ＭＳ 明朝"/>
        <a:font script="Hang" typeface="바탕"/>
        <a:font script="Hans" typeface="华文新魏"/>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TM02900769[[fn=Retrospect]]</Template>
  <TotalTime>1874</TotalTime>
  <Words>1499</Words>
  <Application>Microsoft Macintosh PowerPoint</Application>
  <PresentationFormat>On-screen Show (4:3)</PresentationFormat>
  <Paragraphs>115</Paragraphs>
  <Slides>22</Slides>
  <Notes>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Foundry</vt:lpstr>
      <vt:lpstr>Q&amp;A for New(er) Curriculum Chairs and Administrators</vt:lpstr>
      <vt:lpstr>Curriculum Basics</vt:lpstr>
      <vt:lpstr>The 10+1 &amp; Curriculum</vt:lpstr>
      <vt:lpstr>Curriculum Process Overview</vt:lpstr>
      <vt:lpstr>Curriculum Process:  Who Does What?</vt:lpstr>
      <vt:lpstr>Local Curriculum Review and Approval Process: General Rules</vt:lpstr>
      <vt:lpstr>Curriculum Committee Membership</vt:lpstr>
      <vt:lpstr>Curriculum Process:  Developing New Courses/Programs</vt:lpstr>
      <vt:lpstr>Key questions to be asked:</vt:lpstr>
      <vt:lpstr>Curriculum Process: Technical Review </vt:lpstr>
      <vt:lpstr>Curriculum Process: Curriculum Committee Review and Approval</vt:lpstr>
      <vt:lpstr>Curriculum Process:  Role of Academic Senate</vt:lpstr>
      <vt:lpstr>Curriculum Process:  Next Steps</vt:lpstr>
      <vt:lpstr>State Chaptering Process</vt:lpstr>
      <vt:lpstr>Curriculum Process: Revisions to Existing Courses/Programs</vt:lpstr>
      <vt:lpstr>Scenario #1 (from a breakout at the 2015 Curriculum Institute)</vt:lpstr>
      <vt:lpstr>Scenario #2</vt:lpstr>
      <vt:lpstr>Scenario #3 </vt:lpstr>
      <vt:lpstr>Scenario #4</vt:lpstr>
      <vt:lpstr>Scenario #5</vt:lpstr>
      <vt:lpstr>Other Questions to Consider:</vt:lpstr>
      <vt:lpstr>More Questions, Continued</vt:lpstr>
    </vt:vector>
  </TitlesOfParts>
  <Company>Imperial Valley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Curriculum Basics for Senate Presidents, Deans, CIOs</dc:title>
  <dc:creator>Michael Heumann</dc:creator>
  <cp:lastModifiedBy>Eric Wada</cp:lastModifiedBy>
  <cp:revision>86</cp:revision>
  <cp:lastPrinted>2016-06-25T18:00:50Z</cp:lastPrinted>
  <dcterms:created xsi:type="dcterms:W3CDTF">2016-06-09T20:57:30Z</dcterms:created>
  <dcterms:modified xsi:type="dcterms:W3CDTF">2017-11-17T07:58:48Z</dcterms:modified>
</cp:coreProperties>
</file>