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1"/>
  </p:notesMasterIdLst>
  <p:sldIdLst>
    <p:sldId id="262" r:id="rId2"/>
    <p:sldId id="270" r:id="rId3"/>
    <p:sldId id="278" r:id="rId4"/>
    <p:sldId id="280" r:id="rId5"/>
    <p:sldId id="282" r:id="rId6"/>
    <p:sldId id="269" r:id="rId7"/>
    <p:sldId id="263" r:id="rId8"/>
    <p:sldId id="264" r:id="rId9"/>
    <p:sldId id="265" r:id="rId10"/>
    <p:sldId id="266" r:id="rId11"/>
    <p:sldId id="268" r:id="rId12"/>
    <p:sldId id="271" r:id="rId13"/>
    <p:sldId id="273" r:id="rId14"/>
    <p:sldId id="272" r:id="rId15"/>
    <p:sldId id="274" r:id="rId16"/>
    <p:sldId id="275" r:id="rId17"/>
    <p:sldId id="276" r:id="rId18"/>
    <p:sldId id="277" r:id="rId19"/>
    <p:sldId id="261"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6" autoAdjust="0"/>
    <p:restoredTop sz="94660"/>
  </p:normalViewPr>
  <p:slideViewPr>
    <p:cSldViewPr snapToGrid="0">
      <p:cViewPr varScale="1">
        <p:scale>
          <a:sx n="91" d="100"/>
          <a:sy n="91" d="100"/>
        </p:scale>
        <p:origin x="31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A59C09-CC8D-4985-9636-F860D6912437}" type="datetimeFigureOut">
              <a:rPr lang="en-US" smtClean="0"/>
              <a:t>4/18/2017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8AA611-AC4C-4630-92F6-04638AC6E38C}" type="slidenum">
              <a:rPr lang="en-US" smtClean="0"/>
              <a:t>‹#›</a:t>
            </a:fld>
            <a:endParaRPr lang="en-US" dirty="0"/>
          </a:p>
        </p:txBody>
      </p:sp>
    </p:spTree>
    <p:extLst>
      <p:ext uri="{BB962C8B-B14F-4D97-AF65-F5344CB8AC3E}">
        <p14:creationId xmlns:p14="http://schemas.microsoft.com/office/powerpoint/2010/main" val="207860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1997" y="2965548"/>
            <a:ext cx="1398454" cy="996398"/>
          </a:xfrm>
          <a:prstGeom prst="rect">
            <a:avLst/>
          </a:prstGeom>
        </p:spPr>
      </p:pic>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20298" y="593319"/>
            <a:ext cx="1489481" cy="1489481"/>
          </a:xfrm>
          <a:prstGeom prst="rect">
            <a:avLst/>
          </a:prstGeom>
        </p:spPr>
      </p:pic>
      <p:sp>
        <p:nvSpPr>
          <p:cNvPr id="29" name="Date Placeholder 3"/>
          <p:cNvSpPr txBox="1">
            <a:spLocks/>
          </p:cNvSpPr>
          <p:nvPr userDrawn="1"/>
        </p:nvSpPr>
        <p:spPr>
          <a:xfrm>
            <a:off x="7357533" y="6193762"/>
            <a:ext cx="9119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F6886C-7201-416B-A15C-CE3B15A93FA1}" type="datetimeFigureOut">
              <a:rPr lang="en-US" smtClean="0"/>
              <a:pPr/>
              <a:t>4/18/2017</a:t>
            </a:fld>
            <a:endParaRPr lang="en-US" dirty="0"/>
          </a:p>
        </p:txBody>
      </p:sp>
      <p:sp>
        <p:nvSpPr>
          <p:cNvPr id="30" name="Slide Number Placeholder 5"/>
          <p:cNvSpPr txBox="1">
            <a:spLocks/>
          </p:cNvSpPr>
          <p:nvPr userDrawn="1"/>
        </p:nvSpPr>
        <p:spPr>
          <a:xfrm>
            <a:off x="8743063" y="6193762"/>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10A9A11-B0EF-4D13-AB5F-6BD223232FED}" type="slidenum">
              <a:rPr lang="en-US" smtClean="0"/>
              <a:pPr/>
              <a:t>‹#›</a:t>
            </a:fld>
            <a:endParaRPr lang="en-US" dirty="0"/>
          </a:p>
        </p:txBody>
      </p:sp>
      <p:grpSp>
        <p:nvGrpSpPr>
          <p:cNvPr id="16" name="Group 15"/>
          <p:cNvGrpSpPr/>
          <p:nvPr/>
        </p:nvGrpSpPr>
        <p:grpSpPr>
          <a:xfrm>
            <a:off x="0" y="-44681"/>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23629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278192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19234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0737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107716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4162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229355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47185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61321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2">
                  <a:lumMod val="75000"/>
                </a:schemeClr>
              </a:buClr>
              <a:defRPr/>
            </a:lvl1pPr>
            <a:lvl2pPr>
              <a:buClr>
                <a:schemeClr val="accent2">
                  <a:lumMod val="75000"/>
                </a:schemeClr>
              </a:buClr>
              <a:defRPr/>
            </a:lvl2pPr>
            <a:lvl3pPr>
              <a:buClr>
                <a:schemeClr val="accent2">
                  <a:lumMod val="75000"/>
                </a:schemeClr>
              </a:buClr>
              <a:defRPr/>
            </a:lvl3pPr>
            <a:lvl4pPr>
              <a:buClr>
                <a:schemeClr val="accent2">
                  <a:lumMod val="75000"/>
                </a:schemeClr>
              </a:buClr>
              <a:defRPr/>
            </a:lvl4pPr>
            <a:lvl5pPr>
              <a:buClr>
                <a:schemeClr val="accent2">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191475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154885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266934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83692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75488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81788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6886C-7201-416B-A15C-CE3B15A93FA1}" type="datetimeFigureOut">
              <a:rPr lang="en-US" smtClean="0"/>
              <a:pPr/>
              <a:t>4/18/2017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123952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0A9A11-B0EF-4D13-AB5F-6BD223232FED}" type="slidenum">
              <a:rPr lang="en-US" smtClean="0"/>
              <a:pPr/>
              <a:t>‹#›</a:t>
            </a:fld>
            <a:endParaRPr lang="en-US" dirty="0"/>
          </a:p>
        </p:txBody>
      </p:sp>
      <p:sp>
        <p:nvSpPr>
          <p:cNvPr id="5" name="Date Placeholder 4"/>
          <p:cNvSpPr>
            <a:spLocks noGrp="1"/>
          </p:cNvSpPr>
          <p:nvPr>
            <p:ph type="dt" sz="half" idx="10"/>
          </p:nvPr>
        </p:nvSpPr>
        <p:spPr/>
        <p:txBody>
          <a:bodyPr/>
          <a:lstStyle/>
          <a:p>
            <a:fld id="{49F6886C-7201-416B-A15C-CE3B15A93FA1}" type="datetimeFigureOut">
              <a:rPr lang="en-US" smtClean="0"/>
              <a:pPr/>
              <a:t>4/18/2017</a:t>
            </a:fld>
            <a:endParaRPr lang="en-US" dirty="0"/>
          </a:p>
        </p:txBody>
      </p:sp>
    </p:spTree>
    <p:extLst>
      <p:ext uri="{BB962C8B-B14F-4D97-AF65-F5344CB8AC3E}">
        <p14:creationId xmlns:p14="http://schemas.microsoft.com/office/powerpoint/2010/main" val="212791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786995" y="2866507"/>
            <a:ext cx="1398454" cy="996398"/>
          </a:xfrm>
          <a:prstGeom prst="rect">
            <a:avLst/>
          </a:prstGeom>
        </p:spPr>
      </p:pic>
      <p:pic>
        <p:nvPicPr>
          <p:cNvPr id="7" name="Picture 6"/>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95968" y="440919"/>
            <a:ext cx="1489481" cy="1489481"/>
          </a:xfrm>
          <a:prstGeom prst="rect">
            <a:avLst/>
          </a:prstGeom>
        </p:spPr>
      </p:pic>
      <p:grpSp>
        <p:nvGrpSpPr>
          <p:cNvPr id="44" name="Group 43"/>
          <p:cNvGrpSpPr/>
          <p:nvPr/>
        </p:nvGrpSpPr>
        <p:grpSpPr>
          <a:xfrm>
            <a:off x="0" y="-8467"/>
            <a:ext cx="12192000" cy="6866467"/>
            <a:chOff x="0" y="-8467"/>
            <a:chExt cx="12192000" cy="6866467"/>
          </a:xfrm>
        </p:grpSpPr>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a:solidFill>
            <a:schemeClr val="accent1">
              <a:lumMod val="60000"/>
              <a:lumOff val="4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F6886C-7201-416B-A15C-CE3B15A93FA1}" type="datetimeFigureOut">
              <a:rPr lang="en-US" smtClean="0"/>
              <a:pPr/>
              <a:t>4/18/2017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0A9A11-B0EF-4D13-AB5F-6BD223232FED}" type="slidenum">
              <a:rPr lang="en-US" smtClean="0"/>
              <a:pPr/>
              <a:t>‹#›</a:t>
            </a:fld>
            <a:endParaRPr lang="en-US" dirty="0"/>
          </a:p>
        </p:txBody>
      </p:sp>
    </p:spTree>
    <p:extLst>
      <p:ext uri="{BB962C8B-B14F-4D97-AF65-F5344CB8AC3E}">
        <p14:creationId xmlns:p14="http://schemas.microsoft.com/office/powerpoint/2010/main" val="348859689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ctr" defTabSz="457200" rtl="0" eaLnBrk="1" latinLnBrk="0" hangingPunct="1">
        <a:spcBef>
          <a:spcPct val="0"/>
        </a:spcBef>
        <a:buNone/>
        <a:defRPr sz="3600" b="0" i="0" u="none" kern="1200">
          <a:solidFill>
            <a:srgbClr val="23629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2">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2">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2">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2">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2">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tudent-services.santarosa.edu/formerly-incarcerated-stud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156039166" TargetMode="External"/><Relationship Id="rId2" Type="http://schemas.openxmlformats.org/officeDocument/2006/relationships/hyperlink" Target="https://vimeo.com/156039167" TargetMode="External"/><Relationship Id="rId1" Type="http://schemas.openxmlformats.org/officeDocument/2006/relationships/slideLayout" Target="../slideLayouts/slideLayout2.xml"/><Relationship Id="rId4" Type="http://schemas.openxmlformats.org/officeDocument/2006/relationships/hyperlink" Target="https://vimeo.com/15603908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acorpcollege.com/wp-content/uploads/2016/10/Screen-Shot-2016-11-15-at-12.12.43-PM.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6622" y="1422401"/>
            <a:ext cx="8077381" cy="2257777"/>
          </a:xfrm>
        </p:spPr>
        <p:txBody>
          <a:bodyPr/>
          <a:lstStyle/>
          <a:p>
            <a:pPr algn="ctr"/>
            <a:r>
              <a:rPr lang="en-US" sz="7200" b="1" dirty="0" smtClean="0">
                <a:solidFill>
                  <a:schemeClr val="accent2">
                    <a:lumMod val="75000"/>
                  </a:schemeClr>
                </a:solidFill>
              </a:rPr>
              <a:t>REV IT UP</a:t>
            </a:r>
            <a:r>
              <a:rPr lang="en-US" sz="6600" b="1" dirty="0" smtClean="0">
                <a:solidFill>
                  <a:schemeClr val="accent2">
                    <a:lumMod val="75000"/>
                  </a:schemeClr>
                </a:solidFill>
              </a:rPr>
              <a:t/>
            </a:r>
            <a:br>
              <a:rPr lang="en-US" sz="6600" b="1" dirty="0" smtClean="0">
                <a:solidFill>
                  <a:schemeClr val="accent2">
                    <a:lumMod val="75000"/>
                  </a:schemeClr>
                </a:solidFill>
              </a:rPr>
            </a:br>
            <a:r>
              <a:rPr lang="en-US" sz="2800" dirty="0" smtClean="0">
                <a:solidFill>
                  <a:schemeClr val="accent2">
                    <a:lumMod val="75000"/>
                  </a:schemeClr>
                </a:solidFill>
              </a:rPr>
              <a:t>Reentry Education Venture Instructional Training</a:t>
            </a:r>
            <a:br>
              <a:rPr lang="en-US" sz="2800" dirty="0" smtClean="0">
                <a:solidFill>
                  <a:schemeClr val="accent2">
                    <a:lumMod val="75000"/>
                  </a:schemeClr>
                </a:solidFill>
              </a:rPr>
            </a:br>
            <a:r>
              <a:rPr lang="en-US" sz="2800" dirty="0" smtClean="0">
                <a:solidFill>
                  <a:schemeClr val="accent2">
                    <a:lumMod val="75000"/>
                  </a:schemeClr>
                </a:solidFill>
              </a:rPr>
              <a:t> for Underserved Populations</a:t>
            </a:r>
            <a:endParaRPr lang="en-US" sz="2800" dirty="0">
              <a:solidFill>
                <a:schemeClr val="accent2">
                  <a:lumMod val="75000"/>
                </a:schemeClr>
              </a:solidFill>
            </a:endParaRPr>
          </a:p>
        </p:txBody>
      </p:sp>
      <p:sp>
        <p:nvSpPr>
          <p:cNvPr id="3" name="Subtitle 2"/>
          <p:cNvSpPr>
            <a:spLocks noGrp="1"/>
          </p:cNvSpPr>
          <p:nvPr>
            <p:ph type="subTitle" idx="1"/>
          </p:nvPr>
        </p:nvSpPr>
        <p:spPr>
          <a:xfrm>
            <a:off x="1196622" y="3759200"/>
            <a:ext cx="8077381" cy="1834776"/>
          </a:xfrm>
        </p:spPr>
        <p:txBody>
          <a:bodyPr>
            <a:noAutofit/>
          </a:bodyPr>
          <a:lstStyle/>
          <a:p>
            <a:pPr algn="ctr"/>
            <a:r>
              <a:rPr lang="en-US" dirty="0" smtClean="0">
                <a:solidFill>
                  <a:schemeClr val="tx1">
                    <a:lumMod val="75000"/>
                    <a:lumOff val="25000"/>
                  </a:schemeClr>
                </a:solidFill>
              </a:rPr>
              <a:t>Presenters:</a:t>
            </a:r>
          </a:p>
          <a:p>
            <a:pPr algn="ctr"/>
            <a:r>
              <a:rPr lang="en-US" b="1" dirty="0" smtClean="0">
                <a:solidFill>
                  <a:schemeClr val="tx1">
                    <a:lumMod val="75000"/>
                    <a:lumOff val="25000"/>
                  </a:schemeClr>
                </a:solidFill>
              </a:rPr>
              <a:t>Don </a:t>
            </a:r>
            <a:r>
              <a:rPr lang="en-US" b="1" dirty="0">
                <a:solidFill>
                  <a:schemeClr val="tx1">
                    <a:lumMod val="75000"/>
                    <a:lumOff val="25000"/>
                  </a:schemeClr>
                </a:solidFill>
              </a:rPr>
              <a:t>Hopkins</a:t>
            </a:r>
            <a:r>
              <a:rPr lang="en-US" dirty="0">
                <a:solidFill>
                  <a:schemeClr val="tx1">
                    <a:lumMod val="75000"/>
                    <a:lumOff val="25000"/>
                  </a:schemeClr>
                </a:solidFill>
              </a:rPr>
              <a:t>, REV IT UP Project Coordinator, Folsom Lake College</a:t>
            </a:r>
          </a:p>
          <a:p>
            <a:pPr algn="ctr"/>
            <a:r>
              <a:rPr lang="en-US" b="1" dirty="0" smtClean="0">
                <a:solidFill>
                  <a:schemeClr val="tx1">
                    <a:lumMod val="75000"/>
                    <a:lumOff val="25000"/>
                  </a:schemeClr>
                </a:solidFill>
              </a:rPr>
              <a:t>Dr</a:t>
            </a:r>
            <a:r>
              <a:rPr lang="en-US" b="1" dirty="0">
                <a:solidFill>
                  <a:schemeClr val="tx1">
                    <a:lumMod val="75000"/>
                    <a:lumOff val="25000"/>
                  </a:schemeClr>
                </a:solidFill>
              </a:rPr>
              <a:t>. </a:t>
            </a:r>
            <a:r>
              <a:rPr lang="en-US" b="1" dirty="0" smtClean="0">
                <a:solidFill>
                  <a:schemeClr val="tx1">
                    <a:lumMod val="75000"/>
                    <a:lumOff val="25000"/>
                  </a:schemeClr>
                </a:solidFill>
              </a:rPr>
              <a:t>Robert “BJ” </a:t>
            </a:r>
            <a:r>
              <a:rPr lang="en-US" b="1" dirty="0">
                <a:solidFill>
                  <a:schemeClr val="tx1">
                    <a:lumMod val="75000"/>
                    <a:lumOff val="25000"/>
                  </a:schemeClr>
                </a:solidFill>
              </a:rPr>
              <a:t>Snowden</a:t>
            </a:r>
            <a:r>
              <a:rPr lang="en-US" dirty="0">
                <a:solidFill>
                  <a:schemeClr val="tx1">
                    <a:lumMod val="75000"/>
                    <a:lumOff val="25000"/>
                  </a:schemeClr>
                </a:solidFill>
              </a:rPr>
              <a:t>, Interim Dean of Instruction, Folsom Lake College</a:t>
            </a:r>
          </a:p>
          <a:p>
            <a:pPr algn="ctr"/>
            <a:r>
              <a:rPr lang="en-US" b="1" dirty="0">
                <a:solidFill>
                  <a:schemeClr val="tx1">
                    <a:lumMod val="75000"/>
                    <a:lumOff val="25000"/>
                  </a:schemeClr>
                </a:solidFill>
              </a:rPr>
              <a:t>Morice Mabry</a:t>
            </a:r>
            <a:r>
              <a:rPr lang="en-US" dirty="0">
                <a:solidFill>
                  <a:schemeClr val="tx1">
                    <a:lumMod val="75000"/>
                    <a:lumOff val="25000"/>
                  </a:schemeClr>
                </a:solidFill>
              </a:rPr>
              <a:t>, Adjunct Business Professor, Folsom Lake College</a:t>
            </a:r>
          </a:p>
        </p:txBody>
      </p:sp>
    </p:spTree>
    <p:extLst>
      <p:ext uri="{BB962C8B-B14F-4D97-AF65-F5344CB8AC3E}">
        <p14:creationId xmlns:p14="http://schemas.microsoft.com/office/powerpoint/2010/main" val="2455145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Re-Entry: Putting It All Together</a:t>
            </a:r>
            <a:endParaRPr lang="en-US" sz="4400" dirty="0"/>
          </a:p>
        </p:txBody>
      </p:sp>
      <p:sp>
        <p:nvSpPr>
          <p:cNvPr id="3" name="Content Placeholder 2"/>
          <p:cNvSpPr>
            <a:spLocks noGrp="1"/>
          </p:cNvSpPr>
          <p:nvPr>
            <p:ph idx="1"/>
          </p:nvPr>
        </p:nvSpPr>
        <p:spPr/>
        <p:txBody>
          <a:bodyPr>
            <a:normAutofit/>
          </a:bodyPr>
          <a:lstStyle/>
          <a:p>
            <a:r>
              <a:rPr lang="en-US" sz="2800" dirty="0" smtClean="0"/>
              <a:t>Understand personal strengths and areas of development.</a:t>
            </a:r>
          </a:p>
          <a:p>
            <a:r>
              <a:rPr lang="en-US" sz="2800" dirty="0" smtClean="0"/>
              <a:t>Work in teams to learn how to collaborate.</a:t>
            </a:r>
          </a:p>
          <a:p>
            <a:r>
              <a:rPr lang="en-US" sz="2800" dirty="0" smtClean="0"/>
              <a:t>Write to provide analysis and share perspective.</a:t>
            </a:r>
          </a:p>
          <a:p>
            <a:r>
              <a:rPr lang="en-US" sz="2800" dirty="0" smtClean="0"/>
              <a:t>Share experience</a:t>
            </a:r>
            <a:endParaRPr lang="en-US" sz="2800" dirty="0"/>
          </a:p>
        </p:txBody>
      </p:sp>
    </p:spTree>
    <p:extLst>
      <p:ext uri="{BB962C8B-B14F-4D97-AF65-F5344CB8AC3E}">
        <p14:creationId xmlns:p14="http://schemas.microsoft.com/office/powerpoint/2010/main" val="2045895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8706152" cy="3880773"/>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3600"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5400" dirty="0" smtClean="0"/>
              <a:t>Program Overview</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5400" dirty="0"/>
          </a:p>
          <a:p>
            <a:pPr marL="0" marR="0" lvl="0" indent="0" algn="r" defTabSz="91440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Presented by: </a:t>
            </a:r>
            <a:r>
              <a:rPr lang="en-US" sz="3200" b="1" dirty="0" smtClean="0">
                <a:solidFill>
                  <a:schemeClr val="tx1"/>
                </a:solidFill>
              </a:rPr>
              <a:t>Don R. Hopkins </a:t>
            </a:r>
          </a:p>
          <a:p>
            <a:pPr marL="0" marR="0" lvl="0" indent="0" algn="r" defTabSz="91440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Project Coordinator</a:t>
            </a:r>
            <a:endParaRPr lang="en-US" sz="3200" dirty="0" smtClean="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370240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Campus Infrastructure</a:t>
            </a:r>
            <a:br>
              <a:rPr lang="en-US" dirty="0" smtClean="0"/>
            </a:br>
            <a:r>
              <a:rPr lang="en-US" dirty="0" smtClean="0"/>
              <a:t>for the Reentry Students</a:t>
            </a:r>
            <a:endParaRPr lang="en-US" dirty="0"/>
          </a:p>
        </p:txBody>
      </p:sp>
      <p:sp>
        <p:nvSpPr>
          <p:cNvPr id="3" name="Content Placeholder 2"/>
          <p:cNvSpPr>
            <a:spLocks noGrp="1"/>
          </p:cNvSpPr>
          <p:nvPr>
            <p:ph idx="1"/>
          </p:nvPr>
        </p:nvSpPr>
        <p:spPr>
          <a:xfrm>
            <a:off x="677334" y="2160589"/>
            <a:ext cx="8596668" cy="3987963"/>
          </a:xfrm>
        </p:spPr>
        <p:txBody>
          <a:bodyPr>
            <a:normAutofit/>
          </a:bodyPr>
          <a:lstStyle/>
          <a:p>
            <a:r>
              <a:rPr lang="en-US" dirty="0" smtClean="0"/>
              <a:t>Build your campus support team</a:t>
            </a:r>
          </a:p>
          <a:p>
            <a:pPr lvl="1"/>
            <a:r>
              <a:rPr lang="en-US" dirty="0" smtClean="0"/>
              <a:t>Identify a primary and secondary contact person with all stakeholder areas on your campus</a:t>
            </a:r>
          </a:p>
          <a:p>
            <a:pPr lvl="2"/>
            <a:r>
              <a:rPr lang="en-US" dirty="0" smtClean="0"/>
              <a:t>Student Services</a:t>
            </a:r>
          </a:p>
          <a:p>
            <a:pPr lvl="2"/>
            <a:r>
              <a:rPr lang="en-US" dirty="0" smtClean="0"/>
              <a:t>Student Success</a:t>
            </a:r>
          </a:p>
          <a:p>
            <a:pPr lvl="2"/>
            <a:r>
              <a:rPr lang="en-US" dirty="0" smtClean="0"/>
              <a:t>EOPS</a:t>
            </a:r>
          </a:p>
          <a:p>
            <a:pPr lvl="2"/>
            <a:r>
              <a:rPr lang="en-US" dirty="0" smtClean="0"/>
              <a:t>DSPS</a:t>
            </a:r>
          </a:p>
          <a:p>
            <a:pPr lvl="2"/>
            <a:r>
              <a:rPr lang="en-US" dirty="0" smtClean="0"/>
              <a:t>Campus Medical staff</a:t>
            </a:r>
          </a:p>
          <a:p>
            <a:pPr lvl="2"/>
            <a:r>
              <a:rPr lang="en-US" dirty="0" smtClean="0"/>
              <a:t>Financial Aid</a:t>
            </a:r>
          </a:p>
          <a:p>
            <a:pPr lvl="2"/>
            <a:r>
              <a:rPr lang="en-US" dirty="0" smtClean="0"/>
              <a:t>Tutoring</a:t>
            </a:r>
          </a:p>
          <a:p>
            <a:pPr lvl="2"/>
            <a:r>
              <a:rPr lang="en-US" dirty="0" smtClean="0"/>
              <a:t>Etc.</a:t>
            </a:r>
          </a:p>
          <a:p>
            <a:pPr lvl="2"/>
            <a:endParaRPr lang="en-US" dirty="0" smtClean="0"/>
          </a:p>
          <a:p>
            <a:endParaRPr lang="en-US" dirty="0"/>
          </a:p>
        </p:txBody>
      </p:sp>
    </p:spTree>
    <p:extLst>
      <p:ext uri="{BB962C8B-B14F-4D97-AF65-F5344CB8AC3E}">
        <p14:creationId xmlns:p14="http://schemas.microsoft.com/office/powerpoint/2010/main" val="2262198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a:t>
            </a:r>
            <a:endParaRPr lang="en-US" dirty="0"/>
          </a:p>
        </p:txBody>
      </p:sp>
      <p:sp>
        <p:nvSpPr>
          <p:cNvPr id="3" name="Content Placeholder 2"/>
          <p:cNvSpPr>
            <a:spLocks noGrp="1"/>
          </p:cNvSpPr>
          <p:nvPr>
            <p:ph idx="1"/>
          </p:nvPr>
        </p:nvSpPr>
        <p:spPr/>
        <p:txBody>
          <a:bodyPr/>
          <a:lstStyle/>
          <a:p>
            <a:r>
              <a:rPr lang="en-US" dirty="0" smtClean="0"/>
              <a:t>Recruit your counselors from within that have a passion for helping this type of student</a:t>
            </a:r>
          </a:p>
          <a:p>
            <a:r>
              <a:rPr lang="en-US" dirty="0" smtClean="0"/>
              <a:t>The Counselors selected should be the same counselors that visit the institutions and provide services in the institutions for your Face-to-Face program.</a:t>
            </a:r>
          </a:p>
          <a:p>
            <a:r>
              <a:rPr lang="en-US" dirty="0" smtClean="0"/>
              <a:t>Counselors have attended our training and CEDCR training to better prepare them for the uniqueness of the population</a:t>
            </a:r>
          </a:p>
          <a:p>
            <a:endParaRPr lang="en-US" dirty="0"/>
          </a:p>
        </p:txBody>
      </p:sp>
    </p:spTree>
    <p:extLst>
      <p:ext uri="{BB962C8B-B14F-4D97-AF65-F5344CB8AC3E}">
        <p14:creationId xmlns:p14="http://schemas.microsoft.com/office/powerpoint/2010/main" val="34249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Presence </a:t>
            </a:r>
            <a:r>
              <a:rPr lang="en-US" dirty="0"/>
              <a:t>K</a:t>
            </a:r>
            <a:r>
              <a:rPr lang="en-US" dirty="0" smtClean="0"/>
              <a:t>nown</a:t>
            </a:r>
            <a:endParaRPr lang="en-US" dirty="0"/>
          </a:p>
        </p:txBody>
      </p:sp>
      <p:sp>
        <p:nvSpPr>
          <p:cNvPr id="3" name="Content Placeholder 2"/>
          <p:cNvSpPr>
            <a:spLocks noGrp="1"/>
          </p:cNvSpPr>
          <p:nvPr>
            <p:ph idx="1"/>
          </p:nvPr>
        </p:nvSpPr>
        <p:spPr/>
        <p:txBody>
          <a:bodyPr/>
          <a:lstStyle/>
          <a:p>
            <a:r>
              <a:rPr lang="en-US" dirty="0" smtClean="0"/>
              <a:t>Create a single point of contact for Reentry Students</a:t>
            </a:r>
          </a:p>
          <a:p>
            <a:pPr lvl="1"/>
            <a:r>
              <a:rPr lang="en-US" dirty="0" smtClean="0"/>
              <a:t>Telephone number: 916-609-6996</a:t>
            </a:r>
          </a:p>
          <a:p>
            <a:pPr lvl="1"/>
            <a:r>
              <a:rPr lang="en-US" dirty="0" smtClean="0"/>
              <a:t>Email: </a:t>
            </a:r>
            <a:r>
              <a:rPr lang="en-US" dirty="0" smtClean="0">
                <a:solidFill>
                  <a:schemeClr val="tx1"/>
                </a:solidFill>
              </a:rPr>
              <a:t>revitup@flc.losrios.edu</a:t>
            </a:r>
            <a:endParaRPr lang="en-US" dirty="0" smtClean="0"/>
          </a:p>
          <a:p>
            <a:pPr lvl="1"/>
            <a:r>
              <a:rPr lang="en-US" dirty="0" smtClean="0"/>
              <a:t>Room:  PAC  2240 (Upstairs in the Harris Center)</a:t>
            </a:r>
          </a:p>
          <a:p>
            <a:pPr lvl="0">
              <a:buClr>
                <a:srgbClr val="2E83C3">
                  <a:lumMod val="75000"/>
                </a:srgbClr>
              </a:buClr>
            </a:pPr>
            <a:r>
              <a:rPr lang="en-US" dirty="0" smtClean="0">
                <a:solidFill>
                  <a:prstClr val="black">
                    <a:lumMod val="75000"/>
                    <a:lumOff val="25000"/>
                  </a:prstClr>
                </a:solidFill>
              </a:rPr>
              <a:t>Place signs in A&amp;R announcing your program</a:t>
            </a:r>
          </a:p>
          <a:p>
            <a:pPr lvl="0">
              <a:buClr>
                <a:srgbClr val="2E83C3">
                  <a:lumMod val="75000"/>
                </a:srgbClr>
              </a:buClr>
            </a:pPr>
            <a:r>
              <a:rPr lang="en-US" dirty="0" smtClean="0">
                <a:solidFill>
                  <a:prstClr val="black">
                    <a:lumMod val="75000"/>
                    <a:lumOff val="25000"/>
                  </a:prstClr>
                </a:solidFill>
              </a:rPr>
              <a:t>Place signs at all campus or center sites to ensure inclusion</a:t>
            </a:r>
            <a:endParaRPr lang="en-US" dirty="0">
              <a:solidFill>
                <a:prstClr val="black">
                  <a:lumMod val="75000"/>
                  <a:lumOff val="25000"/>
                </a:prstClr>
              </a:solidFill>
            </a:endParaRPr>
          </a:p>
          <a:p>
            <a:pPr lvl="1"/>
            <a:endParaRPr lang="en-US" dirty="0" smtClean="0"/>
          </a:p>
        </p:txBody>
      </p:sp>
    </p:spTree>
    <p:extLst>
      <p:ext uri="{BB962C8B-B14F-4D97-AF65-F5344CB8AC3E}">
        <p14:creationId xmlns:p14="http://schemas.microsoft.com/office/powerpoint/2010/main" val="1506876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Presence</a:t>
            </a:r>
            <a:endParaRPr lang="en-US" dirty="0"/>
          </a:p>
        </p:txBody>
      </p:sp>
      <p:sp>
        <p:nvSpPr>
          <p:cNvPr id="3" name="Content Placeholder 2"/>
          <p:cNvSpPr>
            <a:spLocks noGrp="1"/>
          </p:cNvSpPr>
          <p:nvPr>
            <p:ph idx="1"/>
          </p:nvPr>
        </p:nvSpPr>
        <p:spPr/>
        <p:txBody>
          <a:bodyPr/>
          <a:lstStyle/>
          <a:p>
            <a:r>
              <a:rPr lang="en-US" dirty="0" smtClean="0"/>
              <a:t>Work with your campus web support team to have a specific link to services offered to reentry students</a:t>
            </a:r>
          </a:p>
          <a:p>
            <a:pPr lvl="1"/>
            <a:r>
              <a:rPr lang="en-US" dirty="0" smtClean="0"/>
              <a:t>When they start to register offer a “self identify” option for direct contact to your program</a:t>
            </a:r>
          </a:p>
          <a:p>
            <a:pPr lvl="1"/>
            <a:r>
              <a:rPr lang="en-US" dirty="0" smtClean="0"/>
              <a:t>Detail the support you offer to the students with links to those services</a:t>
            </a:r>
          </a:p>
          <a:p>
            <a:pPr lvl="1"/>
            <a:r>
              <a:rPr lang="en-US" dirty="0" smtClean="0"/>
              <a:t>Develop a step by step guide for the students through the process</a:t>
            </a:r>
          </a:p>
          <a:p>
            <a:pPr lvl="1"/>
            <a:r>
              <a:rPr lang="en-US" dirty="0" smtClean="0"/>
              <a:t>Develop a list of resources available to the students with direct contact information</a:t>
            </a:r>
          </a:p>
          <a:p>
            <a:pPr lvl="1"/>
            <a:r>
              <a:rPr lang="en-US" dirty="0" smtClean="0"/>
              <a:t>Look at what Santa Rosa Junior College web site for a great </a:t>
            </a:r>
            <a:r>
              <a:rPr lang="en-US" dirty="0"/>
              <a:t>example </a:t>
            </a:r>
            <a:r>
              <a:rPr lang="en-US" dirty="0" smtClean="0"/>
              <a:t>(we are still building ours)    </a:t>
            </a:r>
          </a:p>
          <a:p>
            <a:pPr marL="457200" lvl="1" indent="0">
              <a:buNone/>
            </a:pPr>
            <a:r>
              <a:rPr lang="en-US" dirty="0" smtClean="0">
                <a:solidFill>
                  <a:schemeClr val="tx1"/>
                </a:solidFill>
                <a:hlinkClick r:id="rId2"/>
              </a:rPr>
              <a:t>https</a:t>
            </a:r>
            <a:r>
              <a:rPr lang="en-US" dirty="0">
                <a:solidFill>
                  <a:schemeClr val="tx1"/>
                </a:solidFill>
                <a:hlinkClick r:id="rId2"/>
              </a:rPr>
              <a:t>://</a:t>
            </a:r>
            <a:r>
              <a:rPr lang="en-US" dirty="0" smtClean="0">
                <a:solidFill>
                  <a:schemeClr val="tx1"/>
                </a:solidFill>
                <a:hlinkClick r:id="rId2"/>
              </a:rPr>
              <a:t>student-services.santarosa.edu/formerly-incarcerated-students</a:t>
            </a:r>
            <a:endParaRPr lang="en-US" dirty="0" smtClean="0">
              <a:solidFill>
                <a:schemeClr val="tx1"/>
              </a:solidFill>
            </a:endParaRPr>
          </a:p>
          <a:p>
            <a:pPr marL="0" indent="0">
              <a:buNone/>
            </a:pPr>
            <a:endParaRPr lang="en-US" dirty="0"/>
          </a:p>
        </p:txBody>
      </p:sp>
    </p:spTree>
    <p:extLst>
      <p:ext uri="{BB962C8B-B14F-4D97-AF65-F5344CB8AC3E}">
        <p14:creationId xmlns:p14="http://schemas.microsoft.com/office/powerpoint/2010/main" val="1940465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 Program</a:t>
            </a:r>
            <a:endParaRPr lang="en-US" dirty="0"/>
          </a:p>
        </p:txBody>
      </p:sp>
      <p:sp>
        <p:nvSpPr>
          <p:cNvPr id="3" name="Content Placeholder 2"/>
          <p:cNvSpPr>
            <a:spLocks noGrp="1"/>
          </p:cNvSpPr>
          <p:nvPr>
            <p:ph idx="1"/>
          </p:nvPr>
        </p:nvSpPr>
        <p:spPr/>
        <p:txBody>
          <a:bodyPr/>
          <a:lstStyle/>
          <a:p>
            <a:r>
              <a:rPr lang="en-US" dirty="0" smtClean="0"/>
              <a:t>Develop a mentoring program for formerly incarcerated students</a:t>
            </a:r>
          </a:p>
          <a:p>
            <a:r>
              <a:rPr lang="en-US" dirty="0" smtClean="0"/>
              <a:t>We all have formerly incarcerated students on our campus who are succeeding, work with them in developing a support group for the newly released students.</a:t>
            </a:r>
          </a:p>
          <a:p>
            <a:r>
              <a:rPr lang="en-US" dirty="0" smtClean="0"/>
              <a:t>Keep in contact with your students and assure them you are there for their success.</a:t>
            </a:r>
            <a:endParaRPr lang="en-US" dirty="0"/>
          </a:p>
        </p:txBody>
      </p:sp>
    </p:spTree>
    <p:extLst>
      <p:ext uri="{BB962C8B-B14F-4D97-AF65-F5344CB8AC3E}">
        <p14:creationId xmlns:p14="http://schemas.microsoft.com/office/powerpoint/2010/main" val="3788267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Can’t Do It All</a:t>
            </a:r>
            <a:endParaRPr lang="en-US" dirty="0"/>
          </a:p>
        </p:txBody>
      </p:sp>
      <p:sp>
        <p:nvSpPr>
          <p:cNvPr id="3" name="Content Placeholder 2"/>
          <p:cNvSpPr>
            <a:spLocks noGrp="1"/>
          </p:cNvSpPr>
          <p:nvPr>
            <p:ph idx="1"/>
          </p:nvPr>
        </p:nvSpPr>
        <p:spPr/>
        <p:txBody>
          <a:bodyPr/>
          <a:lstStyle/>
          <a:p>
            <a:r>
              <a:rPr lang="en-US" dirty="0" smtClean="0"/>
              <a:t>Develop a program support staff/clerical/classified person to ensure things are continuing.</a:t>
            </a:r>
          </a:p>
          <a:p>
            <a:r>
              <a:rPr lang="en-US" dirty="0" smtClean="0"/>
              <a:t>You must rely on all of your team to do their part.</a:t>
            </a:r>
          </a:p>
          <a:p>
            <a:r>
              <a:rPr lang="en-US" dirty="0" smtClean="0"/>
              <a:t>You will direct/take them to the services they need.</a:t>
            </a:r>
          </a:p>
          <a:p>
            <a:r>
              <a:rPr lang="en-US" dirty="0" smtClean="0"/>
              <a:t>You can only imagine some of the challenges this student population has faced in their lives.  Listed and help like you would any other student but realize they probably come from a very different place than other students on campus.</a:t>
            </a:r>
          </a:p>
          <a:p>
            <a:r>
              <a:rPr lang="en-US" dirty="0" smtClean="0"/>
              <a:t>Prepare them for their future</a:t>
            </a:r>
            <a:endParaRPr lang="en-US" dirty="0"/>
          </a:p>
        </p:txBody>
      </p:sp>
    </p:spTree>
    <p:extLst>
      <p:ext uri="{BB962C8B-B14F-4D97-AF65-F5344CB8AC3E}">
        <p14:creationId xmlns:p14="http://schemas.microsoft.com/office/powerpoint/2010/main" val="354096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future</a:t>
            </a:r>
            <a:endParaRPr lang="en-US" dirty="0"/>
          </a:p>
        </p:txBody>
      </p:sp>
      <p:sp>
        <p:nvSpPr>
          <p:cNvPr id="3" name="Content Placeholder 2"/>
          <p:cNvSpPr>
            <a:spLocks noGrp="1"/>
          </p:cNvSpPr>
          <p:nvPr>
            <p:ph idx="1"/>
          </p:nvPr>
        </p:nvSpPr>
        <p:spPr/>
        <p:txBody>
          <a:bodyPr>
            <a:normAutofit/>
          </a:bodyPr>
          <a:lstStyle/>
          <a:p>
            <a:r>
              <a:rPr lang="en-US" dirty="0" smtClean="0"/>
              <a:t>Develop a relationship with a CSU based system for formerly incarcerated students.</a:t>
            </a:r>
          </a:p>
          <a:p>
            <a:r>
              <a:rPr lang="en-US" dirty="0" smtClean="0"/>
              <a:t>We have partnered with Project Rebound at CSU Sacramento</a:t>
            </a:r>
          </a:p>
          <a:p>
            <a:pPr lvl="1"/>
            <a:r>
              <a:rPr lang="en-US" dirty="0" smtClean="0"/>
              <a:t>Our program uses some of the same concepts used by Project Rebound so the transition from FLC to CSUS will be smooth.  With Project Rebound </a:t>
            </a:r>
            <a:r>
              <a:rPr lang="en-US" smtClean="0"/>
              <a:t>at </a:t>
            </a:r>
            <a:r>
              <a:rPr lang="en-US" smtClean="0"/>
              <a:t>9 </a:t>
            </a:r>
            <a:r>
              <a:rPr lang="en-US" dirty="0" smtClean="0"/>
              <a:t>CSU’s in the state the student will find an easy transition once they reach one of these schools.</a:t>
            </a:r>
          </a:p>
          <a:p>
            <a:pPr lvl="1"/>
            <a:endParaRPr lang="en-US" dirty="0"/>
          </a:p>
          <a:p>
            <a:pPr marL="0" lvl="0" indent="0" algn="ctr">
              <a:buClr>
                <a:srgbClr val="2E83C3">
                  <a:lumMod val="75000"/>
                </a:srgbClr>
              </a:buClr>
              <a:buNone/>
            </a:pPr>
            <a:r>
              <a:rPr lang="en-US" b="1" dirty="0" smtClean="0">
                <a:solidFill>
                  <a:prstClr val="black">
                    <a:lumMod val="75000"/>
                    <a:lumOff val="25000"/>
                  </a:prstClr>
                </a:solidFill>
              </a:rPr>
              <a:t>Remember the word PATHWAYS that we all use in education, well we can and do create PATHWAYS from the institution through the Community College system on to the University system if we create the right infrastructure and support for the student.</a:t>
            </a:r>
            <a:endParaRPr lang="en-US" dirty="0" smtClean="0"/>
          </a:p>
        </p:txBody>
      </p:sp>
    </p:spTree>
    <p:extLst>
      <p:ext uri="{BB962C8B-B14F-4D97-AF65-F5344CB8AC3E}">
        <p14:creationId xmlns:p14="http://schemas.microsoft.com/office/powerpoint/2010/main" val="2762086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661" y="1237935"/>
            <a:ext cx="8596668" cy="4599569"/>
          </a:xfrm>
          <a:solidFill>
            <a:schemeClr val="accent1">
              <a:lumMod val="60000"/>
              <a:lumOff val="40000"/>
            </a:schemeClr>
          </a:solidFill>
        </p:spPr>
        <p:txBody>
          <a:bodyPr>
            <a:normAutofit/>
          </a:bodyPr>
          <a:lstStyle/>
          <a:p>
            <a:r>
              <a:rPr lang="en-US" sz="4400" dirty="0" smtClean="0"/>
              <a:t/>
            </a:r>
            <a:br>
              <a:rPr lang="en-US" sz="4400" dirty="0" smtClean="0"/>
            </a:br>
            <a:r>
              <a:rPr lang="en-US" sz="4400" dirty="0" smtClean="0"/>
              <a:t>Questions?</a:t>
            </a:r>
            <a:br>
              <a:rPr lang="en-US" sz="4400" dirty="0" smtClean="0"/>
            </a:br>
            <a:r>
              <a:rPr lang="en-US" sz="4400" dirty="0" smtClean="0"/>
              <a:t/>
            </a:r>
            <a:br>
              <a:rPr lang="en-US" sz="4400" dirty="0" smtClean="0"/>
            </a:br>
            <a:r>
              <a:rPr lang="en-US" sz="4400" smtClean="0"/>
              <a:t>REV IT UP</a:t>
            </a:r>
            <a:r>
              <a:rPr lang="en-US" sz="4400" dirty="0" smtClean="0"/>
              <a:t/>
            </a:r>
            <a:br>
              <a:rPr lang="en-US" sz="4400" dirty="0" smtClean="0"/>
            </a:br>
            <a:r>
              <a:rPr lang="en-US" sz="4400" dirty="0" smtClean="0"/>
              <a:t>916-608-6996  email REVITUP@flc.losrios.edu</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5400" dirty="0" smtClean="0">
                <a:solidFill>
                  <a:schemeClr val="accent2">
                    <a:lumMod val="75000"/>
                  </a:schemeClr>
                </a:solidFill>
              </a:rPr>
              <a:t>Statewide </a:t>
            </a:r>
            <a:r>
              <a:rPr lang="en-US" sz="5400" dirty="0">
                <a:solidFill>
                  <a:schemeClr val="accent2">
                    <a:lumMod val="75000"/>
                  </a:schemeClr>
                </a:solidFill>
              </a:rPr>
              <a:t>Background</a:t>
            </a:r>
            <a:endParaRPr lang="en-US" dirty="0" smtClean="0"/>
          </a:p>
          <a:p>
            <a:pPr marL="0" indent="0" algn="r">
              <a:buNone/>
            </a:pPr>
            <a:endParaRPr lang="en-US" sz="2800" b="1" dirty="0" smtClean="0"/>
          </a:p>
          <a:p>
            <a:pPr marL="0" indent="0" algn="r">
              <a:buNone/>
            </a:pPr>
            <a:r>
              <a:rPr lang="en-US" sz="3200" b="1" dirty="0" smtClean="0"/>
              <a:t> </a:t>
            </a:r>
            <a:r>
              <a:rPr lang="en-US" b="1" dirty="0"/>
              <a:t>Presented </a:t>
            </a:r>
            <a:r>
              <a:rPr lang="en-US" b="1" dirty="0" smtClean="0"/>
              <a:t>by:  </a:t>
            </a:r>
            <a:r>
              <a:rPr lang="en-US" sz="3200" b="1" dirty="0" smtClean="0">
                <a:solidFill>
                  <a:schemeClr val="tx1"/>
                </a:solidFill>
              </a:rPr>
              <a:t>Dr</a:t>
            </a:r>
            <a:r>
              <a:rPr lang="en-US" sz="3200" b="1" dirty="0">
                <a:solidFill>
                  <a:schemeClr val="tx1"/>
                </a:solidFill>
              </a:rPr>
              <a:t>. Robert “BJ” Snowden</a:t>
            </a:r>
          </a:p>
          <a:p>
            <a:pPr marL="0" indent="0" algn="r">
              <a:buNone/>
            </a:pPr>
            <a:endParaRPr lang="en-US" dirty="0"/>
          </a:p>
        </p:txBody>
      </p:sp>
    </p:spTree>
    <p:extLst>
      <p:ext uri="{BB962C8B-B14F-4D97-AF65-F5344CB8AC3E}">
        <p14:creationId xmlns:p14="http://schemas.microsoft.com/office/powerpoint/2010/main" val="2334382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CDCR POPULATION HIGHLIGHTS</a:t>
            </a:r>
          </a:p>
        </p:txBody>
      </p:sp>
      <p:sp>
        <p:nvSpPr>
          <p:cNvPr id="3" name="Content Placeholder 2"/>
          <p:cNvSpPr>
            <a:spLocks noGrp="1"/>
          </p:cNvSpPr>
          <p:nvPr>
            <p:ph idx="1"/>
          </p:nvPr>
        </p:nvSpPr>
        <p:spPr/>
        <p:txBody>
          <a:bodyPr/>
          <a:lstStyle/>
          <a:p>
            <a:r>
              <a:rPr lang="en-US" dirty="0"/>
              <a:t>The design bed capacity of CDCR institutions and camps on December 31, 2010, was 83,981. The population was 174.7% of the design </a:t>
            </a:r>
            <a:r>
              <a:rPr lang="en-US" dirty="0" smtClean="0"/>
              <a:t>capacity.</a:t>
            </a:r>
          </a:p>
          <a:p>
            <a:r>
              <a:rPr lang="en-US" dirty="0"/>
              <a:t>During 2010, 120,401 offenders were admitted to an institution as a new admission or a parole violator and 123,578 offenders were paroled, discharged or otherwise released from </a:t>
            </a:r>
            <a:r>
              <a:rPr lang="en-US" dirty="0" smtClean="0"/>
              <a:t>custody</a:t>
            </a:r>
          </a:p>
          <a:p>
            <a:r>
              <a:rPr lang="en-US" dirty="0"/>
              <a:t>During calendar year </a:t>
            </a:r>
            <a:r>
              <a:rPr lang="en-US" dirty="0" smtClean="0"/>
              <a:t>2010</a:t>
            </a:r>
            <a:r>
              <a:rPr lang="en-US" dirty="0"/>
              <a:t>, there were 361,051 departures from CDCR institutions, including 210,753 intra-institutional transfers. </a:t>
            </a:r>
          </a:p>
          <a:p>
            <a:r>
              <a:rPr lang="en-US" dirty="0"/>
              <a:t>120,719 offenders paroled. Of these: 61,534 were felons first released to parole. </a:t>
            </a:r>
          </a:p>
          <a:p>
            <a:r>
              <a:rPr lang="en-US" dirty="0"/>
              <a:t>58,407 felons were re-paroled.</a:t>
            </a:r>
          </a:p>
          <a:p>
            <a:r>
              <a:rPr lang="en-US" dirty="0" smtClean="0"/>
              <a:t>778 </a:t>
            </a:r>
            <a:r>
              <a:rPr lang="en-US" dirty="0"/>
              <a:t>civil narcotic addicts were released to outpatient status. </a:t>
            </a:r>
          </a:p>
          <a:p>
            <a:endParaRPr lang="en-US" dirty="0" smtClean="0"/>
          </a:p>
          <a:p>
            <a:endParaRPr lang="en-US" dirty="0"/>
          </a:p>
        </p:txBody>
      </p:sp>
    </p:spTree>
    <p:extLst>
      <p:ext uri="{BB962C8B-B14F-4D97-AF65-F5344CB8AC3E}">
        <p14:creationId xmlns:p14="http://schemas.microsoft.com/office/powerpoint/2010/main" val="233350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Recidivism</a:t>
            </a:r>
            <a:endParaRPr lang="en-US" dirty="0"/>
          </a:p>
        </p:txBody>
      </p:sp>
      <p:sp>
        <p:nvSpPr>
          <p:cNvPr id="3" name="Content Placeholder 2"/>
          <p:cNvSpPr>
            <a:spLocks noGrp="1"/>
          </p:cNvSpPr>
          <p:nvPr>
            <p:ph idx="1"/>
          </p:nvPr>
        </p:nvSpPr>
        <p:spPr>
          <a:xfrm>
            <a:off x="677334" y="2160588"/>
            <a:ext cx="8596668" cy="3880773"/>
          </a:xfrm>
        </p:spPr>
        <p:txBody>
          <a:bodyPr/>
          <a:lstStyle/>
          <a:p>
            <a:r>
              <a:rPr lang="en-US" dirty="0"/>
              <a:t>(CDCR) measures recidivism by tracking arrests, convictions, and returns to State prison. The CDCR uses the latter measure, returns to prison, as the primary measure of recidivism for the purpose of this report because it is the most reliable measure currently available and is well understood and commonly used by correctional </a:t>
            </a:r>
            <a:r>
              <a:rPr lang="en-US" dirty="0" smtClean="0"/>
              <a:t>stakeholders</a:t>
            </a:r>
          </a:p>
          <a:p>
            <a:r>
              <a:rPr lang="en-US" dirty="0"/>
              <a:t>Overall CDCR Recidivism Rates  The total three-year recidivism rate (returns to State prison) for all felons released during fiscal year (FY) 2008-09 is 61.0 percent.</a:t>
            </a:r>
          </a:p>
          <a:p>
            <a:r>
              <a:rPr lang="en-US" dirty="0"/>
              <a:t>Most felons who recidivate return to prison within a year of release (74.1 percent).</a:t>
            </a:r>
          </a:p>
          <a:p>
            <a:endParaRPr lang="en-US" dirty="0"/>
          </a:p>
        </p:txBody>
      </p:sp>
    </p:spTree>
    <p:extLst>
      <p:ext uri="{BB962C8B-B14F-4D97-AF65-F5344CB8AC3E}">
        <p14:creationId xmlns:p14="http://schemas.microsoft.com/office/powerpoint/2010/main" val="59477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Education Do to Reduce Recidivism?</a:t>
            </a:r>
            <a:endParaRPr lang="en-US" dirty="0"/>
          </a:p>
        </p:txBody>
      </p:sp>
      <p:sp>
        <p:nvSpPr>
          <p:cNvPr id="3" name="Content Placeholder 2"/>
          <p:cNvSpPr>
            <a:spLocks noGrp="1"/>
          </p:cNvSpPr>
          <p:nvPr>
            <p:ph idx="1"/>
          </p:nvPr>
        </p:nvSpPr>
        <p:spPr/>
        <p:txBody>
          <a:bodyPr/>
          <a:lstStyle/>
          <a:p>
            <a:r>
              <a:rPr lang="en-US" sz="2400" dirty="0" smtClean="0"/>
              <a:t>3 Stories</a:t>
            </a:r>
            <a:endParaRPr lang="en-US" sz="2400" dirty="0" smtClean="0">
              <a:hlinkClick r:id="rId2"/>
            </a:endParaRPr>
          </a:p>
          <a:p>
            <a:r>
              <a:rPr lang="en-US" dirty="0" smtClean="0">
                <a:hlinkClick r:id="rId2"/>
              </a:rPr>
              <a:t>https</a:t>
            </a:r>
            <a:r>
              <a:rPr lang="en-US" dirty="0">
                <a:hlinkClick r:id="rId2"/>
              </a:rPr>
              <a:t>://vimeo.com/156039167</a:t>
            </a:r>
            <a:endParaRPr lang="en-US" dirty="0"/>
          </a:p>
          <a:p>
            <a:r>
              <a:rPr lang="en-US" dirty="0">
                <a:hlinkClick r:id="rId3"/>
              </a:rPr>
              <a:t>https://</a:t>
            </a:r>
            <a:r>
              <a:rPr lang="en-US" dirty="0" smtClean="0">
                <a:hlinkClick r:id="rId3"/>
              </a:rPr>
              <a:t>vimeo.com/156039166</a:t>
            </a:r>
            <a:endParaRPr lang="en-US" dirty="0" smtClean="0"/>
          </a:p>
          <a:p>
            <a:r>
              <a:rPr lang="en-US" dirty="0">
                <a:hlinkClick r:id="rId4"/>
              </a:rPr>
              <a:t>https://</a:t>
            </a:r>
            <a:r>
              <a:rPr lang="en-US" dirty="0" smtClean="0">
                <a:hlinkClick r:id="rId4"/>
              </a:rPr>
              <a:t>vimeo.com/156039080</a:t>
            </a:r>
            <a:endParaRPr lang="en-US" dirty="0" smtClean="0"/>
          </a:p>
          <a:p>
            <a:r>
              <a:rPr lang="en-US" dirty="0"/>
              <a:t>For individuals who participate in any type of correctional education program, their risk of being re-incarcerated drops by 13 percentage points. For those who participate in college programs, they’re half as likely to be re-incarcerated upon release</a:t>
            </a:r>
            <a:r>
              <a:rPr lang="en-US" dirty="0" smtClean="0"/>
              <a:t>.</a:t>
            </a:r>
          </a:p>
          <a:p>
            <a:endParaRPr lang="en-US" sz="1200" dirty="0"/>
          </a:p>
          <a:p>
            <a:pPr marL="0" indent="0" algn="r">
              <a:buNone/>
            </a:pPr>
            <a:r>
              <a:rPr lang="en-US" sz="1200" dirty="0" smtClean="0"/>
              <a:t>"</a:t>
            </a:r>
            <a:r>
              <a:rPr lang="en-US" sz="1200" dirty="0"/>
              <a:t> RAND research on correctional </a:t>
            </a:r>
            <a:r>
              <a:rPr lang="en-US" sz="1200" dirty="0" smtClean="0"/>
              <a:t>education”</a:t>
            </a:r>
            <a:endParaRPr lang="en-US" sz="1200" dirty="0"/>
          </a:p>
          <a:p>
            <a:endParaRPr lang="en-US" dirty="0" smtClean="0"/>
          </a:p>
          <a:p>
            <a:endParaRPr lang="en-US" dirty="0" smtClean="0"/>
          </a:p>
        </p:txBody>
      </p:sp>
    </p:spTree>
    <p:extLst>
      <p:ext uri="{BB962C8B-B14F-4D97-AF65-F5344CB8AC3E}">
        <p14:creationId xmlns:p14="http://schemas.microsoft.com/office/powerpoint/2010/main" val="3195163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5400" dirty="0" smtClean="0"/>
              <a:t>Instructor Prep</a:t>
            </a:r>
          </a:p>
          <a:p>
            <a:pPr marL="0" indent="0" algn="r">
              <a:buNone/>
            </a:pPr>
            <a:endParaRPr lang="en-US" dirty="0" smtClean="0"/>
          </a:p>
          <a:p>
            <a:pPr marL="0" indent="0" algn="r">
              <a:buNone/>
            </a:pPr>
            <a:r>
              <a:rPr lang="en-US" sz="3200" dirty="0">
                <a:solidFill>
                  <a:schemeClr val="tx1"/>
                </a:solidFill>
              </a:rPr>
              <a:t> </a:t>
            </a:r>
            <a:r>
              <a:rPr lang="en-US" sz="2400" dirty="0" smtClean="0">
                <a:solidFill>
                  <a:schemeClr val="tx1"/>
                </a:solidFill>
              </a:rPr>
              <a:t>Presented by: </a:t>
            </a:r>
            <a:r>
              <a:rPr lang="en-US" sz="3200" b="1" dirty="0" smtClean="0">
                <a:solidFill>
                  <a:schemeClr val="tx1"/>
                </a:solidFill>
              </a:rPr>
              <a:t>Professor Morice Mabry </a:t>
            </a:r>
            <a:endParaRPr lang="en-US" sz="3200" b="1" dirty="0">
              <a:solidFill>
                <a:schemeClr val="tx1"/>
              </a:solidFill>
            </a:endParaRPr>
          </a:p>
        </p:txBody>
      </p:sp>
    </p:spTree>
    <p:extLst>
      <p:ext uri="{BB962C8B-B14F-4D97-AF65-F5344CB8AC3E}">
        <p14:creationId xmlns:p14="http://schemas.microsoft.com/office/powerpoint/2010/main" val="220745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Re-Entry: Getting To Know Yourself</a:t>
            </a:r>
            <a:endParaRPr lang="en-US" sz="4400" dirty="0"/>
          </a:p>
        </p:txBody>
      </p:sp>
      <p:sp>
        <p:nvSpPr>
          <p:cNvPr id="3" name="Content Placeholder 2"/>
          <p:cNvSpPr>
            <a:spLocks noGrp="1"/>
          </p:cNvSpPr>
          <p:nvPr>
            <p:ph idx="1"/>
          </p:nvPr>
        </p:nvSpPr>
        <p:spPr/>
        <p:txBody>
          <a:bodyPr>
            <a:normAutofit/>
          </a:bodyPr>
          <a:lstStyle/>
          <a:p>
            <a:pPr defTabSz="914400">
              <a:spcBef>
                <a:spcPts val="0"/>
              </a:spcBef>
              <a:buClrTx/>
              <a:buSzTx/>
            </a:pPr>
            <a:endParaRPr lang="en-US" sz="2800" dirty="0" smtClean="0"/>
          </a:p>
          <a:p>
            <a:pPr defTabSz="914400">
              <a:spcBef>
                <a:spcPts val="0"/>
              </a:spcBef>
              <a:buClrTx/>
              <a:buSzTx/>
            </a:pPr>
            <a:r>
              <a:rPr lang="en-US" sz="2800" dirty="0" smtClean="0"/>
              <a:t>Apply Keirsey Temperament Sorter (KTS-II)</a:t>
            </a:r>
          </a:p>
          <a:p>
            <a:pPr lvl="1" defTabSz="914400">
              <a:spcBef>
                <a:spcPts val="0"/>
              </a:spcBef>
              <a:buClrTx/>
              <a:buSzTx/>
            </a:pPr>
            <a:endParaRPr lang="en-US" sz="2600" dirty="0"/>
          </a:p>
          <a:p>
            <a:pPr lvl="1" defTabSz="914400">
              <a:spcBef>
                <a:spcPts val="0"/>
              </a:spcBef>
              <a:buClrTx/>
              <a:buSzTx/>
            </a:pPr>
            <a:r>
              <a:rPr lang="en-US" sz="2600" dirty="0"/>
              <a:t> </a:t>
            </a:r>
            <a:r>
              <a:rPr lang="en-US" sz="2600" b="1" u="sng" dirty="0" smtClean="0"/>
              <a:t>Keirsey Temperament Sorter (KTS-II) </a:t>
            </a:r>
            <a:r>
              <a:rPr lang="en-US" sz="2800" dirty="0" smtClean="0"/>
              <a:t>is </a:t>
            </a:r>
            <a:r>
              <a:rPr lang="en-US" sz="2800" dirty="0"/>
              <a:t>the most widely used personality instrument in the world. It is a powerful 70 question personality instrument that helps individuals discover their personality type.</a:t>
            </a:r>
            <a:endParaRPr lang="en-US" sz="2600" dirty="0"/>
          </a:p>
        </p:txBody>
      </p:sp>
    </p:spTree>
    <p:extLst>
      <p:ext uri="{BB962C8B-B14F-4D97-AF65-F5344CB8AC3E}">
        <p14:creationId xmlns:p14="http://schemas.microsoft.com/office/powerpoint/2010/main" val="974777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Re-Entry: Applying 21</a:t>
            </a:r>
            <a:r>
              <a:rPr lang="en-US" sz="4400" baseline="30000" dirty="0" smtClean="0"/>
              <a:t>st</a:t>
            </a:r>
            <a:r>
              <a:rPr lang="en-US" sz="4400" dirty="0" smtClean="0"/>
              <a:t> Century Skills </a:t>
            </a:r>
            <a:endParaRPr lang="en-US" sz="4400" dirty="0"/>
          </a:p>
        </p:txBody>
      </p:sp>
      <p:sp>
        <p:nvSpPr>
          <p:cNvPr id="3" name="Content Placeholder 2"/>
          <p:cNvSpPr>
            <a:spLocks noGrp="1"/>
          </p:cNvSpPr>
          <p:nvPr>
            <p:ph idx="1"/>
          </p:nvPr>
        </p:nvSpPr>
        <p:spPr>
          <a:xfrm>
            <a:off x="677334" y="1752816"/>
            <a:ext cx="8596668" cy="3880773"/>
          </a:xfrm>
        </p:spPr>
        <p:txBody>
          <a:bodyPr>
            <a:normAutofit/>
          </a:bodyPr>
          <a:lstStyle/>
          <a:p>
            <a:r>
              <a:rPr lang="en-US" sz="2400" dirty="0"/>
              <a:t>21st </a:t>
            </a:r>
            <a:r>
              <a:rPr lang="en-US" sz="2400" dirty="0" smtClean="0"/>
              <a:t>Century Skills </a:t>
            </a:r>
            <a:r>
              <a:rPr lang="en-US" sz="2400" dirty="0"/>
              <a:t>are considered by industry leaders, HR professionals, and educators to be the knowledge, work habits, and character traits necessary for workers to succeed in today’s rapidly changing work environment. </a:t>
            </a:r>
          </a:p>
        </p:txBody>
      </p:sp>
      <p:graphicFrame>
        <p:nvGraphicFramePr>
          <p:cNvPr id="4" name="Table 3"/>
          <p:cNvGraphicFramePr>
            <a:graphicFrameLocks noGrp="1"/>
          </p:cNvGraphicFramePr>
          <p:nvPr>
            <p:extLst>
              <p:ext uri="{D42A27DB-BD31-4B8C-83A1-F6EECF244321}">
                <p14:modId xmlns:p14="http://schemas.microsoft.com/office/powerpoint/2010/main" val="1233235017"/>
              </p:ext>
            </p:extLst>
          </p:nvPr>
        </p:nvGraphicFramePr>
        <p:xfrm>
          <a:off x="677334" y="3419259"/>
          <a:ext cx="8596668" cy="2926080"/>
        </p:xfrm>
        <a:graphic>
          <a:graphicData uri="http://schemas.openxmlformats.org/drawingml/2006/table">
            <a:tbl>
              <a:tblPr firstRow="1" bandRow="1">
                <a:tableStyleId>{21E4AEA4-8DFA-4A89-87EB-49C32662AFE0}</a:tableStyleId>
              </a:tblPr>
              <a:tblGrid>
                <a:gridCol w="4298334">
                  <a:extLst>
                    <a:ext uri="{9D8B030D-6E8A-4147-A177-3AD203B41FA5}">
                      <a16:colId xmlns:a16="http://schemas.microsoft.com/office/drawing/2014/main" val="20000"/>
                    </a:ext>
                  </a:extLst>
                </a:gridCol>
                <a:gridCol w="4298334">
                  <a:extLst>
                    <a:ext uri="{9D8B030D-6E8A-4147-A177-3AD203B41FA5}">
                      <a16:colId xmlns:a16="http://schemas.microsoft.com/office/drawing/2014/main" val="20001"/>
                    </a:ext>
                  </a:extLst>
                </a:gridCol>
              </a:tblGrid>
              <a:tr h="2317036">
                <a:tc>
                  <a:txBody>
                    <a:bodyPr/>
                    <a:lstStyle/>
                    <a:p>
                      <a:pPr marL="285750" marR="0" indent="-285750" algn="l" defTabSz="457200" rtl="0" eaLnBrk="1" fontAlgn="auto" latinLnBrk="0" hangingPunct="1">
                        <a:lnSpc>
                          <a:spcPct val="100000"/>
                        </a:lnSpc>
                        <a:spcBef>
                          <a:spcPts val="0"/>
                        </a:spcBef>
                        <a:spcAft>
                          <a:spcPts val="0"/>
                        </a:spcAft>
                        <a:buClrTx/>
                        <a:buSzTx/>
                        <a:buFont typeface="Wingdings" charset="2"/>
                        <a:buChar char="Ø"/>
                        <a:tabLst/>
                        <a:defRPr/>
                      </a:pPr>
                      <a:r>
                        <a:rPr lang="en-US" sz="2400" b="0" dirty="0" smtClean="0">
                          <a:solidFill>
                            <a:schemeClr val="bg1"/>
                          </a:solidFill>
                        </a:rPr>
                        <a:t>Adaptability</a:t>
                      </a:r>
                    </a:p>
                    <a:p>
                      <a:pPr marL="285750" marR="0" indent="-285750" algn="l" defTabSz="457200" rtl="0" eaLnBrk="1" fontAlgn="auto" latinLnBrk="0" hangingPunct="1">
                        <a:lnSpc>
                          <a:spcPct val="100000"/>
                        </a:lnSpc>
                        <a:spcBef>
                          <a:spcPts val="0"/>
                        </a:spcBef>
                        <a:spcAft>
                          <a:spcPts val="0"/>
                        </a:spcAft>
                        <a:buClrTx/>
                        <a:buSzTx/>
                        <a:buFont typeface="Wingdings" charset="2"/>
                        <a:buChar char="Ø"/>
                        <a:tabLst/>
                        <a:defRPr/>
                      </a:pPr>
                      <a:r>
                        <a:rPr lang="en-US" sz="2400" b="0" dirty="0" smtClean="0">
                          <a:solidFill>
                            <a:schemeClr val="bg1"/>
                          </a:solidFill>
                        </a:rPr>
                        <a:t>Communication</a:t>
                      </a:r>
                    </a:p>
                    <a:p>
                      <a:pPr marL="285750" marR="0" indent="-285750" algn="l" defTabSz="457200" rtl="0" eaLnBrk="1" fontAlgn="auto" latinLnBrk="0" hangingPunct="1">
                        <a:lnSpc>
                          <a:spcPct val="100000"/>
                        </a:lnSpc>
                        <a:spcBef>
                          <a:spcPts val="0"/>
                        </a:spcBef>
                        <a:spcAft>
                          <a:spcPts val="0"/>
                        </a:spcAft>
                        <a:buClrTx/>
                        <a:buSzTx/>
                        <a:buFont typeface="Wingdings" charset="2"/>
                        <a:buChar char="Ø"/>
                        <a:tabLst/>
                        <a:defRPr/>
                      </a:pPr>
                      <a:r>
                        <a:rPr lang="en-US" sz="2400" b="0" dirty="0" smtClean="0">
                          <a:solidFill>
                            <a:schemeClr val="bg1"/>
                          </a:solidFill>
                        </a:rPr>
                        <a:t>Empathy</a:t>
                      </a:r>
                    </a:p>
                    <a:p>
                      <a:pPr marL="285750" indent="-285750">
                        <a:buFont typeface="Wingdings" charset="2"/>
                        <a:buChar char="Ø"/>
                      </a:pPr>
                      <a:r>
                        <a:rPr lang="en-US" sz="2400" b="0" dirty="0" smtClean="0">
                          <a:solidFill>
                            <a:schemeClr val="bg1"/>
                          </a:solidFill>
                        </a:rPr>
                        <a:t>Self-Awareness</a:t>
                      </a:r>
                    </a:p>
                    <a:p>
                      <a:pPr marL="285750" indent="-285750">
                        <a:buFont typeface="Wingdings" charset="2"/>
                        <a:buChar char="Ø"/>
                      </a:pPr>
                      <a:r>
                        <a:rPr lang="en-US" sz="2400" b="0" dirty="0" smtClean="0">
                          <a:solidFill>
                            <a:schemeClr val="bg1"/>
                          </a:solidFill>
                        </a:rPr>
                        <a:t>Social Diversity Awareness</a:t>
                      </a:r>
                    </a:p>
                    <a:p>
                      <a:pPr marL="285750" indent="-285750">
                        <a:buFont typeface="Wingdings" charset="2"/>
                        <a:buChar char="Ø"/>
                      </a:pPr>
                      <a:endParaRPr lang="en-US" sz="2400" b="0" dirty="0" smtClean="0">
                        <a:solidFill>
                          <a:schemeClr val="bg1"/>
                        </a:solidFill>
                      </a:endParaRPr>
                    </a:p>
                    <a:p>
                      <a:pPr marL="285750" indent="-285750">
                        <a:buFont typeface="Wingdings" charset="2"/>
                        <a:buChar char="Ø"/>
                      </a:pPr>
                      <a:endParaRPr lang="en-US" dirty="0" smtClean="0">
                        <a:solidFill>
                          <a:schemeClr val="bg1"/>
                        </a:solidFill>
                      </a:endParaRPr>
                    </a:p>
                    <a:p>
                      <a:pPr marL="285750" indent="-285750">
                        <a:buFont typeface="Wingdings" charset="2"/>
                        <a:buChar char="Ø"/>
                      </a:pPr>
                      <a:endParaRPr lang="en-US" dirty="0">
                        <a:solidFill>
                          <a:schemeClr val="bg1"/>
                        </a:solidFill>
                      </a:endParaRPr>
                    </a:p>
                  </a:txBody>
                  <a:tcPr/>
                </a:tc>
                <a:tc>
                  <a:txBody>
                    <a:bodyPr/>
                    <a:lstStyle/>
                    <a:p>
                      <a:pPr marL="285750" indent="-285750">
                        <a:buFont typeface="Wingdings" charset="2"/>
                        <a:buChar char="Ø"/>
                      </a:pPr>
                      <a:r>
                        <a:rPr lang="en-US" sz="2400" b="0" dirty="0" smtClean="0">
                          <a:solidFill>
                            <a:schemeClr val="bg1"/>
                          </a:solidFill>
                        </a:rPr>
                        <a:t>Analysis/Solution Mindset</a:t>
                      </a:r>
                    </a:p>
                    <a:p>
                      <a:pPr marL="285750" indent="-285750">
                        <a:buFont typeface="Wingdings" charset="2"/>
                        <a:buChar char="Ø"/>
                      </a:pPr>
                      <a:r>
                        <a:rPr lang="en-US" sz="2400" b="0" dirty="0" smtClean="0">
                          <a:solidFill>
                            <a:schemeClr val="bg1"/>
                          </a:solidFill>
                        </a:rPr>
                        <a:t>Collaboration</a:t>
                      </a:r>
                    </a:p>
                    <a:p>
                      <a:pPr marL="285750" marR="0" indent="-285750" algn="l" defTabSz="457200" rtl="0" eaLnBrk="1" fontAlgn="auto" latinLnBrk="0" hangingPunct="1">
                        <a:lnSpc>
                          <a:spcPct val="100000"/>
                        </a:lnSpc>
                        <a:spcBef>
                          <a:spcPts val="0"/>
                        </a:spcBef>
                        <a:spcAft>
                          <a:spcPts val="0"/>
                        </a:spcAft>
                        <a:buClrTx/>
                        <a:buSzTx/>
                        <a:buFont typeface="Wingdings" charset="2"/>
                        <a:buChar char="Ø"/>
                        <a:tabLst/>
                        <a:defRPr/>
                      </a:pPr>
                      <a:r>
                        <a:rPr lang="en-US" sz="2400" b="0" baseline="0" dirty="0" smtClean="0">
                          <a:solidFill>
                            <a:schemeClr val="bg1"/>
                          </a:solidFill>
                        </a:rPr>
                        <a:t>Digital Fluency</a:t>
                      </a:r>
                    </a:p>
                    <a:p>
                      <a:pPr marL="285750" indent="-285750">
                        <a:buFont typeface="Wingdings" charset="2"/>
                        <a:buChar char="Ø"/>
                      </a:pPr>
                      <a:r>
                        <a:rPr lang="en-US" sz="2400" b="0" dirty="0" smtClean="0">
                          <a:solidFill>
                            <a:schemeClr val="bg1"/>
                          </a:solidFill>
                        </a:rPr>
                        <a:t>Entrepreneurial</a:t>
                      </a:r>
                      <a:r>
                        <a:rPr lang="en-US" sz="2400" b="0" baseline="0" dirty="0" smtClean="0">
                          <a:solidFill>
                            <a:schemeClr val="bg1"/>
                          </a:solidFill>
                        </a:rPr>
                        <a:t> Mindset</a:t>
                      </a:r>
                    </a:p>
                    <a:p>
                      <a:pPr marL="285750" indent="-285750">
                        <a:buFont typeface="Wingdings" charset="2"/>
                        <a:buChar char="Ø"/>
                      </a:pPr>
                      <a:r>
                        <a:rPr lang="en-US" sz="2400" b="0" baseline="0" dirty="0" smtClean="0">
                          <a:solidFill>
                            <a:schemeClr val="bg1"/>
                          </a:solidFill>
                        </a:rPr>
                        <a:t>Resiliency </a:t>
                      </a:r>
                    </a:p>
                    <a:p>
                      <a:pPr marL="285750" indent="-285750">
                        <a:buFont typeface="Wingdings" charset="2"/>
                        <a:buChar char="Ø"/>
                      </a:pPr>
                      <a:endParaRPr lang="en-US" sz="2400" b="0" baseline="0" dirty="0" smtClean="0">
                        <a:solidFill>
                          <a:schemeClr val="bg1"/>
                        </a:solidFill>
                      </a:endParaRPr>
                    </a:p>
                    <a:p>
                      <a:pPr marL="285750" indent="-285750">
                        <a:buFont typeface="Wingdings" charset="2"/>
                        <a:buChar char="Ø"/>
                      </a:pPr>
                      <a:endParaRPr lang="en-US" sz="2400" b="0" baseline="0" dirty="0" smtClean="0">
                        <a:solidFill>
                          <a:schemeClr val="bg1"/>
                        </a:solidFill>
                      </a:endParaRPr>
                    </a:p>
                    <a:p>
                      <a:pPr marL="285750" indent="-285750">
                        <a:buFont typeface="Wingdings" charset="2"/>
                        <a:buChar char="Ø"/>
                      </a:pPr>
                      <a:endParaRPr lang="en-US" b="0" dirty="0">
                        <a:solidFill>
                          <a:schemeClr val="bg1"/>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4504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0"/>
            <a:ext cx="992771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3600" b="0" i="0" u="none" strike="noStrike" cap="none" normalizeH="0" baseline="0" dirty="0">
                <a:ln>
                  <a:noFill/>
                </a:ln>
                <a:solidFill>
                  <a:schemeClr val="accent2">
                    <a:lumMod val="75000"/>
                  </a:schemeClr>
                </a:solidFill>
                <a:effectLst/>
                <a:latin typeface="+mj-lt"/>
              </a:rPr>
              <a:t>California Community Colleges that have been </a:t>
            </a:r>
            <a:endParaRPr kumimoji="0" lang="en-US" altLang="x-none" sz="3600" b="0" i="0" u="none" strike="noStrike" cap="none" normalizeH="0" baseline="0" dirty="0" smtClean="0">
              <a:ln>
                <a:noFill/>
              </a:ln>
              <a:solidFill>
                <a:schemeClr val="accent2">
                  <a:lumMod val="75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3600" b="0" i="0" u="none" strike="noStrike" cap="none" normalizeH="0" baseline="0" dirty="0" smtClean="0">
                <a:ln>
                  <a:noFill/>
                </a:ln>
                <a:solidFill>
                  <a:schemeClr val="accent2">
                    <a:lumMod val="75000"/>
                  </a:schemeClr>
                </a:solidFill>
                <a:effectLst/>
                <a:latin typeface="+mj-lt"/>
              </a:rPr>
              <a:t>trained to </a:t>
            </a:r>
            <a:r>
              <a:rPr kumimoji="0" lang="x-none" altLang="x-none" sz="3600" b="0" i="0" u="none" strike="noStrike" cap="none" normalizeH="0" baseline="0" dirty="0">
                <a:ln>
                  <a:noFill/>
                </a:ln>
                <a:solidFill>
                  <a:schemeClr val="accent2">
                    <a:lumMod val="75000"/>
                  </a:schemeClr>
                </a:solidFill>
                <a:effectLst/>
                <a:latin typeface="+mj-lt"/>
              </a:rPr>
              <a:t>teach 21st Century Skills include:</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3600" b="0" i="0" u="none" strike="noStrike" cap="none" normalizeH="0" baseline="0" dirty="0">
                <a:ln>
                  <a:noFill/>
                </a:ln>
                <a:solidFill>
                  <a:schemeClr val="tx1"/>
                </a:solidFill>
                <a:effectLst/>
                <a:latin typeface="Arial" charset="0"/>
                <a:hlinkClick r:id="rId2"/>
              </a:rPr>
              <a:t>  </a:t>
            </a:r>
            <a:endParaRPr kumimoji="0" lang="x-none" altLang="x-none" sz="3600" b="0" i="0" u="none" strike="noStrike" cap="none" normalizeH="0" baseline="0" dirty="0">
              <a:ln>
                <a:noFill/>
              </a:ln>
              <a:solidFill>
                <a:schemeClr val="tx1"/>
              </a:solidFill>
              <a:effectLst/>
              <a:latin typeface="Arial" charset="0"/>
            </a:endParaRPr>
          </a:p>
        </p:txBody>
      </p:sp>
      <p:pic>
        <p:nvPicPr>
          <p:cNvPr id="1026" name="Picture 2" descr="ommunity Colleges that have been training to deliver 21st Century 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620" y="1283146"/>
            <a:ext cx="7449050" cy="5317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718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5 - &amp;quot;Prison Education vs Traditional Education&amp;quot;&quot;/&gt;&lt;property id=&quot;20307&quot; value=&quot;257&quot;/&gt;&lt;/object&gt;&lt;object type=&quot;3&quot; unique_id=&quot;10236&quot;&gt;&lt;property id=&quot;20148&quot; value=&quot;5&quot;/&gt;&lt;property id=&quot;20300&quot; value=&quot;Slide 16 - &amp;quot;Classroom Management &amp;quot;&quot;/&gt;&lt;property id=&quot;20307&quot; value=&quot;258&quot;/&gt;&lt;/object&gt;&lt;object type=&quot;3&quot; unique_id=&quot;10237&quot;&gt;&lt;property id=&quot;20148&quot; value=&quot;5&quot;/&gt;&lt;property id=&quot;20300&quot; value=&quot;Slide 17 - &amp;quot;Learning Environment&amp;quot;&quot;/&gt;&lt;property id=&quot;20307&quot; value=&quot;259&quot;/&gt;&lt;/object&gt;&lt;object type=&quot;3&quot; unique_id=&quot;10238&quot;&gt;&lt;property id=&quot;20148&quot; value=&quot;5&quot;/&gt;&lt;property id=&quot;20300&quot; value=&quot;Slide 18 - &amp;quot;Classroom Planning&amp;quot;&quot;/&gt;&lt;property id=&quot;20307&quot; value=&quot;260&quot;/&gt;&lt;/object&gt;&lt;object type=&quot;3&quot; unique_id=&quot;10239&quot;&gt;&lt;property id=&quot;20148&quot; value=&quot;5&quot;/&gt;&lt;property id=&quot;20300&quot; value=&quot;Slide 19 - &amp;quot;Student Testimonial and Questions?  916-608-6996  email REVITUP@flc.losrios.edu&amp;quot;&quot;/&gt;&lt;property id=&quot;20307&quot; value=&quot;261&quot;/&gt;&lt;/object&gt;&lt;object type=&quot;3&quot; unique_id=&quot;169480&quot;&gt;&lt;property id=&quot;20148&quot; value=&quot;5&quot;/&gt;&lt;property id=&quot;20300&quot; value=&quot;Slide 1 - &amp;quot;REV IT UP Reentry Education Venture Instructional Training  for Underserved Populations&amp;quot;&quot;/&gt;&lt;property id=&quot;20307&quot; value=&quot;262&quot;/&gt;&lt;/object&gt;&lt;object type=&quot;3&quot; unique_id=&quot;169481&quot;&gt;&lt;property id=&quot;20148&quot; value=&quot;5&quot;/&gt;&lt;property id=&quot;20300&quot; value=&quot;Slide 2 - &amp;quot;Statewide Background&amp;quot;&quot;/&gt;&lt;property id=&quot;20307&quot; value=&quot;263&quot;/&gt;&lt;/object&gt;&lt;object type=&quot;3&quot; unique_id=&quot;169482&quot;&gt;&lt;property id=&quot;20148&quot; value=&quot;5&quot;/&gt;&lt;property id=&quot;20300&quot; value=&quot;Slide 3 - &amp;quot;Working with the Current and Formerly Incarcerated Populations                                                     &quot;/&gt;&lt;property id=&quot;20307&quot; value=&quot;264&quot;/&gt;&lt;/object&gt;&lt;object type=&quot;3&quot; unique_id=&quot;169483&quot;&gt;&lt;property id=&quot;20148&quot; value=&quot;5&quot;/&gt;&lt;property id=&quot;20300&quot; value=&quot;Slide 4&quot;/&gt;&lt;property id=&quot;20307&quot; value=&quot;276&quot;/&gt;&lt;/object&gt;&lt;object type=&quot;3&quot; unique_id=&quot;169484&quot;&gt;&lt;property id=&quot;20148&quot; value=&quot;5&quot;/&gt;&lt;property id=&quot;20300&quot; value=&quot;Slide 5 - &amp;quot;Training and Collaboration&amp;quot;&quot;/&gt;&lt;property id=&quot;20307&quot; value=&quot;266&quot;/&gt;&lt;/object&gt;&lt;object type=&quot;3&quot; unique_id=&quot;169485&quot;&gt;&lt;property id=&quot;20148&quot; value=&quot;5&quot;/&gt;&lt;property id=&quot;20300&quot; value=&quot;Slide 6&quot;/&gt;&lt;property id=&quot;20307&quot; value=&quot;267&quot;/&gt;&lt;/object&gt;&lt;object type=&quot;3&quot; unique_id=&quot;169486&quot;&gt;&lt;property id=&quot;20148&quot; value=&quot;5&quot;/&gt;&lt;property id=&quot;20300&quot; value=&quot;Slide 7&quot;/&gt;&lt;property id=&quot;20307&quot; value=&quot;268&quot;/&gt;&lt;/object&gt;&lt;object type=&quot;3&quot; unique_id=&quot;169487&quot;&gt;&lt;property id=&quot;20148&quot; value=&quot;5&quot;/&gt;&lt;property id=&quot;20300&quot; value=&quot;Slide 8 - &amp;quot;What Did We Get Ourselves Into? &amp;quot;&quot;/&gt;&lt;property id=&quot;20307&quot; value=&quot;269&quot;/&gt;&lt;/object&gt;&lt;object type=&quot;3&quot; unique_id=&quot;169488&quot;&gt;&lt;property id=&quot;20148&quot; value=&quot;5&quot;/&gt;&lt;property id=&quot;20300&quot; value=&quot;Slide 9 - &amp;quot;What Did We Get Ourselves Into? Continued &amp;quot;&quot;/&gt;&lt;property id=&quot;20307&quot; value=&quot;270&quot;/&gt;&lt;/object&gt;&lt;object type=&quot;3&quot; unique_id=&quot;169489&quot;&gt;&lt;property id=&quot;20148&quot; value=&quot;5&quot;/&gt;&lt;property id=&quot;20300&quot; value=&quot;Slide 10 - &amp;quot;Develop a Campus Workgroup &amp;quot;&quot;/&gt;&lt;property id=&quot;20307&quot; value=&quot;271&quot;/&gt;&lt;/object&gt;&lt;object type=&quot;3&quot; unique_id=&quot;169490&quot;&gt;&lt;property id=&quot;20148&quot; value=&quot;5&quot;/&gt;&lt;property id=&quot;20300&quot; value=&quot;Slide 11 - &amp;quot;Build Institutional Relationships   &amp;quot;&quot;/&gt;&lt;property id=&quot;20307&quot; value=&quot;272&quot;/&gt;&lt;/object&gt;&lt;object type=&quot;3&quot; unique_id=&quot;169491&quot;&gt;&lt;property id=&quot;20148&quot; value=&quot;5&quot;/&gt;&lt;property id=&quot;20300&quot; value=&quot;Slide 12 - &amp;quot;Campus Infrastructure for Reentry Students &amp;quot;&quot;/&gt;&lt;property id=&quot;20307&quot; value=&quot;273&quot;/&gt;&lt;/object&gt;&lt;object type=&quot;3&quot; unique_id=&quot;169492&quot;&gt;&lt;property id=&quot;20148&quot; value=&quot;5&quot;/&gt;&lt;property id=&quot;20300&quot; value=&quot;Slide 13 - &amp;quot;Ongoing &amp;quot;&quot;/&gt;&lt;property id=&quot;20307&quot; value=&quot;274&quot;/&gt;&lt;/object&gt;&lt;object type=&quot;3&quot; unique_id=&quot;169494&quot;&gt;&lt;property id=&quot;20148&quot; value=&quot;5&quot;/&gt;&lt;property id=&quot;20300&quot; value=&quot;Slide 14&quot;/&gt;&lt;property id=&quot;20307&quot; value=&quot;277&quot;/&gt;&lt;/objec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1644</TotalTime>
  <Words>1002</Words>
  <Application>Microsoft Office PowerPoint</Application>
  <PresentationFormat>Widescreen</PresentationFormat>
  <Paragraphs>111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Facet</vt:lpstr>
      <vt:lpstr>REV IT UP Reentry Education Venture Instructional Training  for Underserved Populations</vt:lpstr>
      <vt:lpstr>PowerPoint Presentation</vt:lpstr>
      <vt:lpstr>CDCR POPULATION HIGHLIGHTS</vt:lpstr>
      <vt:lpstr>Recidivism</vt:lpstr>
      <vt:lpstr>What Can Education Do to Reduce Recidivism?</vt:lpstr>
      <vt:lpstr>PowerPoint Presentation</vt:lpstr>
      <vt:lpstr>Re-Entry: Getting To Know Yourself</vt:lpstr>
      <vt:lpstr>Re-Entry: Applying 21st Century Skills </vt:lpstr>
      <vt:lpstr>PowerPoint Presentation</vt:lpstr>
      <vt:lpstr>Re-Entry: Putting It All Together</vt:lpstr>
      <vt:lpstr>PowerPoint Presentation</vt:lpstr>
      <vt:lpstr>Develop a Campus Infrastructure for the Reentry Students</vt:lpstr>
      <vt:lpstr>Counseling</vt:lpstr>
      <vt:lpstr>Make Your Presence Known</vt:lpstr>
      <vt:lpstr>Web Presence</vt:lpstr>
      <vt:lpstr>Mentoring Program</vt:lpstr>
      <vt:lpstr>You Can’t Do It All</vt:lpstr>
      <vt:lpstr>Their future</vt:lpstr>
      <vt:lpstr> Questions?  REV IT UP 916-608-6996  email REVITUP@flc.losrios.edu</vt:lpstr>
    </vt:vector>
  </TitlesOfParts>
  <Company>Employment Development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Mabry, Morice</dc:creator>
  <cp:lastModifiedBy>Hopkins, Don</cp:lastModifiedBy>
  <cp:revision>34</cp:revision>
  <dcterms:created xsi:type="dcterms:W3CDTF">2017-02-26T06:35:07Z</dcterms:created>
  <dcterms:modified xsi:type="dcterms:W3CDTF">2017-04-18T18:57:31Z</dcterms:modified>
</cp:coreProperties>
</file>