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78" r:id="rId4"/>
    <p:sldId id="288" r:id="rId5"/>
    <p:sldId id="293" r:id="rId6"/>
    <p:sldId id="294" r:id="rId7"/>
    <p:sldId id="277" r:id="rId8"/>
    <p:sldId id="292" r:id="rId9"/>
    <p:sldId id="298" r:id="rId10"/>
    <p:sldId id="279" r:id="rId11"/>
    <p:sldId id="296" r:id="rId12"/>
    <p:sldId id="284" r:id="rId13"/>
    <p:sldId id="297" r:id="rId14"/>
    <p:sldId id="287" r:id="rId15"/>
    <p:sldId id="281" r:id="rId16"/>
    <p:sldId id="299" r:id="rId17"/>
    <p:sldId id="289" r:id="rId18"/>
    <p:sldId id="285" r:id="rId19"/>
    <p:sldId id="290" r:id="rId20"/>
    <p:sldId id="291" r:id="rId21"/>
    <p:sldId id="286" r:id="rId22"/>
    <p:sldId id="265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32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9C9EC-5296-D44A-A7E3-9D50F2CBDD28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E1346-2993-0F4D-AEB3-7C0F53CD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76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C79D6-1503-7C47-8D3D-9B8B046E9A19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8C551-7708-9B49-90E3-D153F408E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9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75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</a:t>
            </a:r>
            <a:r>
              <a:rPr lang="en-US" baseline="0" dirty="0" smtClean="0"/>
              <a:t> audience to point out features of </a:t>
            </a:r>
            <a:r>
              <a:rPr lang="en-US" baseline="0" dirty="0" smtClean="0"/>
              <a:t>Res—Spend at least a few minutes here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51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them</a:t>
            </a:r>
            <a:r>
              <a:rPr lang="en-US" baseline="0" dirty="0" smtClean="0"/>
              <a:t> a lot of time here . . 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80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Geoffrey/Oleg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FAEA-7E1F-440C-8FA8-F12418B3F0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04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out that ALL resolutions’ </a:t>
            </a:r>
            <a:r>
              <a:rPr lang="en-US" dirty="0" err="1" smtClean="0"/>
              <a:t>Resolveds</a:t>
            </a:r>
            <a:r>
              <a:rPr lang="en-US" dirty="0" smtClean="0"/>
              <a:t> start</a:t>
            </a:r>
            <a:r>
              <a:rPr lang="en-US" baseline="0" dirty="0" smtClean="0"/>
              <a:t> this way . . 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33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43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Wednesday, June 12,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Wednesday, June 12,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Wednesday, June 12,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Wednesday, June 12,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Wednesday, June 12,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Wednesday, June 12,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Wednesday, June 12,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Wednesday, June 12,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Wednesday, June 12,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Wednesday, June 12,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Wednesday, June 12,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Wednesday, June 12,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resolutions@asccc.or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resolutions@asccc.or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mailto:resolutions@asccc.or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gdyer@taftcollege.ed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hyperlink" Target="mailto:Donahue_Nathaniel@smc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asccc.org/resolutions/faculty-involvement-financial-recovery-plan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24424"/>
            <a:ext cx="7848600" cy="1433344"/>
          </a:xfrm>
        </p:spPr>
        <p:txBody>
          <a:bodyPr/>
          <a:lstStyle/>
          <a:p>
            <a:pPr algn="ctr"/>
            <a:r>
              <a:rPr lang="en-US" sz="4000" cap="none" dirty="0" smtClean="0">
                <a:latin typeface="Bahnschrift SemiBold Condensed" panose="020B0502040204020203" pitchFamily="34" charset="0"/>
                <a:cs typeface="Times New Roman"/>
              </a:rPr>
              <a:t>Resolution Writing: 101 </a:t>
            </a:r>
            <a:br>
              <a:rPr lang="en-US" sz="4000" cap="none" dirty="0" smtClean="0">
                <a:latin typeface="Bahnschrift SemiBold Condensed" panose="020B0502040204020203" pitchFamily="34" charset="0"/>
                <a:cs typeface="Times New Roman"/>
              </a:rPr>
            </a:br>
            <a:r>
              <a:rPr lang="en-US" sz="4000" cap="none" dirty="0" smtClean="0">
                <a:latin typeface="Bahnschrift SemiBold Condensed" panose="020B0502040204020203" pitchFamily="34" charset="0"/>
                <a:cs typeface="Times New Roman"/>
              </a:rPr>
              <a:t>Resolution Writing Made Easy</a:t>
            </a:r>
            <a:endParaRPr lang="en-US" sz="4000" cap="none" dirty="0">
              <a:latin typeface="Bahnschrift SemiBold Condensed" panose="020B0502040204020203" pitchFamily="34" charset="0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199"/>
            <a:ext cx="7848600" cy="3180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Geoffrey Dyer, Area A Representative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Nathaniel Donahue, At-large Representative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pPr algn="ctr"/>
            <a:r>
              <a:rPr lang="en-US" b="1" i="1" dirty="0">
                <a:solidFill>
                  <a:srgbClr val="C00000"/>
                </a:solidFill>
                <a:latin typeface="Centaur" panose="02030504050205020304" pitchFamily="18" charset="0"/>
                <a:cs typeface="Times New Roman"/>
              </a:rPr>
              <a:t>The ASCCC expresses its official position on issues, legislation, and ideas through the resolution process. </a:t>
            </a:r>
            <a:endParaRPr lang="en-US" b="1" dirty="0" smtClean="0">
              <a:solidFill>
                <a:srgbClr val="C00000"/>
              </a:solidFill>
              <a:latin typeface="Centaur" panose="02030504050205020304" pitchFamily="18" charset="0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5112" y="400050"/>
            <a:ext cx="3400459" cy="78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138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ahnschrift Condensed" panose="020B0502040204020203" pitchFamily="34" charset="0"/>
                <a:cs typeface="Times New Roman"/>
              </a:rPr>
              <a:t>Process</a:t>
            </a:r>
            <a:endParaRPr lang="en-US" dirty="0">
              <a:latin typeface="Bahnschrift Condensed" panose="020B0502040204020203" pitchFamily="34" charset="0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Resolution:</a:t>
            </a:r>
          </a:p>
          <a:p>
            <a:pPr>
              <a:spcBef>
                <a:spcPts val="0"/>
              </a:spcBef>
            </a:pPr>
            <a:r>
              <a:rPr lang="en-US" sz="2800" dirty="0">
                <a:latin typeface="Centaur" panose="02030504050205020304" pitchFamily="18" charset="0"/>
                <a:cs typeface="Times New Roman"/>
              </a:rPr>
              <a:t>Pre-plenary </a:t>
            </a:r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review </a:t>
            </a:r>
            <a:endParaRPr lang="en-US" sz="2800" dirty="0">
              <a:latin typeface="Centaur" panose="02030504050205020304" pitchFamily="18" charset="0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Executive </a:t>
            </a:r>
            <a:r>
              <a:rPr lang="en-US" sz="2800" dirty="0">
                <a:latin typeface="Centaur" panose="02030504050205020304" pitchFamily="18" charset="0"/>
                <a:cs typeface="Times New Roman"/>
              </a:rPr>
              <a:t>Committee</a:t>
            </a:r>
          </a:p>
          <a:p>
            <a:pPr>
              <a:spcBef>
                <a:spcPts val="0"/>
              </a:spcBef>
            </a:pPr>
            <a:r>
              <a:rPr lang="en-US" sz="2800" dirty="0">
                <a:latin typeface="Centaur" panose="02030504050205020304" pitchFamily="18" charset="0"/>
                <a:cs typeface="Times New Roman"/>
              </a:rPr>
              <a:t>Resolutions Committee</a:t>
            </a:r>
          </a:p>
          <a:p>
            <a:pPr>
              <a:spcBef>
                <a:spcPts val="0"/>
              </a:spcBef>
            </a:pPr>
            <a:r>
              <a:rPr lang="en-US" sz="2800" dirty="0">
                <a:latin typeface="Centaur" panose="02030504050205020304" pitchFamily="18" charset="0"/>
                <a:cs typeface="Times New Roman"/>
              </a:rPr>
              <a:t>Area Meetings</a:t>
            </a:r>
          </a:p>
          <a:p>
            <a:pPr>
              <a:spcBef>
                <a:spcPts val="0"/>
              </a:spcBef>
            </a:pPr>
            <a:r>
              <a:rPr lang="en-US" sz="2800" dirty="0">
                <a:latin typeface="Centaur" panose="02030504050205020304" pitchFamily="18" charset="0"/>
                <a:cs typeface="Times New Roman"/>
              </a:rPr>
              <a:t>Plenary Breakouts and </a:t>
            </a:r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Mandatory Sessions for Contacts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New resolutions and amendments require four signatures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Debate </a:t>
            </a:r>
            <a:r>
              <a:rPr lang="en-US" sz="2800" dirty="0">
                <a:latin typeface="Centaur" panose="02030504050205020304" pitchFamily="18" charset="0"/>
                <a:cs typeface="Times New Roman"/>
              </a:rPr>
              <a:t>and </a:t>
            </a:r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Voting </a:t>
            </a:r>
            <a:r>
              <a:rPr lang="mr-IN" sz="2800" dirty="0" smtClean="0">
                <a:latin typeface="Centaur" panose="02030504050205020304" pitchFamily="18" charset="0"/>
                <a:cs typeface="Times New Roman"/>
              </a:rPr>
              <a:t>–</a:t>
            </a:r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 Parliamentary Process</a:t>
            </a:r>
            <a:endParaRPr lang="en-US" sz="2800" dirty="0">
              <a:latin typeface="Centaur" panose="02030504050205020304" pitchFamily="18" charset="0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6146" name="Picture 2" descr="Image result for Pro-mic con-m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4733925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74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38100"/>
            <a:ext cx="9006840" cy="9906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Resolutions &amp; Amendments Timeline 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6242566"/>
            <a:ext cx="847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Resolutions can be pulled from consent until 8:20 on Saturday of Plenary 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74" y="902110"/>
            <a:ext cx="8147372" cy="535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2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ahnschrift Condensed" panose="020B0502040204020203" pitchFamily="34" charset="0"/>
                <a:cs typeface="Times New Roman"/>
              </a:rPr>
              <a:t>Required </a:t>
            </a:r>
            <a:endParaRPr lang="en-US" dirty="0">
              <a:latin typeface="Bahnschrift Condensed" panose="020B0502040204020203" pitchFamily="34" charset="0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3080"/>
            <a:ext cx="8229600" cy="480152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entaur" panose="02030504050205020304" pitchFamily="18" charset="0"/>
                <a:cs typeface="Times New Roman"/>
              </a:rPr>
              <a:t>All</a:t>
            </a:r>
            <a:r>
              <a:rPr lang="en-US" sz="3200" dirty="0" smtClean="0">
                <a:latin typeface="Centaur" panose="02030504050205020304" pitchFamily="18" charset="0"/>
                <a:cs typeface="Times New Roman"/>
              </a:rPr>
              <a:t> resolutions and amendments are to be submitted electronically to </a:t>
            </a:r>
            <a:r>
              <a:rPr lang="en-US" sz="3200" dirty="0" smtClean="0">
                <a:latin typeface="Centaur" panose="02030504050205020304" pitchFamily="18" charset="0"/>
                <a:cs typeface="Times New Roman"/>
                <a:hlinkClick r:id="rId2"/>
              </a:rPr>
              <a:t>resolutions@asccc.org</a:t>
            </a:r>
            <a:endParaRPr lang="en-US" sz="3200" dirty="0" smtClean="0">
              <a:latin typeface="Centaur" panose="02030504050205020304" pitchFamily="18" charset="0"/>
              <a:cs typeface="Times New Roman"/>
            </a:endParaRPr>
          </a:p>
          <a:p>
            <a:r>
              <a:rPr lang="en-US" sz="3200" dirty="0" smtClean="0">
                <a:latin typeface="Centaur" panose="02030504050205020304" pitchFamily="18" charset="0"/>
                <a:cs typeface="Times New Roman"/>
              </a:rPr>
              <a:t>Signature pages are to be submitted during session to the Resolutions Committee Chair </a:t>
            </a:r>
            <a:r>
              <a:rPr lang="mr-IN" sz="3200" dirty="0" smtClean="0">
                <a:latin typeface="Centaur" panose="02030504050205020304" pitchFamily="18" charset="0"/>
                <a:cs typeface="Times New Roman"/>
              </a:rPr>
              <a:t>–</a:t>
            </a:r>
            <a:r>
              <a:rPr lang="en-US" sz="3200" dirty="0" smtClean="0">
                <a:latin typeface="Centaur" panose="02030504050205020304" pitchFamily="18" charset="0"/>
                <a:cs typeface="Times New Roman"/>
              </a:rPr>
              <a:t> with signatures from </a:t>
            </a:r>
            <a:r>
              <a:rPr lang="en-US" sz="3200" b="1" dirty="0" smtClean="0">
                <a:latin typeface="Centaur" panose="02030504050205020304" pitchFamily="18" charset="0"/>
                <a:cs typeface="Times New Roman"/>
              </a:rPr>
              <a:t>four</a:t>
            </a:r>
            <a:r>
              <a:rPr lang="en-US" sz="3200" dirty="0" smtClean="0">
                <a:latin typeface="Centaur" panose="02030504050205020304" pitchFamily="18" charset="0"/>
                <a:cs typeface="Times New Roman"/>
              </a:rPr>
              <a:t> (4) delegates</a:t>
            </a:r>
          </a:p>
          <a:p>
            <a:r>
              <a:rPr lang="en-US" sz="3200" dirty="0">
                <a:latin typeface="Centaur" panose="02030504050205020304" pitchFamily="18" charset="0"/>
                <a:cs typeface="Times New Roman"/>
              </a:rPr>
              <a:t>Contacts must attend afternoon sessions at plenary to address conflicts 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14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12328">
            <a:off x="5896935" y="2568728"/>
            <a:ext cx="5579729" cy="47208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hnschrift SemiBold Condensed" panose="020B0502040204020203" pitchFamily="34" charset="0"/>
              </a:rPr>
              <a:t>Consent Calendar</a:t>
            </a:r>
            <a:endParaRPr lang="en-US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entaur" panose="02030504050205020304" pitchFamily="18" charset="0"/>
              </a:rPr>
              <a:t>Resolutions are placed on consent calendar if:</a:t>
            </a:r>
          </a:p>
          <a:p>
            <a:pPr marL="73152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i="1" dirty="0" smtClean="0">
                <a:latin typeface="Centaur" panose="02030504050205020304" pitchFamily="18" charset="0"/>
              </a:rPr>
              <a:t>Deemed non-controversial</a:t>
            </a:r>
          </a:p>
          <a:p>
            <a:pPr marL="73152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i="1" dirty="0" smtClean="0">
                <a:latin typeface="Centaur" panose="02030504050205020304" pitchFamily="18" charset="0"/>
              </a:rPr>
              <a:t>Do not reverse a previous position </a:t>
            </a:r>
          </a:p>
          <a:p>
            <a:pPr marL="73152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i="1" dirty="0" smtClean="0">
                <a:latin typeface="Centaur" panose="02030504050205020304" pitchFamily="18" charset="0"/>
              </a:rPr>
              <a:t>Do not compete with another proposed resolution </a:t>
            </a:r>
          </a:p>
          <a:p>
            <a:r>
              <a:rPr lang="en-US" dirty="0" smtClean="0">
                <a:latin typeface="Centaur" panose="02030504050205020304" pitchFamily="18" charset="0"/>
              </a:rPr>
              <a:t>Items on consent will be voted on together</a:t>
            </a:r>
          </a:p>
          <a:p>
            <a:r>
              <a:rPr lang="en-US" dirty="0" smtClean="0">
                <a:latin typeface="Centaur" panose="02030504050205020304" pitchFamily="18" charset="0"/>
              </a:rPr>
              <a:t>Resolutions and amendments submitted </a:t>
            </a:r>
            <a:br>
              <a:rPr lang="en-US" dirty="0" smtClean="0">
                <a:latin typeface="Centaur" panose="02030504050205020304" pitchFamily="18" charset="0"/>
              </a:rPr>
            </a:br>
            <a:r>
              <a:rPr lang="en-US" dirty="0" smtClean="0">
                <a:latin typeface="Centaur" panose="02030504050205020304" pitchFamily="18" charset="0"/>
              </a:rPr>
              <a:t>last day of plenary will not be placed </a:t>
            </a:r>
            <a:br>
              <a:rPr lang="en-US" dirty="0" smtClean="0">
                <a:latin typeface="Centaur" panose="02030504050205020304" pitchFamily="18" charset="0"/>
              </a:rPr>
            </a:br>
            <a:r>
              <a:rPr lang="en-US" dirty="0" smtClean="0">
                <a:latin typeface="Centaur" panose="02030504050205020304" pitchFamily="18" charset="0"/>
              </a:rPr>
              <a:t>on consent calendar </a:t>
            </a:r>
          </a:p>
          <a:p>
            <a:r>
              <a:rPr lang="en-US" dirty="0" smtClean="0">
                <a:latin typeface="Centaur" panose="02030504050205020304" pitchFamily="18" charset="0"/>
              </a:rPr>
              <a:t>Marked in packets with an asterisk</a:t>
            </a:r>
            <a:endParaRPr lang="en-US" dirty="0">
              <a:latin typeface="Centaur" panose="020305040502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8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ahnschrift Condensed" panose="020B0502040204020203" pitchFamily="34" charset="0"/>
                <a:cs typeface="Times New Roman"/>
              </a:rPr>
              <a:t>After Plenary Sessio</a:t>
            </a:r>
            <a:r>
              <a:rPr lang="en-US" dirty="0">
                <a:latin typeface="Bahnschrift Condensed" panose="020B0502040204020203" pitchFamily="34" charset="0"/>
                <a:cs typeface="Times New Roman"/>
              </a:rPr>
              <a:t>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0822" y="1524000"/>
            <a:ext cx="4125978" cy="4953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Resolutions </a:t>
            </a:r>
            <a:r>
              <a:rPr lang="en-US" sz="2800" dirty="0">
                <a:latin typeface="Centaur" panose="02030504050205020304" pitchFamily="18" charset="0"/>
                <a:cs typeface="Times New Roman"/>
              </a:rPr>
              <a:t>assigned to committee or individual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Centaur" panose="02030504050205020304" pitchFamily="18" charset="0"/>
                <a:cs typeface="Times New Roman"/>
              </a:rPr>
              <a:t>Resolutions tracked </a:t>
            </a:r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on </a:t>
            </a:r>
            <a:r>
              <a:rPr lang="en-US" sz="2800" dirty="0">
                <a:latin typeface="Centaur" panose="02030504050205020304" pitchFamily="18" charset="0"/>
                <a:cs typeface="Times New Roman"/>
              </a:rPr>
              <a:t>ASCCC website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Centaur" panose="02030504050205020304" pitchFamily="18" charset="0"/>
                <a:cs typeface="Times New Roman"/>
              </a:rPr>
              <a:t>Action included in annual reporting</a:t>
            </a: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3074" name="Picture 2" descr="Image result for candle lighting rel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5" t="373"/>
          <a:stretch/>
        </p:blipFill>
        <p:spPr bwMode="auto">
          <a:xfrm>
            <a:off x="152594" y="1733265"/>
            <a:ext cx="4408228" cy="486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31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ahnschrift Condensed" panose="020B0502040204020203" pitchFamily="34" charset="0"/>
                <a:cs typeface="Times New Roman"/>
              </a:rPr>
              <a:t>Using Resolutions Locally</a:t>
            </a:r>
            <a:endParaRPr lang="en-US" dirty="0">
              <a:latin typeface="Bahnschrift Condensed" panose="020B0502040204020203" pitchFamily="34" charset="0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entaur" panose="02030504050205020304" pitchFamily="18" charset="0"/>
                <a:cs typeface="Times New Roman"/>
              </a:rPr>
              <a:t>ASCCC resolutions useful for supporting change at your local campus</a:t>
            </a:r>
          </a:p>
          <a:p>
            <a:r>
              <a:rPr lang="en-US" dirty="0">
                <a:latin typeface="Centaur" panose="02030504050205020304" pitchFamily="18" charset="0"/>
                <a:cs typeface="Times New Roman"/>
              </a:rPr>
              <a:t>Local senates may see a local issue that has statewide implications</a:t>
            </a:r>
          </a:p>
          <a:p>
            <a:r>
              <a:rPr lang="en-US" dirty="0">
                <a:latin typeface="Centaur" panose="02030504050205020304" pitchFamily="18" charset="0"/>
                <a:cs typeface="Times New Roman"/>
              </a:rPr>
              <a:t>Concerns and ideas often begin locally where </a:t>
            </a:r>
            <a:r>
              <a:rPr lang="en-US" dirty="0" smtClean="0">
                <a:latin typeface="Centaur" panose="02030504050205020304" pitchFamily="18" charset="0"/>
                <a:cs typeface="Times New Roman"/>
              </a:rPr>
              <a:t>legislation </a:t>
            </a:r>
            <a:r>
              <a:rPr lang="en-US" dirty="0">
                <a:latin typeface="Centaur" panose="02030504050205020304" pitchFamily="18" charset="0"/>
                <a:cs typeface="Times New Roman"/>
              </a:rPr>
              <a:t>and </a:t>
            </a:r>
            <a:r>
              <a:rPr lang="en-US" dirty="0" smtClean="0">
                <a:latin typeface="Centaur" panose="02030504050205020304" pitchFamily="18" charset="0"/>
                <a:cs typeface="Times New Roman"/>
              </a:rPr>
              <a:t>regulation </a:t>
            </a:r>
            <a:r>
              <a:rPr lang="en-US" dirty="0">
                <a:latin typeface="Centaur" panose="02030504050205020304" pitchFamily="18" charset="0"/>
                <a:cs typeface="Times New Roman"/>
              </a:rPr>
              <a:t>implementation rubber hits the road </a:t>
            </a:r>
          </a:p>
          <a:p>
            <a:pPr>
              <a:spcAft>
                <a:spcPts val="600"/>
              </a:spcAft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616" y="4406900"/>
            <a:ext cx="30226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6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hnschrift Condensed" panose="020B0502040204020203" pitchFamily="34" charset="0"/>
              </a:rPr>
              <a:t>Resolution Writing</a:t>
            </a:r>
            <a:endParaRPr lang="en-US" dirty="0">
              <a:latin typeface="Bahnschrift Condensed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Mock Plenary Saturday!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Try developing content for your mock resolution as we discuss these nuts and bolts.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 your submission to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resolutions@asccc.org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6:00pm.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 yourself and your college as contact.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Submit blue signature page for your mock resolution to any member of the Executive Committee or at the registration desk.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70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ahnschrift Condensed" panose="020B0502040204020203" pitchFamily="34" charset="0"/>
                <a:cs typeface="Times New Roman"/>
              </a:rPr>
              <a:t>Nuts and Bolts</a:t>
            </a:r>
            <a:endParaRPr lang="en-US" dirty="0">
              <a:latin typeface="Bahnschrift Condensed" panose="020B0502040204020203" pitchFamily="34" charset="0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entaur" panose="02030504050205020304" pitchFamily="18" charset="0"/>
                <a:cs typeface="Times New Roman"/>
              </a:rPr>
              <a:t>Must check the following: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Duplication of Position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Reversal of Position</a:t>
            </a:r>
            <a:endParaRPr lang="en-US" dirty="0">
              <a:latin typeface="Centaur" panose="02030504050205020304" pitchFamily="18" charset="0"/>
              <a:cs typeface="Times New Roman"/>
            </a:endParaRP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Clarity, Readability, Understanding, Intent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Senate Purview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Not a Strictly Local Concern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782" y="3906341"/>
            <a:ext cx="30353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8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ahnschrift SemiBold Condensed" panose="020B0502040204020203" pitchFamily="34" charset="0"/>
                <a:cs typeface="Times New Roman"/>
              </a:rPr>
              <a:t>Nuts and Bolts</a:t>
            </a:r>
            <a:endParaRPr lang="en-US" dirty="0">
              <a:latin typeface="Bahnschrift SemiBold Condensed" panose="020B0502040204020203" pitchFamily="34" charset="0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AD0101"/>
                </a:solidFill>
                <a:latin typeface="Centaur" panose="02030504050205020304" pitchFamily="18" charset="0"/>
                <a:cs typeface="Times New Roman"/>
              </a:rPr>
              <a:t>Format</a:t>
            </a:r>
            <a:r>
              <a:rPr lang="en-US" dirty="0" smtClean="0">
                <a:latin typeface="Centaur" panose="02030504050205020304" pitchFamily="18" charset="0"/>
                <a:cs typeface="Times New Roman"/>
              </a:rPr>
              <a:t>: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No more than four “whereas” and four “resolved” statements:</a:t>
            </a:r>
            <a:endParaRPr lang="en-US" u="sng" dirty="0" smtClean="0">
              <a:latin typeface="Centaur" panose="02030504050205020304" pitchFamily="18" charset="0"/>
              <a:cs typeface="Times New Roman"/>
            </a:endParaRPr>
          </a:p>
          <a:p>
            <a:pPr marL="0" indent="0" algn="ctr">
              <a:buNone/>
            </a:pPr>
            <a:r>
              <a:rPr lang="en-US" u="sng" dirty="0" smtClean="0">
                <a:latin typeface="Centaur" panose="02030504050205020304" pitchFamily="18" charset="0"/>
                <a:cs typeface="Times New Roman"/>
              </a:rPr>
              <a:t>Sample</a:t>
            </a:r>
          </a:p>
          <a:p>
            <a:pPr marL="0" indent="0">
              <a:buNone/>
            </a:pPr>
            <a:endParaRPr lang="en-US" u="sng" dirty="0">
              <a:latin typeface="Centaur" panose="02030504050205020304" pitchFamily="18" charset="0"/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latin typeface="Centaur" panose="02030504050205020304" pitchFamily="18" charset="0"/>
                <a:cs typeface="Times New Roman"/>
              </a:rPr>
              <a:t>	Whereas, Blah, blah de dah; and </a:t>
            </a:r>
          </a:p>
          <a:p>
            <a:pPr marL="0" indent="0">
              <a:buNone/>
            </a:pPr>
            <a:r>
              <a:rPr lang="en-US" dirty="0" smtClean="0">
                <a:latin typeface="Centaur" panose="02030504050205020304" pitchFamily="18" charset="0"/>
                <a:cs typeface="Times New Roman"/>
              </a:rPr>
              <a:t>	Whereas, Ho may hum;</a:t>
            </a:r>
          </a:p>
          <a:p>
            <a:pPr marL="0" indent="0">
              <a:buNone/>
            </a:pPr>
            <a:r>
              <a:rPr lang="en-US" dirty="0" smtClean="0">
                <a:latin typeface="Centaur" panose="02030504050205020304" pitchFamily="18" charset="0"/>
                <a:cs typeface="Times New Roman"/>
              </a:rPr>
              <a:t>	Resolved, That the Academic Senate for California 	Community Colleges </a:t>
            </a:r>
            <a:r>
              <a:rPr lang="en-US" dirty="0" err="1" smtClean="0">
                <a:latin typeface="Centaur" panose="02030504050205020304" pitchFamily="18" charset="0"/>
                <a:cs typeface="Times New Roman"/>
              </a:rPr>
              <a:t>diddly</a:t>
            </a:r>
            <a:r>
              <a:rPr lang="en-US" dirty="0" smtClean="0">
                <a:latin typeface="Centaur" panose="02030504050205020304" pitchFamily="18" charset="0"/>
                <a:cs typeface="Times New Roman"/>
              </a:rPr>
              <a:t> to the </a:t>
            </a:r>
            <a:r>
              <a:rPr lang="en-US" dirty="0" err="1" smtClean="0">
                <a:latin typeface="Centaur" panose="02030504050205020304" pitchFamily="18" charset="0"/>
                <a:cs typeface="Times New Roman"/>
              </a:rPr>
              <a:t>doodly</a:t>
            </a:r>
            <a:r>
              <a:rPr lang="en-US" dirty="0" smtClean="0">
                <a:latin typeface="Centaur" panose="02030504050205020304" pitchFamily="18" charset="0"/>
                <a:cs typeface="Times New Roman"/>
              </a:rPr>
              <a:t> bop.</a:t>
            </a:r>
          </a:p>
          <a:p>
            <a:pPr marL="0" indent="0">
              <a:buNone/>
            </a:pPr>
            <a:endParaRPr lang="en-US" dirty="0">
              <a:latin typeface="Centaur" panose="02030504050205020304" pitchFamily="18" charset="0"/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latin typeface="Centaur" panose="02030504050205020304" pitchFamily="18" charset="0"/>
                <a:cs typeface="Times New Roman"/>
              </a:rPr>
              <a:t>	Contact: </a:t>
            </a:r>
            <a:r>
              <a:rPr lang="en-US" dirty="0" err="1" smtClean="0">
                <a:latin typeface="Centaur" panose="02030504050205020304" pitchFamily="18" charset="0"/>
                <a:cs typeface="Times New Roman"/>
              </a:rPr>
              <a:t>Elemeno</a:t>
            </a:r>
            <a:r>
              <a:rPr lang="en-US" dirty="0" smtClean="0">
                <a:latin typeface="Centaur" panose="02030504050205020304" pitchFamily="18" charset="0"/>
                <a:cs typeface="Times New Roman"/>
              </a:rPr>
              <a:t> Pea, ABC College</a:t>
            </a: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4" name="Oval 3"/>
          <p:cNvSpPr/>
          <p:nvPr/>
        </p:nvSpPr>
        <p:spPr>
          <a:xfrm>
            <a:off x="837127" y="4159875"/>
            <a:ext cx="6864439" cy="978795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39780" y="5318438"/>
            <a:ext cx="4629955" cy="799028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7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1428"/>
            <a:ext cx="8229600" cy="990600"/>
          </a:xfrm>
        </p:spPr>
        <p:txBody>
          <a:bodyPr/>
          <a:lstStyle/>
          <a:p>
            <a:pPr algn="ctr"/>
            <a:r>
              <a:rPr lang="en-US" dirty="0" smtClean="0">
                <a:latin typeface="Bahnschrift Condensed" panose="020B0502040204020203" pitchFamily="34" charset="0"/>
                <a:cs typeface="Times New Roman"/>
              </a:rPr>
              <a:t>Nuts and Bolts</a:t>
            </a:r>
            <a:endParaRPr lang="en-US" dirty="0">
              <a:latin typeface="Bahnschrift Condensed" panose="020B0502040204020203" pitchFamily="34" charset="0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7583"/>
            <a:ext cx="8229600" cy="53694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AD0101"/>
                </a:solidFill>
                <a:latin typeface="Centaur" panose="02030504050205020304" pitchFamily="18" charset="0"/>
                <a:cs typeface="Times New Roman"/>
              </a:rPr>
              <a:t>Format</a:t>
            </a:r>
            <a:r>
              <a:rPr lang="en-US" dirty="0" smtClean="0">
                <a:latin typeface="Centaur" panose="02030504050205020304" pitchFamily="18" charset="0"/>
                <a:cs typeface="Times New Roman"/>
              </a:rPr>
              <a:t>: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No more than four </a:t>
            </a:r>
            <a:r>
              <a:rPr lang="en-US" dirty="0" smtClean="0">
                <a:latin typeface="Centaur" panose="02030504050205020304" pitchFamily="18" charset="0"/>
                <a:cs typeface="Times New Roman"/>
              </a:rPr>
              <a:t>“Whereas</a:t>
            </a:r>
            <a:r>
              <a:rPr lang="en-US" dirty="0" smtClean="0">
                <a:latin typeface="Centaur" panose="02030504050205020304" pitchFamily="18" charset="0"/>
                <a:cs typeface="Times New Roman"/>
              </a:rPr>
              <a:t>” and four </a:t>
            </a:r>
            <a:r>
              <a:rPr lang="en-US" dirty="0" smtClean="0">
                <a:latin typeface="Centaur" panose="02030504050205020304" pitchFamily="18" charset="0"/>
                <a:cs typeface="Times New Roman"/>
              </a:rPr>
              <a:t>“Resolved</a:t>
            </a:r>
            <a:r>
              <a:rPr lang="en-US" dirty="0" smtClean="0">
                <a:latin typeface="Centaur" panose="02030504050205020304" pitchFamily="18" charset="0"/>
                <a:cs typeface="Times New Roman"/>
              </a:rPr>
              <a:t>” statements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“Resolved” statements should “stand alone” in case </a:t>
            </a:r>
            <a:r>
              <a:rPr lang="en-US" dirty="0" smtClean="0">
                <a:latin typeface="Centaur" panose="02030504050205020304" pitchFamily="18" charset="0"/>
                <a:cs typeface="Times New Roman"/>
              </a:rPr>
              <a:t>divided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“Resolved” statements should be supported by “Whereas” statements</a:t>
            </a:r>
            <a:endParaRPr lang="en-US" dirty="0" smtClean="0">
              <a:latin typeface="Centaur" panose="02030504050205020304" pitchFamily="18" charset="0"/>
              <a:cs typeface="Times New Roman"/>
            </a:endParaRP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Consider using first “whereas” as an introduction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Write out names in first reference with acronym in parenthesis, then use acronym for subsequent reference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Be as direct as possible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Limit “whereas” statement to one reason in support or defense of the “resolved” statements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Be sure the title of the resolution accurately reflects the content and intent of the resolution</a:t>
            </a:r>
            <a:endParaRPr lang="en-US" dirty="0">
              <a:latin typeface="Centaur" panose="020305040502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245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right, bulb, conceptu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6960" y="0"/>
            <a:ext cx="103309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Bahnschrift Condensed" panose="020B0502040204020203" pitchFamily="34" charset="0"/>
                <a:cs typeface="Times New Roman"/>
              </a:rPr>
              <a:t>Overview</a:t>
            </a:r>
            <a:endParaRPr lang="en-US" sz="5400" dirty="0">
              <a:solidFill>
                <a:schemeClr val="bg1"/>
              </a:solidFill>
              <a:latin typeface="Bahnschrift Condensed" panose="020B0502040204020203" pitchFamily="34" charset="0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18" y="1423916"/>
            <a:ext cx="5793475" cy="4876800"/>
          </a:xfrm>
        </p:spPr>
        <p:txBody>
          <a:bodyPr>
            <a:normAutofit/>
          </a:bodyPr>
          <a:lstStyle/>
          <a:p>
            <a:pPr lvl="1"/>
            <a:endParaRPr lang="en-US" sz="2400" b="1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Centaur" panose="02030504050205020304" pitchFamily="18" charset="0"/>
                <a:cs typeface="Times New Roman"/>
              </a:rPr>
              <a:t>Introduction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Centaur" panose="02030504050205020304" pitchFamily="18" charset="0"/>
                <a:cs typeface="Times New Roman"/>
              </a:rPr>
              <a:t>Resolutions Handbook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Centaur" panose="02030504050205020304" pitchFamily="18" charset="0"/>
                <a:cs typeface="Times New Roman"/>
              </a:rPr>
              <a:t>Process</a:t>
            </a:r>
            <a:endParaRPr lang="en-US" sz="2800" b="1" dirty="0">
              <a:solidFill>
                <a:schemeClr val="bg1"/>
              </a:solidFill>
              <a:latin typeface="Centaur" panose="02030504050205020304" pitchFamily="18" charset="0"/>
              <a:cs typeface="Times New Roman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Centaur" panose="02030504050205020304" pitchFamily="18" charset="0"/>
                <a:cs typeface="Times New Roman"/>
              </a:rPr>
              <a:t>Using Resolutions Locally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Centaur" panose="02030504050205020304" pitchFamily="18" charset="0"/>
                <a:cs typeface="Times New Roman"/>
              </a:rPr>
              <a:t>Nuts and Bolts</a:t>
            </a:r>
            <a:endParaRPr lang="en-US" sz="2800" b="1" dirty="0">
              <a:solidFill>
                <a:schemeClr val="bg1"/>
              </a:solidFill>
              <a:latin typeface="Centaur" panose="02030504050205020304" pitchFamily="18" charset="0"/>
              <a:cs typeface="Times New Roman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Centaur" panose="02030504050205020304" pitchFamily="18" charset="0"/>
                <a:cs typeface="Times New Roman"/>
              </a:rPr>
              <a:t>Your Turn</a:t>
            </a:r>
            <a:r>
              <a:rPr lang="mr-IN" sz="2800" b="1" dirty="0" smtClean="0">
                <a:solidFill>
                  <a:schemeClr val="bg1"/>
                </a:solidFill>
                <a:latin typeface="Centaur" panose="02030504050205020304" pitchFamily="18" charset="0"/>
                <a:cs typeface="Times New Roman"/>
              </a:rPr>
              <a:t>…</a:t>
            </a:r>
            <a:r>
              <a:rPr lang="en-US" sz="2800" b="1" dirty="0" smtClean="0">
                <a:solidFill>
                  <a:schemeClr val="bg1"/>
                </a:solidFill>
                <a:latin typeface="Centaur" panose="02030504050205020304" pitchFamily="18" charset="0"/>
                <a:cs typeface="Times New Roman"/>
              </a:rPr>
              <a:t>Write a </a:t>
            </a:r>
            <a:r>
              <a:rPr lang="en-US" sz="2800" b="1" dirty="0" smtClean="0">
                <a:solidFill>
                  <a:schemeClr val="bg1"/>
                </a:solidFill>
                <a:latin typeface="Centaur" panose="02030504050205020304" pitchFamily="18" charset="0"/>
                <a:cs typeface="Times New Roman"/>
              </a:rPr>
              <a:t>Resolution for Saturday’s Mock Plenary!</a:t>
            </a:r>
            <a:endParaRPr lang="en-US" sz="2800" b="1" dirty="0" smtClean="0">
              <a:solidFill>
                <a:schemeClr val="bg1"/>
              </a:solidFill>
              <a:latin typeface="Centaur" panose="02030504050205020304" pitchFamily="18" charset="0"/>
              <a:cs typeface="Times New Roman"/>
            </a:endParaRPr>
          </a:p>
          <a:p>
            <a:endParaRPr lang="en-US" sz="25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5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500" i="1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500" dirty="0" smtClean="0">
              <a:latin typeface="Times New Roman"/>
              <a:cs typeface="Times New Roman"/>
            </a:endParaRPr>
          </a:p>
          <a:p>
            <a:endParaRPr lang="en-US" sz="25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24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ahnschrift Condensed" panose="020B0502040204020203" pitchFamily="34" charset="0"/>
                <a:cs typeface="Times New Roman"/>
              </a:rPr>
              <a:t>Nuts and Bolts</a:t>
            </a:r>
            <a:endParaRPr lang="en-US" dirty="0">
              <a:latin typeface="Bahnschrift Condensed" panose="020B0502040204020203" pitchFamily="34" charset="0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AD0101"/>
                </a:solidFill>
                <a:latin typeface="Centaur" panose="02030504050205020304" pitchFamily="18" charset="0"/>
                <a:cs typeface="Times New Roman"/>
              </a:rPr>
              <a:t>Amendments </a:t>
            </a:r>
            <a:r>
              <a:rPr lang="en-US" dirty="0" smtClean="0">
                <a:solidFill>
                  <a:srgbClr val="AD0101"/>
                </a:solidFill>
                <a:latin typeface="Centaur" panose="02030504050205020304" pitchFamily="18" charset="0"/>
                <a:cs typeface="Times New Roman"/>
              </a:rPr>
              <a:t>(tomorrow afternoon)</a:t>
            </a:r>
            <a:r>
              <a:rPr lang="en-US" dirty="0" smtClean="0">
                <a:latin typeface="Centaur" panose="02030504050205020304" pitchFamily="18" charset="0"/>
                <a:cs typeface="Times New Roman"/>
              </a:rPr>
              <a:t>:</a:t>
            </a:r>
          </a:p>
          <a:p>
            <a:r>
              <a:rPr lang="en-US" dirty="0">
                <a:latin typeface="Centaur" panose="02030504050205020304" pitchFamily="18" charset="0"/>
                <a:cs typeface="Times New Roman"/>
              </a:rPr>
              <a:t>Added to help clarify </a:t>
            </a:r>
            <a:r>
              <a:rPr lang="en-US" dirty="0" smtClean="0">
                <a:latin typeface="Centaur" panose="02030504050205020304" pitchFamily="18" charset="0"/>
                <a:cs typeface="Times New Roman"/>
              </a:rPr>
              <a:t>intent and/or expand </a:t>
            </a:r>
            <a:r>
              <a:rPr lang="en-US" dirty="0">
                <a:latin typeface="Centaur" panose="02030504050205020304" pitchFamily="18" charset="0"/>
                <a:cs typeface="Times New Roman"/>
              </a:rPr>
              <a:t>scope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Use underscores </a:t>
            </a:r>
            <a:r>
              <a:rPr lang="en-US" dirty="0">
                <a:latin typeface="Centaur" panose="02030504050205020304" pitchFamily="18" charset="0"/>
                <a:cs typeface="Times New Roman"/>
              </a:rPr>
              <a:t>and strikethroughs, not track </a:t>
            </a:r>
            <a:r>
              <a:rPr lang="en-US" dirty="0" smtClean="0">
                <a:latin typeface="Centaur" panose="02030504050205020304" pitchFamily="18" charset="0"/>
                <a:cs typeface="Times New Roman"/>
              </a:rPr>
              <a:t>changes</a:t>
            </a:r>
            <a:endParaRPr lang="en-US" dirty="0">
              <a:latin typeface="Centaur" panose="02030504050205020304" pitchFamily="18" charset="0"/>
              <a:cs typeface="Times New Roman"/>
            </a:endParaRPr>
          </a:p>
          <a:p>
            <a:r>
              <a:rPr lang="en-US" dirty="0">
                <a:latin typeface="Centaur" panose="02030504050205020304" pitchFamily="18" charset="0"/>
                <a:cs typeface="Times New Roman"/>
              </a:rPr>
              <a:t>Review the title after adding an </a:t>
            </a:r>
            <a:r>
              <a:rPr lang="en-US" dirty="0" smtClean="0">
                <a:latin typeface="Centaur" panose="02030504050205020304" pitchFamily="18" charset="0"/>
                <a:cs typeface="Times New Roman"/>
              </a:rPr>
              <a:t>amendment, and amend </a:t>
            </a:r>
            <a:r>
              <a:rPr lang="en-US" dirty="0">
                <a:latin typeface="Centaur" panose="02030504050205020304" pitchFamily="18" charset="0"/>
                <a:cs typeface="Times New Roman"/>
              </a:rPr>
              <a:t>if </a:t>
            </a:r>
            <a:r>
              <a:rPr lang="en-US" dirty="0" smtClean="0">
                <a:latin typeface="Centaur" panose="02030504050205020304" pitchFamily="18" charset="0"/>
                <a:cs typeface="Times New Roman"/>
              </a:rPr>
              <a:t>necessar</a:t>
            </a:r>
            <a:r>
              <a:rPr lang="en-US" dirty="0">
                <a:latin typeface="Centaur" panose="02030504050205020304" pitchFamily="18" charset="0"/>
                <a:cs typeface="Times New Roman"/>
              </a:rPr>
              <a:t>y</a:t>
            </a:r>
          </a:p>
          <a:p>
            <a:r>
              <a:rPr lang="en-US" dirty="0">
                <a:latin typeface="Centaur" panose="02030504050205020304" pitchFamily="18" charset="0"/>
                <a:cs typeface="Times New Roman"/>
              </a:rPr>
              <a:t>Make sure amendments don’t result in inconsistencies within a </a:t>
            </a:r>
            <a:r>
              <a:rPr lang="en-US" dirty="0" smtClean="0">
                <a:latin typeface="Centaur" panose="02030504050205020304" pitchFamily="18" charset="0"/>
                <a:cs typeface="Times New Roman"/>
              </a:rPr>
              <a:t>resolution</a:t>
            </a:r>
            <a:r>
              <a:rPr lang="en-US" dirty="0">
                <a:latin typeface="Centaur" panose="02030504050205020304" pitchFamily="18" charset="0"/>
                <a:cs typeface="Times New Roman"/>
              </a:rPr>
              <a:t> </a:t>
            </a:r>
            <a:r>
              <a:rPr lang="en-US" dirty="0" smtClean="0">
                <a:latin typeface="Centaur" panose="02030504050205020304" pitchFamily="18" charset="0"/>
                <a:cs typeface="Times New Roman"/>
              </a:rPr>
              <a:t>or reverse the intent of the resolution (better to vote the resolution down)</a:t>
            </a:r>
            <a:endParaRPr lang="en-US" dirty="0">
              <a:latin typeface="Centaur" panose="02030504050205020304" pitchFamily="18" charset="0"/>
              <a:cs typeface="Times New Roman"/>
            </a:endParaRPr>
          </a:p>
          <a:p>
            <a:r>
              <a:rPr lang="en-US" dirty="0">
                <a:latin typeface="Centaur" panose="02030504050205020304" pitchFamily="18" charset="0"/>
                <a:cs typeface="Times New Roman"/>
              </a:rPr>
              <a:t>Include contacts for each </a:t>
            </a:r>
            <a:r>
              <a:rPr lang="en-US" dirty="0" smtClean="0">
                <a:latin typeface="Centaur" panose="02030504050205020304" pitchFamily="18" charset="0"/>
                <a:cs typeface="Times New Roman"/>
              </a:rPr>
              <a:t>amendment </a:t>
            </a:r>
            <a:endParaRPr lang="en-US" dirty="0">
              <a:latin typeface="Centaur" panose="020305040502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440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ahnschrift Condensed" panose="020B0502040204020203" pitchFamily="34" charset="0"/>
                <a:cs typeface="Times New Roman"/>
              </a:rPr>
              <a:t>Nuts and Bolts</a:t>
            </a:r>
            <a:endParaRPr lang="en-US" dirty="0">
              <a:latin typeface="Bahnschrift Condensed" panose="020B0502040204020203" pitchFamily="34" charset="0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Carefully Consider: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Word Choice </a:t>
            </a:r>
            <a:r>
              <a:rPr lang="mr-IN" sz="2800" dirty="0" smtClean="0">
                <a:latin typeface="Centaur" panose="02030504050205020304" pitchFamily="18" charset="0"/>
                <a:cs typeface="Times New Roman"/>
              </a:rPr>
              <a:t>–</a:t>
            </a:r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 Use qualifiers such as any, every, all, never, none, etc. very carefully.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“Recommend” </a:t>
            </a:r>
            <a:r>
              <a:rPr lang="mr-IN" sz="2800" dirty="0" smtClean="0">
                <a:latin typeface="Centaur" panose="02030504050205020304" pitchFamily="18" charset="0"/>
                <a:cs typeface="Times New Roman"/>
              </a:rPr>
              <a:t>–</a:t>
            </a:r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 Be clear about what is being recommended.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“Ensure” or “Require” (Is it within ASCCC power?)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“Assert” or “Affirm” implies a position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“Support” (but not the $$ kind)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“Work with” (collaborate with system partners)</a:t>
            </a:r>
            <a:endParaRPr lang="en-US" sz="2800" dirty="0">
              <a:latin typeface="Centaur" panose="020305040502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85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854"/>
            <a:ext cx="8229600" cy="990600"/>
          </a:xfrm>
        </p:spPr>
        <p:txBody>
          <a:bodyPr/>
          <a:lstStyle/>
          <a:p>
            <a:pPr algn="ctr"/>
            <a:r>
              <a:rPr lang="en-US" dirty="0" smtClean="0">
                <a:latin typeface="Bahnschrift Condensed" panose="020B0502040204020203" pitchFamily="34" charset="0"/>
                <a:cs typeface="Times New Roman"/>
              </a:rPr>
              <a:t>Your Turn</a:t>
            </a:r>
            <a:r>
              <a:rPr lang="mr-IN" dirty="0" smtClean="0">
                <a:latin typeface="Bahnschrift Condensed" panose="020B0502040204020203" pitchFamily="34" charset="0"/>
                <a:cs typeface="Times New Roman"/>
              </a:rPr>
              <a:t>…</a:t>
            </a:r>
            <a:endParaRPr lang="en-US" dirty="0">
              <a:latin typeface="Bahnschrift Condensed" panose="020B0502040204020203" pitchFamily="34" charset="0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6805"/>
            <a:ext cx="4446648" cy="5434119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2500" dirty="0" smtClean="0">
                <a:latin typeface="Centaur" panose="02030504050205020304" pitchFamily="18" charset="0"/>
                <a:cs typeface="Times New Roman"/>
              </a:rPr>
              <a:t>Write a Resolution with colleagues</a:t>
            </a:r>
            <a:r>
              <a:rPr lang="mr-IN" sz="2500" dirty="0" smtClean="0">
                <a:latin typeface="Centaur" panose="02030504050205020304" pitchFamily="18" charset="0"/>
                <a:cs typeface="Times New Roman"/>
              </a:rPr>
              <a:t>…</a:t>
            </a:r>
            <a:endParaRPr lang="en-US" sz="2500" dirty="0" smtClean="0">
              <a:latin typeface="Centaur" panose="02030504050205020304" pitchFamily="18" charset="0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en-US" sz="2500" dirty="0" smtClean="0">
                <a:latin typeface="Centaur" panose="02030504050205020304" pitchFamily="18" charset="0"/>
                <a:cs typeface="Times New Roman"/>
              </a:rPr>
              <a:t>Resolutions are due: Thursday, June 13, 6:00 pm!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Centaur" panose="02030504050205020304" pitchFamily="18" charset="0"/>
                <a:cs typeface="Times New Roman"/>
              </a:rPr>
              <a:t>All resolutions and amendments are to be submitted electronically to </a:t>
            </a:r>
            <a:r>
              <a:rPr lang="en-US" dirty="0">
                <a:latin typeface="Centaur" panose="02030504050205020304" pitchFamily="18" charset="0"/>
                <a:cs typeface="Times New Roman"/>
                <a:hlinkClick r:id="rId2"/>
              </a:rPr>
              <a:t>resolutions@</a:t>
            </a:r>
            <a:r>
              <a:rPr lang="en-US" dirty="0" smtClean="0">
                <a:latin typeface="Centaur" panose="02030504050205020304" pitchFamily="18" charset="0"/>
                <a:cs typeface="Times New Roman"/>
                <a:hlinkClick r:id="rId2"/>
              </a:rPr>
              <a:t>asccc.org</a:t>
            </a:r>
            <a:endParaRPr lang="en-US" dirty="0" smtClean="0">
              <a:latin typeface="Centaur" panose="02030504050205020304" pitchFamily="18" charset="0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en-US" sz="2500" dirty="0" smtClean="0">
                <a:latin typeface="Centaur" panose="02030504050205020304" pitchFamily="18" charset="0"/>
                <a:cs typeface="Times New Roman"/>
              </a:rPr>
              <a:t>Resolutions will be printed and ready for you on Friday.</a:t>
            </a:r>
          </a:p>
          <a:p>
            <a:pPr>
              <a:spcAft>
                <a:spcPts val="600"/>
              </a:spcAft>
            </a:pPr>
            <a:r>
              <a:rPr lang="en-US" sz="2500" dirty="0" smtClean="0">
                <a:latin typeface="Centaur" panose="02030504050205020304" pitchFamily="18" charset="0"/>
                <a:cs typeface="Times New Roman"/>
              </a:rPr>
              <a:t>Amendments are due: Friday, June 14, 6:00 pm!</a:t>
            </a:r>
          </a:p>
          <a:p>
            <a:pPr>
              <a:spcAft>
                <a:spcPts val="600"/>
              </a:spcAft>
            </a:pPr>
            <a:r>
              <a:rPr lang="en-US" sz="2500" dirty="0" smtClean="0">
                <a:latin typeface="Centaur" panose="02030504050205020304" pitchFamily="18" charset="0"/>
                <a:cs typeface="Times New Roman"/>
              </a:rPr>
              <a:t>Mock Plenary Session: Saturday, June 15, 10:15 am!</a:t>
            </a:r>
          </a:p>
          <a:p>
            <a:pPr>
              <a:spcAft>
                <a:spcPts val="600"/>
              </a:spcAft>
            </a:pPr>
            <a:endParaRPr lang="en-US" sz="2500" dirty="0" smtClean="0">
              <a:latin typeface="Times New Roman"/>
              <a:cs typeface="Times New Roman"/>
            </a:endParaRPr>
          </a:p>
        </p:txBody>
      </p:sp>
      <p:pic>
        <p:nvPicPr>
          <p:cNvPr id="5" name="Picture 4" descr="success-ki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661" y="2390264"/>
            <a:ext cx="3904999" cy="25956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43717" y="3379981"/>
            <a:ext cx="774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WE</a:t>
            </a:r>
          </a:p>
          <a:p>
            <a:pPr algn="ctr"/>
            <a:r>
              <a:rPr lang="en-US" dirty="0" smtClean="0"/>
              <a:t>GOT</a:t>
            </a:r>
          </a:p>
          <a:p>
            <a:pPr algn="ctr"/>
            <a:r>
              <a:rPr lang="en-US" dirty="0" smtClean="0"/>
              <a:t>THIS!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14685"/>
            <a:ext cx="7772400" cy="2200275"/>
          </a:xfrm>
        </p:spPr>
        <p:txBody>
          <a:bodyPr>
            <a:normAutofit/>
          </a:bodyPr>
          <a:lstStyle/>
          <a:p>
            <a:pPr algn="ctr"/>
            <a:r>
              <a:rPr lang="en-US" cap="none" dirty="0" smtClean="0">
                <a:solidFill>
                  <a:srgbClr val="404040"/>
                </a:solidFill>
                <a:latin typeface="Bahnschrift Condensed" panose="020B0502040204020203" pitchFamily="34" charset="0"/>
                <a:cs typeface="Times New Roman"/>
              </a:rPr>
              <a:t>Questions and Comments</a:t>
            </a:r>
            <a:endParaRPr lang="en-US" cap="none" dirty="0">
              <a:solidFill>
                <a:srgbClr val="404040"/>
              </a:solidFill>
              <a:latin typeface="Bahnschrift Condensed" panose="020B0502040204020203" pitchFamily="34" charset="0"/>
              <a:cs typeface="Times New Rom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710188"/>
            <a:ext cx="7772400" cy="14168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404040"/>
                </a:solidFill>
                <a:latin typeface="Bahnschrift Condensed" panose="020B0502040204020203" pitchFamily="34" charset="0"/>
                <a:cs typeface="Times New Roman"/>
              </a:rPr>
              <a:t>Contact:</a:t>
            </a:r>
          </a:p>
          <a:p>
            <a:r>
              <a:rPr lang="en-US" dirty="0" smtClean="0">
                <a:solidFill>
                  <a:srgbClr val="404040"/>
                </a:solidFill>
                <a:latin typeface="Bahnschrift Condensed" panose="020B0502040204020203" pitchFamily="34" charset="0"/>
                <a:cs typeface="Times New Roman"/>
              </a:rPr>
              <a:t>Geoffrey Dyer: </a:t>
            </a:r>
            <a:r>
              <a:rPr lang="en-US" dirty="0" smtClean="0">
                <a:solidFill>
                  <a:srgbClr val="404040"/>
                </a:solidFill>
                <a:latin typeface="Bahnschrift Condensed" panose="020B0502040204020203" pitchFamily="34" charset="0"/>
                <a:cs typeface="Times New Roman"/>
                <a:hlinkClick r:id="rId3"/>
              </a:rPr>
              <a:t>gdyer@taftcollege.edu</a:t>
            </a:r>
            <a:endParaRPr lang="en-US" dirty="0" smtClean="0">
              <a:solidFill>
                <a:srgbClr val="404040"/>
              </a:solidFill>
              <a:latin typeface="Bahnschrift Condensed" panose="020B0502040204020203" pitchFamily="34" charset="0"/>
              <a:cs typeface="Times New Roman"/>
            </a:endParaRPr>
          </a:p>
          <a:p>
            <a:r>
              <a:rPr lang="en-US" dirty="0" smtClean="0">
                <a:solidFill>
                  <a:srgbClr val="404040"/>
                </a:solidFill>
                <a:latin typeface="Bahnschrift Condensed" panose="020B0502040204020203" pitchFamily="34" charset="0"/>
                <a:cs typeface="Times New Roman"/>
              </a:rPr>
              <a:t>Nathaniel Donahue </a:t>
            </a:r>
            <a:r>
              <a:rPr lang="en-US" dirty="0" smtClean="0">
                <a:solidFill>
                  <a:srgbClr val="404040"/>
                </a:solidFill>
                <a:latin typeface="Bahnschrift Condensed" panose="020B0502040204020203" pitchFamily="34" charset="0"/>
                <a:cs typeface="Times New Roman"/>
                <a:hlinkClick r:id="rId4"/>
              </a:rPr>
              <a:t>Donahue_Nathaniel@smc.edu</a:t>
            </a:r>
            <a:r>
              <a:rPr lang="en-US" dirty="0" smtClean="0">
                <a:solidFill>
                  <a:srgbClr val="404040"/>
                </a:solidFill>
                <a:latin typeface="Bahnschrift Condensed" panose="020B0502040204020203" pitchFamily="34" charset="0"/>
                <a:cs typeface="Times New Roman"/>
              </a:rPr>
              <a:t> </a:t>
            </a:r>
          </a:p>
          <a:p>
            <a:endParaRPr lang="en-US" dirty="0">
              <a:solidFill>
                <a:srgbClr val="404040"/>
              </a:solidFill>
              <a:latin typeface="Times New Roman"/>
              <a:cs typeface="Times New Roman"/>
            </a:endParaRPr>
          </a:p>
        </p:txBody>
      </p:sp>
      <p:pic>
        <p:nvPicPr>
          <p:cNvPr id="5122" name="Picture 2" descr="Image result for lightbulb question mark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823" y="984431"/>
            <a:ext cx="1845380" cy="246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01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ahnschrift SemiBold Condensed" panose="020B0502040204020203" pitchFamily="34" charset="0"/>
                <a:cs typeface="Times New Roman"/>
              </a:rPr>
              <a:t>Introduction</a:t>
            </a:r>
            <a:endParaRPr lang="en-US" dirty="0">
              <a:latin typeface="Bahnschrift SemiBold Condensed" panose="020B0502040204020203" pitchFamily="34" charset="0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entaur" panose="02030504050205020304" pitchFamily="18" charset="0"/>
                <a:cs typeface="Times New Roman"/>
              </a:rPr>
              <a:t>Resolutions</a:t>
            </a:r>
            <a:r>
              <a:rPr lang="mr-IN" dirty="0" smtClean="0">
                <a:latin typeface="Centaur" panose="02030504050205020304" pitchFamily="18" charset="0"/>
                <a:cs typeface="Times New Roman"/>
              </a:rPr>
              <a:t>…</a:t>
            </a:r>
            <a:endParaRPr lang="en-US" dirty="0" smtClean="0">
              <a:latin typeface="Centaur" panose="02030504050205020304" pitchFamily="18" charset="0"/>
              <a:cs typeface="Times New Roman"/>
            </a:endParaRP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Identify and record the will of the academic senates of the California community colleges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Set direction for the ASCCC as a whole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Direct members of the Executive Committee and ASCCC Committees to take action in response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Are borne out of issues important to faculty and often identified by: </a:t>
            </a:r>
          </a:p>
          <a:p>
            <a:pPr lvl="1"/>
            <a:r>
              <a:rPr lang="en-US" dirty="0" smtClean="0">
                <a:latin typeface="Centaur" panose="02030504050205020304" pitchFamily="18" charset="0"/>
                <a:cs typeface="Times New Roman"/>
              </a:rPr>
              <a:t>the ASCCC Executive Committee </a:t>
            </a:r>
          </a:p>
          <a:p>
            <a:pPr lvl="1"/>
            <a:r>
              <a:rPr lang="en-US" dirty="0" smtClean="0">
                <a:latin typeface="Centaur" panose="02030504050205020304" pitchFamily="18" charset="0"/>
                <a:cs typeface="Times New Roman"/>
              </a:rPr>
              <a:t>ASCCC Committees/Taskforces </a:t>
            </a:r>
          </a:p>
          <a:p>
            <a:pPr lvl="1"/>
            <a:r>
              <a:rPr lang="en-US" dirty="0">
                <a:latin typeface="Centaur" panose="02030504050205020304" pitchFamily="18" charset="0"/>
                <a:cs typeface="Times New Roman"/>
              </a:rPr>
              <a:t>L</a:t>
            </a:r>
            <a:r>
              <a:rPr lang="en-US" dirty="0" smtClean="0">
                <a:latin typeface="Centaur" panose="02030504050205020304" pitchFamily="18" charset="0"/>
                <a:cs typeface="Times New Roman"/>
              </a:rPr>
              <a:t>ocal </a:t>
            </a:r>
            <a:r>
              <a:rPr lang="en-US" dirty="0">
                <a:latin typeface="Centaur" panose="02030504050205020304" pitchFamily="18" charset="0"/>
                <a:cs typeface="Times New Roman"/>
              </a:rPr>
              <a:t>S</a:t>
            </a:r>
            <a:r>
              <a:rPr lang="en-US" dirty="0" smtClean="0">
                <a:latin typeface="Centaur" panose="02030504050205020304" pitchFamily="18" charset="0"/>
                <a:cs typeface="Times New Roman"/>
              </a:rPr>
              <a:t>enates </a:t>
            </a:r>
          </a:p>
          <a:p>
            <a:pPr lvl="1"/>
            <a:r>
              <a:rPr lang="en-US" dirty="0">
                <a:latin typeface="Centaur" panose="02030504050205020304" pitchFamily="18" charset="0"/>
                <a:cs typeface="Times New Roman"/>
              </a:rPr>
              <a:t>I</a:t>
            </a:r>
            <a:r>
              <a:rPr lang="en-US" dirty="0" smtClean="0">
                <a:latin typeface="Centaur" panose="02030504050205020304" pitchFamily="18" charset="0"/>
                <a:cs typeface="Times New Roman"/>
              </a:rPr>
              <a:t>ndividuals</a:t>
            </a:r>
          </a:p>
        </p:txBody>
      </p:sp>
    </p:spTree>
    <p:extLst>
      <p:ext uri="{BB962C8B-B14F-4D97-AF65-F5344CB8AC3E}">
        <p14:creationId xmlns:p14="http://schemas.microsoft.com/office/powerpoint/2010/main" val="294736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ahnschrift Condensed" panose="020B0502040204020203" pitchFamily="34" charset="0"/>
                <a:cs typeface="Times New Roman"/>
              </a:rPr>
              <a:t>Introduction</a:t>
            </a:r>
            <a:endParaRPr lang="en-US" dirty="0">
              <a:latin typeface="Bahnschrift Condensed" panose="020B0502040204020203" pitchFamily="34" charset="0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entaur" panose="02030504050205020304" pitchFamily="18" charset="0"/>
                <a:cs typeface="Times New Roman"/>
              </a:rPr>
              <a:t>Resolutions</a:t>
            </a:r>
            <a:r>
              <a:rPr lang="mr-IN" dirty="0" smtClean="0">
                <a:latin typeface="Centaur" panose="02030504050205020304" pitchFamily="18" charset="0"/>
                <a:cs typeface="Times New Roman"/>
              </a:rPr>
              <a:t>…</a:t>
            </a:r>
            <a:endParaRPr lang="en-US" dirty="0" smtClean="0">
              <a:latin typeface="Centaur" panose="02030504050205020304" pitchFamily="18" charset="0"/>
              <a:cs typeface="Times New Roman"/>
            </a:endParaRP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Are debated by the body at the fall and spring plenary sessions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Are voted on by the delegates of the local senates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Are bottom up, grass roots democracy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Are used for:</a:t>
            </a:r>
          </a:p>
          <a:p>
            <a:pPr lvl="1"/>
            <a:r>
              <a:rPr lang="en-US" dirty="0" smtClean="0">
                <a:latin typeface="Centaur" panose="02030504050205020304" pitchFamily="18" charset="0"/>
                <a:cs typeface="Times New Roman"/>
              </a:rPr>
              <a:t>Adopting Papers</a:t>
            </a:r>
          </a:p>
          <a:p>
            <a:pPr lvl="1"/>
            <a:r>
              <a:rPr lang="en-US" dirty="0" smtClean="0">
                <a:latin typeface="Centaur" panose="02030504050205020304" pitchFamily="18" charset="0"/>
                <a:cs typeface="Times New Roman"/>
              </a:rPr>
              <a:t>Disciplines List</a:t>
            </a:r>
          </a:p>
          <a:p>
            <a:pPr lvl="1"/>
            <a:r>
              <a:rPr lang="en-US" dirty="0" smtClean="0">
                <a:latin typeface="Centaur" panose="02030504050205020304" pitchFamily="18" charset="0"/>
                <a:cs typeface="Times New Roman"/>
              </a:rPr>
              <a:t>Positions on Pending Legislation</a:t>
            </a:r>
          </a:p>
          <a:p>
            <a:pPr lvl="1"/>
            <a:r>
              <a:rPr lang="en-US" dirty="0" smtClean="0">
                <a:latin typeface="Centaur" panose="02030504050205020304" pitchFamily="18" charset="0"/>
                <a:cs typeface="Times New Roman"/>
              </a:rPr>
              <a:t>Affecting Change</a:t>
            </a:r>
          </a:p>
          <a:p>
            <a:pPr lvl="1"/>
            <a:r>
              <a:rPr lang="en-US" dirty="0" smtClean="0">
                <a:latin typeface="Centaur" panose="02030504050205020304" pitchFamily="18" charset="0"/>
                <a:cs typeface="Times New Roman"/>
              </a:rPr>
              <a:t>Addressing Conflict</a:t>
            </a:r>
          </a:p>
          <a:p>
            <a:pPr lvl="1"/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3646986"/>
            <a:ext cx="3886201" cy="291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9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51" y="1831400"/>
            <a:ext cx="8632235" cy="4904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107" y="791824"/>
            <a:ext cx="8179828" cy="10395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2050"/>
            <a:ext cx="8229600" cy="990600"/>
          </a:xfrm>
        </p:spPr>
        <p:txBody>
          <a:bodyPr>
            <a:normAutofit/>
          </a:bodyPr>
          <a:lstStyle/>
          <a:p>
            <a:r>
              <a:rPr lang="en-US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Times New Roman" panose="02020603050405020304" pitchFamily="18" charset="0"/>
              </a:rPr>
              <a:t>Sample Resolution</a:t>
            </a:r>
            <a:endParaRPr lang="en-US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9828689">
            <a:off x="5580451" y="1038672"/>
            <a:ext cx="352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entaur" panose="02030504050205020304" pitchFamily="18" charset="0"/>
              </a:rPr>
              <a:t>What do you notice about the resolution</a:t>
            </a:r>
            <a:r>
              <a:rPr lang="en-US" sz="2800" dirty="0" smtClean="0">
                <a:solidFill>
                  <a:srgbClr val="FF0000"/>
                </a:solidFill>
                <a:latin typeface="Centaur" panose="020305040502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Centaur" panose="020305040502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8668" y="3624185"/>
            <a:ext cx="4411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entaur" panose="02030504050205020304" pitchFamily="18" charset="0"/>
              </a:rPr>
              <a:t>“Whereas” statements are factual</a:t>
            </a:r>
            <a:endParaRPr lang="en-US" sz="2000" b="1" dirty="0">
              <a:solidFill>
                <a:srgbClr val="FF0000"/>
              </a:solidFill>
              <a:latin typeface="Centaur" panose="020305040502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3021" y="6317606"/>
            <a:ext cx="4423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entaur" panose="02030504050205020304" pitchFamily="18" charset="0"/>
              </a:rPr>
              <a:t>“</a:t>
            </a:r>
            <a:r>
              <a:rPr lang="en-US" sz="2000" b="1" dirty="0" err="1" smtClean="0">
                <a:solidFill>
                  <a:srgbClr val="FF0000"/>
                </a:solidFill>
                <a:latin typeface="Centaur" panose="02030504050205020304" pitchFamily="18" charset="0"/>
              </a:rPr>
              <a:t>Resolved”s</a:t>
            </a:r>
            <a:r>
              <a:rPr lang="en-US" sz="2000" b="1" dirty="0" smtClean="0">
                <a:solidFill>
                  <a:srgbClr val="FF0000"/>
                </a:solidFill>
                <a:latin typeface="Centaur" panose="02030504050205020304" pitchFamily="18" charset="0"/>
              </a:rPr>
              <a:t> are actionable</a:t>
            </a:r>
            <a:endParaRPr lang="en-US" sz="2000" b="1" dirty="0">
              <a:solidFill>
                <a:srgbClr val="FF0000"/>
              </a:solidFill>
              <a:latin typeface="Centaur" panose="020305040502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33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1" y="198438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Think, Pair, Share: Idea for a Mock Resolution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Image result for Lightbulb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Anthropomorphic Cartoon Light Bulb by GDJ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555" y="2114550"/>
            <a:ext cx="2277925" cy="254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1480" y="1359423"/>
            <a:ext cx="52920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 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few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minutes to consider statewide issues in education that are important to you, or something silly that you think other Leadership Institute attendees might appreciate.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(Silly resolutions can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only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directed at the ASCCC President!)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While some Mock Plenary resolutions have evolved into the basis for resolutions submitted to actual Plenary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13.03 F17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—Robert L Stewart), others have been nonsensical or even directed a past ASCCC President to take his hair out of a ponytail.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brainstorming privately, share your idea with people at your table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4229" b="9860"/>
          <a:stretch/>
        </p:blipFill>
        <p:spPr>
          <a:xfrm>
            <a:off x="662941" y="5760628"/>
            <a:ext cx="8023859" cy="85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ahnschrift Condensed" panose="020B0502040204020203" pitchFamily="34" charset="0"/>
                <a:cs typeface="Times New Roman"/>
              </a:rPr>
              <a:t>Resolutions Handbook</a:t>
            </a:r>
            <a:endParaRPr lang="en-US" dirty="0">
              <a:latin typeface="Bahnschrift Condensed" panose="020B0502040204020203" pitchFamily="34" charset="0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Adopted in Fall 2014</a:t>
            </a:r>
          </a:p>
          <a:p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Updated Fall 2016/Spring 2017</a:t>
            </a:r>
          </a:p>
          <a:p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Details Process and Procedures</a:t>
            </a:r>
          </a:p>
          <a:p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Defines the roles of the Executive Committee and the Resolutions Committee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1026" name="Picture 2" descr="https://cardology.org/wp-content/uploads/2014/09/Fotolia_20274255_M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24119"/>
            <a:ext cx="4360862" cy="282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88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92" y="123092"/>
            <a:ext cx="8229600" cy="9906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Resolutions Handbook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906" t="402" r="18315" b="10633"/>
          <a:stretch/>
        </p:blipFill>
        <p:spPr>
          <a:xfrm>
            <a:off x="351692" y="937845"/>
            <a:ext cx="8591246" cy="554501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600093" y="2016370"/>
            <a:ext cx="1113692" cy="527538"/>
          </a:xfrm>
          <a:prstGeom prst="ellips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67046" y="2790091"/>
            <a:ext cx="309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Publications</a:t>
            </a:r>
            <a:r>
              <a:rPr lang="en-US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Papers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4277" y="6134072"/>
            <a:ext cx="2461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i="1" dirty="0" smtClean="0">
                <a:solidFill>
                  <a:srgbClr val="FF0000"/>
                </a:solidFill>
              </a:rPr>
              <a:t>Use most current!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31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ight art light fixture lighting light bulb lamp lighting accessory incandescent light bulb chandelier darkness night lampshade deco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194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L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94" y="-9526"/>
            <a:ext cx="9753600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608" y="352283"/>
            <a:ext cx="8857396" cy="3413305"/>
          </a:xfrm>
        </p:spPr>
        <p:txBody>
          <a:bodyPr>
            <a:normAutofit/>
          </a:bodyPr>
          <a:lstStyle/>
          <a:p>
            <a:pPr algn="r"/>
            <a:r>
              <a:rPr lang="en-US" sz="7200" dirty="0" smtClean="0">
                <a:solidFill>
                  <a:schemeClr val="tx1"/>
                </a:solidFill>
                <a:latin typeface="Impact" panose="020B0806030902050204" pitchFamily="34" charset="0"/>
              </a:rPr>
              <a:t>RESOLUTIONS PROCESS</a:t>
            </a:r>
            <a:br>
              <a:rPr lang="en-US" sz="7200" dirty="0" smtClean="0">
                <a:solidFill>
                  <a:schemeClr val="tx1"/>
                </a:solidFill>
                <a:latin typeface="Impact" panose="020B0806030902050204" pitchFamily="34" charset="0"/>
              </a:rPr>
            </a:br>
            <a:r>
              <a:rPr lang="en-US" sz="7200" dirty="0" smtClean="0">
                <a:solidFill>
                  <a:schemeClr val="tx1"/>
                </a:solidFill>
                <a:latin typeface="Impact" panose="020B0806030902050204" pitchFamily="34" charset="0"/>
              </a:rPr>
              <a:t> OVERVIEW</a:t>
            </a:r>
            <a:endParaRPr lang="en-US" sz="72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8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28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112DD4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7318</TotalTime>
  <Words>1004</Words>
  <Application>Microsoft Office PowerPoint</Application>
  <PresentationFormat>On-screen Show (4:3)</PresentationFormat>
  <Paragraphs>157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Bahnschrift Condensed</vt:lpstr>
      <vt:lpstr>Bahnschrift SemiBold Condensed</vt:lpstr>
      <vt:lpstr>Calibri</vt:lpstr>
      <vt:lpstr>Centaur</vt:lpstr>
      <vt:lpstr>Impact</vt:lpstr>
      <vt:lpstr>Times New Roman</vt:lpstr>
      <vt:lpstr>Wingdings</vt:lpstr>
      <vt:lpstr>Clarity</vt:lpstr>
      <vt:lpstr>Resolution Writing: 101  Resolution Writing Made Easy</vt:lpstr>
      <vt:lpstr>Overview</vt:lpstr>
      <vt:lpstr>Introduction</vt:lpstr>
      <vt:lpstr>Introduction</vt:lpstr>
      <vt:lpstr>Sample Resolution</vt:lpstr>
      <vt:lpstr>Think, Pair, Share: Idea for a Mock Resolution </vt:lpstr>
      <vt:lpstr>Resolutions Handbook</vt:lpstr>
      <vt:lpstr>Resolutions Handbook</vt:lpstr>
      <vt:lpstr>RESOLUTIONS PROCESS  OVERVIEW</vt:lpstr>
      <vt:lpstr>Process</vt:lpstr>
      <vt:lpstr>Resolutions &amp; Amendments Timeline </vt:lpstr>
      <vt:lpstr>Required </vt:lpstr>
      <vt:lpstr>Consent Calendar</vt:lpstr>
      <vt:lpstr>After Plenary Session</vt:lpstr>
      <vt:lpstr>Using Resolutions Locally</vt:lpstr>
      <vt:lpstr>Resolution Writing</vt:lpstr>
      <vt:lpstr>Nuts and Bolts</vt:lpstr>
      <vt:lpstr>Nuts and Bolts</vt:lpstr>
      <vt:lpstr>Nuts and Bolts</vt:lpstr>
      <vt:lpstr>Nuts and Bolts</vt:lpstr>
      <vt:lpstr>Nuts and Bolts</vt:lpstr>
      <vt:lpstr>Your Turn…</vt:lpstr>
      <vt:lpstr>Questions and Comments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Virginia May</dc:creator>
  <cp:lastModifiedBy>Taft College Laptop</cp:lastModifiedBy>
  <cp:revision>182</cp:revision>
  <dcterms:created xsi:type="dcterms:W3CDTF">2015-10-21T19:14:41Z</dcterms:created>
  <dcterms:modified xsi:type="dcterms:W3CDTF">2019-06-13T14:04:23Z</dcterms:modified>
</cp:coreProperties>
</file>