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67"/>
    <p:restoredTop sz="96098"/>
  </p:normalViewPr>
  <p:slideViewPr>
    <p:cSldViewPr snapToGrid="0" snapToObjects="1">
      <p:cViewPr varScale="1">
        <p:scale>
          <a:sx n="99" d="100"/>
          <a:sy n="99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621759-AD84-5248-A7A6-6FB0EBAAF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C9182-2082-0049-B2AA-A6F4F84E23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CF8222-380A-1B4B-B769-E9C4F8E0ADB0}" type="datetimeFigureOut">
              <a:rPr lang="en-US"/>
              <a:pPr>
                <a:defRPr/>
              </a:pPr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85C6-C4F0-7949-BCF4-5BA4071AEA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795D0-DEE5-894E-A4F4-476B184914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A2F9E3-E908-1041-8D6E-AAF135172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610F5D-6659-3240-B0BE-524B553E48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C2870-6A27-E64C-B21E-05CB97C85E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982875-6B0D-3E40-8A78-BFCCC1D0FF79}" type="datetimeFigureOut">
              <a:rPr lang="en-US"/>
              <a:pPr>
                <a:defRPr/>
              </a:pPr>
              <a:t>6/8/21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6BDF64-6C48-F341-AE22-86CFBD4855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37CF26-A24E-7048-A1EA-4D3937D1A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475C5-D9F2-6C41-B916-4F06B5D65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77ADE-845A-C745-9551-5C0E98761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87486E-5AD8-4046-A977-B371013D3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41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Pre-session resolutions—Time to send in amendments!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2283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36070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Review Resolutions packet—explain this comes from Exec and committees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At actual Plenary—will include resolutions from Area meetings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New Resolutions—from delegates at Plenary: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If authors are in room—ask for background and rationale of new resolutions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Review New Resolutions—any amendments?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At Plenary—Amendments Deadline 12:30 p.m. Friday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Search website for other resolutions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Max 4 Whereas or Resolved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Spell out acronyms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/>
              <a:t>	Create a clear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160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Communities under the RESOURCES tab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Handbook under the COMMUNITIES tab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Technical Visits under SERVICES tab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Listservs under RESOURCES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5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5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17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3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65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Area A runs from the Oregon border through the Central Valley to Bakersfield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83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Area B encompasses the Greater Bay Area, from Mendocino to Monterey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999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Los Angeles and the Central Coast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394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Area D is Orange County, San Diego, the Inland Empire, and across the Arizona border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199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27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Regional meetings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Exec Meetings at colleges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Senate presidents – Hayward readers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361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2800" y="2133599"/>
            <a:ext cx="6945423" cy="379936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quot;&quot;">
            <a:extLst>
              <a:ext uri="{FF2B5EF4-FFF2-40B4-BE49-F238E27FC236}">
                <a16:creationId xmlns:a16="http://schemas.microsoft.com/office/drawing/2014/main" id="{5FDF76DA-1C29-BC4C-8378-6F7D376A9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988" y="1588"/>
            <a:ext cx="4035426" cy="6856412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6A52C580-B2E5-E548-BC7B-CA8CB0CF9771}"/>
              </a:ext>
            </a:extLst>
          </p:cNvPr>
          <p:cNvSpPr/>
          <p:nvPr userDrawn="1"/>
        </p:nvSpPr>
        <p:spPr>
          <a:xfrm>
            <a:off x="-26988" y="1149350"/>
            <a:ext cx="4035426" cy="4559300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 descr="ASCCC logo icon">
            <a:extLst>
              <a:ext uri="{FF2B5EF4-FFF2-40B4-BE49-F238E27FC236}">
                <a16:creationId xmlns:a16="http://schemas.microsoft.com/office/drawing/2014/main" id="{2B64853C-3E39-A54C-9DBA-AF8ABB8FC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84ACD506-A599-1244-A55B-BDCD747CE8BC}"/>
              </a:ext>
            </a:extLst>
          </p:cNvPr>
          <p:cNvSpPr/>
          <p:nvPr userDrawn="1"/>
        </p:nvSpPr>
        <p:spPr>
          <a:xfrm>
            <a:off x="11510963" y="-15875"/>
            <a:ext cx="681037" cy="68945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EA3FEA8A-8714-D744-9A85-E974EC105337}"/>
              </a:ext>
            </a:extLst>
          </p:cNvPr>
          <p:cNvSpPr/>
          <p:nvPr userDrawn="1"/>
        </p:nvSpPr>
        <p:spPr>
          <a:xfrm>
            <a:off x="-26988" y="1147763"/>
            <a:ext cx="4035426" cy="4559300"/>
          </a:xfrm>
          <a:prstGeom prst="rect">
            <a:avLst/>
          </a:prstGeom>
          <a:solidFill>
            <a:srgbClr val="61D2E6">
              <a:alpha val="5529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Placeholder 3"/>
          <p:cNvSpPr>
            <a:spLocks noGrp="1"/>
          </p:cNvSpPr>
          <p:nvPr>
            <p:ph type="body" sz="half" idx="2"/>
          </p:nvPr>
        </p:nvSpPr>
        <p:spPr>
          <a:xfrm>
            <a:off x="247135" y="2947086"/>
            <a:ext cx="3583461" cy="2514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477" y="1130300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6996444-CC54-2F42-93C5-E08EACEFF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5DCB-B050-6C46-8984-ED6A4CA90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4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A9ACCA60-F652-7741-9A07-298461088F71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id="{6A36F214-D056-A540-BBAD-48325EECA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1E78CAF-644F-074D-86BC-EBD05F879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CC75-748E-5745-A533-B2F95E55B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4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076AAB06-6A95-C04A-B666-A6A7DABB2116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id="{E4C209EF-E931-7F4C-B945-8F048F4F0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413A1D8-C595-7E4E-84C0-6A5ADF6F4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C7CB-682B-334D-8C2A-B6D7FD47D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1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id="{3F72D799-9021-6845-A07A-84DB989CF0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9E851DD-79D0-6648-BE6C-B3DBAAFDC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460C-CD60-1149-A178-428635BF7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914400" y="1371601"/>
            <a:ext cx="104648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6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2 Content 2 Column Slide">
  <p:cSld name="#2 Content 2 Column Slide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2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alatino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277652" y="1798322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6388261" y="1798322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8580493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15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"/>
              <a:buNone/>
              <a:defRPr sz="5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3432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  <a:defRPr sz="3200"/>
            </a:lvl1pPr>
            <a:lvl2pPr marL="1219170" lvl="1" indent="-43432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530"/>
              <a:buChar char="•"/>
              <a:defRPr/>
            </a:lvl2pPr>
            <a:lvl3pPr marL="1828754" lvl="2" indent="-441948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62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E33ADC-38A4-6545-BF82-DD660646D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5565F3-28F9-6D47-8DA6-78D1A30CA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FC8968-2179-0C4A-90FE-C9EA67D7E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668A6A6-2507-124F-BA79-A5CD7204C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90" r:id="rId6"/>
    <p:sldLayoutId id="2147483791" r:id="rId7"/>
    <p:sldLayoutId id="2147483792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sccc.org/resolutions-spring-20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forms.gle/8WRPPBqgxGLq1Soy6__;!!A-B3JKCz!Vi_K8oERDRQ98MMbbSh5SA4LwlbgbIzZUQsiV7fBCkM5D5_CDEwEoEuWK_Ur09Y-s0M$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howkaren@fhda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mailto:chowkaren@deanz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BD7B4580-2391-6D45-9E19-A2E78774B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2800" y="2133600"/>
            <a:ext cx="6945313" cy="3798888"/>
          </a:xfrm>
        </p:spPr>
        <p:txBody>
          <a:bodyPr/>
          <a:lstStyle/>
          <a:p>
            <a:r>
              <a:rPr lang="en-US" dirty="0"/>
              <a:t>Area B Meeting </a:t>
            </a:r>
            <a:br>
              <a:rPr lang="en-US" dirty="0"/>
            </a:br>
            <a:br>
              <a:rPr lang="en-US" sz="6000" dirty="0"/>
            </a:br>
            <a:r>
              <a:rPr lang="en-US" dirty="0"/>
              <a:t>Karen Chow, Area B Representative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What does the Area Rep do?</a:t>
            </a:r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609600" y="1523801"/>
            <a:ext cx="10972800" cy="5117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Noto Sans Symbols"/>
              <a:buChar char="❑"/>
            </a:pPr>
            <a:r>
              <a:rPr lang="en-US"/>
              <a:t>Provide information about Academic Senate activities and resources </a:t>
            </a:r>
            <a:endParaRPr/>
          </a:p>
          <a:p>
            <a:pPr>
              <a:buFont typeface="Noto Sans Symbols"/>
              <a:buChar char="❑"/>
            </a:pPr>
            <a:r>
              <a:rPr lang="en-US"/>
              <a:t>Provide communication to the field</a:t>
            </a:r>
            <a:endParaRPr/>
          </a:p>
          <a:p>
            <a:pPr lvl="1">
              <a:buFont typeface="Noto Sans Symbols"/>
              <a:buChar char="❑"/>
            </a:pPr>
            <a:r>
              <a:rPr lang="en-US"/>
              <a:t>Listservs</a:t>
            </a:r>
            <a:endParaRPr/>
          </a:p>
          <a:p>
            <a:pPr>
              <a:buFont typeface="Noto Sans Symbols"/>
              <a:buChar char="❑"/>
            </a:pPr>
            <a:r>
              <a:rPr lang="en-US"/>
              <a:t>Help senate presidents/delegates prepare for Plenary </a:t>
            </a:r>
            <a:endParaRPr/>
          </a:p>
          <a:p>
            <a:pPr>
              <a:buFont typeface="Noto Sans Symbols"/>
              <a:buChar char="❑"/>
            </a:pPr>
            <a:r>
              <a:rPr lang="en-US"/>
              <a:t>Facilitate Area Meetings </a:t>
            </a:r>
            <a:endParaRPr/>
          </a:p>
          <a:p>
            <a:pPr lvl="1">
              <a:buFont typeface="Noto Sans Symbols"/>
              <a:buChar char="❑"/>
            </a:pPr>
            <a:r>
              <a:rPr lang="en-US"/>
              <a:t>Before and at Plenary</a:t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 rotWithShape="1">
          <a:blip r:embed="rId3">
            <a:alphaModFix/>
          </a:blip>
          <a:srcRect r="59488"/>
          <a:stretch/>
        </p:blipFill>
        <p:spPr>
          <a:xfrm>
            <a:off x="10020663" y="2338071"/>
            <a:ext cx="1219200" cy="150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1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What’s an Area Meeting?</a:t>
            </a:r>
            <a:endParaRPr dirty="0"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President/Vice President Report</a:t>
            </a:r>
            <a:endParaRPr dirty="0"/>
          </a:p>
          <a:p>
            <a:r>
              <a:rPr lang="en-US" dirty="0"/>
              <a:t>Pre-Session Resolutions Review</a:t>
            </a:r>
            <a:endParaRPr dirty="0"/>
          </a:p>
          <a:p>
            <a:r>
              <a:rPr lang="en-US" dirty="0"/>
              <a:t>Newly Proposed Resolutions</a:t>
            </a:r>
            <a:endParaRPr dirty="0"/>
          </a:p>
          <a:p>
            <a:r>
              <a:rPr lang="en-US" dirty="0"/>
              <a:t>Area Concerns</a:t>
            </a:r>
            <a:endParaRPr dirty="0"/>
          </a:p>
          <a:p>
            <a:r>
              <a:rPr lang="en-US" dirty="0"/>
              <a:t>Special Program/Host Highlight</a:t>
            </a:r>
            <a:endParaRPr dirty="0"/>
          </a:p>
          <a:p>
            <a:r>
              <a:rPr lang="en-US" dirty="0"/>
              <a:t>Community Building  </a:t>
            </a:r>
            <a:endParaRPr dirty="0"/>
          </a:p>
          <a:p>
            <a:pPr indent="-304792">
              <a:buNone/>
            </a:pPr>
            <a:endParaRPr dirty="0"/>
          </a:p>
        </p:txBody>
      </p:sp>
      <p:pic>
        <p:nvPicPr>
          <p:cNvPr id="273" name="Google Shape;27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3615" y="185565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4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609600" y="1218473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Why Resolutions?</a:t>
            </a: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609600" y="2474129"/>
            <a:ext cx="11059885" cy="41443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Noto Sans Symbols"/>
              <a:buChar char="❖"/>
            </a:pPr>
            <a:r>
              <a:rPr lang="en-US" sz="2667"/>
              <a:t>Resolution development is the primary and formal mechanism for setting policy of the Academic Senate.  </a:t>
            </a:r>
            <a:endParaRPr/>
          </a:p>
          <a:p>
            <a:pPr>
              <a:buFont typeface="Noto Sans Symbols"/>
              <a:buChar char="❖"/>
            </a:pPr>
            <a:r>
              <a:rPr lang="en-US" sz="2667"/>
              <a:t>Resolutions identify and record the will of the academic senates of the California community colleges. The Academic Senate relies on formal resolutions to set direction for the organization as a whole. </a:t>
            </a:r>
            <a:endParaRPr/>
          </a:p>
          <a:p>
            <a:pPr>
              <a:buFont typeface="Noto Sans Symbols"/>
              <a:buChar char="❖"/>
            </a:pPr>
            <a:r>
              <a:rPr lang="en-US" sz="2667"/>
              <a:t>Members of the Academic Senate Executive Committee and its standing and ad hoc committees implement adopted resolutions to respond to issues, to conduct its work, and to take action. </a:t>
            </a:r>
            <a:endParaRPr sz="4267"/>
          </a:p>
          <a:p>
            <a:pPr indent="-304792">
              <a:buNone/>
            </a:pP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851" y="384421"/>
            <a:ext cx="2276565" cy="199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1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1885" y="3841205"/>
            <a:ext cx="4064000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What’s the Resolution Process?</a:t>
            </a:r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609599" y="1600200"/>
            <a:ext cx="8586653" cy="5773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1073124" indent="-457189"/>
            <a:r>
              <a:rPr lang="en-US" sz="2667" dirty="0"/>
              <a:t>Pre-Session Resolutions</a:t>
            </a:r>
            <a:endParaRPr dirty="0"/>
          </a:p>
          <a:p>
            <a:pPr marL="1678475" lvl="1" indent="-452955"/>
            <a:r>
              <a:rPr lang="en-US" sz="2400" dirty="0"/>
              <a:t>ASCCC Executive and Committees</a:t>
            </a:r>
            <a:endParaRPr dirty="0"/>
          </a:p>
          <a:p>
            <a:pPr marL="1678475" lvl="1" indent="-452955"/>
            <a:r>
              <a:rPr lang="en-US" sz="2400" dirty="0"/>
              <a:t>Area Meetings</a:t>
            </a:r>
            <a:endParaRPr dirty="0"/>
          </a:p>
          <a:p>
            <a:pPr marL="1068891" indent="-452955"/>
            <a:r>
              <a:rPr lang="en-US" sz="2667" dirty="0"/>
              <a:t>New Resolutions </a:t>
            </a:r>
            <a:endParaRPr dirty="0"/>
          </a:p>
          <a:p>
            <a:pPr marL="1678475" lvl="1" indent="-452955"/>
            <a:r>
              <a:rPr lang="en-US" sz="2400" dirty="0"/>
              <a:t>Delegates and local senate representatives at Plenary</a:t>
            </a:r>
            <a:endParaRPr dirty="0"/>
          </a:p>
          <a:p>
            <a:pPr marL="1068891" indent="-452955"/>
            <a:r>
              <a:rPr lang="en-US" sz="2667" dirty="0"/>
              <a:t>Amendments </a:t>
            </a:r>
            <a:endParaRPr dirty="0"/>
          </a:p>
          <a:p>
            <a:pPr marL="1678475" lvl="1" indent="-452955"/>
            <a:r>
              <a:rPr lang="en-US" sz="2400" dirty="0"/>
              <a:t>Review and discuss in Area Meetings and Plenary</a:t>
            </a:r>
            <a:endParaRPr dirty="0"/>
          </a:p>
          <a:p>
            <a:pPr marL="1678475" lvl="2" indent="-452955"/>
            <a:r>
              <a:rPr lang="en-US" sz="2400" dirty="0"/>
              <a:t>Amendment Sheets—four delegate signatures</a:t>
            </a:r>
            <a:endParaRPr dirty="0"/>
          </a:p>
          <a:p>
            <a:pPr marL="1678475" lvl="2" indent="-452955"/>
            <a:r>
              <a:rPr lang="en-US" sz="2400" dirty="0"/>
              <a:t>Watch for DEADLINES and Mandatory Meetings!</a:t>
            </a:r>
          </a:p>
          <a:p>
            <a:pPr marL="1678475" lvl="2" indent="-452955"/>
            <a:endParaRPr lang="en-US" sz="2400" dirty="0">
              <a:hlinkClick r:id="rId4"/>
            </a:endParaRPr>
          </a:p>
          <a:p>
            <a:pPr indent="-304792">
              <a:buNone/>
            </a:pPr>
            <a:r>
              <a:rPr lang="en-US" dirty="0">
                <a:hlinkClick r:id="rId4"/>
              </a:rPr>
              <a:t>Spring 2021 Resolutions 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8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 l="8953" t="16593" r="8095" b="19576"/>
          <a:stretch/>
        </p:blipFill>
        <p:spPr>
          <a:xfrm>
            <a:off x="6455956" y="4338666"/>
            <a:ext cx="5364481" cy="232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What about Resources?</a:t>
            </a:r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1"/>
          </p:nvPr>
        </p:nvSpPr>
        <p:spPr>
          <a:xfrm>
            <a:off x="528318" y="1600200"/>
            <a:ext cx="9236892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267"/>
              <a:t>Bookmark ASCCC.org</a:t>
            </a:r>
            <a:endParaRPr/>
          </a:p>
          <a:p>
            <a:pPr lvl="1"/>
            <a:r>
              <a:rPr lang="en-US" sz="3733"/>
              <a:t>Volunteer for Committees</a:t>
            </a:r>
            <a:endParaRPr/>
          </a:p>
          <a:p>
            <a:pPr lvl="1"/>
            <a:r>
              <a:rPr lang="en-US" sz="3733"/>
              <a:t>Download the Handbook</a:t>
            </a:r>
            <a:endParaRPr/>
          </a:p>
          <a:p>
            <a:pPr lvl="1"/>
            <a:r>
              <a:rPr lang="en-US" sz="3733"/>
              <a:t>Consider a Technical Visit</a:t>
            </a:r>
            <a:endParaRPr/>
          </a:p>
          <a:p>
            <a:pPr lvl="1"/>
            <a:r>
              <a:rPr lang="en-US" sz="3733"/>
              <a:t>Sign-up for Listservs</a:t>
            </a:r>
            <a:endParaRPr/>
          </a:p>
          <a:p>
            <a:pPr indent="-304792">
              <a:buNone/>
            </a:pP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 rotWithShape="1">
          <a:blip r:embed="rId4">
            <a:alphaModFix/>
          </a:blip>
          <a:srcRect l="37713" t="22219" r="38761" b="18899"/>
          <a:stretch/>
        </p:blipFill>
        <p:spPr>
          <a:xfrm>
            <a:off x="9138195" y="1057646"/>
            <a:ext cx="2076315" cy="2923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9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endParaRPr sz="3867"/>
          </a:p>
          <a:p>
            <a:r>
              <a:rPr lang="en-US" sz="3867"/>
              <a:t>Updating your college’s directory information &amp; contacts for me</a:t>
            </a:r>
            <a:endParaRPr sz="3867"/>
          </a:p>
          <a:p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chemeClr val="dk2"/>
              </a:buClr>
              <a:buSzPts val="1100"/>
              <a:buNone/>
            </a:pPr>
            <a:r>
              <a:rPr lang="en-US" sz="1867" u="sng" dirty="0">
                <a:solidFill>
                  <a:srgbClr val="222222"/>
                </a:solidFill>
                <a:highlight>
                  <a:srgbClr val="FFFFFF"/>
                </a:highlight>
              </a:rPr>
              <a:t>Some housekeeping while we're in the relatively "quieter" summer mode:</a:t>
            </a:r>
            <a:endParaRPr sz="1867" u="sng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sz="1867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867" dirty="0">
                <a:solidFill>
                  <a:srgbClr val="222222"/>
                </a:solidFill>
                <a:highlight>
                  <a:srgbClr val="FFFFFF"/>
                </a:highlight>
              </a:rPr>
              <a:t>1. Please take a moment to UPDATE your current 2021-22 Academic Senate officers' names and contact information with ASCCC, by sending an email with this information to </a:t>
            </a:r>
            <a:r>
              <a:rPr lang="en-US" sz="1867" dirty="0" err="1">
                <a:solidFill>
                  <a:srgbClr val="1155CC"/>
                </a:solidFill>
                <a:highlight>
                  <a:srgbClr val="FFFFFF"/>
                </a:highlight>
              </a:rPr>
              <a:t>directoryupdate@asccc.org</a:t>
            </a:r>
            <a:r>
              <a:rPr lang="en-US" sz="1867" dirty="0">
                <a:solidFill>
                  <a:srgbClr val="222222"/>
                </a:solidFill>
                <a:highlight>
                  <a:srgbClr val="FFFFFF"/>
                </a:highlight>
              </a:rPr>
              <a:t>.   </a:t>
            </a:r>
            <a:endParaRPr sz="1867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endParaRPr sz="1867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endParaRPr sz="1867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r>
              <a:rPr lang="en-US" sz="1867" dirty="0">
                <a:solidFill>
                  <a:srgbClr val="222222"/>
                </a:solidFill>
                <a:highlight>
                  <a:srgbClr val="FFFFFF"/>
                </a:highlight>
              </a:rPr>
              <a:t>2. I've started my own UNOFFICIAL Area B database, as I'd love to have an easy way to reach current Area B delegates.  I'd appreciate your helping me with this by filling out this </a:t>
            </a:r>
            <a:r>
              <a:rPr lang="en-US" sz="1867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Google form</a:t>
            </a:r>
            <a:r>
              <a:rPr lang="en-US" sz="1867" dirty="0">
                <a:solidFill>
                  <a:srgbClr val="222222"/>
                </a:solidFill>
                <a:highlight>
                  <a:srgbClr val="FFFFFF"/>
                </a:highlight>
              </a:rPr>
              <a:t> I created.  I will NOT be sharing any personal information you share with me here...this is only for ME to easily reach you, and is totally optional for you to complete.</a:t>
            </a:r>
            <a:endParaRPr sz="1867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endParaRPr sz="1467" dirty="0">
              <a:solidFill>
                <a:schemeClr val="dk2"/>
              </a:solidFill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64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>
            <a:off x="609600" y="811192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buClr>
                <a:schemeClr val="dk1"/>
              </a:buClr>
              <a:buSzPts val="1500"/>
            </a:pPr>
            <a:r>
              <a:rPr lang="en-US" sz="6400">
                <a:solidFill>
                  <a:srgbClr val="FF0000"/>
                </a:solidFill>
              </a:rPr>
              <a:t>Thank You</a:t>
            </a:r>
            <a:endParaRPr sz="7200">
              <a:solidFill>
                <a:srgbClr val="FF0000"/>
              </a:solidFill>
            </a:endParaRPr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>
            <a:off x="609600" y="2176040"/>
            <a:ext cx="10972800" cy="4300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33"/>
              </a:spcBef>
              <a:buSzPts val="1500"/>
              <a:buNone/>
            </a:pPr>
            <a:r>
              <a:rPr lang="en-US" sz="4267" b="1"/>
              <a:t>Contact Information—email me anytime!</a:t>
            </a:r>
            <a:endParaRPr sz="4267" b="1"/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1100"/>
              <a:buNone/>
            </a:pPr>
            <a:endParaRPr sz="1600"/>
          </a:p>
          <a:p>
            <a:pPr marL="457189" lvl="1" indent="0">
              <a:lnSpc>
                <a:spcPct val="100000"/>
              </a:lnSpc>
              <a:spcBef>
                <a:spcPts val="400"/>
              </a:spcBef>
              <a:buSzPts val="1300"/>
              <a:buNone/>
            </a:pPr>
            <a:r>
              <a:rPr lang="en-US" sz="2400"/>
              <a:t>Karen Chow,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chowkaren@fhda.edu</a:t>
            </a:r>
            <a:r>
              <a:rPr lang="en-US" sz="2400"/>
              <a:t> OR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chowkaren@deanza.edu</a:t>
            </a:r>
            <a:endParaRPr sz="2400"/>
          </a:p>
          <a:p>
            <a:pPr marL="457189" lvl="1" indent="0">
              <a:lnSpc>
                <a:spcPct val="100000"/>
              </a:lnSpc>
              <a:spcBef>
                <a:spcPts val="400"/>
              </a:spcBef>
              <a:buSzPts val="1300"/>
              <a:buNone/>
            </a:pPr>
            <a:endParaRPr sz="2400"/>
          </a:p>
          <a:p>
            <a:pPr marL="457189" lvl="1" indent="0">
              <a:lnSpc>
                <a:spcPct val="100000"/>
              </a:lnSpc>
              <a:spcBef>
                <a:spcPts val="400"/>
              </a:spcBef>
              <a:buSzPts val="1300"/>
              <a:buNone/>
            </a:pPr>
            <a:endParaRPr/>
          </a:p>
          <a:p>
            <a:pPr marL="186262" indent="-50799">
              <a:lnSpc>
                <a:spcPct val="100000"/>
              </a:lnSpc>
              <a:spcBef>
                <a:spcPts val="533"/>
              </a:spcBef>
              <a:buSzPts val="1500"/>
              <a:buNone/>
            </a:pP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 rotWithShape="1">
          <a:blip r:embed="rId5">
            <a:alphaModFix/>
          </a:blip>
          <a:srcRect l="5068" t="4320" r="3685" b="9043"/>
          <a:stretch/>
        </p:blipFill>
        <p:spPr>
          <a:xfrm>
            <a:off x="5120640" y="4505235"/>
            <a:ext cx="2299064" cy="2182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28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ctrTitle"/>
          </p:nvPr>
        </p:nvSpPr>
        <p:spPr>
          <a:xfrm>
            <a:off x="914401" y="570676"/>
            <a:ext cx="6131625" cy="192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Today’s Agenda</a:t>
            </a:r>
            <a:endParaRPr/>
          </a:p>
        </p:txBody>
      </p:sp>
      <p:sp>
        <p:nvSpPr>
          <p:cNvPr id="211" name="Google Shape;211;p35"/>
          <p:cNvSpPr txBox="1">
            <a:spLocks noGrp="1"/>
          </p:cNvSpPr>
          <p:nvPr>
            <p:ph type="subTitle" idx="1"/>
          </p:nvPr>
        </p:nvSpPr>
        <p:spPr>
          <a:xfrm>
            <a:off x="787731" y="2650178"/>
            <a:ext cx="8534400" cy="28810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784840" indent="-524918">
              <a:buSzPts val="530"/>
              <a:buFont typeface="Arial"/>
              <a:buChar char="•"/>
            </a:pPr>
            <a:r>
              <a:rPr lang="en-US" sz="2933"/>
              <a:t>Icebreaker (get out a penny or another coin)</a:t>
            </a:r>
            <a:endParaRPr sz="2933"/>
          </a:p>
          <a:p>
            <a:pPr marL="784840" indent="-666309">
              <a:buSzPts val="2200"/>
              <a:buChar char="•"/>
            </a:pPr>
            <a:r>
              <a:rPr lang="en-US" sz="2933"/>
              <a:t>Any Current Concerns?</a:t>
            </a:r>
            <a:endParaRPr sz="2933"/>
          </a:p>
          <a:p>
            <a:pPr marL="784840" indent="-524918">
              <a:buSzPts val="530"/>
              <a:buFont typeface="Arial"/>
              <a:buChar char="•"/>
            </a:pPr>
            <a:r>
              <a:rPr lang="en-US" sz="2933"/>
              <a:t>Area</a:t>
            </a:r>
            <a:r>
              <a:rPr lang="en-US" sz="2933">
                <a:solidFill>
                  <a:schemeClr val="dk2"/>
                </a:solidFill>
              </a:rPr>
              <a:t> </a:t>
            </a:r>
            <a:r>
              <a:rPr lang="en-US" sz="2933"/>
              <a:t>Meeting Review</a:t>
            </a:r>
            <a:endParaRPr sz="1067"/>
          </a:p>
          <a:p>
            <a:pPr marL="784840" indent="-524918">
              <a:buSzPts val="530"/>
              <a:buFont typeface="Arial"/>
              <a:buChar char="•"/>
            </a:pPr>
            <a:r>
              <a:rPr lang="en-US" sz="2933"/>
              <a:t>Resolutions</a:t>
            </a:r>
            <a:endParaRPr sz="1067"/>
          </a:p>
          <a:p>
            <a:pPr marL="784840" indent="-524918">
              <a:buSzPts val="530"/>
              <a:buFont typeface="Arial"/>
              <a:buChar char="•"/>
            </a:pPr>
            <a:r>
              <a:rPr lang="en-US" sz="2933"/>
              <a:t>Resources</a:t>
            </a:r>
            <a:endParaRPr sz="2933"/>
          </a:p>
          <a:p>
            <a:pPr marL="784840" indent="-666309">
              <a:buSzPts val="2200"/>
              <a:buChar char="•"/>
            </a:pPr>
            <a:r>
              <a:rPr lang="en-US" sz="2933"/>
              <a:t>Updating your college contacts with ASCCC &amp; me</a:t>
            </a:r>
            <a:endParaRPr sz="2933"/>
          </a:p>
          <a:p>
            <a:pPr marL="228594" indent="0"/>
            <a:endParaRPr sz="4267"/>
          </a:p>
          <a:p>
            <a:pPr marL="0" indent="0"/>
            <a:endParaRPr/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4362" y="471715"/>
            <a:ext cx="2946036" cy="294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33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ctrTitle"/>
          </p:nvPr>
        </p:nvSpPr>
        <p:spPr>
          <a:xfrm>
            <a:off x="914400" y="1371601"/>
            <a:ext cx="104648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Current Concerns/Questions?</a:t>
            </a:r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-US"/>
              <a:t>I’ll make a list and if we don’t get to all of them today, I will try to address them on email:</a:t>
            </a:r>
          </a:p>
          <a:p>
            <a:pPr marL="0" indent="0"/>
            <a:endParaRPr/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09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Look at the date on your penny/coin.  </a:t>
            </a: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1277652" y="1798322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76198">
              <a:spcBef>
                <a:spcPts val="0"/>
              </a:spcBef>
              <a:buNone/>
            </a:pPr>
            <a:r>
              <a:rPr lang="en-US"/>
              <a:t>Reflect on what significance that date has for you (e.g. what happened to you or anyone or anything you care about that year)</a:t>
            </a:r>
            <a:endParaRPr/>
          </a:p>
          <a:p>
            <a:pPr marL="228594" indent="-76198">
              <a:spcBef>
                <a:spcPts val="0"/>
              </a:spcBef>
              <a:buNone/>
            </a:pPr>
            <a:endParaRPr/>
          </a:p>
          <a:p>
            <a:pPr marL="228594" indent="-76198">
              <a:spcBef>
                <a:spcPts val="0"/>
              </a:spcBef>
              <a:buNone/>
            </a:pPr>
            <a:r>
              <a:rPr lang="en-US"/>
              <a:t>Share what you feel comfortable sharing about your date’s significance with the group</a:t>
            </a:r>
            <a:endParaRPr/>
          </a:p>
          <a:p>
            <a:pPr marL="228594" indent="-76198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2"/>
          </p:nvPr>
        </p:nvSpPr>
        <p:spPr>
          <a:xfrm>
            <a:off x="6388261" y="1798322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76198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65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1277651" y="365125"/>
            <a:ext cx="10046043" cy="7016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buSzPts val="3600"/>
            </a:pPr>
            <a:r>
              <a:rPr lang="en-US" sz="4800" b="1"/>
              <a:t>AREA A – 29 Colleges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1277652" y="1066800"/>
            <a:ext cx="4922537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1530"/>
            </a:pPr>
            <a:r>
              <a:rPr lang="en-US" sz="2040"/>
              <a:t>American River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Bakersfield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Butte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Cerro Coso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Clovis Community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Columbia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Cosumnes River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Feather River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Folsom Lake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Fresno City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Lake Tahoe Community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Lassen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Madera Community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Merced College </a:t>
            </a:r>
            <a:endParaRPr/>
          </a:p>
          <a:p>
            <a:pPr marL="228594" indent="-228594">
              <a:lnSpc>
                <a:spcPct val="70000"/>
              </a:lnSpc>
              <a:buSzPts val="1530"/>
            </a:pPr>
            <a:r>
              <a:rPr lang="en-US" sz="2040"/>
              <a:t>Modesto Junior College </a:t>
            </a:r>
            <a:endParaRPr/>
          </a:p>
          <a:p>
            <a:pPr marL="228594" indent="-99058">
              <a:lnSpc>
                <a:spcPct val="70000"/>
              </a:lnSpc>
              <a:buSzPts val="1530"/>
              <a:buNone/>
            </a:pPr>
            <a:endParaRPr sz="2040"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2"/>
          </p:nvPr>
        </p:nvSpPr>
        <p:spPr>
          <a:xfrm>
            <a:off x="6287501" y="1066800"/>
            <a:ext cx="4948881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1665"/>
            </a:pPr>
            <a:r>
              <a:rPr lang="en-US" sz="2220"/>
              <a:t>Porterville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College of the Redwoods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Reedley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Sacramento City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San Joaquin Delta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College of the Sequoias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Shasta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Sierra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College of the Siskiyous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Taft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West Hills College Coalinga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West Hills College Lemoore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Woodland Community College </a:t>
            </a:r>
            <a:endParaRPr/>
          </a:p>
          <a:p>
            <a:pPr marL="228594" indent="-228594">
              <a:lnSpc>
                <a:spcPct val="70000"/>
              </a:lnSpc>
              <a:buSzPts val="1665"/>
            </a:pPr>
            <a:r>
              <a:rPr lang="en-US" sz="2220"/>
              <a:t>Yuba College </a:t>
            </a:r>
            <a:endParaRPr/>
          </a:p>
          <a:p>
            <a:pPr marL="228594" indent="-87627">
              <a:lnSpc>
                <a:spcPct val="70000"/>
              </a:lnSpc>
              <a:buSzPts val="1665"/>
              <a:buNone/>
            </a:pPr>
            <a:endParaRPr sz="2220"/>
          </a:p>
        </p:txBody>
      </p:sp>
    </p:spTree>
    <p:extLst>
      <p:ext uri="{BB962C8B-B14F-4D97-AF65-F5344CB8AC3E}">
        <p14:creationId xmlns:p14="http://schemas.microsoft.com/office/powerpoint/2010/main" val="138953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buSzPts val="4000"/>
            </a:pPr>
            <a:r>
              <a:rPr lang="en-US" sz="5333" b="1"/>
              <a:t>AREA B – 29 Colleges</a:t>
            </a: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1277652" y="1798322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1125"/>
            </a:pPr>
            <a:r>
              <a:rPr lang="en-US" sz="1500"/>
              <a:t>College of Alameda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Berkeley City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Cabrillo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Canada College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City College of San Francisco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Chabot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Contra Costa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De Anza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Diablo Valley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Evergreen Valley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Foothill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Gavilan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Hartnell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Laney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Las Positas College </a:t>
            </a:r>
            <a:endParaRPr/>
          </a:p>
          <a:p>
            <a:pPr marL="0" indent="0" algn="ctr">
              <a:lnSpc>
                <a:spcPct val="70000"/>
              </a:lnSpc>
              <a:buSzPts val="2000"/>
              <a:buNone/>
            </a:pPr>
            <a:endParaRPr sz="2667"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2"/>
          </p:nvPr>
        </p:nvSpPr>
        <p:spPr>
          <a:xfrm>
            <a:off x="6388261" y="1798322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1125"/>
            </a:pPr>
            <a:r>
              <a:rPr lang="en-US" sz="1500"/>
              <a:t>Los Medanos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College of Marin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Mendocino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Merritt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Mission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Monterey Peninsula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Napa Valley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Ohlone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San Jose City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College of San Mateo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Santa Rosa Junior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Skyline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Solano College </a:t>
            </a:r>
            <a:endParaRPr/>
          </a:p>
          <a:p>
            <a:pPr marL="228594" indent="-228594">
              <a:lnSpc>
                <a:spcPct val="70000"/>
              </a:lnSpc>
              <a:buSzPts val="1125"/>
            </a:pPr>
            <a:r>
              <a:rPr lang="en-US" sz="1500"/>
              <a:t>West Valley College </a:t>
            </a:r>
            <a:endParaRPr/>
          </a:p>
          <a:p>
            <a:pPr marL="0" indent="0">
              <a:lnSpc>
                <a:spcPct val="70000"/>
              </a:lnSpc>
              <a:buSzPts val="1125"/>
              <a:buNone/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37342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buSzPts val="4000"/>
            </a:pPr>
            <a:r>
              <a:rPr lang="en-US" sz="5333" b="1"/>
              <a:t>AREA C – 26 Colleges</a:t>
            </a: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1277652" y="1798322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1395"/>
            </a:pPr>
            <a:r>
              <a:rPr lang="en-US" sz="1860"/>
              <a:t>Allan Hancock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Antelope Valley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College of the Canyons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Cerritos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Citrus College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Compton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Cuesta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East Los Angeles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El Camino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Glendale College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Los Angeles City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Los Angeles Harbor College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Los Angeles Mission College</a:t>
            </a:r>
            <a:endParaRPr/>
          </a:p>
          <a:p>
            <a:pPr marL="0" indent="0" algn="ctr">
              <a:lnSpc>
                <a:spcPct val="70000"/>
              </a:lnSpc>
              <a:buSzPts val="2480"/>
              <a:buNone/>
            </a:pPr>
            <a:endParaRPr sz="3307"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2"/>
          </p:nvPr>
        </p:nvSpPr>
        <p:spPr>
          <a:xfrm>
            <a:off x="6388261" y="1798322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1395"/>
            </a:pPr>
            <a:r>
              <a:rPr lang="en-US" sz="1860"/>
              <a:t>Los Angeles Pierce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Los Angeles Southwest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Los Angeles Trade Technical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Los Angeles Valley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Moorpark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Mt. San Antonio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Oxnard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Pasadena City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Rio Hondo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Santa Barbara City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Santa Monica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Ventura College </a:t>
            </a:r>
            <a:endParaRPr/>
          </a:p>
          <a:p>
            <a:pPr marL="228594" indent="-228594">
              <a:lnSpc>
                <a:spcPct val="70000"/>
              </a:lnSpc>
              <a:buSzPts val="1395"/>
            </a:pPr>
            <a:r>
              <a:rPr lang="en-US" sz="1860"/>
              <a:t>West Los Angeles College </a:t>
            </a:r>
            <a:endParaRPr/>
          </a:p>
          <a:p>
            <a:pPr marL="228594" indent="-110487">
              <a:lnSpc>
                <a:spcPct val="70000"/>
              </a:lnSpc>
              <a:buSzPts val="1395"/>
              <a:buNone/>
            </a:pPr>
            <a:endParaRPr sz="1860"/>
          </a:p>
        </p:txBody>
      </p:sp>
    </p:spTree>
    <p:extLst>
      <p:ext uri="{BB962C8B-B14F-4D97-AF65-F5344CB8AC3E}">
        <p14:creationId xmlns:p14="http://schemas.microsoft.com/office/powerpoint/2010/main" val="150830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buSzPts val="4000"/>
            </a:pPr>
            <a:r>
              <a:rPr lang="en-US" sz="5333" b="1"/>
              <a:t>AREA D – 33 Colleges</a:t>
            </a:r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1277652" y="1798322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720"/>
            </a:pPr>
            <a:r>
              <a:rPr lang="en-US" sz="960"/>
              <a:t>Barstow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Chaffey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Coastline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Copper Mountain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Crafton Hills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Cuyamaca College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Cypress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College of the Desert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Fullerton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Golden West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Grossmont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Imperial Valley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Irvine Valley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Long Beach City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MiraCosta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Moreno Valley College </a:t>
            </a:r>
            <a:endParaRPr/>
          </a:p>
          <a:p>
            <a:pPr marL="228594" indent="-228594">
              <a:lnSpc>
                <a:spcPct val="70000"/>
              </a:lnSpc>
              <a:buSzPts val="720"/>
            </a:pPr>
            <a:r>
              <a:rPr lang="en-US" sz="960"/>
              <a:t>Mt. San Jacinto College </a:t>
            </a:r>
            <a:endParaRPr/>
          </a:p>
          <a:p>
            <a:pPr marL="0" indent="0" algn="ctr">
              <a:lnSpc>
                <a:spcPct val="70000"/>
              </a:lnSpc>
              <a:buSzPts val="1280"/>
              <a:buNone/>
            </a:pPr>
            <a:endParaRPr sz="1707"/>
          </a:p>
        </p:txBody>
      </p:sp>
      <p:sp>
        <p:nvSpPr>
          <p:cNvPr id="253" name="Google Shape;253;p41"/>
          <p:cNvSpPr txBox="1">
            <a:spLocks noGrp="1"/>
          </p:cNvSpPr>
          <p:nvPr>
            <p:ph type="body" idx="2"/>
          </p:nvPr>
        </p:nvSpPr>
        <p:spPr>
          <a:xfrm>
            <a:off x="6388261" y="1798322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228594" indent="-228594">
              <a:lnSpc>
                <a:spcPct val="70000"/>
              </a:lnSpc>
              <a:spcBef>
                <a:spcPts val="0"/>
              </a:spcBef>
              <a:buSzPts val="855"/>
            </a:pPr>
            <a:r>
              <a:rPr lang="en-US" sz="1140"/>
              <a:t>Norco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North Orange Continuing Education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Orange Coast College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Palo Verde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Palomar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Riverside City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Saddleback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 Bernardino Valley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 Diego City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 Diego Continuing Education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 Diego Mesa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 Diego Miramar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Santa Ana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Santiago Canyon College 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Southwestern College</a:t>
            </a:r>
            <a:endParaRPr/>
          </a:p>
          <a:p>
            <a:pPr marL="228594" indent="-228594">
              <a:lnSpc>
                <a:spcPct val="70000"/>
              </a:lnSpc>
              <a:buSzPts val="855"/>
            </a:pPr>
            <a:r>
              <a:rPr lang="en-US" sz="1140"/>
              <a:t>Victor Valley College</a:t>
            </a:r>
            <a:endParaRPr/>
          </a:p>
          <a:p>
            <a:pPr marL="228594" indent="-156205">
              <a:lnSpc>
                <a:spcPct val="70000"/>
              </a:lnSpc>
              <a:buSzPts val="855"/>
              <a:buNone/>
            </a:pPr>
            <a:endParaRPr sz="1140"/>
          </a:p>
        </p:txBody>
      </p:sp>
    </p:spTree>
    <p:extLst>
      <p:ext uri="{BB962C8B-B14F-4D97-AF65-F5344CB8AC3E}">
        <p14:creationId xmlns:p14="http://schemas.microsoft.com/office/powerpoint/2010/main" val="83248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Area Colleges</a:t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 rotWithShape="1">
          <a:blip r:embed="rId3">
            <a:alphaModFix/>
          </a:blip>
          <a:srcRect l="10762" t="15576" r="16855" b="7776"/>
          <a:stretch/>
        </p:blipFill>
        <p:spPr>
          <a:xfrm>
            <a:off x="99068" y="89962"/>
            <a:ext cx="11941984" cy="671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837956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2  -  Compatibility Mode" id="{B13481E0-6EAF-4441-ACFE-3859D24AC98D}" vid="{BDD8560C-F89D-AC44-ABCE-2368ECD1DB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Curriculum Inst</Template>
  <TotalTime>4</TotalTime>
  <Words>1025</Words>
  <Application>Microsoft Macintosh PowerPoint</Application>
  <PresentationFormat>Widescreen</PresentationFormat>
  <Paragraphs>211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Palatino</vt:lpstr>
      <vt:lpstr>ASCCC Curriculum Inst. 2020 Theme</vt:lpstr>
      <vt:lpstr>Area B Meeting   Karen Chow, Area B Representative</vt:lpstr>
      <vt:lpstr>Today’s Agenda</vt:lpstr>
      <vt:lpstr>Current Concerns/Questions?</vt:lpstr>
      <vt:lpstr>Look at the date on your penny/coin.  </vt:lpstr>
      <vt:lpstr>AREA A – 29 Colleges</vt:lpstr>
      <vt:lpstr>AREA B – 29 Colleges</vt:lpstr>
      <vt:lpstr>AREA C – 26 Colleges</vt:lpstr>
      <vt:lpstr>AREA D – 33 Colleges</vt:lpstr>
      <vt:lpstr>Area Colleges</vt:lpstr>
      <vt:lpstr>What does the Area Rep do?</vt:lpstr>
      <vt:lpstr>What’s an Area Meeting?</vt:lpstr>
      <vt:lpstr>Why Resolutions?</vt:lpstr>
      <vt:lpstr>What’s the Resolution Process?</vt:lpstr>
      <vt:lpstr>What about Resources?</vt:lpstr>
      <vt:lpstr> Updating your college’s directory information &amp; contacts for me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B Meeting   Karen Chow, Area B Representative</dc:title>
  <dc:creator>Karen Chow</dc:creator>
  <cp:lastModifiedBy>Karen Chow</cp:lastModifiedBy>
  <cp:revision>1</cp:revision>
  <cp:lastPrinted>2020-11-24T19:39:26Z</cp:lastPrinted>
  <dcterms:created xsi:type="dcterms:W3CDTF">2021-06-08T21:32:20Z</dcterms:created>
  <dcterms:modified xsi:type="dcterms:W3CDTF">2021-06-08T21:36:45Z</dcterms:modified>
</cp:coreProperties>
</file>