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64" r:id="rId5"/>
    <p:sldId id="259" r:id="rId6"/>
    <p:sldId id="274" r:id="rId7"/>
    <p:sldId id="275" r:id="rId8"/>
    <p:sldId id="276" r:id="rId9"/>
    <p:sldId id="263" r:id="rId10"/>
    <p:sldId id="265" r:id="rId11"/>
    <p:sldId id="277" r:id="rId12"/>
    <p:sldId id="266" r:id="rId13"/>
    <p:sldId id="267" r:id="rId14"/>
    <p:sldId id="268" r:id="rId15"/>
    <p:sldId id="269" r:id="rId16"/>
    <p:sldId id="270" r:id="rId17"/>
    <p:sldId id="271"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9" roundtripDataSignature="AMtx7mgTCtNHG/IY0CFJdvhBn7nyuVsk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5"/>
    <p:restoredTop sz="82190"/>
  </p:normalViewPr>
  <p:slideViewPr>
    <p:cSldViewPr snapToGrid="0">
      <p:cViewPr>
        <p:scale>
          <a:sx n="56" d="100"/>
          <a:sy n="56" d="100"/>
        </p:scale>
        <p:origin x="2200" y="2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33" Type="http://schemas.openxmlformats.org/officeDocument/2006/relationships/tableStyles" Target="tableStyles.xml"/><Relationship Id="rId29" Type="http://customschemas.google.com/relationships/presentationmetadata" Target="metadata"/><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784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tionevaluation.org/theory-of-actiontheory-of-changebasicsteps/" TargetMode="External"/><Relationship Id="rId4" Type="http://schemas.openxmlformats.org/officeDocument/2006/relationships/hyperlink" Target="https://www.google.com/url?q=https://actionevaluation.org/theory-of-actiontheory-of-changebasicsteps/&amp;sa=D&amp;ust=1560517299211000&amp;usg=AFQjCNE4Kz_dfTgR4JolFwVZgTMJ06YaVw"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email.fhda.edu/owa/redir.aspx?C=8bzcBrXtuAuBC0_UKbKGw6dzvAyQOhVrUER9mXdp0Xvr6fI_Pu_WCA..&amp;URL=http://californiacommunitycolleges.cccco.edu/Portals/0/Reports/2017_SOSReport_ADA-final.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Mayra</a:t>
            </a:r>
            <a:endParaRPr dirty="0"/>
          </a:p>
        </p:txBody>
      </p:sp>
      <p:sp>
        <p:nvSpPr>
          <p:cNvPr id="93" name="Google Shape;9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79570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smtClean="0"/>
              <a:t>In </a:t>
            </a:r>
            <a:r>
              <a:rPr lang="en-US" dirty="0"/>
              <a:t>the Fall of 2018, the CCCO and IEPI conducted a one day session on Building Diversity (Part 1)-Using Data for Hiring. One of the sessions focused on </a:t>
            </a:r>
            <a:r>
              <a:rPr lang="en-US" dirty="0" smtClean="0"/>
              <a:t>analyzing </a:t>
            </a:r>
            <a:r>
              <a:rPr lang="en-US" dirty="0"/>
              <a:t>longitudinal data in </a:t>
            </a:r>
            <a:r>
              <a:rPr lang="en-US" dirty="0" err="1"/>
              <a:t>Datamart</a:t>
            </a:r>
            <a:r>
              <a:rPr lang="en-US" dirty="0"/>
              <a:t>. The Chancellor’s Office and the Statewide EEO and Diversity Advisory Committee developed a guide for the use of local EEO data.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Longitudinal data is defined as a dataset that tracks the same information over a period of time.  The longitudinal data can help us identify patterns and measure change.  An analysis of college recruitment, hiring, retention and promotion data over a period of time may help identify when non job-related factors result in the significant underrepresentation of a monitored group.  Longitudinal data helps us ensure policies and procedures do not have an adverse impact on protected class of individuals. </a:t>
            </a:r>
            <a:endParaRPr dirty="0"/>
          </a:p>
          <a:p>
            <a:pPr marL="0" lvl="0" indent="0" algn="l" rtl="0">
              <a:spcBef>
                <a:spcPts val="0"/>
              </a:spcBef>
              <a:spcAft>
                <a:spcPts val="0"/>
              </a:spcAft>
              <a:buNone/>
            </a:pPr>
            <a:endParaRPr dirty="0"/>
          </a:p>
        </p:txBody>
      </p:sp>
      <p:sp>
        <p:nvSpPr>
          <p:cNvPr id="164" name="Google Shape;16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09949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9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Title </a:t>
            </a:r>
            <a:r>
              <a:rPr lang="en-US" dirty="0"/>
              <a:t>5 (section 53003) requires that each District/College EEO Plan include “A process for gathering information and periodic, longitudinal analysis of the district/college employees and applicants, broken down by (monitored group status and job categories) to determined whether additional measures are required...and to implement and evaluate the effectiveness of those measures.”  </a:t>
            </a:r>
            <a:endParaRPr dirty="0"/>
          </a:p>
          <a:p>
            <a:pPr marL="0" lvl="0" indent="0" algn="l" rtl="0">
              <a:spcBef>
                <a:spcPts val="0"/>
              </a:spcBef>
              <a:spcAft>
                <a:spcPts val="0"/>
              </a:spcAft>
              <a:buNone/>
            </a:pPr>
            <a:r>
              <a:rPr lang="en-US" dirty="0"/>
              <a:t>Determine significant </a:t>
            </a:r>
            <a:r>
              <a:rPr lang="en-US" dirty="0" err="1"/>
              <a:t>underreprentation</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Significant underrepresentation is defined  as “any monitored group for which the % of persons from that group employed by the district in any job category….is below 80% of the projected representation for that group in the job category in question.” Title 5 Section 53001(l).</a:t>
            </a:r>
            <a:endParaRPr dirty="0"/>
          </a:p>
        </p:txBody>
      </p:sp>
      <p:sp>
        <p:nvSpPr>
          <p:cNvPr id="172" name="Google Shape;17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6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990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sng" strike="noStrike" cap="none" dirty="0" smtClean="0">
                <a:solidFill>
                  <a:schemeClr val="dk1"/>
                </a:solidFill>
                <a:effectLst/>
                <a:latin typeface="Calibri"/>
                <a:ea typeface="Calibri"/>
                <a:cs typeface="Calibri"/>
                <a:sym typeface="Calibri"/>
                <a:hlinkClick r:id="rId3"/>
              </a:rPr>
              <a:t>ToA</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is “a powerful tool to surface assumptions and support critical thinking and reflection while also strengthening planning processes and sharpening strategies. It also provides a framework for monitoring and evaluation, by focusing efforts on the outcomes that need to be tracked and documented.”</a:t>
            </a:r>
          </a:p>
          <a:p>
            <a:pPr marL="0" lvl="0" indent="0" algn="l" rtl="0">
              <a:spcBef>
                <a:spcPts val="0"/>
              </a:spcBef>
              <a:spcAft>
                <a:spcPts val="0"/>
              </a:spcAft>
              <a:buNone/>
            </a:pPr>
            <a:r>
              <a:rPr lang="en-US" dirty="0" smtClean="0">
                <a:hlinkClick r:id="rId4"/>
              </a:rPr>
              <a:t>https://actionevaluation.org/theory-of-actiontheory-of-changebasicsteps/</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185" name="Google Shape;18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6198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Pre-hiring</a:t>
            </a:r>
            <a:r>
              <a:rPr lang="en-US" sz="1200" dirty="0">
                <a:solidFill>
                  <a:schemeClr val="dk1"/>
                </a:solidFill>
                <a:latin typeface="Calibri"/>
                <a:ea typeface="Calibri"/>
                <a:cs typeface="Calibri"/>
                <a:sym typeface="Calibri"/>
              </a:rPr>
              <a:t>: The college district must demonstrate that it has adopted board policies and resolutions that evidence a commitment to diversifying hiring processes and procedures.</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In hiring:  The district has established processes and procedures for addressing diversity throughout all steps and levels of the hiring processes. This measure includes such matters as the creation of the screening committee, the steps for job announcements, and interview processes, among others.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Post hiring: The college district provides professional development focused on diversity.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college district ensures that diversity is incorporated into the employee evaluation and tenure processes.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college district actively pursues the creation of “grow your own” programs seeking to hire students who attended California community colleges.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Resource:  A Re-Examination of Hiring Policies and Procedures. Spring 2018: ASCCC</a:t>
            </a:r>
            <a:endParaRPr dirty="0"/>
          </a:p>
        </p:txBody>
      </p:sp>
      <p:sp>
        <p:nvSpPr>
          <p:cNvPr id="193" name="Google Shape;19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319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56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06" name="Google Shape;20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87529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4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Faculty </a:t>
            </a:r>
            <a:r>
              <a:rPr lang="en-US" dirty="0"/>
              <a:t>Diversification has been adopted as one of the priority areas for ASCCC.   To advance faculty diversification, local senates are asked to establish a local strategic and purposeful agenda.  Diversification begins with a theory of change model or framework for action.  This model or framework is a blueprint for change.  What would a theory of change or framework for action look like at the local level? Senate leaders will explore a theory of change model to achieve greater impact on faculty diversification.</a:t>
            </a:r>
            <a:endParaRPr dirty="0"/>
          </a:p>
        </p:txBody>
      </p:sp>
      <p:sp>
        <p:nvSpPr>
          <p:cNvPr id="102" name="Google Shape;10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86758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14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4999"/>
              </a:lnSpc>
              <a:spcBef>
                <a:spcPts val="0"/>
              </a:spcBef>
              <a:spcAft>
                <a:spcPts val="0"/>
              </a:spcAft>
              <a:buClr>
                <a:schemeClr val="dk1"/>
              </a:buClr>
              <a:buSzPts val="1100"/>
              <a:buFont typeface="Arial"/>
              <a:buNone/>
            </a:pPr>
            <a:r>
              <a:rPr lang="en-US" dirty="0" smtClean="0"/>
              <a:t>A </a:t>
            </a:r>
            <a:r>
              <a:rPr lang="en-US" dirty="0"/>
              <a:t>critical data point is to study locally the student equity gaps.</a:t>
            </a:r>
            <a:endParaRPr dirty="0"/>
          </a:p>
          <a:p>
            <a:pPr marL="0" lvl="0" indent="0" algn="l" rtl="0">
              <a:lnSpc>
                <a:spcPct val="114999"/>
              </a:lnSpc>
              <a:spcBef>
                <a:spcPts val="0"/>
              </a:spcBef>
              <a:spcAft>
                <a:spcPts val="0"/>
              </a:spcAft>
              <a:buClr>
                <a:schemeClr val="dk1"/>
              </a:buClr>
              <a:buSzPts val="1100"/>
              <a:buFont typeface="Arial"/>
              <a:buNone/>
            </a:pPr>
            <a:r>
              <a:rPr lang="en-US" dirty="0"/>
              <a:t>The Vision for Success Goal 5, calls for a reduction and elimination of the Equity gaps (reduction of 40% over 5 years and elimination over 10 years.</a:t>
            </a:r>
            <a:endParaRPr dirty="0"/>
          </a:p>
          <a:p>
            <a:pPr marL="0" lvl="0" indent="0" algn="l" rtl="0">
              <a:lnSpc>
                <a:spcPct val="114999"/>
              </a:lnSpc>
              <a:spcBef>
                <a:spcPts val="0"/>
              </a:spcBef>
              <a:spcAft>
                <a:spcPts val="0"/>
              </a:spcAft>
              <a:buClr>
                <a:schemeClr val="dk1"/>
              </a:buClr>
              <a:buSzPts val="1100"/>
              <a:buFont typeface="Arial"/>
              <a:buNone/>
            </a:pPr>
            <a:r>
              <a:rPr lang="en-US" dirty="0"/>
              <a:t>Colleagues, for how long have we been addressing this equity gap?  Has the needle moved? And it is time. </a:t>
            </a:r>
            <a:endParaRPr dirty="0"/>
          </a:p>
          <a:p>
            <a:pPr marL="0" lvl="0" indent="0" algn="l" rtl="0">
              <a:lnSpc>
                <a:spcPct val="114999"/>
              </a:lnSpc>
              <a:spcBef>
                <a:spcPts val="0"/>
              </a:spcBef>
              <a:spcAft>
                <a:spcPts val="0"/>
              </a:spcAft>
              <a:buClr>
                <a:schemeClr val="dk1"/>
              </a:buClr>
              <a:buSzPts val="1100"/>
              <a:buFont typeface="Arial"/>
              <a:buNone/>
            </a:pPr>
            <a:r>
              <a:rPr lang="en-US" dirty="0"/>
              <a:t>The 2017 State of the System Report presents this data on the screen.  The rates of completion must be improved for </a:t>
            </a:r>
            <a:r>
              <a:rPr lang="en-US" dirty="0" err="1"/>
              <a:t>Latinx</a:t>
            </a:r>
            <a:r>
              <a:rPr lang="en-US" dirty="0"/>
              <a:t>, African American and American Indians. Locally identified gaps in other groups that must be addressed too. </a:t>
            </a:r>
            <a:endParaRPr dirty="0"/>
          </a:p>
          <a:p>
            <a:pPr marL="0" lvl="0" indent="0" algn="l" rtl="0">
              <a:lnSpc>
                <a:spcPct val="114999"/>
              </a:lnSpc>
              <a:spcBef>
                <a:spcPts val="0"/>
              </a:spcBef>
              <a:spcAft>
                <a:spcPts val="0"/>
              </a:spcAft>
              <a:buClr>
                <a:schemeClr val="dk1"/>
              </a:buClr>
              <a:buSzPts val="1100"/>
              <a:buFont typeface="Arial"/>
              <a:buNone/>
            </a:pPr>
            <a:r>
              <a:rPr lang="en-US" dirty="0"/>
              <a:t>The local disaggregation of the student data by race and ethnicity as well as by gender is adopted as an ongoing practice in the cycle of continuous improvement.</a:t>
            </a:r>
            <a:endParaRPr dirty="0"/>
          </a:p>
          <a:p>
            <a:pPr marL="0" lvl="0" indent="0" algn="l" rtl="0">
              <a:lnSpc>
                <a:spcPct val="114999"/>
              </a:lnSpc>
              <a:spcBef>
                <a:spcPts val="0"/>
              </a:spcBef>
              <a:spcAft>
                <a:spcPts val="0"/>
              </a:spcAft>
              <a:buClr>
                <a:schemeClr val="dk1"/>
              </a:buClr>
              <a:buSzPts val="1100"/>
              <a:buFont typeface="Arial"/>
              <a:buNone/>
            </a:pPr>
            <a:endParaRPr dirty="0"/>
          </a:p>
          <a:p>
            <a:pPr marL="0" lvl="0" indent="0" algn="l" rtl="0">
              <a:lnSpc>
                <a:spcPct val="114999"/>
              </a:lnSpc>
              <a:spcBef>
                <a:spcPts val="0"/>
              </a:spcBef>
              <a:spcAft>
                <a:spcPts val="0"/>
              </a:spcAft>
              <a:buClr>
                <a:schemeClr val="dk1"/>
              </a:buClr>
              <a:buSzPts val="1100"/>
              <a:buFont typeface="Arial"/>
              <a:buNone/>
            </a:pPr>
            <a:r>
              <a:rPr lang="en-US" dirty="0"/>
              <a:t>Resource:  Student equity data 2017 SOS Report</a:t>
            </a:r>
            <a:r>
              <a:rPr lang="en-US" u="sng" dirty="0">
                <a:solidFill>
                  <a:schemeClr val="hlink"/>
                </a:solidFill>
                <a:hlinkClick r:id="rId3"/>
              </a:rPr>
              <a:t> http://californiacommunitycolleges.cccco.edu/Portals/0/Reports/2017_SOSReport_ADA-final.pdf</a:t>
            </a:r>
            <a:endParaRPr u="sng" dirty="0">
              <a:solidFill>
                <a:schemeClr val="hlink"/>
              </a:solidFill>
              <a:hlinkClick r:id="rId3"/>
            </a:endParaRPr>
          </a:p>
          <a:p>
            <a:pPr marL="0" lvl="0" indent="0" algn="l" rtl="0">
              <a:spcBef>
                <a:spcPts val="0"/>
              </a:spcBef>
              <a:spcAft>
                <a:spcPts val="0"/>
              </a:spcAft>
              <a:buNone/>
            </a:pPr>
            <a:endParaRPr dirty="0"/>
          </a:p>
        </p:txBody>
      </p:sp>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10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263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a:t>
            </a:r>
            <a:r>
              <a:rPr lang="en-US" dirty="0"/>
              <a:t>://</a:t>
            </a:r>
            <a:r>
              <a:rPr lang="en-US" dirty="0" err="1"/>
              <a:t>www.cccco.edu</a:t>
            </a:r>
            <a:r>
              <a:rPr lang="en-US" dirty="0"/>
              <a:t>/</a:t>
            </a:r>
            <a:r>
              <a:rPr lang="en-US" dirty="0" err="1"/>
              <a:t>Data.aspx</a:t>
            </a:r>
            <a:endParaRPr dirty="0"/>
          </a:p>
        </p:txBody>
      </p:sp>
      <p:sp>
        <p:nvSpPr>
          <p:cNvPr id="122" name="Google Shape;12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271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a:t>
            </a:r>
            <a:r>
              <a:rPr lang="en-US" dirty="0"/>
              <a:t>://</a:t>
            </a:r>
            <a:r>
              <a:rPr lang="en-US" dirty="0" err="1"/>
              <a:t>www.cccco.edu</a:t>
            </a:r>
            <a:r>
              <a:rPr lang="en-US" dirty="0"/>
              <a:t>/</a:t>
            </a:r>
            <a:r>
              <a:rPr lang="en-US" dirty="0" err="1"/>
              <a:t>Data.aspx</a:t>
            </a:r>
            <a:endParaRPr dirty="0"/>
          </a:p>
        </p:txBody>
      </p:sp>
      <p:sp>
        <p:nvSpPr>
          <p:cNvPr id="132" name="Google Shape;13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3915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a:t>
            </a:r>
            <a:r>
              <a:rPr lang="en-US" dirty="0"/>
              <a:t>://</a:t>
            </a:r>
            <a:r>
              <a:rPr lang="en-US" dirty="0" err="1"/>
              <a:t>www.census.gov</a:t>
            </a:r>
            <a:r>
              <a:rPr lang="en-US" dirty="0"/>
              <a:t>/</a:t>
            </a:r>
            <a:r>
              <a:rPr lang="en-US" dirty="0" err="1"/>
              <a:t>quickfacts</a:t>
            </a:r>
            <a:r>
              <a:rPr lang="en-US" dirty="0"/>
              <a:t>/fact/table/ca# </a:t>
            </a:r>
            <a:endParaRPr dirty="0"/>
          </a:p>
        </p:txBody>
      </p:sp>
      <p:sp>
        <p:nvSpPr>
          <p:cNvPr id="142" name="Google Shape;14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8</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85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smtClean="0"/>
          </a:p>
        </p:txBody>
      </p:sp>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03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0" name="Google Shape;20;p2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20"/>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0"/>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3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1"/>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7" name="Google Shape;27;p21"/>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8" name="Google Shape;28;p2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49" name="Google Shape;49;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2" name="Google Shape;52;p25"/>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6" name="Google Shape;56;p2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7" name="Google Shape;57;p2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8" name="Google Shape;58;p2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9" name="Google Shape;59;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2" name="Google Shape;62;p2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7"/>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27"/>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27"/>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8"/>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8"/>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28"/>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9"/>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mart.cccco.edu/Faculty-Staff/Staff_Demo.aspx"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theoryofchange.org/what-is-theory-of-change/how-does-theory-of-change-work/when-to-u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hyperlink" Target="https://www.asccc.org/papers/data-101-guiding-principles-faculty" TargetMode="External"/><Relationship Id="rId4" Type="http://schemas.openxmlformats.org/officeDocument/2006/relationships/hyperlink" Target="https://www.theoryofchange.org/what-is-theory-of-change/how-does-theory-of-change-work/when-to-use/" TargetMode="External"/><Relationship Id="rId5" Type="http://schemas.openxmlformats.org/officeDocument/2006/relationships/hyperlink" Target="https://datamart.cccco.edu"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4" Type="http://schemas.openxmlformats.org/officeDocument/2006/relationships/hyperlink" Target="mailto:cruzmayra@deanza.edu" TargetMode="External"/><Relationship Id="rId5" Type="http://schemas.openxmlformats.org/officeDocument/2006/relationships/hyperlink" Target="mailto:jstanskas@valleycollege.edu" TargetMode="External"/><Relationship Id="rId6"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400"/>
              <a:buFont typeface="Arial"/>
              <a:buNone/>
            </a:pPr>
            <a:r>
              <a:rPr lang="en-US" sz="2400" b="1"/>
              <a:t>FACULTY DIVERSIFICATION:  </a:t>
            </a:r>
            <a:br>
              <a:rPr lang="en-US" sz="2400" b="1"/>
            </a:br>
            <a:r>
              <a:rPr lang="en-US" sz="2400" b="1"/>
              <a:t>SETTING THE LOCAL AGENDA FOR NEXT YEAR</a:t>
            </a:r>
            <a:endParaRPr sz="2400" b="1" cap="none">
              <a:latin typeface="Times New Roman"/>
              <a:ea typeface="Times New Roman"/>
              <a:cs typeface="Times New Roman"/>
              <a:sym typeface="Times New Roman"/>
            </a:endParaRPr>
          </a:p>
        </p:txBody>
      </p:sp>
      <p:sp>
        <p:nvSpPr>
          <p:cNvPr id="96" name="Google Shape;96;p1"/>
          <p:cNvSpPr txBox="1">
            <a:spLocks noGrp="1"/>
          </p:cNvSpPr>
          <p:nvPr>
            <p:ph type="subTitle" idx="1"/>
          </p:nvPr>
        </p:nvSpPr>
        <p:spPr>
          <a:xfrm>
            <a:off x="685799" y="3999566"/>
            <a:ext cx="8017933" cy="17526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2040"/>
              <a:buNone/>
            </a:pPr>
            <a:r>
              <a:rPr lang="en-US" i="1"/>
              <a:t>Cheryl Aschenbach, Secretary </a:t>
            </a:r>
            <a:r>
              <a:rPr lang="en-US"/>
              <a:t>ASCCC</a:t>
            </a:r>
            <a:endParaRPr/>
          </a:p>
          <a:p>
            <a:pPr marL="0" lvl="0" indent="0" algn="r" rtl="0">
              <a:spcBef>
                <a:spcPts val="480"/>
              </a:spcBef>
              <a:spcAft>
                <a:spcPts val="0"/>
              </a:spcAft>
              <a:buSzPts val="2040"/>
              <a:buNone/>
            </a:pPr>
            <a:r>
              <a:rPr lang="en-US" i="1"/>
              <a:t>Mayra Cruz</a:t>
            </a:r>
            <a:r>
              <a:rPr lang="en-US"/>
              <a:t>, Area B Representative ASCCC</a:t>
            </a:r>
            <a:endParaRPr/>
          </a:p>
          <a:p>
            <a:pPr marL="0" lvl="0" indent="0" algn="r" rtl="0">
              <a:spcBef>
                <a:spcPts val="480"/>
              </a:spcBef>
              <a:spcAft>
                <a:spcPts val="0"/>
              </a:spcAft>
              <a:buSzPts val="2040"/>
              <a:buNone/>
            </a:pPr>
            <a:r>
              <a:rPr lang="en-US" i="1"/>
              <a:t>John Stanskas</a:t>
            </a:r>
            <a:r>
              <a:rPr lang="en-US"/>
              <a:t>, President ASCCC</a:t>
            </a:r>
            <a:endParaRPr/>
          </a:p>
          <a:p>
            <a:pPr marL="0" lvl="0" indent="0" algn="l" rtl="0">
              <a:spcBef>
                <a:spcPts val="480"/>
              </a:spcBef>
              <a:spcAft>
                <a:spcPts val="0"/>
              </a:spcAft>
              <a:buSzPts val="2040"/>
              <a:buNone/>
            </a:pPr>
            <a:endParaRPr>
              <a:latin typeface="Times New Roman"/>
              <a:ea typeface="Times New Roman"/>
              <a:cs typeface="Times New Roman"/>
              <a:sym typeface="Times New Roman"/>
            </a:endParaRPr>
          </a:p>
        </p:txBody>
      </p:sp>
      <p:pic>
        <p:nvPicPr>
          <p:cNvPr id="97" name="Google Shape;97;p1" descr="ASCCC_Logo"/>
          <p:cNvPicPr preferRelativeResize="0"/>
          <p:nvPr/>
        </p:nvPicPr>
        <p:blipFill rotWithShape="1">
          <a:blip r:embed="rId3">
            <a:alphaModFix/>
          </a:blip>
          <a:srcRect/>
          <a:stretch/>
        </p:blipFill>
        <p:spPr>
          <a:xfrm>
            <a:off x="2976282" y="6060141"/>
            <a:ext cx="3969813" cy="697006"/>
          </a:xfrm>
          <a:prstGeom prst="rect">
            <a:avLst/>
          </a:prstGeom>
          <a:noFill/>
          <a:ln>
            <a:noFill/>
          </a:ln>
        </p:spPr>
      </p:pic>
      <p:pic>
        <p:nvPicPr>
          <p:cNvPr id="98" name="Google Shape;98;p1"/>
          <p:cNvPicPr preferRelativeResize="0"/>
          <p:nvPr/>
        </p:nvPicPr>
        <p:blipFill rotWithShape="1">
          <a:blip r:embed="rId4">
            <a:alphaModFix/>
          </a:blip>
          <a:srcRect/>
          <a:stretch/>
        </p:blipFill>
        <p:spPr>
          <a:xfrm>
            <a:off x="38099" y="400050"/>
            <a:ext cx="9144000" cy="171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57200" y="533400"/>
            <a:ext cx="8229600" cy="48387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520"/>
              <a:buFont typeface="Arial"/>
              <a:buNone/>
            </a:pPr>
            <a:r>
              <a:rPr lang="en-US" sz="2520" b="1" dirty="0" smtClean="0"/>
              <a:t>Review </a:t>
            </a:r>
            <a:r>
              <a:rPr lang="en-US" sz="2520" b="1" dirty="0"/>
              <a:t>Local Data</a:t>
            </a:r>
            <a:endParaRPr dirty="0"/>
          </a:p>
        </p:txBody>
      </p:sp>
      <p:sp>
        <p:nvSpPr>
          <p:cNvPr id="167" name="Google Shape;167;p1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u="sng">
                <a:solidFill>
                  <a:schemeClr val="hlink"/>
                </a:solidFill>
                <a:hlinkClick r:id="rId3"/>
              </a:rPr>
              <a:t>https://datamart.cccco.edu/Faculty-Staff/Staff_Demo.aspx</a:t>
            </a:r>
            <a:endParaRPr/>
          </a:p>
          <a:p>
            <a:pPr marL="0" lvl="0" indent="0" algn="l" rtl="0">
              <a:spcBef>
                <a:spcPts val="480"/>
              </a:spcBef>
              <a:spcAft>
                <a:spcPts val="0"/>
              </a:spcAft>
              <a:buSzPts val="2040"/>
              <a:buNone/>
            </a:pPr>
            <a:endParaRPr/>
          </a:p>
        </p:txBody>
      </p:sp>
      <p:pic>
        <p:nvPicPr>
          <p:cNvPr id="168" name="Google Shape;168;p10" descr="A screenshot of a cell phone&#10;&#10;Description automatically generated"/>
          <p:cNvPicPr preferRelativeResize="0"/>
          <p:nvPr/>
        </p:nvPicPr>
        <p:blipFill rotWithShape="1">
          <a:blip r:embed="rId4">
            <a:alphaModFix/>
          </a:blip>
          <a:srcRect/>
          <a:stretch/>
        </p:blipFill>
        <p:spPr>
          <a:xfrm>
            <a:off x="0" y="1123950"/>
            <a:ext cx="9144000" cy="5000490"/>
          </a:xfrm>
          <a:prstGeom prst="rect">
            <a:avLst/>
          </a:prstGeom>
          <a:noFill/>
          <a:ln>
            <a:noFill/>
          </a:ln>
        </p:spPr>
      </p:pic>
      <p:sp>
        <p:nvSpPr>
          <p:cNvPr id="169" name="Google Shape;169;p10"/>
          <p:cNvSpPr txBox="1"/>
          <p:nvPr/>
        </p:nvSpPr>
        <p:spPr>
          <a:xfrm>
            <a:off x="1215390" y="6393180"/>
            <a:ext cx="66065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hlinkClick r:id="rId3"/>
              </a:rPr>
              <a:t>https://datamart.cccco.edu/Faculty-Staff/Staff_Demo.aspx</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7118" y="914400"/>
            <a:ext cx="3034002" cy="5943600"/>
          </a:xfrm>
        </p:spPr>
        <p:txBody>
          <a:bodyPr/>
          <a:lstStyle/>
          <a:p>
            <a:pPr marL="131445" lvl="0" indent="0">
              <a:buNone/>
            </a:pPr>
            <a:r>
              <a:rPr lang="en-US" sz="2800" dirty="0"/>
              <a:t>How does this data make you feel? </a:t>
            </a:r>
            <a:endParaRPr lang="en-US" sz="2800" dirty="0" smtClean="0"/>
          </a:p>
          <a:p>
            <a:pPr marL="131445" lvl="0" indent="0">
              <a:buNone/>
            </a:pPr>
            <a:endParaRPr lang="en-US" sz="2800" dirty="0" smtClean="0"/>
          </a:p>
          <a:p>
            <a:pPr marL="131445" lvl="0" indent="0">
              <a:buNone/>
            </a:pPr>
            <a:endParaRPr lang="en-US" sz="2800" dirty="0"/>
          </a:p>
          <a:p>
            <a:pPr marL="131445" lvl="0" indent="0">
              <a:buNone/>
            </a:pPr>
            <a:r>
              <a:rPr lang="en-US" sz="2800" dirty="0" smtClean="0"/>
              <a:t>How </a:t>
            </a:r>
            <a:r>
              <a:rPr lang="en-US" sz="2800" dirty="0"/>
              <a:t>do you feel about leading this conversation on your own campus</a:t>
            </a:r>
            <a:r>
              <a:rPr lang="en-US" sz="2800" dirty="0" smtClean="0"/>
              <a:t>?</a:t>
            </a:r>
          </a:p>
          <a:p>
            <a:pPr marL="131445" lvl="0" indent="0">
              <a:buNone/>
            </a:pPr>
            <a:endParaRPr lang="en-US" dirty="0"/>
          </a:p>
          <a:p>
            <a:pPr marL="131445" lvl="0" indent="0">
              <a:buNone/>
            </a:pP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000" b="26333"/>
          <a:stretch/>
        </p:blipFill>
        <p:spPr>
          <a:xfrm>
            <a:off x="-1" y="373380"/>
            <a:ext cx="5927119" cy="6484620"/>
          </a:xfrm>
          <a:prstGeom prst="rect">
            <a:avLst/>
          </a:prstGeom>
        </p:spPr>
      </p:pic>
    </p:spTree>
    <p:extLst>
      <p:ext uri="{BB962C8B-B14F-4D97-AF65-F5344CB8AC3E}">
        <p14:creationId xmlns:p14="http://schemas.microsoft.com/office/powerpoint/2010/main" val="100077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Arial"/>
              <a:buNone/>
            </a:pPr>
            <a:r>
              <a:rPr lang="en-US" b="1"/>
              <a:t>Making Meaning of the Faculty Diversification Data</a:t>
            </a:r>
            <a:endParaRPr/>
          </a:p>
        </p:txBody>
      </p:sp>
      <p:sp>
        <p:nvSpPr>
          <p:cNvPr id="175" name="Google Shape;175;p11"/>
          <p:cNvSpPr txBox="1">
            <a:spLocks noGrp="1"/>
          </p:cNvSpPr>
          <p:nvPr>
            <p:ph type="body" idx="1"/>
          </p:nvPr>
        </p:nvSpPr>
        <p:spPr>
          <a:xfrm>
            <a:off x="457200" y="1600200"/>
            <a:ext cx="86868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Conduct an underrepresented group analysis </a:t>
            </a:r>
            <a:endParaRPr/>
          </a:p>
          <a:p>
            <a:pPr marL="0" lvl="0" indent="0" algn="l" rtl="0">
              <a:spcBef>
                <a:spcPts val="0"/>
              </a:spcBef>
              <a:spcAft>
                <a:spcPts val="0"/>
              </a:spcAft>
              <a:buNone/>
            </a:pPr>
            <a:r>
              <a:rPr lang="en-US" sz="2200"/>
              <a:t>Index = actual representation (%) / projected representation (%)</a:t>
            </a:r>
            <a:endParaRPr sz="1800"/>
          </a:p>
          <a:p>
            <a:pPr marL="457200" lvl="0" indent="-355600" algn="l" rtl="0">
              <a:spcBef>
                <a:spcPts val="240"/>
              </a:spcBef>
              <a:spcAft>
                <a:spcPts val="0"/>
              </a:spcAft>
              <a:buSzPts val="2000"/>
              <a:buChar char="•"/>
            </a:pPr>
            <a:r>
              <a:rPr lang="en-US" sz="2000"/>
              <a:t>If the Index &lt; 80% then the group is significantly underrepresented</a:t>
            </a:r>
            <a:endParaRPr sz="2000"/>
          </a:p>
          <a:p>
            <a:pPr marL="457200" lvl="0" indent="-355600" algn="l" rtl="0">
              <a:spcBef>
                <a:spcPts val="0"/>
              </a:spcBef>
              <a:spcAft>
                <a:spcPts val="0"/>
              </a:spcAft>
              <a:buSzPts val="2000"/>
              <a:buChar char="•"/>
            </a:pPr>
            <a:r>
              <a:rPr lang="en-US" sz="2000"/>
              <a:t>If the Index </a:t>
            </a:r>
            <a:r>
              <a:rPr lang="en-US" sz="2000" u="sng"/>
              <a:t>&gt;</a:t>
            </a:r>
            <a:r>
              <a:rPr lang="en-US" sz="2000"/>
              <a:t> 80% then the group is not underrepresented</a:t>
            </a:r>
            <a:endParaRPr sz="2000"/>
          </a:p>
          <a:p>
            <a:pPr marL="182880" lvl="0" indent="-53339" algn="l" rtl="0">
              <a:spcBef>
                <a:spcPts val="480"/>
              </a:spcBef>
              <a:spcAft>
                <a:spcPts val="0"/>
              </a:spcAft>
              <a:buSzPts val="2040"/>
              <a:buNone/>
            </a:pPr>
            <a:endParaRPr/>
          </a:p>
          <a:p>
            <a:pPr marL="0" lvl="0" indent="0" algn="l" rtl="0">
              <a:spcBef>
                <a:spcPts val="480"/>
              </a:spcBef>
              <a:spcAft>
                <a:spcPts val="0"/>
              </a:spcAft>
              <a:buNone/>
            </a:pPr>
            <a:r>
              <a:rPr lang="en-US"/>
              <a:t>Questions to discuss when reviewing the longitudinal data:</a:t>
            </a:r>
            <a:endParaRPr/>
          </a:p>
          <a:p>
            <a:pPr marL="457200" lvl="0" indent="-457200" algn="l" rtl="0">
              <a:spcBef>
                <a:spcPts val="480"/>
              </a:spcBef>
              <a:spcAft>
                <a:spcPts val="0"/>
              </a:spcAft>
              <a:buSzPts val="2040"/>
              <a:buAutoNum type="arabicPeriod"/>
            </a:pPr>
            <a:r>
              <a:rPr lang="en-US"/>
              <a:t>Did you find any significant underrepresentation?</a:t>
            </a:r>
            <a:endParaRPr/>
          </a:p>
          <a:p>
            <a:pPr marL="457200" lvl="0" indent="-457200" algn="l" rtl="0">
              <a:spcBef>
                <a:spcPts val="480"/>
              </a:spcBef>
              <a:spcAft>
                <a:spcPts val="0"/>
              </a:spcAft>
              <a:buSzPts val="2040"/>
              <a:buAutoNum type="arabicPeriod"/>
            </a:pPr>
            <a:r>
              <a:rPr lang="en-US"/>
              <a:t>What trends did you observe in the longitudinal data?</a:t>
            </a:r>
            <a:endParaRPr/>
          </a:p>
          <a:p>
            <a:pPr marL="457200" lvl="0" indent="-457200" algn="l" rtl="0">
              <a:spcBef>
                <a:spcPts val="480"/>
              </a:spcBef>
              <a:spcAft>
                <a:spcPts val="0"/>
              </a:spcAft>
              <a:buSzPts val="2040"/>
              <a:buAutoNum type="arabicPeriod"/>
            </a:pPr>
            <a:r>
              <a:rPr lang="en-US"/>
              <a:t>How would you share this information with colleagues?</a:t>
            </a:r>
            <a:endParaRPr/>
          </a:p>
          <a:p>
            <a:pPr marL="457200" lvl="0" indent="-457200" algn="l" rtl="0">
              <a:spcBef>
                <a:spcPts val="480"/>
              </a:spcBef>
              <a:spcAft>
                <a:spcPts val="0"/>
              </a:spcAft>
              <a:buSzPts val="2040"/>
              <a:buAutoNum type="arabicPeriod"/>
            </a:pPr>
            <a:r>
              <a:rPr lang="en-US"/>
              <a:t>How would you approach having a conversation focused on achieving a greater impact on faculty diversification?</a:t>
            </a:r>
            <a:endParaRPr/>
          </a:p>
          <a:p>
            <a:pPr marL="182880" lvl="0" indent="-53339" algn="l" rtl="0">
              <a:spcBef>
                <a:spcPts val="480"/>
              </a:spcBef>
              <a:spcAft>
                <a:spcPts val="0"/>
              </a:spcAft>
              <a:buSzPts val="204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600"/>
              <a:buFont typeface="Arial"/>
              <a:buNone/>
            </a:pPr>
            <a:r>
              <a:rPr lang="en-US" sz="3600" b="1" dirty="0"/>
              <a:t>Challenges to </a:t>
            </a:r>
            <a:r>
              <a:rPr lang="en-US" sz="3600" b="1" dirty="0" smtClean="0"/>
              <a:t>Promoting Facult</a:t>
            </a:r>
            <a:r>
              <a:rPr lang="en-US" sz="3600" b="1" dirty="0" smtClean="0"/>
              <a:t>y Diversity</a:t>
            </a:r>
            <a:endParaRPr dirty="0"/>
          </a:p>
        </p:txBody>
      </p:sp>
      <p:sp>
        <p:nvSpPr>
          <p:cNvPr id="181" name="Google Shape;181;p12"/>
          <p:cNvSpPr txBox="1">
            <a:spLocks noGrp="1"/>
          </p:cNvSpPr>
          <p:nvPr>
            <p:ph type="body" idx="1"/>
          </p:nvPr>
        </p:nvSpPr>
        <p:spPr>
          <a:xfrm>
            <a:off x="457200" y="1752600"/>
            <a:ext cx="8229600" cy="5105400"/>
          </a:xfrm>
          <a:prstGeom prst="rect">
            <a:avLst/>
          </a:prstGeom>
          <a:noFill/>
          <a:ln>
            <a:noFill/>
          </a:ln>
        </p:spPr>
        <p:txBody>
          <a:bodyPr spcFirstLastPara="1" wrap="square" lIns="91425" tIns="45700" rIns="91425" bIns="45700" anchor="t" anchorCtr="0">
            <a:normAutofit/>
          </a:bodyPr>
          <a:lstStyle/>
          <a:p>
            <a:pPr marL="457200" lvl="0" indent="-325755" algn="l" rtl="0">
              <a:spcBef>
                <a:spcPts val="0"/>
              </a:spcBef>
              <a:spcAft>
                <a:spcPts val="0"/>
              </a:spcAft>
              <a:buSzPts val="1530"/>
              <a:buChar char="•"/>
            </a:pPr>
            <a:r>
              <a:rPr lang="en-US" dirty="0" smtClean="0"/>
              <a:t>Cost of Living</a:t>
            </a:r>
          </a:p>
          <a:p>
            <a:pPr marL="457200" lvl="0" indent="-325755" algn="l" rtl="0">
              <a:spcBef>
                <a:spcPts val="0"/>
              </a:spcBef>
              <a:spcAft>
                <a:spcPts val="0"/>
              </a:spcAft>
              <a:buSzPts val="1530"/>
              <a:buChar char="•"/>
            </a:pPr>
            <a:r>
              <a:rPr lang="en-US" dirty="0" smtClean="0"/>
              <a:t>Rural communities with a lack of diversity in hiring pools</a:t>
            </a:r>
          </a:p>
          <a:p>
            <a:pPr marL="457200" lvl="0" indent="-325755" algn="l" rtl="0">
              <a:spcBef>
                <a:spcPts val="0"/>
              </a:spcBef>
              <a:spcAft>
                <a:spcPts val="0"/>
              </a:spcAft>
              <a:buSzPts val="1530"/>
              <a:buChar char="•"/>
            </a:pPr>
            <a:r>
              <a:rPr lang="en-US" dirty="0" smtClean="0"/>
              <a:t>Lack of current faculty diversity to serve on hiring committees</a:t>
            </a:r>
          </a:p>
          <a:p>
            <a:pPr marL="457200" lvl="0" indent="-325755" algn="l" rtl="0">
              <a:spcBef>
                <a:spcPts val="0"/>
              </a:spcBef>
              <a:spcAft>
                <a:spcPts val="0"/>
              </a:spcAft>
              <a:buSzPts val="1530"/>
              <a:buChar char="•"/>
            </a:pPr>
            <a:r>
              <a:rPr lang="en-US" dirty="0" smtClean="0"/>
              <a:t>Inadequate training</a:t>
            </a:r>
          </a:p>
          <a:p>
            <a:pPr marL="457200" lvl="0" indent="-325755" algn="l" rtl="0">
              <a:spcBef>
                <a:spcPts val="0"/>
              </a:spcBef>
              <a:spcAft>
                <a:spcPts val="0"/>
              </a:spcAft>
              <a:buSzPts val="1530"/>
              <a:buChar char="•"/>
            </a:pPr>
            <a:r>
              <a:rPr lang="en-US" dirty="0" smtClean="0"/>
              <a:t>Culture that hinders the conversation of diversity</a:t>
            </a:r>
            <a:endParaRPr lang="en-US" dirty="0"/>
          </a:p>
          <a:p>
            <a:pPr lvl="1"/>
            <a:r>
              <a:rPr lang="en-US" dirty="0" smtClean="0"/>
              <a:t>Concerns </a:t>
            </a:r>
            <a:r>
              <a:rPr lang="en-US" dirty="0"/>
              <a:t>about reverse racism </a:t>
            </a:r>
          </a:p>
          <a:p>
            <a:pPr lvl="1"/>
            <a:r>
              <a:rPr lang="en-US" dirty="0" smtClean="0"/>
              <a:t>Reluctance </a:t>
            </a:r>
            <a:r>
              <a:rPr lang="en-US" dirty="0"/>
              <a:t>to discuss racial and ethnic diversity and only use diversity in the broadest sense. </a:t>
            </a:r>
          </a:p>
          <a:p>
            <a:pPr lvl="1"/>
            <a:r>
              <a:rPr lang="en-US" dirty="0" smtClean="0"/>
              <a:t>Difficulty </a:t>
            </a:r>
            <a:r>
              <a:rPr lang="en-US" dirty="0"/>
              <a:t>implementing hiring manual recommendations without unduly burdening existing faculty of color. </a:t>
            </a:r>
          </a:p>
          <a:p>
            <a:pPr lvl="1"/>
            <a:r>
              <a:rPr lang="en-US" dirty="0" smtClean="0"/>
              <a:t>Lack </a:t>
            </a:r>
            <a:r>
              <a:rPr lang="en-US" dirty="0"/>
              <a:t>of opportunity for meaningful dialogue </a:t>
            </a:r>
          </a:p>
          <a:p>
            <a:pPr lvl="1"/>
            <a:r>
              <a:rPr lang="en-US" dirty="0" smtClean="0"/>
              <a:t>Faculty </a:t>
            </a:r>
            <a:r>
              <a:rPr lang="en-US" dirty="0"/>
              <a:t>backlash for focus on diversity </a:t>
            </a:r>
          </a:p>
          <a:p>
            <a:pPr lvl="1"/>
            <a:r>
              <a:rPr lang="en-US" dirty="0" smtClean="0"/>
              <a:t>Leadership </a:t>
            </a:r>
            <a:r>
              <a:rPr lang="en-US" dirty="0"/>
              <a:t>perceives diversity as race alone </a:t>
            </a:r>
          </a:p>
          <a:p>
            <a:pPr marL="457200" lvl="0" indent="-325755" algn="l" rtl="0">
              <a:spcBef>
                <a:spcPts val="0"/>
              </a:spcBef>
              <a:spcAft>
                <a:spcPts val="0"/>
              </a:spcAft>
              <a:buSzPts val="1530"/>
              <a:buChar char="•"/>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title"/>
          </p:nvPr>
        </p:nvSpPr>
        <p:spPr>
          <a:xfrm>
            <a:off x="114300" y="655320"/>
            <a:ext cx="8572500" cy="52959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240"/>
              <a:buFont typeface="Arial"/>
              <a:buNone/>
            </a:pPr>
            <a:r>
              <a:rPr lang="en-US" sz="3240" b="1"/>
              <a:t/>
            </a:r>
            <a:br>
              <a:rPr lang="en-US" sz="3240" b="1"/>
            </a:br>
            <a:r>
              <a:rPr lang="en-US" sz="3240" b="1"/>
              <a:t/>
            </a:r>
            <a:br>
              <a:rPr lang="en-US" sz="3240" b="1"/>
            </a:br>
            <a:r>
              <a:rPr lang="en-US" sz="2790" b="1"/>
              <a:t>Faculty Diversification: Role of Theory of Change and Action Thinking and Steps</a:t>
            </a:r>
            <a:r>
              <a:rPr lang="en-US" sz="3600" b="1"/>
              <a:t/>
            </a:r>
            <a:br>
              <a:rPr lang="en-US" sz="3600" b="1"/>
            </a:br>
            <a:r>
              <a:rPr lang="en-US" sz="3600"/>
              <a:t/>
            </a:r>
            <a:br>
              <a:rPr lang="en-US" sz="3600"/>
            </a:br>
            <a:endParaRPr sz="3600" b="1"/>
          </a:p>
        </p:txBody>
      </p:sp>
      <p:sp>
        <p:nvSpPr>
          <p:cNvPr id="188" name="Google Shape;188;p13"/>
          <p:cNvSpPr txBox="1">
            <a:spLocks noGrp="1"/>
          </p:cNvSpPr>
          <p:nvPr>
            <p:ph type="body" idx="1"/>
          </p:nvPr>
        </p:nvSpPr>
        <p:spPr>
          <a:xfrm>
            <a:off x="285750" y="132588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040"/>
              <a:buChar char="•"/>
            </a:pPr>
            <a:r>
              <a:rPr lang="en-US"/>
              <a:t>Identify the Problem</a:t>
            </a:r>
            <a:endParaRPr/>
          </a:p>
          <a:p>
            <a:pPr marL="182880" lvl="0" indent="-182880" algn="l" rtl="0">
              <a:spcBef>
                <a:spcPts val="480"/>
              </a:spcBef>
              <a:spcAft>
                <a:spcPts val="0"/>
              </a:spcAft>
              <a:buSzPts val="2040"/>
              <a:buChar char="•"/>
            </a:pPr>
            <a:r>
              <a:rPr lang="en-US"/>
              <a:t>Convene Faculty Leaders, the local Academic Senate and key stakeholders to address the problem</a:t>
            </a:r>
            <a:endParaRPr/>
          </a:p>
          <a:p>
            <a:pPr marL="182880" lvl="0" indent="-182880" algn="l" rtl="0">
              <a:spcBef>
                <a:spcPts val="480"/>
              </a:spcBef>
              <a:spcAft>
                <a:spcPts val="0"/>
              </a:spcAft>
              <a:buSzPts val="2040"/>
              <a:buChar char="•"/>
            </a:pPr>
            <a:r>
              <a:rPr lang="en-US"/>
              <a:t>Conduct research to better understand the problem and how to achieve greater impact</a:t>
            </a:r>
            <a:endParaRPr/>
          </a:p>
          <a:p>
            <a:pPr marL="182880" lvl="0" indent="-182880" algn="l" rtl="0">
              <a:spcBef>
                <a:spcPts val="480"/>
              </a:spcBef>
              <a:spcAft>
                <a:spcPts val="0"/>
              </a:spcAft>
              <a:buSzPts val="2040"/>
              <a:buChar char="•"/>
            </a:pPr>
            <a:r>
              <a:rPr lang="en-US"/>
              <a:t>Establish guiding principles</a:t>
            </a:r>
            <a:endParaRPr/>
          </a:p>
          <a:p>
            <a:pPr marL="182880" lvl="0" indent="-182880" algn="l" rtl="0">
              <a:spcBef>
                <a:spcPts val="480"/>
              </a:spcBef>
              <a:spcAft>
                <a:spcPts val="0"/>
              </a:spcAft>
              <a:buSzPts val="2040"/>
              <a:buChar char="•"/>
            </a:pPr>
            <a:r>
              <a:rPr lang="en-US"/>
              <a:t>Set initial goals</a:t>
            </a:r>
            <a:endParaRPr/>
          </a:p>
          <a:p>
            <a:pPr marL="182880" lvl="0" indent="-182880" algn="l" rtl="0">
              <a:spcBef>
                <a:spcPts val="480"/>
              </a:spcBef>
              <a:spcAft>
                <a:spcPts val="0"/>
              </a:spcAft>
              <a:buSzPts val="2040"/>
              <a:buChar char="•"/>
            </a:pPr>
            <a:r>
              <a:rPr lang="en-US"/>
              <a:t>Team building and forging collaboration</a:t>
            </a:r>
            <a:endParaRPr/>
          </a:p>
          <a:p>
            <a:pPr marL="182880" lvl="0" indent="-182880" algn="l" rtl="0">
              <a:spcBef>
                <a:spcPts val="480"/>
              </a:spcBef>
              <a:spcAft>
                <a:spcPts val="0"/>
              </a:spcAft>
              <a:buSzPts val="2040"/>
              <a:buChar char="•"/>
            </a:pPr>
            <a:r>
              <a:rPr lang="en-US"/>
              <a:t>Begin Planning by identifying outcome areas and developing outcome statements</a:t>
            </a:r>
            <a:endParaRPr/>
          </a:p>
          <a:p>
            <a:pPr marL="182880" lvl="0" indent="-182880" algn="l" rtl="0">
              <a:spcBef>
                <a:spcPts val="480"/>
              </a:spcBef>
              <a:spcAft>
                <a:spcPts val="0"/>
              </a:spcAft>
              <a:buSzPts val="2040"/>
              <a:buChar char="•"/>
            </a:pPr>
            <a:r>
              <a:rPr lang="en-US"/>
              <a:t>Develop an action plan</a:t>
            </a:r>
            <a:endParaRPr/>
          </a:p>
          <a:p>
            <a:pPr marL="0" lvl="0" indent="0" algn="l" rtl="0">
              <a:spcBef>
                <a:spcPts val="480"/>
              </a:spcBef>
              <a:spcAft>
                <a:spcPts val="0"/>
              </a:spcAft>
              <a:buSzPts val="2040"/>
              <a:buNone/>
            </a:pPr>
            <a:endParaRPr/>
          </a:p>
        </p:txBody>
      </p:sp>
      <p:sp>
        <p:nvSpPr>
          <p:cNvPr id="189" name="Google Shape;189;p13"/>
          <p:cNvSpPr txBox="1"/>
          <p:nvPr/>
        </p:nvSpPr>
        <p:spPr>
          <a:xfrm>
            <a:off x="285750" y="6202680"/>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Arial"/>
                <a:ea typeface="Arial"/>
                <a:cs typeface="Arial"/>
                <a:sym typeface="Arial"/>
                <a:hlinkClick r:id="rId3"/>
              </a:rPr>
              <a:t>https://www.theoryofchange.org/what-is-theory-of-change/how-does-theory-of-change-work/when-to-use/</a:t>
            </a:r>
            <a:endParaRPr sz="18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600"/>
              <a:buFont typeface="Arial"/>
              <a:buNone/>
            </a:pPr>
            <a:r>
              <a:rPr lang="en-US" sz="3600" b="1"/>
              <a:t>A Start …</a:t>
            </a:r>
            <a:br>
              <a:rPr lang="en-US" sz="3600" b="1"/>
            </a:br>
            <a:r>
              <a:rPr lang="en-US" sz="3600" b="1"/>
              <a:t>Evaluating the Hiring Process</a:t>
            </a:r>
            <a:endParaRPr/>
          </a:p>
        </p:txBody>
      </p:sp>
      <p:sp>
        <p:nvSpPr>
          <p:cNvPr id="196" name="Google Shape;196;p14"/>
          <p:cNvSpPr txBox="1">
            <a:spLocks noGrp="1"/>
          </p:cNvSpPr>
          <p:nvPr>
            <p:ph type="body" idx="1"/>
          </p:nvPr>
        </p:nvSpPr>
        <p:spPr>
          <a:xfrm>
            <a:off x="0" y="1700784"/>
            <a:ext cx="4183380" cy="4718304"/>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2"/>
              <a:buChar char="•"/>
            </a:pPr>
            <a:r>
              <a:rPr lang="en-US" sz="2400" dirty="0"/>
              <a:t>Determining hiring needs </a:t>
            </a:r>
            <a:endParaRPr sz="2400" dirty="0"/>
          </a:p>
          <a:p>
            <a:pPr marL="182880" lvl="0" indent="-182880" algn="l" rtl="0">
              <a:lnSpc>
                <a:spcPct val="90000"/>
              </a:lnSpc>
              <a:spcBef>
                <a:spcPts val="518"/>
              </a:spcBef>
              <a:spcAft>
                <a:spcPts val="0"/>
              </a:spcAft>
              <a:buSzPts val="2202"/>
              <a:buChar char="•"/>
            </a:pPr>
            <a:r>
              <a:rPr lang="en-US" sz="2400" dirty="0"/>
              <a:t>Criteria for hiring faculty</a:t>
            </a:r>
            <a:endParaRPr sz="2400" dirty="0"/>
          </a:p>
          <a:p>
            <a:pPr marL="182880" indent="-182880">
              <a:lnSpc>
                <a:spcPct val="90000"/>
              </a:lnSpc>
              <a:spcBef>
                <a:spcPts val="518"/>
              </a:spcBef>
              <a:buSzPts val="2202"/>
            </a:pPr>
            <a:r>
              <a:rPr lang="en-US" sz="2400" dirty="0"/>
              <a:t>The Job announcement</a:t>
            </a:r>
          </a:p>
          <a:p>
            <a:pPr marL="182880" lvl="0" indent="-182880" algn="l" rtl="0">
              <a:lnSpc>
                <a:spcPct val="90000"/>
              </a:lnSpc>
              <a:spcBef>
                <a:spcPts val="518"/>
              </a:spcBef>
              <a:spcAft>
                <a:spcPts val="0"/>
              </a:spcAft>
              <a:buSzPts val="2202"/>
              <a:buChar char="•"/>
            </a:pPr>
            <a:r>
              <a:rPr lang="en-US" sz="2400" dirty="0" smtClean="0"/>
              <a:t>Recruitment </a:t>
            </a:r>
            <a:endParaRPr sz="2400" dirty="0"/>
          </a:p>
          <a:p>
            <a:pPr marL="182880" lvl="0" indent="-182880" algn="l" rtl="0">
              <a:lnSpc>
                <a:spcPct val="90000"/>
              </a:lnSpc>
              <a:spcBef>
                <a:spcPts val="518"/>
              </a:spcBef>
              <a:spcAft>
                <a:spcPts val="0"/>
              </a:spcAft>
              <a:buSzPts val="2202"/>
              <a:buChar char="•"/>
            </a:pPr>
            <a:r>
              <a:rPr lang="en-US" sz="2400" dirty="0"/>
              <a:t>Selection Committee</a:t>
            </a:r>
            <a:endParaRPr sz="2400" dirty="0"/>
          </a:p>
          <a:p>
            <a:pPr marL="182880" lvl="0" indent="-182880" algn="l" rtl="0">
              <a:lnSpc>
                <a:spcPct val="90000"/>
              </a:lnSpc>
              <a:spcBef>
                <a:spcPts val="518"/>
              </a:spcBef>
              <a:spcAft>
                <a:spcPts val="0"/>
              </a:spcAft>
              <a:buSzPts val="2202"/>
              <a:buChar char="•"/>
            </a:pPr>
            <a:r>
              <a:rPr lang="en-US" sz="2400" dirty="0"/>
              <a:t>EO </a:t>
            </a:r>
            <a:r>
              <a:rPr lang="en-US" sz="2400" dirty="0" smtClean="0"/>
              <a:t>training</a:t>
            </a:r>
          </a:p>
          <a:p>
            <a:pPr marL="182880" lvl="0" indent="-182880" algn="l" rtl="0">
              <a:lnSpc>
                <a:spcPct val="90000"/>
              </a:lnSpc>
              <a:spcBef>
                <a:spcPts val="518"/>
              </a:spcBef>
              <a:spcAft>
                <a:spcPts val="0"/>
              </a:spcAft>
              <a:buSzPts val="2202"/>
              <a:buChar char="•"/>
            </a:pPr>
            <a:r>
              <a:rPr lang="en-US" sz="2400" dirty="0" smtClean="0"/>
              <a:t>Implicit </a:t>
            </a:r>
            <a:r>
              <a:rPr lang="en-US" sz="2400" dirty="0"/>
              <a:t>Bias training</a:t>
            </a:r>
            <a:endParaRPr sz="2400" dirty="0"/>
          </a:p>
          <a:p>
            <a:pPr marL="182880" lvl="0" indent="-182880" algn="l" rtl="0">
              <a:lnSpc>
                <a:spcPct val="90000"/>
              </a:lnSpc>
              <a:spcBef>
                <a:spcPts val="518"/>
              </a:spcBef>
              <a:spcAft>
                <a:spcPts val="0"/>
              </a:spcAft>
              <a:buSzPts val="2202"/>
              <a:buChar char="•"/>
            </a:pPr>
            <a:r>
              <a:rPr lang="en-US" sz="2400" dirty="0" smtClean="0"/>
              <a:t>MQs, </a:t>
            </a:r>
            <a:r>
              <a:rPr lang="en-US" sz="2400" dirty="0" smtClean="0"/>
              <a:t>Preferred </a:t>
            </a:r>
            <a:r>
              <a:rPr lang="en-US" sz="2400" dirty="0" err="1" smtClean="0"/>
              <a:t>Quals</a:t>
            </a:r>
            <a:r>
              <a:rPr lang="en-US" sz="2400" dirty="0" smtClean="0"/>
              <a:t> </a:t>
            </a:r>
            <a:r>
              <a:rPr lang="en-US" sz="2400" dirty="0"/>
              <a:t>&amp; </a:t>
            </a:r>
            <a:r>
              <a:rPr lang="en-US" sz="2400" dirty="0" smtClean="0"/>
              <a:t>Equivalency</a:t>
            </a:r>
          </a:p>
          <a:p>
            <a:pPr marL="182880" lvl="0" indent="-182880" algn="l" rtl="0">
              <a:lnSpc>
                <a:spcPct val="90000"/>
              </a:lnSpc>
              <a:spcBef>
                <a:spcPts val="518"/>
              </a:spcBef>
              <a:spcAft>
                <a:spcPts val="0"/>
              </a:spcAft>
              <a:buSzPts val="2202"/>
              <a:buChar char="•"/>
            </a:pPr>
            <a:r>
              <a:rPr lang="en-US" sz="2400" dirty="0" smtClean="0"/>
              <a:t>Second Required MQ</a:t>
            </a:r>
            <a:endParaRPr sz="2400" dirty="0"/>
          </a:p>
          <a:p>
            <a:pPr marL="182880" lvl="0" indent="-182880" algn="l" rtl="0">
              <a:lnSpc>
                <a:spcPct val="90000"/>
              </a:lnSpc>
              <a:spcBef>
                <a:spcPts val="518"/>
              </a:spcBef>
              <a:spcAft>
                <a:spcPts val="0"/>
              </a:spcAft>
              <a:buSzPts val="2202"/>
              <a:buChar char="•"/>
            </a:pPr>
            <a:r>
              <a:rPr lang="en-US" sz="2400" dirty="0"/>
              <a:t>Application review </a:t>
            </a:r>
            <a:endParaRPr sz="2400" dirty="0"/>
          </a:p>
          <a:p>
            <a:pPr marL="182880" lvl="0" indent="-43084" algn="l" rtl="0">
              <a:lnSpc>
                <a:spcPct val="90000"/>
              </a:lnSpc>
              <a:spcBef>
                <a:spcPts val="518"/>
              </a:spcBef>
              <a:spcAft>
                <a:spcPts val="0"/>
              </a:spcAft>
              <a:buSzPts val="2202"/>
              <a:buNone/>
            </a:pPr>
            <a:endParaRPr sz="2590" dirty="0"/>
          </a:p>
        </p:txBody>
      </p:sp>
      <p:sp>
        <p:nvSpPr>
          <p:cNvPr id="197" name="Google Shape;197;p14"/>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518"/>
              </a:spcBef>
              <a:spcAft>
                <a:spcPts val="0"/>
              </a:spcAft>
              <a:buSzPts val="2202"/>
              <a:buChar char="•"/>
            </a:pPr>
            <a:r>
              <a:rPr lang="en-US" sz="2400" dirty="0" smtClean="0"/>
              <a:t>Screening </a:t>
            </a:r>
            <a:r>
              <a:rPr lang="en-US" sz="2400" dirty="0"/>
              <a:t>candidates</a:t>
            </a:r>
            <a:endParaRPr sz="2400" dirty="0"/>
          </a:p>
          <a:p>
            <a:pPr marL="182880" lvl="0" indent="-182880" algn="l" rtl="0">
              <a:lnSpc>
                <a:spcPct val="90000"/>
              </a:lnSpc>
              <a:spcBef>
                <a:spcPts val="518"/>
              </a:spcBef>
              <a:spcAft>
                <a:spcPts val="0"/>
              </a:spcAft>
              <a:buSzPts val="2202"/>
              <a:buChar char="•"/>
            </a:pPr>
            <a:r>
              <a:rPr lang="en-US" sz="2400" dirty="0"/>
              <a:t>Interview - questions</a:t>
            </a:r>
            <a:endParaRPr sz="2400" dirty="0"/>
          </a:p>
          <a:p>
            <a:pPr marL="182880" lvl="0" indent="-182880" algn="l" rtl="0">
              <a:lnSpc>
                <a:spcPct val="90000"/>
              </a:lnSpc>
              <a:spcBef>
                <a:spcPts val="518"/>
              </a:spcBef>
              <a:spcAft>
                <a:spcPts val="0"/>
              </a:spcAft>
              <a:buSzPts val="2202"/>
              <a:buChar char="•"/>
            </a:pPr>
            <a:r>
              <a:rPr lang="en-US" sz="2400" dirty="0"/>
              <a:t>Recommendations/s to President</a:t>
            </a:r>
            <a:endParaRPr sz="2400" dirty="0"/>
          </a:p>
          <a:p>
            <a:pPr marL="182880" lvl="0" indent="-182880" algn="l" rtl="0">
              <a:lnSpc>
                <a:spcPct val="90000"/>
              </a:lnSpc>
              <a:spcBef>
                <a:spcPts val="518"/>
              </a:spcBef>
              <a:spcAft>
                <a:spcPts val="0"/>
              </a:spcAft>
              <a:buSzPts val="2202"/>
              <a:buChar char="•"/>
            </a:pPr>
            <a:r>
              <a:rPr lang="en-US" sz="2400" dirty="0"/>
              <a:t>Final interview with President</a:t>
            </a:r>
            <a:endParaRPr sz="2400" dirty="0"/>
          </a:p>
          <a:p>
            <a:pPr marL="182880" lvl="0" indent="-182880" algn="l" rtl="0">
              <a:lnSpc>
                <a:spcPct val="90000"/>
              </a:lnSpc>
              <a:spcBef>
                <a:spcPts val="518"/>
              </a:spcBef>
              <a:spcAft>
                <a:spcPts val="0"/>
              </a:spcAft>
              <a:buSzPts val="2202"/>
              <a:buChar char="•"/>
            </a:pPr>
            <a:r>
              <a:rPr lang="en-US" sz="2400" dirty="0"/>
              <a:t>Selection</a:t>
            </a:r>
            <a:endParaRPr sz="2400" dirty="0"/>
          </a:p>
          <a:p>
            <a:pPr marL="182880" lvl="0" indent="-182880" algn="l" rtl="0">
              <a:lnSpc>
                <a:spcPct val="90000"/>
              </a:lnSpc>
              <a:spcBef>
                <a:spcPts val="518"/>
              </a:spcBef>
              <a:spcAft>
                <a:spcPts val="0"/>
              </a:spcAft>
              <a:buSzPts val="2202"/>
              <a:buChar char="•"/>
            </a:pPr>
            <a:r>
              <a:rPr lang="en-US" sz="2400" dirty="0"/>
              <a:t>Onboarding of new faculty</a:t>
            </a:r>
            <a:endParaRPr sz="2400" dirty="0"/>
          </a:p>
          <a:p>
            <a:pPr marL="182880" lvl="0" indent="-182880" algn="l" rtl="0">
              <a:lnSpc>
                <a:spcPct val="90000"/>
              </a:lnSpc>
              <a:spcBef>
                <a:spcPts val="518"/>
              </a:spcBef>
              <a:spcAft>
                <a:spcPts val="0"/>
              </a:spcAft>
              <a:buSzPts val="2202"/>
              <a:buChar char="•"/>
            </a:pPr>
            <a:r>
              <a:rPr lang="en-US" sz="2400" dirty="0"/>
              <a:t>Supporting new faculty</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5" descr="ttps://i.kinja-img.com/gawker-media/image/upload/t_original/ihsllhptnnm4vb7wuvgq.jpg"/>
          <p:cNvPicPr preferRelativeResize="0"/>
          <p:nvPr/>
        </p:nvPicPr>
        <p:blipFill rotWithShape="1">
          <a:blip r:embed="rId3">
            <a:alphaModFix/>
          </a:blip>
          <a:srcRect/>
          <a:stretch/>
        </p:blipFill>
        <p:spPr>
          <a:xfrm>
            <a:off x="377190" y="1003618"/>
            <a:ext cx="8229600" cy="4629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a:t>Resources</a:t>
            </a:r>
            <a:endParaRPr/>
          </a:p>
        </p:txBody>
      </p:sp>
      <p:sp>
        <p:nvSpPr>
          <p:cNvPr id="209" name="Google Shape;209;p1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34"/>
              <a:buNone/>
            </a:pPr>
            <a:r>
              <a:rPr lang="en-US"/>
              <a:t>ASCCC Data 101:  Guiding Principles for Faculty</a:t>
            </a:r>
            <a:endParaRPr/>
          </a:p>
          <a:p>
            <a:pPr marL="0" lvl="0" indent="0" algn="l" rtl="0">
              <a:lnSpc>
                <a:spcPct val="90000"/>
              </a:lnSpc>
              <a:spcBef>
                <a:spcPts val="408"/>
              </a:spcBef>
              <a:spcAft>
                <a:spcPts val="0"/>
              </a:spcAft>
              <a:buSzPts val="1734"/>
              <a:buNone/>
            </a:pPr>
            <a:r>
              <a:rPr lang="en-US" u="sng">
                <a:solidFill>
                  <a:schemeClr val="hlink"/>
                </a:solidFill>
                <a:hlinkClick r:id="rId3"/>
              </a:rPr>
              <a:t>https://www.asccc.org/papers/data-101-guiding-principles-faculty</a:t>
            </a:r>
            <a:r>
              <a:rPr lang="en-US"/>
              <a:t> </a:t>
            </a:r>
            <a:endParaRPr/>
          </a:p>
          <a:p>
            <a:pPr marL="0" lvl="0" indent="0" algn="l" rtl="0">
              <a:spcBef>
                <a:spcPts val="480"/>
              </a:spcBef>
              <a:spcAft>
                <a:spcPts val="0"/>
              </a:spcAft>
              <a:buSzPts val="2040"/>
              <a:buFont typeface="Arial"/>
              <a:buNone/>
            </a:pPr>
            <a:endParaRPr/>
          </a:p>
          <a:p>
            <a:pPr marL="0" lvl="0" indent="0" algn="l" rtl="0">
              <a:spcBef>
                <a:spcPts val="480"/>
              </a:spcBef>
              <a:spcAft>
                <a:spcPts val="0"/>
              </a:spcAft>
              <a:buSzPts val="2040"/>
              <a:buFont typeface="Arial"/>
              <a:buNone/>
            </a:pPr>
            <a:r>
              <a:rPr lang="en-US"/>
              <a:t>Theory of Change</a:t>
            </a:r>
            <a:endParaRPr/>
          </a:p>
          <a:p>
            <a:pPr marL="0" lvl="0" indent="0" algn="l" rtl="0">
              <a:spcBef>
                <a:spcPts val="0"/>
              </a:spcBef>
              <a:spcAft>
                <a:spcPts val="0"/>
              </a:spcAft>
              <a:buNone/>
            </a:pPr>
            <a:r>
              <a:rPr lang="en-US" u="sng">
                <a:solidFill>
                  <a:srgbClr val="B45F06"/>
                </a:solidFill>
                <a:hlinkClick r:id="rId4"/>
              </a:rPr>
              <a:t>https://www.theoryofchange.org/what-is-theory-of-change/how-does-theory-of-change-work/when-to-use/</a:t>
            </a:r>
            <a:endParaRPr>
              <a:solidFill>
                <a:srgbClr val="B45F06"/>
              </a:solidFill>
            </a:endParaRPr>
          </a:p>
          <a:p>
            <a:pPr marL="0" lvl="0" indent="0" algn="l" rtl="0">
              <a:spcBef>
                <a:spcPts val="0"/>
              </a:spcBef>
              <a:spcAft>
                <a:spcPts val="0"/>
              </a:spcAft>
              <a:buNone/>
            </a:pPr>
            <a:endParaRPr/>
          </a:p>
          <a:p>
            <a:pPr marL="0" lvl="0" indent="0" algn="l" rtl="0">
              <a:spcBef>
                <a:spcPts val="0"/>
              </a:spcBef>
              <a:spcAft>
                <a:spcPts val="0"/>
              </a:spcAft>
              <a:buNone/>
            </a:pPr>
            <a:r>
              <a:rPr lang="en-US"/>
              <a:t>Chancellor’s Office Datamart</a:t>
            </a:r>
            <a:endParaRPr/>
          </a:p>
          <a:p>
            <a:pPr marL="0" lvl="0" indent="0" algn="l" rtl="0">
              <a:spcBef>
                <a:spcPts val="0"/>
              </a:spcBef>
              <a:spcAft>
                <a:spcPts val="0"/>
              </a:spcAft>
              <a:buNone/>
            </a:pPr>
            <a:r>
              <a:rPr lang="en-US" u="sng">
                <a:solidFill>
                  <a:schemeClr val="hlink"/>
                </a:solidFill>
                <a:hlinkClick r:id="rId5"/>
              </a:rPr>
              <a:t>https://datamart.cccco.edu</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p>
          <a:p>
            <a:pPr marL="182880" lvl="0" indent="-53339" algn="l" rtl="0">
              <a:spcBef>
                <a:spcPts val="480"/>
              </a:spcBef>
              <a:spcAft>
                <a:spcPts val="0"/>
              </a:spcAft>
              <a:buSzPts val="204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a:t>For more information contact:</a:t>
            </a:r>
            <a:endParaRPr/>
          </a:p>
        </p:txBody>
      </p:sp>
      <p:sp>
        <p:nvSpPr>
          <p:cNvPr id="215" name="Google Shape;215;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i="1" dirty="0"/>
              <a:t>Cheryl </a:t>
            </a:r>
            <a:r>
              <a:rPr lang="en-US" i="1" dirty="0" err="1"/>
              <a:t>Aschenbach</a:t>
            </a:r>
            <a:r>
              <a:rPr lang="en-US" i="1" dirty="0"/>
              <a:t>, </a:t>
            </a:r>
            <a:r>
              <a:rPr lang="en-US" dirty="0"/>
              <a:t>Secretary ASCCC</a:t>
            </a:r>
            <a:endParaRPr dirty="0"/>
          </a:p>
          <a:p>
            <a:pPr marL="0" lvl="0" indent="0" algn="l" rtl="0">
              <a:spcBef>
                <a:spcPts val="480"/>
              </a:spcBef>
              <a:spcAft>
                <a:spcPts val="0"/>
              </a:spcAft>
              <a:buSzPts val="2040"/>
              <a:buNone/>
            </a:pPr>
            <a:r>
              <a:rPr lang="en-US" u="sng" dirty="0">
                <a:solidFill>
                  <a:schemeClr val="hlink"/>
                </a:solidFill>
                <a:hlinkClick r:id="rId3"/>
              </a:rPr>
              <a:t>caschenbach@lassencollege.edu</a:t>
            </a:r>
            <a:endParaRPr dirty="0"/>
          </a:p>
          <a:p>
            <a:pPr marL="0" lvl="0" indent="0" algn="l" rtl="0">
              <a:spcBef>
                <a:spcPts val="480"/>
              </a:spcBef>
              <a:spcAft>
                <a:spcPts val="0"/>
              </a:spcAft>
              <a:buSzPts val="2040"/>
              <a:buNone/>
            </a:pPr>
            <a:endParaRPr dirty="0"/>
          </a:p>
          <a:p>
            <a:pPr marL="0" lvl="0" indent="0" algn="l" rtl="0">
              <a:spcBef>
                <a:spcPts val="480"/>
              </a:spcBef>
              <a:spcAft>
                <a:spcPts val="0"/>
              </a:spcAft>
              <a:buNone/>
            </a:pPr>
            <a:r>
              <a:rPr lang="en-US" i="1" dirty="0" smtClean="0"/>
              <a:t>Mayra </a:t>
            </a:r>
            <a:r>
              <a:rPr lang="en-US" i="1" dirty="0"/>
              <a:t>Cruz</a:t>
            </a:r>
            <a:r>
              <a:rPr lang="en-US" dirty="0"/>
              <a:t>, Area B Representative ASCCC </a:t>
            </a:r>
            <a:endParaRPr dirty="0"/>
          </a:p>
          <a:p>
            <a:pPr marL="0" lvl="0" indent="0" algn="l" rtl="0">
              <a:spcBef>
                <a:spcPts val="480"/>
              </a:spcBef>
              <a:spcAft>
                <a:spcPts val="0"/>
              </a:spcAft>
              <a:buSzPts val="2040"/>
              <a:buNone/>
            </a:pPr>
            <a:r>
              <a:rPr lang="en-US" u="sng" dirty="0">
                <a:solidFill>
                  <a:schemeClr val="hlink"/>
                </a:solidFill>
                <a:hlinkClick r:id="rId4"/>
              </a:rPr>
              <a:t>cruzmayra@deanza.edu</a:t>
            </a:r>
            <a:endParaRPr dirty="0"/>
          </a:p>
          <a:p>
            <a:pPr marL="0" lvl="0" indent="0" algn="l" rtl="0">
              <a:spcBef>
                <a:spcPts val="480"/>
              </a:spcBef>
              <a:spcAft>
                <a:spcPts val="0"/>
              </a:spcAft>
              <a:buSzPts val="2040"/>
              <a:buNone/>
            </a:pPr>
            <a:endParaRPr dirty="0"/>
          </a:p>
          <a:p>
            <a:pPr marL="0" lvl="0" indent="0" algn="l" rtl="0">
              <a:spcBef>
                <a:spcPts val="480"/>
              </a:spcBef>
              <a:spcAft>
                <a:spcPts val="0"/>
              </a:spcAft>
              <a:buNone/>
            </a:pPr>
            <a:r>
              <a:rPr lang="en-US" i="1" dirty="0"/>
              <a:t>John </a:t>
            </a:r>
            <a:r>
              <a:rPr lang="en-US" i="1" dirty="0" err="1"/>
              <a:t>Stanskas</a:t>
            </a:r>
            <a:r>
              <a:rPr lang="en-US" dirty="0"/>
              <a:t>, President ASCCC</a:t>
            </a:r>
            <a:endParaRPr dirty="0"/>
          </a:p>
          <a:p>
            <a:pPr marL="0" lvl="0" indent="0" algn="l" rtl="0">
              <a:spcBef>
                <a:spcPts val="480"/>
              </a:spcBef>
              <a:spcAft>
                <a:spcPts val="0"/>
              </a:spcAft>
              <a:buSzPts val="2040"/>
              <a:buNone/>
            </a:pPr>
            <a:r>
              <a:rPr lang="en-US" u="sng" dirty="0">
                <a:solidFill>
                  <a:schemeClr val="hlink"/>
                </a:solidFill>
                <a:hlinkClick r:id="rId5"/>
              </a:rPr>
              <a:t>jstanskas@valleycollege.edu</a:t>
            </a:r>
            <a:endParaRPr dirty="0"/>
          </a:p>
          <a:p>
            <a:pPr marL="0" lvl="0" indent="0" algn="l" rtl="0">
              <a:spcBef>
                <a:spcPts val="480"/>
              </a:spcBef>
              <a:spcAft>
                <a:spcPts val="0"/>
              </a:spcAft>
              <a:buSzPts val="2040"/>
              <a:buNone/>
            </a:pPr>
            <a:endParaRPr dirty="0"/>
          </a:p>
          <a:p>
            <a:pPr marL="0" lvl="0" indent="0" algn="l" rtl="0">
              <a:spcBef>
                <a:spcPts val="480"/>
              </a:spcBef>
              <a:spcAft>
                <a:spcPts val="0"/>
              </a:spcAft>
              <a:buSzPts val="2040"/>
              <a:buNone/>
            </a:pPr>
            <a:endParaRPr dirty="0"/>
          </a:p>
        </p:txBody>
      </p:sp>
      <p:pic>
        <p:nvPicPr>
          <p:cNvPr id="4" name="Google Shape;220;p18"/>
          <p:cNvPicPr preferRelativeResize="0"/>
          <p:nvPr/>
        </p:nvPicPr>
        <p:blipFill rotWithShape="1">
          <a:blip r:embed="rId6">
            <a:alphaModFix/>
          </a:blip>
          <a:srcRect/>
          <a:stretch/>
        </p:blipFill>
        <p:spPr>
          <a:xfrm>
            <a:off x="388620" y="5006340"/>
            <a:ext cx="8755380" cy="1851660"/>
          </a:xfrm>
          <a:prstGeom prst="rect">
            <a:avLst/>
          </a:prstGeom>
          <a:noFill/>
          <a:ln>
            <a:noFill/>
          </a:ln>
        </p:spPr>
      </p:pic>
      <p:sp>
        <p:nvSpPr>
          <p:cNvPr id="5" name="Google Shape;221;p18"/>
          <p:cNvSpPr txBox="1"/>
          <p:nvPr/>
        </p:nvSpPr>
        <p:spPr>
          <a:xfrm rot="18949399">
            <a:off x="4274375" y="2795439"/>
            <a:ext cx="59817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imes New Roman"/>
              <a:buNone/>
            </a:pPr>
            <a:r>
              <a:rPr lang="en-US" sz="4400" b="1">
                <a:latin typeface="Times New Roman"/>
                <a:ea typeface="Times New Roman"/>
                <a:cs typeface="Times New Roman"/>
                <a:sym typeface="Times New Roman"/>
              </a:rPr>
              <a:t>Overview</a:t>
            </a:r>
            <a:endParaRPr/>
          </a:p>
        </p:txBody>
      </p:sp>
      <p:sp>
        <p:nvSpPr>
          <p:cNvPr id="105" name="Google Shape;105;p2"/>
          <p:cNvSpPr txBox="1">
            <a:spLocks noGrp="1"/>
          </p:cNvSpPr>
          <p:nvPr>
            <p:ph type="body" idx="1"/>
          </p:nvPr>
        </p:nvSpPr>
        <p:spPr>
          <a:xfrm>
            <a:off x="457201" y="1399032"/>
            <a:ext cx="4038600" cy="4718304"/>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720"/>
              <a:buChar char="•"/>
            </a:pPr>
            <a:r>
              <a:rPr lang="en-US" sz="3200"/>
              <a:t>A strategic and purposeful agenda for faculty diversification</a:t>
            </a:r>
            <a:endParaRPr/>
          </a:p>
          <a:p>
            <a:pPr marL="182880" lvl="0" indent="-182880" algn="l" rtl="0">
              <a:lnSpc>
                <a:spcPct val="90000"/>
              </a:lnSpc>
              <a:spcBef>
                <a:spcPts val="640"/>
              </a:spcBef>
              <a:spcAft>
                <a:spcPts val="0"/>
              </a:spcAft>
              <a:buSzPts val="2720"/>
              <a:buChar char="•"/>
            </a:pPr>
            <a:r>
              <a:rPr lang="en-US" sz="3200"/>
              <a:t>Understanding the data and going deeper</a:t>
            </a:r>
            <a:endParaRPr/>
          </a:p>
          <a:p>
            <a:pPr marL="182880" lvl="0" indent="-182880" algn="l" rtl="0">
              <a:lnSpc>
                <a:spcPct val="90000"/>
              </a:lnSpc>
              <a:spcBef>
                <a:spcPts val="640"/>
              </a:spcBef>
              <a:spcAft>
                <a:spcPts val="0"/>
              </a:spcAft>
              <a:buSzPts val="2720"/>
              <a:buChar char="•"/>
            </a:pPr>
            <a:r>
              <a:rPr lang="en-US" sz="3200"/>
              <a:t>Framework for action at the local level</a:t>
            </a:r>
            <a:endParaRPr/>
          </a:p>
          <a:p>
            <a:pPr marL="182880" lvl="0" indent="-10159" algn="l" rtl="0">
              <a:lnSpc>
                <a:spcPct val="90000"/>
              </a:lnSpc>
              <a:spcBef>
                <a:spcPts val="640"/>
              </a:spcBef>
              <a:spcAft>
                <a:spcPts val="0"/>
              </a:spcAft>
              <a:buSzPts val="2720"/>
              <a:buNone/>
            </a:pPr>
            <a:endParaRPr sz="3200"/>
          </a:p>
          <a:p>
            <a:pPr marL="0" lvl="0" indent="0" algn="l" rtl="0">
              <a:lnSpc>
                <a:spcPct val="90000"/>
              </a:lnSpc>
              <a:spcBef>
                <a:spcPts val="560"/>
              </a:spcBef>
              <a:spcAft>
                <a:spcPts val="0"/>
              </a:spcAft>
              <a:buSzPts val="2380"/>
              <a:buNone/>
            </a:pPr>
            <a:endParaRPr>
              <a:latin typeface="Times New Roman"/>
              <a:ea typeface="Times New Roman"/>
              <a:cs typeface="Times New Roman"/>
              <a:sym typeface="Times New Roman"/>
            </a:endParaRPr>
          </a:p>
        </p:txBody>
      </p:sp>
      <p:pic>
        <p:nvPicPr>
          <p:cNvPr id="106" name="Google Shape;106;p2" descr="Image result for diversity"/>
          <p:cNvPicPr preferRelativeResize="0">
            <a:picLocks noGrp="1"/>
          </p:cNvPicPr>
          <p:nvPr>
            <p:ph type="body" idx="2"/>
          </p:nvPr>
        </p:nvPicPr>
        <p:blipFill rotWithShape="1">
          <a:blip r:embed="rId3">
            <a:alphaModFix/>
          </a:blip>
          <a:srcRect/>
          <a:stretch/>
        </p:blipFill>
        <p:spPr>
          <a:xfrm>
            <a:off x="4648200" y="2065574"/>
            <a:ext cx="4038600" cy="3933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b="1"/>
              <a:t>Data Inquiry &amp; Curiosity</a:t>
            </a:r>
            <a:endParaRPr/>
          </a:p>
        </p:txBody>
      </p:sp>
      <p:sp>
        <p:nvSpPr>
          <p:cNvPr id="112" name="Google Shape;112;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800" dirty="0"/>
              <a:t>Establish guiding principles: </a:t>
            </a:r>
            <a:endParaRPr sz="2800" dirty="0"/>
          </a:p>
          <a:p>
            <a:pPr marL="0" lvl="0" indent="0" algn="l" rtl="0">
              <a:spcBef>
                <a:spcPts val="480"/>
              </a:spcBef>
              <a:spcAft>
                <a:spcPts val="0"/>
              </a:spcAft>
              <a:buSzPts val="2040"/>
              <a:buNone/>
            </a:pPr>
            <a:endParaRPr dirty="0"/>
          </a:p>
          <a:p>
            <a:pPr marL="457200" lvl="0" indent="-457200" algn="l" rtl="0">
              <a:spcBef>
                <a:spcPts val="480"/>
              </a:spcBef>
              <a:spcAft>
                <a:spcPts val="0"/>
              </a:spcAft>
              <a:buSzPts val="2040"/>
              <a:buFont typeface="Arial"/>
              <a:buAutoNum type="arabicPeriod"/>
            </a:pPr>
            <a:r>
              <a:rPr lang="en-US" sz="2800" dirty="0"/>
              <a:t>Using longitudinal data</a:t>
            </a:r>
            <a:endParaRPr sz="2800" dirty="0"/>
          </a:p>
          <a:p>
            <a:pPr marL="457200" lvl="0" indent="-457200" algn="l" rtl="0">
              <a:spcBef>
                <a:spcPts val="480"/>
              </a:spcBef>
              <a:spcAft>
                <a:spcPts val="0"/>
              </a:spcAft>
              <a:buSzPts val="2040"/>
              <a:buFont typeface="Arial"/>
              <a:buAutoNum type="arabicPeriod"/>
            </a:pPr>
            <a:r>
              <a:rPr lang="en-US" sz="2800" dirty="0"/>
              <a:t>Use data in context</a:t>
            </a:r>
            <a:endParaRPr sz="2800" dirty="0"/>
          </a:p>
          <a:p>
            <a:pPr marL="457200" lvl="0" indent="-457200" algn="l" rtl="0">
              <a:spcBef>
                <a:spcPts val="480"/>
              </a:spcBef>
              <a:spcAft>
                <a:spcPts val="0"/>
              </a:spcAft>
              <a:buSzPts val="2040"/>
              <a:buFont typeface="Arial"/>
              <a:buAutoNum type="arabicPeriod"/>
            </a:pPr>
            <a:r>
              <a:rPr lang="en-US" sz="2800" dirty="0"/>
              <a:t>Look for direct and indirect data</a:t>
            </a:r>
            <a:endParaRPr sz="2800" dirty="0"/>
          </a:p>
          <a:p>
            <a:pPr marL="457200" lvl="0" indent="-457200" algn="l" rtl="0">
              <a:spcBef>
                <a:spcPts val="480"/>
              </a:spcBef>
              <a:spcAft>
                <a:spcPts val="0"/>
              </a:spcAft>
              <a:buSzPts val="2040"/>
              <a:buFont typeface="Arial"/>
              <a:buAutoNum type="arabicPeriod"/>
            </a:pPr>
            <a:r>
              <a:rPr lang="en-US" sz="2800" dirty="0"/>
              <a:t>Consider aggregated and disaggregated data</a:t>
            </a:r>
            <a:endParaRPr sz="2800" dirty="0"/>
          </a:p>
          <a:p>
            <a:pPr marL="457200" lvl="0" indent="-457200" algn="l" rtl="0">
              <a:spcBef>
                <a:spcPts val="480"/>
              </a:spcBef>
              <a:spcAft>
                <a:spcPts val="0"/>
              </a:spcAft>
              <a:buSzPts val="2040"/>
              <a:buFont typeface="Arial"/>
              <a:buAutoNum type="arabicPeriod"/>
            </a:pPr>
            <a:r>
              <a:rPr lang="en-US" sz="2800" dirty="0"/>
              <a:t>Focus on data that is actionable</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rot="-5400000">
            <a:off x="-1434450" y="3017350"/>
            <a:ext cx="51738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4000"/>
              <a:buFont typeface="Arial"/>
              <a:buNone/>
            </a:pPr>
            <a:r>
              <a:rPr lang="en-US" b="1"/>
              <a:t>Student Equity Gaps</a:t>
            </a:r>
            <a:endParaRPr/>
          </a:p>
        </p:txBody>
      </p:sp>
      <p:pic>
        <p:nvPicPr>
          <p:cNvPr id="160" name="Google Shape;160;p9"/>
          <p:cNvPicPr preferRelativeResize="0">
            <a:picLocks noGrp="1"/>
          </p:cNvPicPr>
          <p:nvPr>
            <p:ph type="body" idx="1"/>
          </p:nvPr>
        </p:nvPicPr>
        <p:blipFill rotWithShape="1">
          <a:blip r:embed="rId3">
            <a:alphaModFix/>
          </a:blip>
          <a:srcRect/>
          <a:stretch/>
        </p:blipFill>
        <p:spPr>
          <a:xfrm>
            <a:off x="2021400" y="406850"/>
            <a:ext cx="7122600" cy="6621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a:picLocks noGrp="1"/>
          </p:cNvPicPr>
          <p:nvPr>
            <p:ph type="body" idx="1"/>
          </p:nvPr>
        </p:nvPicPr>
        <p:blipFill rotWithShape="1">
          <a:blip r:embed="rId3">
            <a:alphaModFix/>
          </a:blip>
          <a:srcRect/>
          <a:stretch/>
        </p:blipFill>
        <p:spPr>
          <a:xfrm>
            <a:off x="634049" y="697230"/>
            <a:ext cx="7995601" cy="5867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5"/>
          <p:cNvSpPr txBox="1">
            <a:spLocks noGrp="1"/>
          </p:cNvSpPr>
          <p:nvPr>
            <p:ph type="body" idx="1"/>
          </p:nvPr>
        </p:nvSpPr>
        <p:spPr>
          <a:xfrm>
            <a:off x="442234" y="2394954"/>
            <a:ext cx="4097100" cy="3479700"/>
          </a:xfrm>
          <a:prstGeom prst="rect">
            <a:avLst/>
          </a:prstGeom>
          <a:noFill/>
          <a:ln>
            <a:noFill/>
          </a:ln>
        </p:spPr>
        <p:txBody>
          <a:bodyPr spcFirstLastPara="1" wrap="square" lIns="91425" tIns="45700" rIns="91425" bIns="45700" anchor="t" anchorCtr="0">
            <a:normAutofit/>
          </a:bodyPr>
          <a:lstStyle/>
          <a:p>
            <a:pPr marL="0" lvl="0" indent="0" algn="l" rtl="0">
              <a:spcBef>
                <a:spcPts val="480"/>
              </a:spcBef>
              <a:spcAft>
                <a:spcPts val="0"/>
              </a:spcAft>
              <a:buSzPts val="2040"/>
              <a:buNone/>
            </a:pPr>
            <a:endParaRPr dirty="0"/>
          </a:p>
          <a:p>
            <a:pPr marL="0" lvl="0" indent="0" algn="l" rtl="0">
              <a:spcBef>
                <a:spcPts val="480"/>
              </a:spcBef>
              <a:spcAft>
                <a:spcPts val="0"/>
              </a:spcAft>
              <a:buSzPts val="2040"/>
              <a:buNone/>
            </a:pPr>
            <a:endParaRPr dirty="0"/>
          </a:p>
        </p:txBody>
      </p:sp>
      <p:pic>
        <p:nvPicPr>
          <p:cNvPr id="128" name="Google Shape;128;p5"/>
          <p:cNvPicPr preferRelativeResize="0"/>
          <p:nvPr/>
        </p:nvPicPr>
        <p:blipFill rotWithShape="1">
          <a:blip r:embed="rId3">
            <a:alphaModFix/>
          </a:blip>
          <a:srcRect/>
          <a:stretch/>
        </p:blipFill>
        <p:spPr>
          <a:xfrm>
            <a:off x="2683042" y="5437635"/>
            <a:ext cx="3826042" cy="1126229"/>
          </a:xfrm>
          <a:prstGeom prst="rect">
            <a:avLst/>
          </a:prstGeom>
          <a:noFill/>
          <a:ln>
            <a:noFill/>
          </a:ln>
        </p:spPr>
      </p:pic>
      <p:sp>
        <p:nvSpPr>
          <p:cNvPr id="2" name="Title 1"/>
          <p:cNvSpPr>
            <a:spLocks noGrp="1"/>
          </p:cNvSpPr>
          <p:nvPr>
            <p:ph type="title"/>
          </p:nvPr>
        </p:nvSpPr>
        <p:spPr/>
        <p:txBody>
          <a:bodyPr/>
          <a:lstStyle/>
          <a:p>
            <a:r>
              <a:rPr lang="en-US" dirty="0" smtClean="0"/>
              <a:t>CCCs – Faculty &amp; Students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1733178"/>
              </p:ext>
            </p:extLst>
          </p:nvPr>
        </p:nvGraphicFramePr>
        <p:xfrm>
          <a:off x="457200" y="1790196"/>
          <a:ext cx="8244567" cy="2952709"/>
        </p:xfrm>
        <a:graphic>
          <a:graphicData uri="http://schemas.openxmlformats.org/drawingml/2006/table">
            <a:tbl>
              <a:tblPr firstRow="1" bandRow="1">
                <a:tableStyleId>{5C22544A-7EE6-4342-B048-85BDC9FD1C3A}</a:tableStyleId>
              </a:tblPr>
              <a:tblGrid>
                <a:gridCol w="2748189"/>
                <a:gridCol w="2748189"/>
                <a:gridCol w="2748189"/>
              </a:tblGrid>
              <a:tr h="391516">
                <a:tc>
                  <a:txBody>
                    <a:bodyPr/>
                    <a:lstStyle/>
                    <a:p>
                      <a:pPr algn="ctr"/>
                      <a:r>
                        <a:rPr lang="en-US" sz="2400" dirty="0" smtClean="0"/>
                        <a:t>FT FACULTY</a:t>
                      </a:r>
                      <a:endParaRPr lang="en-US" sz="2400" dirty="0"/>
                    </a:p>
                  </a:txBody>
                  <a:tcPr/>
                </a:tc>
                <a:tc>
                  <a:txBody>
                    <a:bodyPr/>
                    <a:lstStyle/>
                    <a:p>
                      <a:pPr algn="ctr"/>
                      <a:r>
                        <a:rPr lang="en-US" sz="2400" dirty="0" smtClean="0"/>
                        <a:t>Fall</a:t>
                      </a:r>
                      <a:r>
                        <a:rPr lang="en-US" sz="2400" baseline="0" dirty="0" smtClean="0"/>
                        <a:t> 2018</a:t>
                      </a:r>
                      <a:endParaRPr lang="en-US" sz="2400" dirty="0"/>
                    </a:p>
                  </a:txBody>
                  <a:tcPr/>
                </a:tc>
                <a:tc>
                  <a:txBody>
                    <a:bodyPr/>
                    <a:lstStyle/>
                    <a:p>
                      <a:pPr algn="ctr"/>
                      <a:r>
                        <a:rPr lang="en-US" sz="2400" dirty="0" smtClean="0"/>
                        <a:t>STUDENTS</a:t>
                      </a:r>
                      <a:endParaRPr lang="en-US" sz="2400" dirty="0"/>
                    </a:p>
                  </a:txBody>
                  <a:tcPr/>
                </a:tc>
              </a:tr>
              <a:tr h="490985">
                <a:tc>
                  <a:txBody>
                    <a:bodyPr/>
                    <a:lstStyle/>
                    <a:p>
                      <a:pPr algn="ctr"/>
                      <a:r>
                        <a:rPr lang="en-US" sz="2400" dirty="0" smtClean="0"/>
                        <a:t>55%</a:t>
                      </a:r>
                      <a:endParaRPr lang="en-US" sz="2400" dirty="0"/>
                    </a:p>
                  </a:txBody>
                  <a:tcPr/>
                </a:tc>
                <a:tc>
                  <a:txBody>
                    <a:bodyPr/>
                    <a:lstStyle/>
                    <a:p>
                      <a:pPr algn="ctr"/>
                      <a:r>
                        <a:rPr lang="en-US" sz="2400" dirty="0" smtClean="0"/>
                        <a:t>Female</a:t>
                      </a:r>
                      <a:endParaRPr lang="en-US" sz="2400" dirty="0"/>
                    </a:p>
                  </a:txBody>
                  <a:tcPr/>
                </a:tc>
                <a:tc>
                  <a:txBody>
                    <a:bodyPr/>
                    <a:lstStyle/>
                    <a:p>
                      <a:pPr algn="ctr"/>
                      <a:r>
                        <a:rPr lang="en-US" sz="2400" dirty="0" smtClean="0"/>
                        <a:t>54%</a:t>
                      </a:r>
                      <a:endParaRPr lang="en-US" sz="2400" dirty="0"/>
                    </a:p>
                  </a:txBody>
                  <a:tcPr/>
                </a:tc>
              </a:tr>
              <a:tr h="531569">
                <a:tc>
                  <a:txBody>
                    <a:bodyPr/>
                    <a:lstStyle/>
                    <a:p>
                      <a:pPr algn="ctr"/>
                      <a:r>
                        <a:rPr lang="en-US" sz="2400" dirty="0" smtClean="0"/>
                        <a:t>5.88%</a:t>
                      </a:r>
                      <a:endParaRPr lang="en-US" sz="2400" dirty="0"/>
                    </a:p>
                  </a:txBody>
                  <a:tcPr/>
                </a:tc>
                <a:tc>
                  <a:txBody>
                    <a:bodyPr/>
                    <a:lstStyle/>
                    <a:p>
                      <a:pPr algn="ctr"/>
                      <a:r>
                        <a:rPr lang="en-US" sz="2400" dirty="0" smtClean="0"/>
                        <a:t>African American</a:t>
                      </a:r>
                    </a:p>
                  </a:txBody>
                  <a:tcPr/>
                </a:tc>
                <a:tc>
                  <a:txBody>
                    <a:bodyPr/>
                    <a:lstStyle/>
                    <a:p>
                      <a:pPr algn="ctr"/>
                      <a:r>
                        <a:rPr lang="en-US" sz="2400" dirty="0" smtClean="0"/>
                        <a:t>5.59%</a:t>
                      </a:r>
                      <a:endParaRPr lang="en-US" sz="2400" dirty="0"/>
                    </a:p>
                  </a:txBody>
                  <a:tcPr/>
                </a:tc>
              </a:tr>
              <a:tr h="490985">
                <a:tc>
                  <a:txBody>
                    <a:bodyPr/>
                    <a:lstStyle/>
                    <a:p>
                      <a:pPr algn="ctr"/>
                      <a:r>
                        <a:rPr lang="en-US" sz="2400" dirty="0" smtClean="0"/>
                        <a:t>16.63%</a:t>
                      </a:r>
                      <a:endParaRPr lang="en-US" sz="2400" dirty="0"/>
                    </a:p>
                  </a:txBody>
                  <a:tcPr/>
                </a:tc>
                <a:tc>
                  <a:txBody>
                    <a:bodyPr/>
                    <a:lstStyle/>
                    <a:p>
                      <a:pPr algn="ctr"/>
                      <a:r>
                        <a:rPr lang="en-US" sz="2400" dirty="0" smtClean="0"/>
                        <a:t>Hispanic</a:t>
                      </a:r>
                      <a:endParaRPr lang="en-US" sz="2400" dirty="0"/>
                    </a:p>
                  </a:txBody>
                  <a:tcPr/>
                </a:tc>
                <a:tc>
                  <a:txBody>
                    <a:bodyPr/>
                    <a:lstStyle/>
                    <a:p>
                      <a:pPr algn="ctr"/>
                      <a:r>
                        <a:rPr lang="en-US" sz="2400" dirty="0" smtClean="0"/>
                        <a:t>46.21%</a:t>
                      </a:r>
                      <a:endParaRPr lang="en-US" sz="2400" dirty="0"/>
                    </a:p>
                  </a:txBody>
                  <a:tcPr/>
                </a:tc>
              </a:tr>
              <a:tr h="490985">
                <a:tc>
                  <a:txBody>
                    <a:bodyPr/>
                    <a:lstStyle/>
                    <a:p>
                      <a:pPr algn="ctr"/>
                      <a:r>
                        <a:rPr lang="en-US" sz="2400" dirty="0" smtClean="0"/>
                        <a:t>0.64%</a:t>
                      </a:r>
                      <a:endParaRPr lang="en-US" sz="2400" dirty="0"/>
                    </a:p>
                  </a:txBody>
                  <a:tcPr/>
                </a:tc>
                <a:tc>
                  <a:txBody>
                    <a:bodyPr/>
                    <a:lstStyle/>
                    <a:p>
                      <a:pPr algn="ctr"/>
                      <a:r>
                        <a:rPr lang="en-US" sz="2400" dirty="0" smtClean="0"/>
                        <a:t>Native American</a:t>
                      </a:r>
                      <a:endParaRPr lang="en-US" sz="2400" dirty="0"/>
                    </a:p>
                  </a:txBody>
                  <a:tcPr/>
                </a:tc>
                <a:tc>
                  <a:txBody>
                    <a:bodyPr/>
                    <a:lstStyle/>
                    <a:p>
                      <a:pPr algn="ctr"/>
                      <a:r>
                        <a:rPr lang="en-US" sz="2400" dirty="0" smtClean="0"/>
                        <a:t>0.45%</a:t>
                      </a:r>
                      <a:endParaRPr lang="en-US" sz="2400" dirty="0"/>
                    </a:p>
                  </a:txBody>
                  <a:tcPr/>
                </a:tc>
              </a:tr>
              <a:tr h="490985">
                <a:tc>
                  <a:txBody>
                    <a:bodyPr/>
                    <a:lstStyle/>
                    <a:p>
                      <a:pPr algn="ctr"/>
                      <a:r>
                        <a:rPr lang="en-US" sz="2400" dirty="0" smtClean="0"/>
                        <a:t>0.48%</a:t>
                      </a:r>
                      <a:endParaRPr lang="en-US" sz="2400" dirty="0"/>
                    </a:p>
                  </a:txBody>
                  <a:tcPr/>
                </a:tc>
                <a:tc>
                  <a:txBody>
                    <a:bodyPr/>
                    <a:lstStyle/>
                    <a:p>
                      <a:pPr algn="ctr"/>
                      <a:r>
                        <a:rPr lang="en-US" sz="2400" dirty="0" smtClean="0"/>
                        <a:t>Pacific Islander</a:t>
                      </a:r>
                      <a:endParaRPr lang="en-US" sz="2400" dirty="0"/>
                    </a:p>
                  </a:txBody>
                  <a:tcPr/>
                </a:tc>
                <a:tc>
                  <a:txBody>
                    <a:bodyPr/>
                    <a:lstStyle/>
                    <a:p>
                      <a:pPr algn="ctr"/>
                      <a:r>
                        <a:rPr lang="en-US" sz="2400" dirty="0" smtClean="0"/>
                        <a:t>0.39%</a:t>
                      </a:r>
                      <a:endParaRPr lang="en-US" sz="2400" dirty="0"/>
                    </a:p>
                  </a:txBody>
                  <a:tcPr/>
                </a:tc>
              </a:tr>
            </a:tbl>
          </a:graphicData>
        </a:graphic>
      </p:graphicFrame>
    </p:spTree>
    <p:extLst>
      <p:ext uri="{BB962C8B-B14F-4D97-AF65-F5344CB8AC3E}">
        <p14:creationId xmlns:p14="http://schemas.microsoft.com/office/powerpoint/2010/main" val="184070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8" name="Google Shape;138;p6"/>
          <p:cNvPicPr preferRelativeResize="0"/>
          <p:nvPr/>
        </p:nvPicPr>
        <p:blipFill rotWithShape="1">
          <a:blip r:embed="rId3">
            <a:alphaModFix/>
          </a:blip>
          <a:srcRect/>
          <a:stretch/>
        </p:blipFill>
        <p:spPr>
          <a:xfrm>
            <a:off x="2437222" y="5190505"/>
            <a:ext cx="3898232" cy="1286528"/>
          </a:xfrm>
          <a:prstGeom prst="rect">
            <a:avLst/>
          </a:prstGeom>
          <a:noFill/>
          <a:ln>
            <a:noFill/>
          </a:ln>
        </p:spPr>
      </p:pic>
      <p:sp>
        <p:nvSpPr>
          <p:cNvPr id="2" name="Text Placeholder 1"/>
          <p:cNvSpPr>
            <a:spLocks noGrp="1"/>
          </p:cNvSpPr>
          <p:nvPr>
            <p:ph type="body" idx="1"/>
          </p:nvPr>
        </p:nvSpPr>
        <p:spPr>
          <a:xfrm>
            <a:off x="457200" y="1600233"/>
            <a:ext cx="8229600" cy="4876800"/>
          </a:xfrm>
        </p:spPr>
        <p:txBody>
          <a:bodyPr/>
          <a:lstStyle/>
          <a:p>
            <a:endParaRPr lang="en-US" dirty="0"/>
          </a:p>
        </p:txBody>
      </p:sp>
      <p:sp>
        <p:nvSpPr>
          <p:cNvPr id="3" name="Title 2"/>
          <p:cNvSpPr>
            <a:spLocks noGrp="1"/>
          </p:cNvSpPr>
          <p:nvPr>
            <p:ph type="title"/>
          </p:nvPr>
        </p:nvSpPr>
        <p:spPr/>
        <p:txBody>
          <a:bodyPr/>
          <a:lstStyle/>
          <a:p>
            <a:r>
              <a:rPr lang="en-US" dirty="0" smtClean="0"/>
              <a:t>CCCs – FT &amp; PT Faculty</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22454759"/>
              </p:ext>
            </p:extLst>
          </p:nvPr>
        </p:nvGraphicFramePr>
        <p:xfrm>
          <a:off x="457200" y="1790196"/>
          <a:ext cx="8244567" cy="2952709"/>
        </p:xfrm>
        <a:graphic>
          <a:graphicData uri="http://schemas.openxmlformats.org/drawingml/2006/table">
            <a:tbl>
              <a:tblPr firstRow="1" bandRow="1">
                <a:tableStyleId>{5C22544A-7EE6-4342-B048-85BDC9FD1C3A}</a:tableStyleId>
              </a:tblPr>
              <a:tblGrid>
                <a:gridCol w="2748189"/>
                <a:gridCol w="2748189"/>
                <a:gridCol w="2748189"/>
              </a:tblGrid>
              <a:tr h="391516">
                <a:tc>
                  <a:txBody>
                    <a:bodyPr/>
                    <a:lstStyle/>
                    <a:p>
                      <a:pPr algn="ctr"/>
                      <a:r>
                        <a:rPr lang="en-US" sz="2400" dirty="0" smtClean="0"/>
                        <a:t>FT FACULTY</a:t>
                      </a:r>
                      <a:endParaRPr lang="en-US" sz="2400" dirty="0"/>
                    </a:p>
                  </a:txBody>
                  <a:tcPr/>
                </a:tc>
                <a:tc>
                  <a:txBody>
                    <a:bodyPr/>
                    <a:lstStyle/>
                    <a:p>
                      <a:pPr algn="ctr"/>
                      <a:r>
                        <a:rPr lang="en-US" sz="2400" dirty="0" smtClean="0"/>
                        <a:t>Fall</a:t>
                      </a:r>
                      <a:r>
                        <a:rPr lang="en-US" sz="2400" baseline="0" dirty="0" smtClean="0"/>
                        <a:t> 2018</a:t>
                      </a:r>
                      <a:endParaRPr lang="en-US" sz="2400" dirty="0"/>
                    </a:p>
                  </a:txBody>
                  <a:tcPr/>
                </a:tc>
                <a:tc>
                  <a:txBody>
                    <a:bodyPr/>
                    <a:lstStyle/>
                    <a:p>
                      <a:pPr algn="ctr"/>
                      <a:r>
                        <a:rPr lang="en-US" sz="2400" dirty="0" smtClean="0"/>
                        <a:t>PT Faculty</a:t>
                      </a:r>
                      <a:endParaRPr lang="en-US" sz="2400" dirty="0"/>
                    </a:p>
                  </a:txBody>
                  <a:tcPr/>
                </a:tc>
              </a:tr>
              <a:tr h="490985">
                <a:tc>
                  <a:txBody>
                    <a:bodyPr/>
                    <a:lstStyle/>
                    <a:p>
                      <a:pPr algn="ctr"/>
                      <a:r>
                        <a:rPr lang="en-US" sz="2400" dirty="0" smtClean="0"/>
                        <a:t>55%</a:t>
                      </a:r>
                      <a:endParaRPr lang="en-US" sz="2400" dirty="0"/>
                    </a:p>
                  </a:txBody>
                  <a:tcPr/>
                </a:tc>
                <a:tc>
                  <a:txBody>
                    <a:bodyPr/>
                    <a:lstStyle/>
                    <a:p>
                      <a:pPr algn="ctr"/>
                      <a:r>
                        <a:rPr lang="en-US" sz="2400" dirty="0" smtClean="0"/>
                        <a:t>Female</a:t>
                      </a:r>
                      <a:endParaRPr lang="en-US" sz="2400" dirty="0"/>
                    </a:p>
                  </a:txBody>
                  <a:tcPr/>
                </a:tc>
                <a:tc>
                  <a:txBody>
                    <a:bodyPr/>
                    <a:lstStyle/>
                    <a:p>
                      <a:pPr algn="ctr"/>
                      <a:r>
                        <a:rPr lang="en-US" sz="2400" dirty="0" smtClean="0"/>
                        <a:t>52%</a:t>
                      </a:r>
                      <a:endParaRPr lang="en-US" sz="2400" dirty="0"/>
                    </a:p>
                  </a:txBody>
                  <a:tcPr/>
                </a:tc>
              </a:tr>
              <a:tr h="531569">
                <a:tc>
                  <a:txBody>
                    <a:bodyPr/>
                    <a:lstStyle/>
                    <a:p>
                      <a:pPr algn="ctr"/>
                      <a:r>
                        <a:rPr lang="en-US" sz="2400" dirty="0" smtClean="0"/>
                        <a:t>5.88%</a:t>
                      </a:r>
                      <a:endParaRPr lang="en-US" sz="2400" dirty="0"/>
                    </a:p>
                  </a:txBody>
                  <a:tcPr/>
                </a:tc>
                <a:tc>
                  <a:txBody>
                    <a:bodyPr/>
                    <a:lstStyle/>
                    <a:p>
                      <a:pPr algn="ctr"/>
                      <a:r>
                        <a:rPr lang="en-US" sz="2400" dirty="0" smtClean="0"/>
                        <a:t>African American</a:t>
                      </a:r>
                    </a:p>
                  </a:txBody>
                  <a:tcPr/>
                </a:tc>
                <a:tc>
                  <a:txBody>
                    <a:bodyPr/>
                    <a:lstStyle/>
                    <a:p>
                      <a:pPr algn="ctr"/>
                      <a:r>
                        <a:rPr lang="en-US" sz="2400" dirty="0" smtClean="0"/>
                        <a:t>5.40%</a:t>
                      </a:r>
                      <a:endParaRPr lang="en-US" sz="2400" dirty="0"/>
                    </a:p>
                  </a:txBody>
                  <a:tcPr/>
                </a:tc>
              </a:tr>
              <a:tr h="490985">
                <a:tc>
                  <a:txBody>
                    <a:bodyPr/>
                    <a:lstStyle/>
                    <a:p>
                      <a:pPr algn="ctr"/>
                      <a:r>
                        <a:rPr lang="en-US" sz="2400" dirty="0" smtClean="0"/>
                        <a:t>16.63%</a:t>
                      </a:r>
                      <a:endParaRPr lang="en-US" sz="2400" dirty="0"/>
                    </a:p>
                  </a:txBody>
                  <a:tcPr/>
                </a:tc>
                <a:tc>
                  <a:txBody>
                    <a:bodyPr/>
                    <a:lstStyle/>
                    <a:p>
                      <a:pPr algn="ctr"/>
                      <a:r>
                        <a:rPr lang="en-US" sz="2400" dirty="0" smtClean="0"/>
                        <a:t>Hispanic</a:t>
                      </a:r>
                      <a:endParaRPr lang="en-US" sz="2400" dirty="0"/>
                    </a:p>
                  </a:txBody>
                  <a:tcPr/>
                </a:tc>
                <a:tc>
                  <a:txBody>
                    <a:bodyPr/>
                    <a:lstStyle/>
                    <a:p>
                      <a:pPr algn="ctr"/>
                      <a:r>
                        <a:rPr lang="en-US" sz="2400" dirty="0" smtClean="0"/>
                        <a:t>15.27%</a:t>
                      </a:r>
                      <a:endParaRPr lang="en-US" sz="2400" dirty="0"/>
                    </a:p>
                  </a:txBody>
                  <a:tcPr/>
                </a:tc>
              </a:tr>
              <a:tr h="490985">
                <a:tc>
                  <a:txBody>
                    <a:bodyPr/>
                    <a:lstStyle/>
                    <a:p>
                      <a:pPr algn="ctr"/>
                      <a:r>
                        <a:rPr lang="en-US" sz="2400" dirty="0" smtClean="0"/>
                        <a:t>0.64%</a:t>
                      </a:r>
                      <a:endParaRPr lang="en-US" sz="2400" dirty="0"/>
                    </a:p>
                  </a:txBody>
                  <a:tcPr/>
                </a:tc>
                <a:tc>
                  <a:txBody>
                    <a:bodyPr/>
                    <a:lstStyle/>
                    <a:p>
                      <a:pPr algn="ctr"/>
                      <a:r>
                        <a:rPr lang="en-US" sz="2400" dirty="0" smtClean="0"/>
                        <a:t>Native American</a:t>
                      </a:r>
                      <a:endParaRPr lang="en-US" sz="2400" dirty="0"/>
                    </a:p>
                  </a:txBody>
                  <a:tcPr/>
                </a:tc>
                <a:tc>
                  <a:txBody>
                    <a:bodyPr/>
                    <a:lstStyle/>
                    <a:p>
                      <a:pPr algn="ctr"/>
                      <a:r>
                        <a:rPr lang="en-US" sz="2400" dirty="0" smtClean="0"/>
                        <a:t>0.60%</a:t>
                      </a:r>
                      <a:endParaRPr lang="en-US" sz="2400" dirty="0"/>
                    </a:p>
                  </a:txBody>
                  <a:tcPr/>
                </a:tc>
              </a:tr>
              <a:tr h="490985">
                <a:tc>
                  <a:txBody>
                    <a:bodyPr/>
                    <a:lstStyle/>
                    <a:p>
                      <a:pPr algn="ctr"/>
                      <a:r>
                        <a:rPr lang="en-US" sz="2400" dirty="0" smtClean="0"/>
                        <a:t>0.48%</a:t>
                      </a:r>
                      <a:endParaRPr lang="en-US" sz="2400" dirty="0"/>
                    </a:p>
                  </a:txBody>
                  <a:tcPr/>
                </a:tc>
                <a:tc>
                  <a:txBody>
                    <a:bodyPr/>
                    <a:lstStyle/>
                    <a:p>
                      <a:pPr algn="ctr"/>
                      <a:r>
                        <a:rPr lang="en-US" sz="2400" dirty="0" smtClean="0"/>
                        <a:t>Pacific Islander</a:t>
                      </a:r>
                      <a:endParaRPr lang="en-US" sz="2400" dirty="0"/>
                    </a:p>
                  </a:txBody>
                  <a:tcPr/>
                </a:tc>
                <a:tc>
                  <a:txBody>
                    <a:bodyPr/>
                    <a:lstStyle/>
                    <a:p>
                      <a:pPr algn="ctr"/>
                      <a:r>
                        <a:rPr lang="en-US" sz="2400" dirty="0" smtClean="0"/>
                        <a:t>0.47%</a:t>
                      </a:r>
                      <a:endParaRPr lang="en-US" sz="2400" dirty="0"/>
                    </a:p>
                  </a:txBody>
                  <a:tcPr/>
                </a:tc>
              </a:tr>
            </a:tbl>
          </a:graphicData>
        </a:graphic>
      </p:graphicFrame>
    </p:spTree>
    <p:extLst>
      <p:ext uri="{BB962C8B-B14F-4D97-AF65-F5344CB8AC3E}">
        <p14:creationId xmlns:p14="http://schemas.microsoft.com/office/powerpoint/2010/main" val="172017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8" name="Google Shape;148;p7"/>
          <p:cNvPicPr preferRelativeResize="0"/>
          <p:nvPr/>
        </p:nvPicPr>
        <p:blipFill rotWithShape="1">
          <a:blip r:embed="rId3">
            <a:alphaModFix/>
          </a:blip>
          <a:srcRect/>
          <a:stretch/>
        </p:blipFill>
        <p:spPr>
          <a:xfrm>
            <a:off x="2255697" y="5496656"/>
            <a:ext cx="4632608" cy="1179329"/>
          </a:xfrm>
          <a:prstGeom prst="rect">
            <a:avLst/>
          </a:prstGeom>
          <a:noFill/>
          <a:ln>
            <a:noFill/>
          </a:ln>
        </p:spPr>
      </p:pic>
      <p:sp>
        <p:nvSpPr>
          <p:cNvPr id="2" name="Title 1"/>
          <p:cNvSpPr>
            <a:spLocks noGrp="1"/>
          </p:cNvSpPr>
          <p:nvPr>
            <p:ph type="title"/>
          </p:nvPr>
        </p:nvSpPr>
        <p:spPr/>
        <p:txBody>
          <a:bodyPr/>
          <a:lstStyle/>
          <a:p>
            <a:r>
              <a:rPr lang="en-US" dirty="0" smtClean="0"/>
              <a:t>CCCs &amp; Community</a:t>
            </a:r>
            <a:endParaRPr lang="en-US" dirty="0"/>
          </a:p>
        </p:txBody>
      </p:sp>
      <p:sp>
        <p:nvSpPr>
          <p:cNvPr id="3" name="Text Placeholder 2"/>
          <p:cNvSpPr>
            <a:spLocks noGrp="1"/>
          </p:cNvSpPr>
          <p:nvPr>
            <p:ph type="body" idx="1"/>
          </p:nvPr>
        </p:nvSpPr>
        <p:spPr>
          <a:xfrm>
            <a:off x="457200" y="1524000"/>
            <a:ext cx="8229600" cy="4876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56858009"/>
              </p:ext>
            </p:extLst>
          </p:nvPr>
        </p:nvGraphicFramePr>
        <p:xfrm>
          <a:off x="457200" y="1537242"/>
          <a:ext cx="8244567" cy="3684229"/>
        </p:xfrm>
        <a:graphic>
          <a:graphicData uri="http://schemas.openxmlformats.org/drawingml/2006/table">
            <a:tbl>
              <a:tblPr firstRow="1" bandRow="1">
                <a:tableStyleId>{5C22544A-7EE6-4342-B048-85BDC9FD1C3A}</a:tableStyleId>
              </a:tblPr>
              <a:tblGrid>
                <a:gridCol w="2748189"/>
                <a:gridCol w="2748189"/>
                <a:gridCol w="2748189"/>
              </a:tblGrid>
              <a:tr h="391516">
                <a:tc>
                  <a:txBody>
                    <a:bodyPr/>
                    <a:lstStyle/>
                    <a:p>
                      <a:pPr algn="ctr"/>
                      <a:r>
                        <a:rPr lang="en-US" sz="2400" dirty="0" smtClean="0"/>
                        <a:t>FT </a:t>
                      </a:r>
                      <a:r>
                        <a:rPr lang="en-US" sz="2400" dirty="0" smtClean="0"/>
                        <a:t>FACULTY</a:t>
                      </a:r>
                    </a:p>
                    <a:p>
                      <a:pPr algn="ctr"/>
                      <a:r>
                        <a:rPr lang="en-US" sz="2400" dirty="0" smtClean="0"/>
                        <a:t>(FALL 2018)</a:t>
                      </a:r>
                      <a:endParaRPr lang="en-US" sz="2400" dirty="0"/>
                    </a:p>
                  </a:txBody>
                  <a:tcPr/>
                </a:tc>
                <a:tc>
                  <a:txBody>
                    <a:bodyPr/>
                    <a:lstStyle/>
                    <a:p>
                      <a:pPr algn="ctr"/>
                      <a:endParaRPr lang="en-US" sz="2400" dirty="0"/>
                    </a:p>
                  </a:txBody>
                  <a:tcPr/>
                </a:tc>
                <a:tc>
                  <a:txBody>
                    <a:bodyPr/>
                    <a:lstStyle/>
                    <a:p>
                      <a:pPr algn="ctr"/>
                      <a:r>
                        <a:rPr lang="en-US" sz="2400" dirty="0" smtClean="0"/>
                        <a:t>CENSUS ESTIMATE </a:t>
                      </a:r>
                    </a:p>
                    <a:p>
                      <a:pPr algn="ctr"/>
                      <a:r>
                        <a:rPr lang="en-US" sz="2400" dirty="0" smtClean="0"/>
                        <a:t>(JULY</a:t>
                      </a:r>
                      <a:r>
                        <a:rPr lang="en-US" sz="2400" baseline="0" dirty="0" smtClean="0"/>
                        <a:t> 2018)</a:t>
                      </a:r>
                      <a:endParaRPr lang="en-US" sz="2400" dirty="0"/>
                    </a:p>
                  </a:txBody>
                  <a:tcPr/>
                </a:tc>
              </a:tr>
              <a:tr h="490985">
                <a:tc>
                  <a:txBody>
                    <a:bodyPr/>
                    <a:lstStyle/>
                    <a:p>
                      <a:pPr algn="ctr"/>
                      <a:r>
                        <a:rPr lang="en-US" sz="2400" dirty="0" smtClean="0"/>
                        <a:t>55%</a:t>
                      </a:r>
                      <a:endParaRPr lang="en-US" sz="2400" dirty="0"/>
                    </a:p>
                  </a:txBody>
                  <a:tcPr/>
                </a:tc>
                <a:tc>
                  <a:txBody>
                    <a:bodyPr/>
                    <a:lstStyle/>
                    <a:p>
                      <a:pPr algn="ctr"/>
                      <a:r>
                        <a:rPr lang="en-US" sz="2400" dirty="0" smtClean="0"/>
                        <a:t>Female</a:t>
                      </a:r>
                      <a:endParaRPr lang="en-US" sz="2400" dirty="0"/>
                    </a:p>
                  </a:txBody>
                  <a:tcPr/>
                </a:tc>
                <a:tc>
                  <a:txBody>
                    <a:bodyPr/>
                    <a:lstStyle/>
                    <a:p>
                      <a:pPr algn="ctr"/>
                      <a:r>
                        <a:rPr lang="en-US" sz="2400" dirty="0" smtClean="0"/>
                        <a:t>50.3%</a:t>
                      </a:r>
                      <a:endParaRPr lang="en-US" sz="2400" dirty="0"/>
                    </a:p>
                  </a:txBody>
                  <a:tcPr/>
                </a:tc>
              </a:tr>
              <a:tr h="531569">
                <a:tc>
                  <a:txBody>
                    <a:bodyPr/>
                    <a:lstStyle/>
                    <a:p>
                      <a:pPr algn="ctr"/>
                      <a:r>
                        <a:rPr lang="en-US" sz="2400" dirty="0" smtClean="0"/>
                        <a:t>5.88%</a:t>
                      </a:r>
                      <a:endParaRPr lang="en-US" sz="2400" dirty="0"/>
                    </a:p>
                  </a:txBody>
                  <a:tcPr/>
                </a:tc>
                <a:tc>
                  <a:txBody>
                    <a:bodyPr/>
                    <a:lstStyle/>
                    <a:p>
                      <a:pPr algn="ctr"/>
                      <a:r>
                        <a:rPr lang="en-US" sz="2400" dirty="0" smtClean="0"/>
                        <a:t>African American</a:t>
                      </a:r>
                    </a:p>
                  </a:txBody>
                  <a:tcPr/>
                </a:tc>
                <a:tc>
                  <a:txBody>
                    <a:bodyPr/>
                    <a:lstStyle/>
                    <a:p>
                      <a:pPr algn="ctr"/>
                      <a:r>
                        <a:rPr lang="en-US" sz="2400" dirty="0" smtClean="0"/>
                        <a:t>6.50%</a:t>
                      </a:r>
                      <a:endParaRPr lang="en-US" sz="2400" dirty="0"/>
                    </a:p>
                  </a:txBody>
                  <a:tcPr/>
                </a:tc>
              </a:tr>
              <a:tr h="490985">
                <a:tc>
                  <a:txBody>
                    <a:bodyPr/>
                    <a:lstStyle/>
                    <a:p>
                      <a:pPr algn="ctr"/>
                      <a:r>
                        <a:rPr lang="en-US" sz="2400" dirty="0" smtClean="0"/>
                        <a:t>16.63%</a:t>
                      </a:r>
                      <a:endParaRPr lang="en-US" sz="2400" dirty="0"/>
                    </a:p>
                  </a:txBody>
                  <a:tcPr/>
                </a:tc>
                <a:tc>
                  <a:txBody>
                    <a:bodyPr/>
                    <a:lstStyle/>
                    <a:p>
                      <a:pPr algn="ctr"/>
                      <a:r>
                        <a:rPr lang="en-US" sz="2400" dirty="0" smtClean="0"/>
                        <a:t>Hispanic</a:t>
                      </a:r>
                      <a:endParaRPr lang="en-US" sz="2400" dirty="0"/>
                    </a:p>
                  </a:txBody>
                  <a:tcPr/>
                </a:tc>
                <a:tc>
                  <a:txBody>
                    <a:bodyPr/>
                    <a:lstStyle/>
                    <a:p>
                      <a:pPr algn="ctr"/>
                      <a:r>
                        <a:rPr lang="en-US" sz="2400" dirty="0" smtClean="0"/>
                        <a:t>39.10%</a:t>
                      </a:r>
                      <a:endParaRPr lang="en-US" sz="2400" dirty="0"/>
                    </a:p>
                  </a:txBody>
                  <a:tcPr/>
                </a:tc>
              </a:tr>
              <a:tr h="490985">
                <a:tc>
                  <a:txBody>
                    <a:bodyPr/>
                    <a:lstStyle/>
                    <a:p>
                      <a:pPr algn="ctr"/>
                      <a:r>
                        <a:rPr lang="en-US" sz="2400" dirty="0" smtClean="0"/>
                        <a:t>0.64%</a:t>
                      </a:r>
                      <a:endParaRPr lang="en-US" sz="2400" dirty="0"/>
                    </a:p>
                  </a:txBody>
                  <a:tcPr/>
                </a:tc>
                <a:tc>
                  <a:txBody>
                    <a:bodyPr/>
                    <a:lstStyle/>
                    <a:p>
                      <a:pPr algn="ctr"/>
                      <a:r>
                        <a:rPr lang="en-US" sz="2400" dirty="0" smtClean="0"/>
                        <a:t>Native American</a:t>
                      </a:r>
                      <a:endParaRPr lang="en-US" sz="2400" dirty="0"/>
                    </a:p>
                  </a:txBody>
                  <a:tcPr/>
                </a:tc>
                <a:tc>
                  <a:txBody>
                    <a:bodyPr/>
                    <a:lstStyle/>
                    <a:p>
                      <a:pPr algn="ctr"/>
                      <a:r>
                        <a:rPr lang="en-US" sz="2400" dirty="0" smtClean="0"/>
                        <a:t>1.60%</a:t>
                      </a:r>
                      <a:endParaRPr lang="en-US" sz="2400" dirty="0"/>
                    </a:p>
                  </a:txBody>
                  <a:tcPr/>
                </a:tc>
              </a:tr>
              <a:tr h="490985">
                <a:tc>
                  <a:txBody>
                    <a:bodyPr/>
                    <a:lstStyle/>
                    <a:p>
                      <a:pPr algn="ctr"/>
                      <a:r>
                        <a:rPr lang="en-US" sz="2400" dirty="0" smtClean="0"/>
                        <a:t>0.48%</a:t>
                      </a:r>
                      <a:endParaRPr lang="en-US" sz="2400" dirty="0"/>
                    </a:p>
                  </a:txBody>
                  <a:tcPr/>
                </a:tc>
                <a:tc>
                  <a:txBody>
                    <a:bodyPr/>
                    <a:lstStyle/>
                    <a:p>
                      <a:pPr algn="ctr"/>
                      <a:r>
                        <a:rPr lang="en-US" sz="2400" dirty="0" smtClean="0"/>
                        <a:t>Pacific Islander</a:t>
                      </a:r>
                      <a:endParaRPr lang="en-US" sz="2400" dirty="0"/>
                    </a:p>
                  </a:txBody>
                  <a:tcPr/>
                </a:tc>
                <a:tc>
                  <a:txBody>
                    <a:bodyPr/>
                    <a:lstStyle/>
                    <a:p>
                      <a:pPr algn="ctr"/>
                      <a:r>
                        <a:rPr lang="en-US" sz="2400" dirty="0" smtClean="0"/>
                        <a:t>0.50%</a:t>
                      </a:r>
                      <a:endParaRPr lang="en-US" sz="2400" dirty="0"/>
                    </a:p>
                  </a:txBody>
                  <a:tcPr/>
                </a:tc>
              </a:tr>
            </a:tbl>
          </a:graphicData>
        </a:graphic>
      </p:graphicFrame>
    </p:spTree>
    <p:extLst>
      <p:ext uri="{BB962C8B-B14F-4D97-AF65-F5344CB8AC3E}">
        <p14:creationId xmlns:p14="http://schemas.microsoft.com/office/powerpoint/2010/main" val="37694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body" idx="2"/>
          </p:nvPr>
        </p:nvSpPr>
        <p:spPr>
          <a:xfrm>
            <a:off x="2125980" y="480059"/>
            <a:ext cx="7018020" cy="2010919"/>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SzPts val="2380"/>
              <a:buChar char="•"/>
            </a:pPr>
            <a:r>
              <a:rPr lang="en-US" dirty="0"/>
              <a:t>What parts of this data catch your attention</a:t>
            </a:r>
            <a:r>
              <a:rPr lang="en-US" dirty="0" smtClean="0"/>
              <a:t>?</a:t>
            </a:r>
            <a:endParaRPr dirty="0"/>
          </a:p>
          <a:p>
            <a:pPr marL="182880" lvl="0" indent="-182880" algn="l" rtl="0">
              <a:spcBef>
                <a:spcPts val="560"/>
              </a:spcBef>
              <a:spcAft>
                <a:spcPts val="0"/>
              </a:spcAft>
              <a:buSzPts val="2380"/>
              <a:buChar char="•"/>
            </a:pPr>
            <a:r>
              <a:rPr lang="en-US" dirty="0"/>
              <a:t>What does the data tell us? What does the data NOT tell us?</a:t>
            </a:r>
            <a:endParaRPr dirty="0"/>
          </a:p>
          <a:p>
            <a:pPr marL="182880" lvl="0" indent="-31750" algn="l" rtl="0">
              <a:spcBef>
                <a:spcPts val="560"/>
              </a:spcBef>
              <a:spcAft>
                <a:spcPts val="0"/>
              </a:spcAft>
              <a:buSzPts val="2380"/>
              <a:buNone/>
            </a:pPr>
            <a:endParaRPr dirty="0"/>
          </a:p>
        </p:txBody>
      </p:sp>
      <p:pic>
        <p:nvPicPr>
          <p:cNvPr id="154" name="Google Shape;154;p8" descr="Image result for table talk"/>
          <p:cNvPicPr preferRelativeResize="0">
            <a:picLocks noGrp="1"/>
          </p:cNvPicPr>
          <p:nvPr>
            <p:ph type="body" idx="1"/>
          </p:nvPr>
        </p:nvPicPr>
        <p:blipFill rotWithShape="1">
          <a:blip r:embed="rId3">
            <a:alphaModFix/>
          </a:blip>
          <a:srcRect/>
          <a:stretch/>
        </p:blipFill>
        <p:spPr>
          <a:xfrm>
            <a:off x="91441" y="388619"/>
            <a:ext cx="2125979" cy="2102359"/>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181883039"/>
              </p:ext>
            </p:extLst>
          </p:nvPr>
        </p:nvGraphicFramePr>
        <p:xfrm>
          <a:off x="1" y="2618740"/>
          <a:ext cx="9144000" cy="3964939"/>
        </p:xfrm>
        <a:graphic>
          <a:graphicData uri="http://schemas.openxmlformats.org/drawingml/2006/table">
            <a:tbl>
              <a:tblPr firstRow="1" bandRow="1">
                <a:tableStyleId>{5C22544A-7EE6-4342-B048-85BDC9FD1C3A}</a:tableStyleId>
              </a:tblPr>
              <a:tblGrid>
                <a:gridCol w="2748740"/>
                <a:gridCol w="1650390"/>
                <a:gridCol w="1467013"/>
                <a:gridCol w="1719156"/>
                <a:gridCol w="1558701"/>
              </a:tblGrid>
              <a:tr h="926869">
                <a:tc>
                  <a:txBody>
                    <a:bodyPr/>
                    <a:lstStyle/>
                    <a:p>
                      <a:endParaRPr lang="en-US" sz="1800" dirty="0"/>
                    </a:p>
                  </a:txBody>
                  <a:tcPr/>
                </a:tc>
                <a:tc>
                  <a:txBody>
                    <a:bodyPr/>
                    <a:lstStyle/>
                    <a:p>
                      <a:pPr algn="ctr"/>
                      <a:r>
                        <a:rPr lang="en-US" sz="1800" dirty="0" smtClean="0"/>
                        <a:t>FT </a:t>
                      </a:r>
                      <a:endParaRPr lang="en-US" sz="1800" dirty="0" smtClean="0"/>
                    </a:p>
                    <a:p>
                      <a:pPr algn="ctr"/>
                      <a:r>
                        <a:rPr lang="en-US" sz="1800" dirty="0" smtClean="0"/>
                        <a:t>FACULTY</a:t>
                      </a:r>
                    </a:p>
                    <a:p>
                      <a:pPr algn="ctr"/>
                      <a:r>
                        <a:rPr lang="en-US" sz="1800" dirty="0" smtClean="0"/>
                        <a:t>(FALL 2018)</a:t>
                      </a:r>
                      <a:endParaRPr lang="en-US" sz="1800" dirty="0"/>
                    </a:p>
                  </a:txBody>
                  <a:tcPr/>
                </a:tc>
                <a:tc>
                  <a:txBody>
                    <a:bodyPr/>
                    <a:lstStyle/>
                    <a:p>
                      <a:pPr algn="ctr"/>
                      <a:r>
                        <a:rPr lang="en-US" sz="1800" dirty="0" smtClean="0"/>
                        <a:t>STUDENTS</a:t>
                      </a:r>
                    </a:p>
                    <a:p>
                      <a:pPr algn="ctr"/>
                      <a:r>
                        <a:rPr lang="en-US" sz="1800" dirty="0" smtClean="0"/>
                        <a:t>(FALL</a:t>
                      </a:r>
                      <a:r>
                        <a:rPr lang="en-US" sz="1800" baseline="0" dirty="0" smtClean="0"/>
                        <a:t> 2018)</a:t>
                      </a:r>
                      <a:endParaRPr lang="en-US" sz="1800" dirty="0"/>
                    </a:p>
                  </a:txBody>
                  <a:tcPr/>
                </a:tc>
                <a:tc>
                  <a:txBody>
                    <a:bodyPr/>
                    <a:lstStyle/>
                    <a:p>
                      <a:pPr algn="ctr"/>
                      <a:r>
                        <a:rPr lang="en-US" sz="1800" dirty="0" smtClean="0"/>
                        <a:t>PT </a:t>
                      </a:r>
                      <a:r>
                        <a:rPr lang="en-US" sz="1800" dirty="0" smtClean="0"/>
                        <a:t>FACULTY</a:t>
                      </a:r>
                    </a:p>
                    <a:p>
                      <a:pPr algn="ctr"/>
                      <a:r>
                        <a:rPr lang="en-US" sz="1800" dirty="0" smtClean="0"/>
                        <a:t>(FALL 2018)</a:t>
                      </a:r>
                      <a:endParaRPr lang="en-US" sz="1800" dirty="0"/>
                    </a:p>
                  </a:txBody>
                  <a:tcPr/>
                </a:tc>
                <a:tc>
                  <a:txBody>
                    <a:bodyPr/>
                    <a:lstStyle/>
                    <a:p>
                      <a:pPr algn="ctr"/>
                      <a:r>
                        <a:rPr lang="en-US" sz="1800" dirty="0" smtClean="0"/>
                        <a:t>CENSUS ESTIMATE </a:t>
                      </a:r>
                    </a:p>
                    <a:p>
                      <a:pPr algn="ctr"/>
                      <a:r>
                        <a:rPr lang="en-US" sz="1800" dirty="0" smtClean="0"/>
                        <a:t>(JULY</a:t>
                      </a:r>
                      <a:r>
                        <a:rPr lang="en-US" sz="1800" baseline="0" dirty="0" smtClean="0"/>
                        <a:t> 2018)</a:t>
                      </a:r>
                      <a:endParaRPr lang="en-US" sz="1800" dirty="0"/>
                    </a:p>
                  </a:txBody>
                  <a:tcPr/>
                </a:tc>
              </a:tr>
              <a:tr h="607614">
                <a:tc>
                  <a:txBody>
                    <a:bodyPr/>
                    <a:lstStyle/>
                    <a:p>
                      <a:pPr algn="ctr"/>
                      <a:r>
                        <a:rPr lang="en-US" sz="2400" dirty="0" smtClean="0"/>
                        <a:t>Female</a:t>
                      </a:r>
                      <a:endParaRPr lang="en-US" sz="2400" dirty="0"/>
                    </a:p>
                  </a:txBody>
                  <a:tcPr/>
                </a:tc>
                <a:tc>
                  <a:txBody>
                    <a:bodyPr/>
                    <a:lstStyle/>
                    <a:p>
                      <a:pPr algn="ctr"/>
                      <a:r>
                        <a:rPr lang="en-US" sz="2400" dirty="0" smtClean="0"/>
                        <a:t>55%</a:t>
                      </a:r>
                      <a:endParaRPr lang="en-US" sz="2400" dirty="0"/>
                    </a:p>
                  </a:txBody>
                  <a:tcPr/>
                </a:tc>
                <a:tc>
                  <a:txBody>
                    <a:bodyPr/>
                    <a:lstStyle/>
                    <a:p>
                      <a:pPr algn="ctr"/>
                      <a:r>
                        <a:rPr lang="en-US" sz="2400" dirty="0" smtClean="0"/>
                        <a:t>54%</a:t>
                      </a:r>
                      <a:endParaRPr lang="en-US" sz="2400" dirty="0"/>
                    </a:p>
                  </a:txBody>
                  <a:tcPr/>
                </a:tc>
                <a:tc>
                  <a:txBody>
                    <a:bodyPr/>
                    <a:lstStyle/>
                    <a:p>
                      <a:pPr algn="ctr"/>
                      <a:r>
                        <a:rPr lang="en-US" sz="2400" dirty="0" smtClean="0"/>
                        <a:t>52%</a:t>
                      </a:r>
                      <a:endParaRPr lang="en-US" sz="2400" dirty="0"/>
                    </a:p>
                  </a:txBody>
                  <a:tcPr/>
                </a:tc>
                <a:tc>
                  <a:txBody>
                    <a:bodyPr/>
                    <a:lstStyle/>
                    <a:p>
                      <a:pPr algn="ctr"/>
                      <a:r>
                        <a:rPr lang="en-US" sz="2400" dirty="0" smtClean="0"/>
                        <a:t>50.3%</a:t>
                      </a:r>
                      <a:endParaRPr lang="en-US" sz="2400" dirty="0"/>
                    </a:p>
                  </a:txBody>
                  <a:tcPr/>
                </a:tc>
              </a:tr>
              <a:tr h="607614">
                <a:tc>
                  <a:txBody>
                    <a:bodyPr/>
                    <a:lstStyle/>
                    <a:p>
                      <a:pPr algn="ctr"/>
                      <a:r>
                        <a:rPr lang="en-US" sz="2400" dirty="0" smtClean="0"/>
                        <a:t>African American</a:t>
                      </a:r>
                    </a:p>
                  </a:txBody>
                  <a:tcPr/>
                </a:tc>
                <a:tc>
                  <a:txBody>
                    <a:bodyPr/>
                    <a:lstStyle/>
                    <a:p>
                      <a:pPr algn="ctr"/>
                      <a:r>
                        <a:rPr lang="en-US" sz="2400" dirty="0" smtClean="0"/>
                        <a:t>5.88%</a:t>
                      </a:r>
                      <a:endParaRPr lang="en-US" sz="2400" dirty="0"/>
                    </a:p>
                  </a:txBody>
                  <a:tcPr/>
                </a:tc>
                <a:tc>
                  <a:txBody>
                    <a:bodyPr/>
                    <a:lstStyle/>
                    <a:p>
                      <a:pPr algn="ctr"/>
                      <a:r>
                        <a:rPr lang="en-US" sz="2400" dirty="0" smtClean="0"/>
                        <a:t>5.59%</a:t>
                      </a:r>
                      <a:endParaRPr lang="en-US" sz="2400" dirty="0"/>
                    </a:p>
                  </a:txBody>
                  <a:tcPr/>
                </a:tc>
                <a:tc>
                  <a:txBody>
                    <a:bodyPr/>
                    <a:lstStyle/>
                    <a:p>
                      <a:pPr algn="ctr"/>
                      <a:r>
                        <a:rPr lang="en-US" sz="2400" dirty="0" smtClean="0"/>
                        <a:t>5.40%</a:t>
                      </a:r>
                      <a:endParaRPr lang="en-US" sz="2400" dirty="0"/>
                    </a:p>
                  </a:txBody>
                  <a:tcPr/>
                </a:tc>
                <a:tc>
                  <a:txBody>
                    <a:bodyPr/>
                    <a:lstStyle/>
                    <a:p>
                      <a:pPr algn="ctr"/>
                      <a:r>
                        <a:rPr lang="en-US" sz="2400" dirty="0" smtClean="0"/>
                        <a:t>6.50%</a:t>
                      </a:r>
                      <a:endParaRPr lang="en-US" sz="2400" dirty="0"/>
                    </a:p>
                  </a:txBody>
                  <a:tcPr/>
                </a:tc>
              </a:tr>
              <a:tr h="607614">
                <a:tc>
                  <a:txBody>
                    <a:bodyPr/>
                    <a:lstStyle/>
                    <a:p>
                      <a:pPr algn="ctr"/>
                      <a:r>
                        <a:rPr lang="en-US" sz="2400" dirty="0" smtClean="0"/>
                        <a:t>Hispanic</a:t>
                      </a:r>
                      <a:endParaRPr lang="en-US" sz="2400" dirty="0"/>
                    </a:p>
                  </a:txBody>
                  <a:tcPr/>
                </a:tc>
                <a:tc>
                  <a:txBody>
                    <a:bodyPr/>
                    <a:lstStyle/>
                    <a:p>
                      <a:pPr algn="ctr"/>
                      <a:r>
                        <a:rPr lang="en-US" sz="2400" dirty="0" smtClean="0"/>
                        <a:t>16.63%</a:t>
                      </a:r>
                      <a:endParaRPr lang="en-US" sz="2400" dirty="0"/>
                    </a:p>
                  </a:txBody>
                  <a:tcPr/>
                </a:tc>
                <a:tc>
                  <a:txBody>
                    <a:bodyPr/>
                    <a:lstStyle/>
                    <a:p>
                      <a:pPr algn="ctr"/>
                      <a:r>
                        <a:rPr lang="en-US" sz="2400" dirty="0" smtClean="0"/>
                        <a:t>46.21%</a:t>
                      </a:r>
                      <a:endParaRPr lang="en-US" sz="2400" dirty="0"/>
                    </a:p>
                  </a:txBody>
                  <a:tcPr/>
                </a:tc>
                <a:tc>
                  <a:txBody>
                    <a:bodyPr/>
                    <a:lstStyle/>
                    <a:p>
                      <a:pPr algn="ctr"/>
                      <a:r>
                        <a:rPr lang="en-US" sz="2400" dirty="0" smtClean="0"/>
                        <a:t>15.27%</a:t>
                      </a:r>
                      <a:endParaRPr lang="en-US" sz="2400" dirty="0"/>
                    </a:p>
                  </a:txBody>
                  <a:tcPr/>
                </a:tc>
                <a:tc>
                  <a:txBody>
                    <a:bodyPr/>
                    <a:lstStyle/>
                    <a:p>
                      <a:pPr algn="ctr"/>
                      <a:r>
                        <a:rPr lang="en-US" sz="2400" dirty="0" smtClean="0"/>
                        <a:t>39.10%</a:t>
                      </a:r>
                      <a:endParaRPr lang="en-US" sz="2400" dirty="0"/>
                    </a:p>
                  </a:txBody>
                  <a:tcPr/>
                </a:tc>
              </a:tr>
              <a:tr h="607614">
                <a:tc>
                  <a:txBody>
                    <a:bodyPr/>
                    <a:lstStyle/>
                    <a:p>
                      <a:pPr algn="ctr"/>
                      <a:r>
                        <a:rPr lang="en-US" sz="2400" dirty="0" smtClean="0"/>
                        <a:t>Native American</a:t>
                      </a:r>
                      <a:endParaRPr lang="en-US" sz="2400" dirty="0"/>
                    </a:p>
                  </a:txBody>
                  <a:tcPr/>
                </a:tc>
                <a:tc>
                  <a:txBody>
                    <a:bodyPr/>
                    <a:lstStyle/>
                    <a:p>
                      <a:pPr algn="ctr"/>
                      <a:r>
                        <a:rPr lang="en-US" sz="2400" dirty="0" smtClean="0"/>
                        <a:t>0.64%</a:t>
                      </a:r>
                      <a:endParaRPr lang="en-US" sz="2400" dirty="0"/>
                    </a:p>
                  </a:txBody>
                  <a:tcPr/>
                </a:tc>
                <a:tc>
                  <a:txBody>
                    <a:bodyPr/>
                    <a:lstStyle/>
                    <a:p>
                      <a:pPr algn="ctr"/>
                      <a:r>
                        <a:rPr lang="en-US" sz="2400" dirty="0" smtClean="0"/>
                        <a:t>0.45%</a:t>
                      </a:r>
                      <a:endParaRPr lang="en-US" sz="2400" dirty="0"/>
                    </a:p>
                  </a:txBody>
                  <a:tcPr/>
                </a:tc>
                <a:tc>
                  <a:txBody>
                    <a:bodyPr/>
                    <a:lstStyle/>
                    <a:p>
                      <a:pPr algn="ctr"/>
                      <a:r>
                        <a:rPr lang="en-US" sz="2400" dirty="0" smtClean="0"/>
                        <a:t>0.60%</a:t>
                      </a:r>
                      <a:endParaRPr lang="en-US" sz="2400" dirty="0"/>
                    </a:p>
                  </a:txBody>
                  <a:tcPr/>
                </a:tc>
                <a:tc>
                  <a:txBody>
                    <a:bodyPr/>
                    <a:lstStyle/>
                    <a:p>
                      <a:pPr algn="ctr"/>
                      <a:r>
                        <a:rPr lang="en-US" sz="2400" dirty="0" smtClean="0"/>
                        <a:t>1.60%</a:t>
                      </a:r>
                      <a:endParaRPr lang="en-US" sz="2400" dirty="0"/>
                    </a:p>
                  </a:txBody>
                  <a:tcPr/>
                </a:tc>
              </a:tr>
              <a:tr h="607614">
                <a:tc>
                  <a:txBody>
                    <a:bodyPr/>
                    <a:lstStyle/>
                    <a:p>
                      <a:pPr algn="ctr"/>
                      <a:r>
                        <a:rPr lang="en-US" sz="2400" dirty="0" smtClean="0"/>
                        <a:t>Pacific Islander</a:t>
                      </a:r>
                      <a:endParaRPr lang="en-US" sz="2400" dirty="0"/>
                    </a:p>
                  </a:txBody>
                  <a:tcPr/>
                </a:tc>
                <a:tc>
                  <a:txBody>
                    <a:bodyPr/>
                    <a:lstStyle/>
                    <a:p>
                      <a:pPr algn="ctr"/>
                      <a:r>
                        <a:rPr lang="en-US" sz="2400" dirty="0" smtClean="0"/>
                        <a:t>0.48%</a:t>
                      </a:r>
                      <a:endParaRPr lang="en-US" sz="2400" dirty="0"/>
                    </a:p>
                  </a:txBody>
                  <a:tcPr/>
                </a:tc>
                <a:tc>
                  <a:txBody>
                    <a:bodyPr/>
                    <a:lstStyle/>
                    <a:p>
                      <a:pPr algn="ctr"/>
                      <a:r>
                        <a:rPr lang="en-US" sz="2400" dirty="0" smtClean="0"/>
                        <a:t>0.39%</a:t>
                      </a:r>
                      <a:endParaRPr lang="en-US" sz="2400" dirty="0"/>
                    </a:p>
                  </a:txBody>
                  <a:tcPr/>
                </a:tc>
                <a:tc>
                  <a:txBody>
                    <a:bodyPr/>
                    <a:lstStyle/>
                    <a:p>
                      <a:pPr algn="ctr"/>
                      <a:r>
                        <a:rPr lang="en-US" sz="2400" dirty="0" smtClean="0"/>
                        <a:t>0.47%</a:t>
                      </a:r>
                      <a:endParaRPr lang="en-US" sz="2400" dirty="0"/>
                    </a:p>
                  </a:txBody>
                  <a:tcPr/>
                </a:tc>
                <a:tc>
                  <a:txBody>
                    <a:bodyPr/>
                    <a:lstStyle/>
                    <a:p>
                      <a:pPr algn="ctr"/>
                      <a:r>
                        <a:rPr lang="en-US" sz="2400" dirty="0" smtClean="0"/>
                        <a:t>0.50%</a:t>
                      </a:r>
                      <a:endParaRPr lang="en-US" sz="2400" dirty="0"/>
                    </a:p>
                  </a:txBody>
                  <a:tcPr/>
                </a:tc>
              </a:tr>
            </a:tbl>
          </a:graphicData>
        </a:graphic>
      </p:graphicFrame>
    </p:spTree>
  </p:cSld>
  <p:clrMapOvr>
    <a:masterClrMapping/>
  </p:clrMapOvr>
</p:sld>
</file>

<file path=ppt/theme/theme1.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1312</Words>
  <Application>Microsoft Macintosh PowerPoint</Application>
  <PresentationFormat>On-screen Show (4:3)</PresentationFormat>
  <Paragraphs>230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Times New Roman</vt:lpstr>
      <vt:lpstr>Arial</vt:lpstr>
      <vt:lpstr>Clarity</vt:lpstr>
      <vt:lpstr>FACULTY DIVERSIFICATION:   SETTING THE LOCAL AGENDA FOR NEXT YEAR</vt:lpstr>
      <vt:lpstr>Overview</vt:lpstr>
      <vt:lpstr>Data Inquiry &amp; Curiosity</vt:lpstr>
      <vt:lpstr>Student Equity Gaps</vt:lpstr>
      <vt:lpstr>PowerPoint Presentation</vt:lpstr>
      <vt:lpstr>CCCs – Faculty &amp; Students</vt:lpstr>
      <vt:lpstr>CCCs – FT &amp; PT Faculty</vt:lpstr>
      <vt:lpstr>CCCs &amp; Community</vt:lpstr>
      <vt:lpstr>PowerPoint Presentation</vt:lpstr>
      <vt:lpstr>Review Local Data</vt:lpstr>
      <vt:lpstr>PowerPoint Presentation</vt:lpstr>
      <vt:lpstr>Making Meaning of the Faculty Diversification Data</vt:lpstr>
      <vt:lpstr>Challenges to Promoting Faculty Diversity</vt:lpstr>
      <vt:lpstr>  Faculty Diversification: Role of Theory of Change and Action Thinking and Steps  </vt:lpstr>
      <vt:lpstr>A Start … Evaluating the Hiring Process</vt:lpstr>
      <vt:lpstr>PowerPoint Presentation</vt:lpstr>
      <vt:lpstr>Resources</vt:lpstr>
      <vt:lpstr>For more information contact: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DIVERSIFICATION:   SETTING THE LOCAL AGENDA FOR NEXT YEAR</dc:title>
  <dc:creator>Virginia May</dc:creator>
  <cp:lastModifiedBy>Microsoft Office User</cp:lastModifiedBy>
  <cp:revision>14</cp:revision>
  <dcterms:created xsi:type="dcterms:W3CDTF">2015-10-21T19:14:41Z</dcterms:created>
  <dcterms:modified xsi:type="dcterms:W3CDTF">2019-06-14T17:36:40Z</dcterms:modified>
</cp:coreProperties>
</file>