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8" r:id="rId4"/>
    <p:sldId id="287" r:id="rId5"/>
    <p:sldId id="288" r:id="rId6"/>
    <p:sldId id="293" r:id="rId7"/>
    <p:sldId id="294" r:id="rId8"/>
    <p:sldId id="307" r:id="rId9"/>
    <p:sldId id="299" r:id="rId10"/>
    <p:sldId id="296" r:id="rId11"/>
    <p:sldId id="297" r:id="rId12"/>
    <p:sldId id="301" r:id="rId13"/>
    <p:sldId id="302" r:id="rId14"/>
    <p:sldId id="303" r:id="rId15"/>
    <p:sldId id="289" r:id="rId16"/>
    <p:sldId id="304" r:id="rId17"/>
    <p:sldId id="309" r:id="rId18"/>
    <p:sldId id="290" r:id="rId19"/>
    <p:sldId id="291" r:id="rId20"/>
    <p:sldId id="310" r:id="rId21"/>
    <p:sldId id="305" r:id="rId22"/>
    <p:sldId id="306" r:id="rId23"/>
    <p:sldId id="277" r:id="rId24"/>
    <p:sldId id="261" r:id="rId25"/>
    <p:sldId id="308" r:id="rId26"/>
    <p:sldId id="311" r:id="rId27"/>
    <p:sldId id="262"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79" autoAdjust="0"/>
    <p:restoredTop sz="96098"/>
  </p:normalViewPr>
  <p:slideViewPr>
    <p:cSldViewPr snapToGrid="0" snapToObjects="1">
      <p:cViewPr varScale="1">
        <p:scale>
          <a:sx n="75" d="100"/>
          <a:sy n="75" d="100"/>
        </p:scale>
        <p:origin x="126" y="78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21759-AD84-5248-A7A6-6FB0EBAAF0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76C9182-2082-0049-B2AA-A6F4F84E23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ACF8222-380A-1B4B-B769-E9C4F8E0ADB0}" type="datetimeFigureOut">
              <a:rPr lang="en-US"/>
              <a:pPr>
                <a:defRPr/>
              </a:pPr>
              <a:t>6/14/2021</a:t>
            </a:fld>
            <a:endParaRPr lang="en-US"/>
          </a:p>
        </p:txBody>
      </p:sp>
      <p:sp>
        <p:nvSpPr>
          <p:cNvPr id="4" name="Footer Placeholder 3">
            <a:extLst>
              <a:ext uri="{FF2B5EF4-FFF2-40B4-BE49-F238E27FC236}">
                <a16:creationId xmlns:a16="http://schemas.microsoft.com/office/drawing/2014/main" id="{2D8685C6-C4F0-7949-BCF4-5BA4071AEA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BD1795D0-DEE5-894E-A4F4-476B1849142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A2F9E3-E908-1041-8D6E-AAF13517278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10F5D-6659-3240-B0BE-524B553E48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3DC2870-6A27-E64C-B21E-05CB97C85ED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E982875-6B0D-3E40-8A78-BFCCC1D0FF79}" type="datetimeFigureOut">
              <a:rPr lang="en-US"/>
              <a:pPr>
                <a:defRPr/>
              </a:pPr>
              <a:t>6/14/2021</a:t>
            </a:fld>
            <a:endParaRPr lang="en-US"/>
          </a:p>
        </p:txBody>
      </p:sp>
      <p:sp>
        <p:nvSpPr>
          <p:cNvPr id="4" name="Slide Image Placeholder 3">
            <a:extLst>
              <a:ext uri="{FF2B5EF4-FFF2-40B4-BE49-F238E27FC236}">
                <a16:creationId xmlns:a16="http://schemas.microsoft.com/office/drawing/2014/main" id="{E76BDF64-6C48-F341-AE22-86CFBD48554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37CF26-A24E-7048-A1EA-4D3937D1A64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27475C5-D9F2-6C41-B916-4F06B5D65F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A5D77ADE-845A-C745-9551-5C0E9876105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087486E-5AD8-4046-A977-B371013D3A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audience to point out features of Res—Spend at least a few minutes here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6</a:t>
            </a:fld>
            <a:endParaRPr lang="en-US"/>
          </a:p>
        </p:txBody>
      </p:sp>
    </p:spTree>
    <p:extLst>
      <p:ext uri="{BB962C8B-B14F-4D97-AF65-F5344CB8AC3E}">
        <p14:creationId xmlns:p14="http://schemas.microsoft.com/office/powerpoint/2010/main" val="275115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them</a:t>
            </a:r>
            <a:r>
              <a:rPr lang="en-US" baseline="0" dirty="0"/>
              <a:t> a lot of time here . . .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7</a:t>
            </a:fld>
            <a:endParaRPr lang="en-US"/>
          </a:p>
        </p:txBody>
      </p:sp>
    </p:spTree>
    <p:extLst>
      <p:ext uri="{BB962C8B-B14F-4D97-AF65-F5344CB8AC3E}">
        <p14:creationId xmlns:p14="http://schemas.microsoft.com/office/powerpoint/2010/main" val="386398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ALL resolutions’ </a:t>
            </a:r>
            <a:r>
              <a:rPr lang="en-US" dirty="0" err="1"/>
              <a:t>Resolveds</a:t>
            </a:r>
            <a:r>
              <a:rPr lang="en-US" dirty="0"/>
              <a:t> start</a:t>
            </a:r>
            <a:r>
              <a:rPr lang="en-US" baseline="0" dirty="0"/>
              <a:t> this way . . .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16</a:t>
            </a:fld>
            <a:endParaRPr lang="en-US"/>
          </a:p>
        </p:txBody>
      </p:sp>
    </p:spTree>
    <p:extLst>
      <p:ext uri="{BB962C8B-B14F-4D97-AF65-F5344CB8AC3E}">
        <p14:creationId xmlns:p14="http://schemas.microsoft.com/office/powerpoint/2010/main" val="3401433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622800" y="2133599"/>
            <a:ext cx="6945423" cy="3799367"/>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77967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descr="&quot;&quot;">
            <a:extLst>
              <a:ext uri="{FF2B5EF4-FFF2-40B4-BE49-F238E27FC236}">
                <a16:creationId xmlns:a16="http://schemas.microsoft.com/office/drawing/2014/main" id="{5FDF76DA-1C29-BC4C-8378-6F7D376A91E8}"/>
              </a:ext>
            </a:extLst>
          </p:cNvPr>
          <p:cNvPicPr>
            <a:picLocks noChangeAspect="1"/>
          </p:cNvPicPr>
          <p:nvPr userDrawn="1"/>
        </p:nvPicPr>
        <p:blipFill>
          <a:blip r:embed="rId2"/>
          <a:srcRect/>
          <a:stretch/>
        </p:blipFill>
        <p:spPr>
          <a:xfrm>
            <a:off x="-26988" y="1588"/>
            <a:ext cx="4035426" cy="6856412"/>
          </a:xfrm>
          <a:prstGeom prst="rect">
            <a:avLst/>
          </a:prstGeom>
          <a:effectLst>
            <a:outerShdw blurRad="190500" dist="38100" algn="l" rotWithShape="0">
              <a:prstClr val="black">
                <a:alpha val="40000"/>
              </a:prstClr>
            </a:outerShdw>
          </a:effectLst>
        </p:spPr>
      </p:pic>
      <p:sp>
        <p:nvSpPr>
          <p:cNvPr id="6" name="Rectangle 5" descr="&quot;&quot;">
            <a:extLst>
              <a:ext uri="{FF2B5EF4-FFF2-40B4-BE49-F238E27FC236}">
                <a16:creationId xmlns:a16="http://schemas.microsoft.com/office/drawing/2014/main" id="{6A52C580-B2E5-E548-BC7B-CA8CB0CF9771}"/>
              </a:ext>
            </a:extLst>
          </p:cNvPr>
          <p:cNvSpPr/>
          <p:nvPr userDrawn="1"/>
        </p:nvSpPr>
        <p:spPr>
          <a:xfrm>
            <a:off x="-26988" y="1149350"/>
            <a:ext cx="4035426" cy="4559300"/>
          </a:xfrm>
          <a:prstGeom prst="rect">
            <a:avLst/>
          </a:prstGeom>
          <a:solidFill>
            <a:schemeClr val="bg1">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8" descr="ASCCC logo icon">
            <a:extLst>
              <a:ext uri="{FF2B5EF4-FFF2-40B4-BE49-F238E27FC236}">
                <a16:creationId xmlns:a16="http://schemas.microsoft.com/office/drawing/2014/main" id="{2B64853C-3E39-A54C-9DBA-AF8ABB8FCA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quot;&quot;">
            <a:extLst>
              <a:ext uri="{FF2B5EF4-FFF2-40B4-BE49-F238E27FC236}">
                <a16:creationId xmlns:a16="http://schemas.microsoft.com/office/drawing/2014/main" id="{84ACD506-A599-1244-A55B-BDCD747CE8BC}"/>
              </a:ext>
            </a:extLst>
          </p:cNvPr>
          <p:cNvSpPr/>
          <p:nvPr userDrawn="1"/>
        </p:nvSpPr>
        <p:spPr>
          <a:xfrm>
            <a:off x="11510963" y="-15875"/>
            <a:ext cx="681037" cy="6894513"/>
          </a:xfrm>
          <a:prstGeom prst="rect">
            <a:avLst/>
          </a:prstGeom>
          <a:solidFill>
            <a:schemeClr val="tx2"/>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descr="&quot;&quot;">
            <a:extLst>
              <a:ext uri="{FF2B5EF4-FFF2-40B4-BE49-F238E27FC236}">
                <a16:creationId xmlns:a16="http://schemas.microsoft.com/office/drawing/2014/main" id="{EA3FEA8A-8714-D744-9A85-E974EC105337}"/>
              </a:ext>
            </a:extLst>
          </p:cNvPr>
          <p:cNvSpPr/>
          <p:nvPr userDrawn="1"/>
        </p:nvSpPr>
        <p:spPr>
          <a:xfrm>
            <a:off x="-26988" y="1147763"/>
            <a:ext cx="4035426" cy="4559300"/>
          </a:xfrm>
          <a:prstGeom prst="rect">
            <a:avLst/>
          </a:prstGeom>
          <a:solidFill>
            <a:srgbClr val="61D2E6">
              <a:alpha val="5529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2"/>
                </a:solidFill>
              </a:defRPr>
            </a:lvl1pPr>
          </a:lstStyle>
          <a:p>
            <a:r>
              <a:rPr lang="en-US"/>
              <a:t>Click to edit Master title style</a:t>
            </a:r>
            <a:endParaRPr lang="en-US" dirty="0"/>
          </a:p>
        </p:txBody>
      </p:sp>
      <p:sp>
        <p:nvSpPr>
          <p:cNvPr id="4" name="Subtitle Placeholder 3"/>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4360477" y="1130300"/>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Slide Number Placeholder 6">
            <a:extLst>
              <a:ext uri="{FF2B5EF4-FFF2-40B4-BE49-F238E27FC236}">
                <a16:creationId xmlns:a16="http://schemas.microsoft.com/office/drawing/2014/main" id="{96996444-CC54-2F42-93C5-E08EACEFF272}"/>
              </a:ext>
            </a:extLst>
          </p:cNvPr>
          <p:cNvSpPr>
            <a:spLocks noGrp="1"/>
          </p:cNvSpPr>
          <p:nvPr>
            <p:ph type="sldNum" sz="quarter" idx="10"/>
          </p:nvPr>
        </p:nvSpPr>
        <p:spPr>
          <a:xfrm>
            <a:off x="9890125" y="6356350"/>
            <a:ext cx="1143000" cy="368300"/>
          </a:xfrm>
        </p:spPr>
        <p:txBody>
          <a:bodyPr/>
          <a:lstStyle>
            <a:lvl1pPr>
              <a:defRPr/>
            </a:lvl1pPr>
          </a:lstStyle>
          <a:p>
            <a:pPr>
              <a:defRPr/>
            </a:pPr>
            <a:fld id="{55AD5DCB-B050-6C46-8984-ED6A4CA90FC3}" type="slidenum">
              <a:rPr lang="en-US" altLang="en-US"/>
              <a:pPr>
                <a:defRPr/>
              </a:pPr>
              <a:t>‹#›</a:t>
            </a:fld>
            <a:endParaRPr lang="en-US" altLang="en-US"/>
          </a:p>
        </p:txBody>
      </p:sp>
    </p:spTree>
    <p:extLst>
      <p:ext uri="{BB962C8B-B14F-4D97-AF65-F5344CB8AC3E}">
        <p14:creationId xmlns:p14="http://schemas.microsoft.com/office/powerpoint/2010/main" val="229974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id="{A9ACCA60-F652-7741-9A07-298461088F71}"/>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id="{6A36F214-D056-A540-BBAD-48325EECA0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61E78CAF-644F-074D-86BC-EBD05F879E0C}"/>
              </a:ext>
            </a:extLst>
          </p:cNvPr>
          <p:cNvSpPr>
            <a:spLocks noGrp="1"/>
          </p:cNvSpPr>
          <p:nvPr>
            <p:ph type="sldNum" sz="quarter" idx="10"/>
          </p:nvPr>
        </p:nvSpPr>
        <p:spPr/>
        <p:txBody>
          <a:bodyPr/>
          <a:lstStyle>
            <a:lvl1pPr>
              <a:defRPr/>
            </a:lvl1pPr>
          </a:lstStyle>
          <a:p>
            <a:pPr>
              <a:defRPr/>
            </a:pPr>
            <a:fld id="{49AACC75-748E-5745-A533-B2F95E55BE42}" type="slidenum">
              <a:rPr lang="en-US" altLang="en-US"/>
              <a:pPr>
                <a:defRPr/>
              </a:pPr>
              <a:t>‹#›</a:t>
            </a:fld>
            <a:endParaRPr lang="en-US" altLang="en-US"/>
          </a:p>
        </p:txBody>
      </p:sp>
    </p:spTree>
    <p:extLst>
      <p:ext uri="{BB962C8B-B14F-4D97-AF65-F5344CB8AC3E}">
        <p14:creationId xmlns:p14="http://schemas.microsoft.com/office/powerpoint/2010/main" val="34444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076AAB06-6A95-C04A-B666-A6A7DABB2116}"/>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id="{E4C209EF-E931-7F4C-B945-8F048F4F06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8413A1D8-C595-7E4E-84C0-6A5ADF6F403C}"/>
              </a:ext>
            </a:extLst>
          </p:cNvPr>
          <p:cNvSpPr>
            <a:spLocks noGrp="1"/>
          </p:cNvSpPr>
          <p:nvPr>
            <p:ph type="sldNum" sz="quarter" idx="10"/>
          </p:nvPr>
        </p:nvSpPr>
        <p:spPr/>
        <p:txBody>
          <a:bodyPr/>
          <a:lstStyle>
            <a:lvl1pPr>
              <a:defRPr/>
            </a:lvl1pPr>
          </a:lstStyle>
          <a:p>
            <a:pPr>
              <a:defRPr/>
            </a:pPr>
            <a:fld id="{23CFC7CB-682B-334D-8C2A-B6D7FD47D9F7}" type="slidenum">
              <a:rPr lang="en-US" altLang="en-US"/>
              <a:pPr>
                <a:defRPr/>
              </a:pPr>
              <a:t>‹#›</a:t>
            </a:fld>
            <a:endParaRPr lang="en-US" altLang="en-US"/>
          </a:p>
        </p:txBody>
      </p:sp>
    </p:spTree>
    <p:extLst>
      <p:ext uri="{BB962C8B-B14F-4D97-AF65-F5344CB8AC3E}">
        <p14:creationId xmlns:p14="http://schemas.microsoft.com/office/powerpoint/2010/main" val="249461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id="{3F72D799-9021-6845-A07A-84DB989CF0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9E851DD-79D0-6648-BE6C-B3DBAAFDC6FF}"/>
              </a:ext>
            </a:extLst>
          </p:cNvPr>
          <p:cNvSpPr>
            <a:spLocks noGrp="1"/>
          </p:cNvSpPr>
          <p:nvPr>
            <p:ph type="sldNum" sz="quarter" idx="10"/>
          </p:nvPr>
        </p:nvSpPr>
        <p:spPr>
          <a:xfrm>
            <a:off x="10298113" y="6356350"/>
            <a:ext cx="1055687" cy="365125"/>
          </a:xfrm>
        </p:spPr>
        <p:txBody>
          <a:bodyPr/>
          <a:lstStyle>
            <a:lvl1pPr>
              <a:defRPr/>
            </a:lvl1pPr>
          </a:lstStyle>
          <a:p>
            <a:pPr>
              <a:defRPr/>
            </a:pPr>
            <a:fld id="{478A460C-CD60-1149-A178-428635BF71A4}" type="slidenum">
              <a:rPr lang="en-US" altLang="en-US"/>
              <a:pPr>
                <a:defRPr/>
              </a:pPr>
              <a:t>‹#›</a:t>
            </a:fld>
            <a:endParaRPr lang="en-US" altLang="en-US"/>
          </a:p>
        </p:txBody>
      </p:sp>
    </p:spTree>
    <p:extLst>
      <p:ext uri="{BB962C8B-B14F-4D97-AF65-F5344CB8AC3E}">
        <p14:creationId xmlns:p14="http://schemas.microsoft.com/office/powerpoint/2010/main" val="197886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6C254F-7A7D-6742-93A4-735B700A17D2}"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FC80C-0B04-5B4F-B14E-62D796984FB8}" type="slidenum">
              <a:rPr lang="en-US" smtClean="0"/>
              <a:t>‹#›</a:t>
            </a:fld>
            <a:endParaRPr lang="en-US"/>
          </a:p>
        </p:txBody>
      </p:sp>
    </p:spTree>
    <p:extLst>
      <p:ext uri="{BB962C8B-B14F-4D97-AF65-F5344CB8AC3E}">
        <p14:creationId xmlns:p14="http://schemas.microsoft.com/office/powerpoint/2010/main" val="4071973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E33ADC-38A4-6545-BF82-DD660646DBE8}"/>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5565F3-28F9-6D47-8DA6-78D1A30CA5B8}"/>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4BFC8968-2179-0C4A-90FE-C9EA67D7E14E}"/>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3668A6A6-2507-124F-BA79-A5CD7204CF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90" r:id="rId6"/>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mailto:resolutions@asccc.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asccc.org/directory/jeffrey-hernandez"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krivera32@mtsac.edu"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resolutions@asccc.or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pollev.co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asccc.org/sites/default/files/ResolutionHandbookFinalFA17_0.pdf" TargetMode="External"/><Relationship Id="rId2" Type="http://schemas.openxmlformats.org/officeDocument/2006/relationships/hyperlink" Target="http://asccc.org/sites/default/files/DelRolesRespon09.pdf" TargetMode="External"/><Relationship Id="rId1" Type="http://schemas.openxmlformats.org/officeDocument/2006/relationships/slideLayout" Target="../slideLayouts/slideLayout4.xml"/><Relationship Id="rId5" Type="http://schemas.openxmlformats.org/officeDocument/2006/relationships/hyperlink" Target="http://asccc.org/about/bylaws" TargetMode="External"/><Relationship Id="rId4" Type="http://schemas.openxmlformats.org/officeDocument/2006/relationships/hyperlink" Target="http://asccc.org/resources/resolu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sccc.org/resolutions/include-currently-and-formerly-incarcerated-youth-equity-plans" TargetMode="External"/><Relationship Id="rId7" Type="http://schemas.openxmlformats.org/officeDocument/2006/relationships/hyperlink" Target="mailto:BROWNAC2@LAHC.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asccc.org/resolutions/adequate-support-and-designated-point-person-formerly-incarcerated-students-0" TargetMode="External"/><Relationship Id="rId5" Type="http://schemas.openxmlformats.org/officeDocument/2006/relationships/hyperlink" Target="https://www.asccc.org/resolutions/online-training-college-staff-support-formerly-incarcerated-students-0" TargetMode="External"/><Relationship Id="rId4" Type="http://schemas.openxmlformats.org/officeDocument/2006/relationships/hyperlink" Target="https://www.asccc.org/resolutions/sustainable-funding-inmate-education-programs-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sccc.org/resolutions/faculty-involvement-financial-recovery-plan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BD7B4580-2391-6D45-9E19-A2E78774B867}"/>
              </a:ext>
            </a:extLst>
          </p:cNvPr>
          <p:cNvSpPr>
            <a:spLocks noGrp="1" noChangeArrowheads="1"/>
          </p:cNvSpPr>
          <p:nvPr>
            <p:ph type="title"/>
          </p:nvPr>
        </p:nvSpPr>
        <p:spPr>
          <a:xfrm>
            <a:off x="4622800" y="2133599"/>
            <a:ext cx="6945423" cy="3799367"/>
          </a:xfrm>
        </p:spPr>
        <p:txBody>
          <a:bodyPr/>
          <a:lstStyle/>
          <a:p>
            <a:r>
              <a:rPr lang="en-US" dirty="0"/>
              <a:t>Resolution Writing: Why We are Resolved…</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104372"/>
            <a:ext cx="10046043" cy="634538"/>
          </a:xfrm>
        </p:spPr>
        <p:txBody>
          <a:bodyPr>
            <a:normAutofit/>
          </a:bodyPr>
          <a:lstStyle/>
          <a:p>
            <a:r>
              <a:rPr lang="en-US" dirty="0">
                <a:solidFill>
                  <a:srgbClr val="C00000"/>
                </a:solidFill>
                <a:effectLst>
                  <a:outerShdw blurRad="38100" dist="38100" dir="2700000" algn="tl">
                    <a:srgbClr val="000000">
                      <a:alpha val="43137"/>
                    </a:srgbClr>
                  </a:outerShdw>
                </a:effectLst>
                <a:latin typeface="Bahnschrift SemiBold Condensed" panose="020B0502040204020203" pitchFamily="34" charset="0"/>
              </a:rPr>
              <a:t>Resolutions &amp; Amendments Timeline </a:t>
            </a:r>
          </a:p>
        </p:txBody>
      </p:sp>
      <p:sp>
        <p:nvSpPr>
          <p:cNvPr id="6" name="Content Placeholder 5">
            <a:extLst>
              <a:ext uri="{FF2B5EF4-FFF2-40B4-BE49-F238E27FC236}">
                <a16:creationId xmlns:a16="http://schemas.microsoft.com/office/drawing/2014/main" id="{BAB8D23B-72FC-4827-93B1-757121030E4D}"/>
              </a:ext>
            </a:extLst>
          </p:cNvPr>
          <p:cNvSpPr>
            <a:spLocks noGrp="1"/>
          </p:cNvSpPr>
          <p:nvPr>
            <p:ph sz="half" idx="1"/>
          </p:nvPr>
        </p:nvSpPr>
        <p:spPr/>
        <p:txBody>
          <a:bodyPr/>
          <a:lstStyle/>
          <a:p>
            <a:endParaRPr lang="en-US"/>
          </a:p>
        </p:txBody>
      </p:sp>
      <p:sp>
        <p:nvSpPr>
          <p:cNvPr id="3" name="TextBox 2"/>
          <p:cNvSpPr txBox="1"/>
          <p:nvPr/>
        </p:nvSpPr>
        <p:spPr>
          <a:xfrm>
            <a:off x="1981200" y="6242566"/>
            <a:ext cx="8477250" cy="369332"/>
          </a:xfrm>
          <a:prstGeom prst="rect">
            <a:avLst/>
          </a:prstGeom>
          <a:noFill/>
        </p:spPr>
        <p:txBody>
          <a:bodyPr wrap="square" rtlCol="0">
            <a:spAutoFit/>
          </a:bodyPr>
          <a:lstStyle/>
          <a:p>
            <a:r>
              <a:rPr lang="en-US" b="1" i="1" dirty="0">
                <a:solidFill>
                  <a:srgbClr val="C00000"/>
                </a:solidFill>
              </a:rPr>
              <a:t>Resolutions can be pulled from consent until just before voting begins </a:t>
            </a:r>
          </a:p>
        </p:txBody>
      </p:sp>
      <p:pic>
        <p:nvPicPr>
          <p:cNvPr id="5" name="Picture 4"/>
          <p:cNvPicPr>
            <a:picLocks noChangeAspect="1"/>
          </p:cNvPicPr>
          <p:nvPr/>
        </p:nvPicPr>
        <p:blipFill>
          <a:blip r:embed="rId2"/>
          <a:stretch>
            <a:fillRect/>
          </a:stretch>
        </p:blipFill>
        <p:spPr>
          <a:xfrm>
            <a:off x="1981200" y="813018"/>
            <a:ext cx="8147372" cy="5350752"/>
          </a:xfrm>
          <a:prstGeom prst="rect">
            <a:avLst/>
          </a:prstGeom>
        </p:spPr>
      </p:pic>
    </p:spTree>
    <p:extLst>
      <p:ext uri="{BB962C8B-B14F-4D97-AF65-F5344CB8AC3E}">
        <p14:creationId xmlns:p14="http://schemas.microsoft.com/office/powerpoint/2010/main" val="336922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8912328">
            <a:off x="7417877" y="1837661"/>
            <a:ext cx="5219345" cy="4415913"/>
          </a:xfrm>
          <a:prstGeom prst="rect">
            <a:avLst/>
          </a:prstGeom>
        </p:spPr>
      </p:pic>
      <p:sp>
        <p:nvSpPr>
          <p:cNvPr id="2" name="Title 1"/>
          <p:cNvSpPr>
            <a:spLocks noGrp="1"/>
          </p:cNvSpPr>
          <p:nvPr>
            <p:ph type="title"/>
          </p:nvPr>
        </p:nvSpPr>
        <p:spPr/>
        <p:txBody>
          <a:bodyPr/>
          <a:lstStyle/>
          <a:p>
            <a:r>
              <a:rPr lang="en-US" dirty="0">
                <a:latin typeface="Bahnschrift SemiBold Condensed" panose="020B0502040204020203" pitchFamily="34" charset="0"/>
              </a:rPr>
              <a:t>Consent Calendar</a:t>
            </a:r>
          </a:p>
        </p:txBody>
      </p:sp>
      <p:sp>
        <p:nvSpPr>
          <p:cNvPr id="3" name="Content Placeholder 2"/>
          <p:cNvSpPr>
            <a:spLocks noGrp="1"/>
          </p:cNvSpPr>
          <p:nvPr>
            <p:ph sz="half" idx="1"/>
          </p:nvPr>
        </p:nvSpPr>
        <p:spPr/>
        <p:txBody>
          <a:bodyPr>
            <a:normAutofit/>
          </a:bodyPr>
          <a:lstStyle/>
          <a:p>
            <a:r>
              <a:rPr lang="en-US" dirty="0">
                <a:latin typeface="Centaur" panose="02030504050205020304" pitchFamily="18" charset="0"/>
              </a:rPr>
              <a:t>Resolutions are placed on consent calendar if:</a:t>
            </a:r>
          </a:p>
          <a:p>
            <a:pPr marL="731520" lvl="1" indent="-457200">
              <a:spcBef>
                <a:spcPts val="0"/>
              </a:spcBef>
              <a:buFont typeface="+mj-lt"/>
              <a:buAutoNum type="arabicPeriod"/>
            </a:pPr>
            <a:r>
              <a:rPr lang="en-US" sz="2400" i="1" dirty="0">
                <a:latin typeface="Centaur" panose="02030504050205020304" pitchFamily="18" charset="0"/>
              </a:rPr>
              <a:t>Deemed non-controversial</a:t>
            </a:r>
          </a:p>
          <a:p>
            <a:pPr marL="731520" lvl="1" indent="-457200">
              <a:spcBef>
                <a:spcPts val="0"/>
              </a:spcBef>
              <a:buFont typeface="+mj-lt"/>
              <a:buAutoNum type="arabicPeriod"/>
            </a:pPr>
            <a:r>
              <a:rPr lang="en-US" sz="2400" i="1" dirty="0">
                <a:latin typeface="Centaur" panose="02030504050205020304" pitchFamily="18" charset="0"/>
              </a:rPr>
              <a:t>Do not reverse a previous position </a:t>
            </a:r>
          </a:p>
          <a:p>
            <a:pPr marL="731520" lvl="1" indent="-457200">
              <a:spcBef>
                <a:spcPts val="0"/>
              </a:spcBef>
              <a:buFont typeface="+mj-lt"/>
              <a:buAutoNum type="arabicPeriod"/>
            </a:pPr>
            <a:r>
              <a:rPr lang="en-US" sz="2400" i="1" dirty="0">
                <a:latin typeface="Centaur" panose="02030504050205020304" pitchFamily="18" charset="0"/>
              </a:rPr>
              <a:t>Do not compete with another proposed resolution </a:t>
            </a:r>
          </a:p>
          <a:p>
            <a:r>
              <a:rPr lang="en-US" dirty="0">
                <a:latin typeface="Centaur" panose="02030504050205020304" pitchFamily="18" charset="0"/>
              </a:rPr>
              <a:t>Items on consent will be voted on together</a:t>
            </a:r>
          </a:p>
          <a:p>
            <a:r>
              <a:rPr lang="en-US" dirty="0">
                <a:latin typeface="Centaur" panose="02030504050205020304" pitchFamily="18" charset="0"/>
              </a:rPr>
              <a:t>Resolutions and amendments submitted </a:t>
            </a:r>
            <a:br>
              <a:rPr lang="en-US" dirty="0">
                <a:latin typeface="Centaur" panose="02030504050205020304" pitchFamily="18" charset="0"/>
              </a:rPr>
            </a:br>
            <a:r>
              <a:rPr lang="en-US" dirty="0">
                <a:latin typeface="Centaur" panose="02030504050205020304" pitchFamily="18" charset="0"/>
              </a:rPr>
              <a:t>last day of plenary will not be placed </a:t>
            </a:r>
            <a:br>
              <a:rPr lang="en-US" dirty="0">
                <a:latin typeface="Centaur" panose="02030504050205020304" pitchFamily="18" charset="0"/>
              </a:rPr>
            </a:br>
            <a:r>
              <a:rPr lang="en-US" dirty="0">
                <a:latin typeface="Centaur" panose="02030504050205020304" pitchFamily="18" charset="0"/>
              </a:rPr>
              <a:t>on consent calendar </a:t>
            </a:r>
          </a:p>
          <a:p>
            <a:r>
              <a:rPr lang="en-US" dirty="0">
                <a:latin typeface="Centaur" panose="02030504050205020304" pitchFamily="18" charset="0"/>
              </a:rPr>
              <a:t>Marked in packets with an asterisk</a:t>
            </a:r>
          </a:p>
        </p:txBody>
      </p:sp>
    </p:spTree>
    <p:extLst>
      <p:ext uri="{BB962C8B-B14F-4D97-AF65-F5344CB8AC3E}">
        <p14:creationId xmlns:p14="http://schemas.microsoft.com/office/powerpoint/2010/main" val="299487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hnschrift Condensed" panose="020B0502040204020203" pitchFamily="34" charset="0"/>
                <a:cs typeface="Times New Roman"/>
              </a:rPr>
              <a:t>After Plenary Session</a:t>
            </a:r>
          </a:p>
        </p:txBody>
      </p:sp>
      <p:sp>
        <p:nvSpPr>
          <p:cNvPr id="3" name="Content Placeholder 2"/>
          <p:cNvSpPr>
            <a:spLocks noGrp="1"/>
          </p:cNvSpPr>
          <p:nvPr>
            <p:ph sz="half" idx="1"/>
          </p:nvPr>
        </p:nvSpPr>
        <p:spPr/>
        <p:txBody>
          <a:bodyPr>
            <a:normAutofit/>
          </a:bodyPr>
          <a:lstStyle/>
          <a:p>
            <a:pPr>
              <a:spcAft>
                <a:spcPts val="600"/>
              </a:spcAft>
            </a:pPr>
            <a:r>
              <a:rPr lang="en-US" sz="2800" dirty="0">
                <a:latin typeface="Centaur" panose="02030504050205020304" pitchFamily="18" charset="0"/>
                <a:cs typeface="Times New Roman"/>
              </a:rPr>
              <a:t>Resolutions assigned to committee or individual</a:t>
            </a:r>
          </a:p>
          <a:p>
            <a:pPr>
              <a:spcAft>
                <a:spcPts val="600"/>
              </a:spcAft>
            </a:pPr>
            <a:r>
              <a:rPr lang="en-US" sz="2800" dirty="0">
                <a:latin typeface="Centaur" panose="02030504050205020304" pitchFamily="18" charset="0"/>
                <a:cs typeface="Times New Roman"/>
              </a:rPr>
              <a:t>Resolutions tracked on ASCCC website</a:t>
            </a:r>
          </a:p>
          <a:p>
            <a:pPr>
              <a:spcAft>
                <a:spcPts val="600"/>
              </a:spcAft>
            </a:pPr>
            <a:r>
              <a:rPr lang="en-US" sz="2800" dirty="0">
                <a:latin typeface="Centaur" panose="02030504050205020304" pitchFamily="18" charset="0"/>
                <a:cs typeface="Times New Roman"/>
              </a:rPr>
              <a:t>Action included in annual reporting</a:t>
            </a: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pic>
        <p:nvPicPr>
          <p:cNvPr id="4" name="Picture 2" descr="Let's Travel: The Importance of Tracking Progress on the Shop Floor -  LillyWorks">
            <a:extLst>
              <a:ext uri="{FF2B5EF4-FFF2-40B4-BE49-F238E27FC236}">
                <a16:creationId xmlns:a16="http://schemas.microsoft.com/office/drawing/2014/main" id="{4B86B429-EC28-49FB-B115-EA59CFA66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561" y="2991875"/>
            <a:ext cx="3442132" cy="309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1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hnschrift Condensed" panose="020B0502040204020203" pitchFamily="34" charset="0"/>
                <a:cs typeface="Times New Roman"/>
              </a:rPr>
              <a:t>Using Resolutions Locally</a:t>
            </a:r>
          </a:p>
        </p:txBody>
      </p:sp>
      <p:sp>
        <p:nvSpPr>
          <p:cNvPr id="3" name="Content Placeholder 2"/>
          <p:cNvSpPr>
            <a:spLocks noGrp="1"/>
          </p:cNvSpPr>
          <p:nvPr>
            <p:ph sz="half" idx="1"/>
          </p:nvPr>
        </p:nvSpPr>
        <p:spPr/>
        <p:txBody>
          <a:bodyPr>
            <a:normAutofit/>
          </a:bodyPr>
          <a:lstStyle/>
          <a:p>
            <a:r>
              <a:rPr lang="en-US" dirty="0">
                <a:latin typeface="Centaur" panose="02030504050205020304" pitchFamily="18" charset="0"/>
                <a:cs typeface="Times New Roman"/>
              </a:rPr>
              <a:t>ASCCC resolutions useful for supporting change at your local campus</a:t>
            </a:r>
          </a:p>
          <a:p>
            <a:r>
              <a:rPr lang="en-US" dirty="0">
                <a:latin typeface="Centaur" panose="02030504050205020304" pitchFamily="18" charset="0"/>
                <a:cs typeface="Times New Roman"/>
              </a:rPr>
              <a:t>Local senates may see a local issue that has statewide implications</a:t>
            </a:r>
          </a:p>
          <a:p>
            <a:r>
              <a:rPr lang="en-US" dirty="0">
                <a:latin typeface="Centaur" panose="02030504050205020304" pitchFamily="18" charset="0"/>
                <a:cs typeface="Times New Roman"/>
              </a:rPr>
              <a:t>Concerns and ideas often begin locally where legislation and regulation implementation rubber hits the road </a:t>
            </a:r>
          </a:p>
          <a:p>
            <a:pPr>
              <a:spcAft>
                <a:spcPts val="600"/>
              </a:spcAft>
            </a:pPr>
            <a:endParaRPr lang="en-US" dirty="0">
              <a:latin typeface="Times New Roman"/>
              <a:cs typeface="Times New Roman"/>
            </a:endParaRPr>
          </a:p>
          <a:p>
            <a:pPr>
              <a:spcAft>
                <a:spcPts val="600"/>
              </a:spcAft>
            </a:pP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4441616" y="4406900"/>
            <a:ext cx="3022600" cy="1968500"/>
          </a:xfrm>
          <a:prstGeom prst="rect">
            <a:avLst/>
          </a:prstGeom>
        </p:spPr>
      </p:pic>
    </p:spTree>
    <p:extLst>
      <p:ext uri="{BB962C8B-B14F-4D97-AF65-F5344CB8AC3E}">
        <p14:creationId xmlns:p14="http://schemas.microsoft.com/office/powerpoint/2010/main" val="323766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hnschrift Condensed" panose="020B0502040204020203" pitchFamily="34" charset="0"/>
              </a:rPr>
              <a:t>Resolution Writing</a:t>
            </a:r>
          </a:p>
        </p:txBody>
      </p:sp>
      <p:sp>
        <p:nvSpPr>
          <p:cNvPr id="4" name="Text Placeholder 3">
            <a:extLst>
              <a:ext uri="{FF2B5EF4-FFF2-40B4-BE49-F238E27FC236}">
                <a16:creationId xmlns:a16="http://schemas.microsoft.com/office/drawing/2014/main" id="{6C3633D8-FCF7-437B-A144-D9F3F3438A32}"/>
              </a:ext>
            </a:extLst>
          </p:cNvPr>
          <p:cNvSpPr>
            <a:spLocks noGrp="1"/>
          </p:cNvSpPr>
          <p:nvPr>
            <p:ph type="body" sz="half" idx="2"/>
          </p:nvPr>
        </p:nvSpPr>
        <p:spPr/>
        <p:txBody>
          <a:bodyPr/>
          <a:lstStyle/>
          <a:p>
            <a:r>
              <a:rPr lang="en-US" dirty="0"/>
              <a:t>Join Us! </a:t>
            </a:r>
          </a:p>
        </p:txBody>
      </p:sp>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Mock Plenary Friday! </a:t>
            </a:r>
          </a:p>
          <a:p>
            <a:r>
              <a:rPr lang="en-US" sz="3200" dirty="0">
                <a:latin typeface="Times New Roman" panose="02020603050405020304" pitchFamily="18" charset="0"/>
                <a:cs typeface="Times New Roman" panose="02020603050405020304" pitchFamily="18" charset="0"/>
              </a:rPr>
              <a:t>Try developing content for your mock resolution as we discuss these nuts and bolts.</a:t>
            </a:r>
          </a:p>
          <a:p>
            <a:r>
              <a:rPr lang="en-US" sz="3200" dirty="0">
                <a:latin typeface="Times New Roman" panose="02020603050405020304" pitchFamily="18" charset="0"/>
                <a:cs typeface="Times New Roman" panose="02020603050405020304" pitchFamily="18" charset="0"/>
              </a:rPr>
              <a:t>Email your submission to </a:t>
            </a:r>
            <a:r>
              <a:rPr lang="en-US" sz="3200" dirty="0">
                <a:latin typeface="Times New Roman" panose="02020603050405020304" pitchFamily="18" charset="0"/>
                <a:cs typeface="Times New Roman" panose="02020603050405020304" pitchFamily="18" charset="0"/>
                <a:hlinkClick r:id="rId2"/>
              </a:rPr>
              <a:t>resolutions@asccc.org</a:t>
            </a:r>
            <a:r>
              <a:rPr lang="en-US" sz="3200" dirty="0">
                <a:latin typeface="Times New Roman" panose="02020603050405020304" pitchFamily="18" charset="0"/>
                <a:cs typeface="Times New Roman" panose="02020603050405020304" pitchFamily="18" charset="0"/>
              </a:rPr>
              <a:t> by 6:00pm. </a:t>
            </a:r>
          </a:p>
          <a:p>
            <a:r>
              <a:rPr lang="en-US" sz="3200" dirty="0">
                <a:latin typeface="Times New Roman" panose="02020603050405020304" pitchFamily="18" charset="0"/>
                <a:cs typeface="Times New Roman" panose="02020603050405020304" pitchFamily="18" charset="0"/>
              </a:rPr>
              <a:t>List yourself and your college as contact. </a:t>
            </a:r>
          </a:p>
        </p:txBody>
      </p:sp>
    </p:spTree>
    <p:extLst>
      <p:ext uri="{BB962C8B-B14F-4D97-AF65-F5344CB8AC3E}">
        <p14:creationId xmlns:p14="http://schemas.microsoft.com/office/powerpoint/2010/main" val="3720704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hnschrift Condensed" panose="020B0502040204020203" pitchFamily="34" charset="0"/>
                <a:cs typeface="Times New Roman"/>
              </a:rPr>
              <a:t>Nuts and Bolts: Before Writing </a:t>
            </a:r>
          </a:p>
        </p:txBody>
      </p:sp>
      <p:sp>
        <p:nvSpPr>
          <p:cNvPr id="3" name="Content Placeholder 2"/>
          <p:cNvSpPr>
            <a:spLocks noGrp="1"/>
          </p:cNvSpPr>
          <p:nvPr>
            <p:ph sz="half" idx="1"/>
          </p:nvPr>
        </p:nvSpPr>
        <p:spPr/>
        <p:txBody>
          <a:bodyPr>
            <a:normAutofit/>
          </a:bodyPr>
          <a:lstStyle/>
          <a:p>
            <a:pPr marL="0" indent="0">
              <a:buNone/>
            </a:pPr>
            <a:r>
              <a:rPr lang="en-US" dirty="0">
                <a:latin typeface="Centaur" panose="02030504050205020304" pitchFamily="18" charset="0"/>
                <a:cs typeface="Times New Roman"/>
              </a:rPr>
              <a:t>Must check the following before writing :</a:t>
            </a:r>
          </a:p>
          <a:p>
            <a:r>
              <a:rPr lang="en-US" dirty="0">
                <a:latin typeface="Centaur" panose="02030504050205020304" pitchFamily="18" charset="0"/>
                <a:cs typeface="Times New Roman"/>
              </a:rPr>
              <a:t>Duplication of Position</a:t>
            </a:r>
          </a:p>
          <a:p>
            <a:r>
              <a:rPr lang="en-US" dirty="0">
                <a:latin typeface="Centaur" panose="02030504050205020304" pitchFamily="18" charset="0"/>
                <a:cs typeface="Times New Roman"/>
              </a:rPr>
              <a:t>Reversal of Position</a:t>
            </a:r>
          </a:p>
          <a:p>
            <a:r>
              <a:rPr lang="en-US" dirty="0">
                <a:latin typeface="Centaur" panose="02030504050205020304" pitchFamily="18" charset="0"/>
                <a:cs typeface="Times New Roman"/>
              </a:rPr>
              <a:t>Clarity, Readability, Understanding, Intent</a:t>
            </a:r>
          </a:p>
          <a:p>
            <a:r>
              <a:rPr lang="en-US" dirty="0">
                <a:latin typeface="Centaur" panose="02030504050205020304" pitchFamily="18" charset="0"/>
                <a:cs typeface="Times New Roman"/>
              </a:rPr>
              <a:t>Senate Purview</a:t>
            </a:r>
          </a:p>
          <a:p>
            <a:r>
              <a:rPr lang="en-US" dirty="0">
                <a:latin typeface="Centaur" panose="02030504050205020304" pitchFamily="18" charset="0"/>
                <a:cs typeface="Times New Roman"/>
              </a:rPr>
              <a:t>Not a Strictly Local Concern </a:t>
            </a:r>
          </a:p>
        </p:txBody>
      </p:sp>
      <p:pic>
        <p:nvPicPr>
          <p:cNvPr id="4" name="Picture 3"/>
          <p:cNvPicPr>
            <a:picLocks noChangeAspect="1"/>
          </p:cNvPicPr>
          <p:nvPr/>
        </p:nvPicPr>
        <p:blipFill>
          <a:blip r:embed="rId2"/>
          <a:stretch>
            <a:fillRect/>
          </a:stretch>
        </p:blipFill>
        <p:spPr>
          <a:xfrm>
            <a:off x="7879050" y="2659432"/>
            <a:ext cx="3035300" cy="2324100"/>
          </a:xfrm>
          <a:prstGeom prst="rect">
            <a:avLst/>
          </a:prstGeom>
        </p:spPr>
      </p:pic>
    </p:spTree>
    <p:extLst>
      <p:ext uri="{BB962C8B-B14F-4D97-AF65-F5344CB8AC3E}">
        <p14:creationId xmlns:p14="http://schemas.microsoft.com/office/powerpoint/2010/main" val="309638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hnschrift SemiBold Condensed" panose="020B0502040204020203" pitchFamily="34" charset="0"/>
                <a:cs typeface="Times New Roman"/>
              </a:rPr>
              <a:t>Nuts and Bolts: 4 and 4 Requirements </a:t>
            </a:r>
          </a:p>
        </p:txBody>
      </p:sp>
      <p:sp>
        <p:nvSpPr>
          <p:cNvPr id="3" name="Content Placeholder 2"/>
          <p:cNvSpPr>
            <a:spLocks noGrp="1"/>
          </p:cNvSpPr>
          <p:nvPr>
            <p:ph sz="half" idx="1"/>
          </p:nvPr>
        </p:nvSpPr>
        <p:spPr/>
        <p:txBody>
          <a:bodyPr>
            <a:normAutofit/>
          </a:bodyPr>
          <a:lstStyle/>
          <a:p>
            <a:pPr marL="0" indent="0">
              <a:buNone/>
            </a:pPr>
            <a:r>
              <a:rPr lang="en-US" b="1" dirty="0">
                <a:solidFill>
                  <a:srgbClr val="AD0101"/>
                </a:solidFill>
                <a:latin typeface="Centaur" panose="02030504050205020304" pitchFamily="18" charset="0"/>
                <a:cs typeface="Times New Roman"/>
              </a:rPr>
              <a:t>Format</a:t>
            </a:r>
            <a:r>
              <a:rPr lang="en-US" dirty="0">
                <a:latin typeface="Centaur" panose="02030504050205020304" pitchFamily="18" charset="0"/>
                <a:cs typeface="Times New Roman"/>
              </a:rPr>
              <a:t>:</a:t>
            </a:r>
          </a:p>
          <a:p>
            <a:r>
              <a:rPr lang="en-US" dirty="0">
                <a:latin typeface="Centaur" panose="02030504050205020304" pitchFamily="18" charset="0"/>
                <a:cs typeface="Times New Roman"/>
              </a:rPr>
              <a:t>No more than four “whereas” and four “resolved” statements:</a:t>
            </a:r>
            <a:endParaRPr lang="en-US" u="sng" dirty="0">
              <a:latin typeface="Centaur" panose="02030504050205020304" pitchFamily="18" charset="0"/>
              <a:cs typeface="Times New Roman"/>
            </a:endParaRPr>
          </a:p>
          <a:p>
            <a:pPr marL="0" indent="0" algn="ctr">
              <a:buNone/>
            </a:pPr>
            <a:r>
              <a:rPr lang="en-US" u="sng" dirty="0">
                <a:latin typeface="Centaur" panose="02030504050205020304" pitchFamily="18" charset="0"/>
                <a:cs typeface="Times New Roman"/>
              </a:rPr>
              <a:t>Sample</a:t>
            </a:r>
          </a:p>
          <a:p>
            <a:pPr marL="0" indent="0">
              <a:buNone/>
            </a:pPr>
            <a:endParaRPr lang="en-US" u="sng" dirty="0">
              <a:latin typeface="Centaur" panose="02030504050205020304" pitchFamily="18" charset="0"/>
              <a:cs typeface="Times New Roman"/>
            </a:endParaRPr>
          </a:p>
          <a:p>
            <a:pPr marL="0" indent="0">
              <a:buNone/>
            </a:pPr>
            <a:r>
              <a:rPr lang="en-US" dirty="0">
                <a:latin typeface="Centaur" panose="02030504050205020304" pitchFamily="18" charset="0"/>
                <a:cs typeface="Times New Roman"/>
              </a:rPr>
              <a:t>	Whereas, Blah, blah de dah; and </a:t>
            </a:r>
          </a:p>
          <a:p>
            <a:pPr marL="0" indent="0">
              <a:buNone/>
            </a:pPr>
            <a:r>
              <a:rPr lang="en-US" dirty="0">
                <a:latin typeface="Centaur" panose="02030504050205020304" pitchFamily="18" charset="0"/>
                <a:cs typeface="Times New Roman"/>
              </a:rPr>
              <a:t>	Whereas, Ho may hum;</a:t>
            </a:r>
          </a:p>
          <a:p>
            <a:pPr marL="0" indent="0">
              <a:buNone/>
            </a:pPr>
            <a:r>
              <a:rPr lang="en-US" dirty="0">
                <a:latin typeface="Centaur" panose="02030504050205020304" pitchFamily="18" charset="0"/>
                <a:cs typeface="Times New Roman"/>
              </a:rPr>
              <a:t>	Resolved, That the Academic Senate for California 	Community Colleges </a:t>
            </a:r>
            <a:r>
              <a:rPr lang="en-US" dirty="0" err="1">
                <a:latin typeface="Centaur" panose="02030504050205020304" pitchFamily="18" charset="0"/>
                <a:cs typeface="Times New Roman"/>
              </a:rPr>
              <a:t>diddly</a:t>
            </a:r>
            <a:r>
              <a:rPr lang="en-US" dirty="0">
                <a:latin typeface="Centaur" panose="02030504050205020304" pitchFamily="18" charset="0"/>
                <a:cs typeface="Times New Roman"/>
              </a:rPr>
              <a:t> to the </a:t>
            </a:r>
            <a:r>
              <a:rPr lang="en-US" dirty="0" err="1">
                <a:latin typeface="Centaur" panose="02030504050205020304" pitchFamily="18" charset="0"/>
                <a:cs typeface="Times New Roman"/>
              </a:rPr>
              <a:t>doodly</a:t>
            </a:r>
            <a:r>
              <a:rPr lang="en-US" dirty="0">
                <a:latin typeface="Centaur" panose="02030504050205020304" pitchFamily="18" charset="0"/>
                <a:cs typeface="Times New Roman"/>
              </a:rPr>
              <a:t> bop.</a:t>
            </a:r>
          </a:p>
          <a:p>
            <a:pPr marL="0" indent="0">
              <a:buNone/>
            </a:pPr>
            <a:endParaRPr lang="en-US" dirty="0">
              <a:latin typeface="Centaur" panose="02030504050205020304" pitchFamily="18" charset="0"/>
              <a:cs typeface="Times New Roman"/>
            </a:endParaRPr>
          </a:p>
          <a:p>
            <a:pPr marL="0" indent="0">
              <a:buNone/>
            </a:pPr>
            <a:r>
              <a:rPr lang="en-US" dirty="0">
                <a:latin typeface="Centaur" panose="02030504050205020304" pitchFamily="18" charset="0"/>
                <a:cs typeface="Times New Roman"/>
              </a:rPr>
              <a:t>	Contact: </a:t>
            </a:r>
            <a:r>
              <a:rPr lang="en-US" dirty="0" err="1">
                <a:latin typeface="Centaur" panose="02030504050205020304" pitchFamily="18" charset="0"/>
                <a:cs typeface="Times New Roman"/>
              </a:rPr>
              <a:t>Elemeno</a:t>
            </a:r>
            <a:r>
              <a:rPr lang="en-US" dirty="0">
                <a:latin typeface="Centaur" panose="02030504050205020304" pitchFamily="18" charset="0"/>
                <a:cs typeface="Times New Roman"/>
              </a:rPr>
              <a:t> Pea, ABC College</a:t>
            </a:r>
          </a:p>
          <a:p>
            <a:pPr marL="0" indent="0">
              <a:buNone/>
            </a:pPr>
            <a:endParaRPr lang="en-US" dirty="0">
              <a:latin typeface="Times New Roman"/>
              <a:cs typeface="Times New Roman"/>
            </a:endParaRPr>
          </a:p>
        </p:txBody>
      </p:sp>
      <p:sp>
        <p:nvSpPr>
          <p:cNvPr id="4" name="Oval 3"/>
          <p:cNvSpPr/>
          <p:nvPr/>
        </p:nvSpPr>
        <p:spPr>
          <a:xfrm>
            <a:off x="2120983" y="4335367"/>
            <a:ext cx="6864439" cy="97879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783854" y="5594240"/>
            <a:ext cx="4629955" cy="799028"/>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03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4884-BCAA-43B6-A477-AC2E78FB76F4}"/>
              </a:ext>
            </a:extLst>
          </p:cNvPr>
          <p:cNvSpPr>
            <a:spLocks noGrp="1"/>
          </p:cNvSpPr>
          <p:nvPr>
            <p:ph type="title"/>
          </p:nvPr>
        </p:nvSpPr>
        <p:spPr/>
        <p:txBody>
          <a:bodyPr/>
          <a:lstStyle/>
          <a:p>
            <a:r>
              <a:rPr lang="en-US" dirty="0"/>
              <a:t>Sample Resolution </a:t>
            </a:r>
          </a:p>
        </p:txBody>
      </p:sp>
      <p:sp>
        <p:nvSpPr>
          <p:cNvPr id="3" name="Content Placeholder 2">
            <a:extLst>
              <a:ext uri="{FF2B5EF4-FFF2-40B4-BE49-F238E27FC236}">
                <a16:creationId xmlns:a16="http://schemas.microsoft.com/office/drawing/2014/main" id="{2B112B59-FAE6-4CAB-B455-5209168711E7}"/>
              </a:ext>
            </a:extLst>
          </p:cNvPr>
          <p:cNvSpPr>
            <a:spLocks noGrp="1"/>
          </p:cNvSpPr>
          <p:nvPr>
            <p:ph sz="half" idx="1"/>
          </p:nvPr>
        </p:nvSpPr>
        <p:spPr>
          <a:xfrm>
            <a:off x="1277650" y="1798320"/>
            <a:ext cx="10058400" cy="5059680"/>
          </a:xfrm>
        </p:spPr>
        <p:txBody>
          <a:bodyPr/>
          <a:lstStyle/>
          <a:p>
            <a:pPr marL="0" indent="0">
              <a:buNone/>
            </a:pPr>
            <a:r>
              <a:rPr lang="en-US" sz="1200" b="1" u="sng" dirty="0"/>
              <a:t>5.01  S21 Support for Additional Guided Pathways Funding and Extension of Current Funding Deadlines Due to COVID-19</a:t>
            </a:r>
            <a:r>
              <a:rPr lang="en-US" sz="1200" b="1" dirty="0"/>
              <a:t> </a:t>
            </a:r>
          </a:p>
          <a:p>
            <a:pPr marL="0" indent="0">
              <a:buNone/>
            </a:pPr>
            <a:r>
              <a:rPr lang="en-US" sz="1200" dirty="0"/>
              <a:t>Whereas, The California Community Colleges system in 2018 took a systemic approach to institutional redesign through the implementation of a guided pathways framework that was supported by a $150 Million California Community Colleges Guided Pathways Grant Program; </a:t>
            </a:r>
          </a:p>
          <a:p>
            <a:pPr marL="0" indent="0">
              <a:buNone/>
            </a:pPr>
            <a:r>
              <a:rPr lang="en-US" sz="1200" dirty="0"/>
              <a:t>Whereas, California community colleges have locally implemented guided pathways elements such as success teams, program maps, curricular redesign, and holistic student support that require structural and policy augmentation to make available the resources and personnel needed to focus on the whole student, meeting the students "where they are";</a:t>
            </a:r>
          </a:p>
          <a:p>
            <a:pPr marL="0" indent="0">
              <a:buNone/>
            </a:pPr>
            <a:r>
              <a:rPr lang="en-US" sz="1200" dirty="0"/>
              <a:t>Whereas, The Academic Senate for California Community Colleges has been integral in supporting guided pathways efforts around the areas of academic and professional matters, including curriculum, professional development, educational programs, program review, and student preparation and success; and </a:t>
            </a:r>
          </a:p>
          <a:p>
            <a:pPr marL="0" indent="0">
              <a:buNone/>
            </a:pPr>
            <a:r>
              <a:rPr lang="en-US" sz="1200" dirty="0"/>
              <a:t>Whereas, The development and implementation of a guided pathways framework was interrupted by COVID 19 campus closures and necessitates systemic change that requires at least ten years for full sustainability, which allows for inquiry, implementation, assessment, and evaluation; </a:t>
            </a:r>
          </a:p>
          <a:p>
            <a:pPr marL="0" indent="0">
              <a:buNone/>
            </a:pPr>
            <a:r>
              <a:rPr lang="en-US" sz="1200" dirty="0"/>
              <a:t>Resolved, That the Academic Senate for California Community Colleges work with the California Community Colleges Chancellor's Office to advocate for continuing funding for colleges to support the guided pathways framework for an additional five years in order to allow colleges to continue to implement the framework and time to plan for long term sustainability; and </a:t>
            </a:r>
          </a:p>
          <a:p>
            <a:pPr marL="0" indent="0">
              <a:buNone/>
            </a:pPr>
            <a:r>
              <a:rPr lang="en-US" sz="1200" dirty="0"/>
              <a:t>Resolved, That the Academic Senate for California Community Colleges continue to take a strong role in supporting local colleges and academic senates in the design, implementation, and evaluation of guided pathways frameworks and advocate for identified funding to continue its leadership role. </a:t>
            </a:r>
          </a:p>
          <a:p>
            <a:pPr marL="0" indent="0">
              <a:buNone/>
            </a:pPr>
            <a:r>
              <a:rPr lang="en-US" sz="1200" dirty="0"/>
              <a:t>Resolved, That the Academic Senate for California Community Colleges work with the California Community Colleges Chancellor's Office to advocate for a one-year extension due to COVID-19 disruptions to spend Guided Pathways funding in order to allow colleges to continue to implement the framework and time to plan for long-term sustainability.</a:t>
            </a:r>
          </a:p>
          <a:p>
            <a:pPr marL="0" indent="0">
              <a:buNone/>
            </a:pPr>
            <a:r>
              <a:rPr lang="en-US" sz="1200" dirty="0"/>
              <a:t>Contact: </a:t>
            </a:r>
            <a:r>
              <a:rPr lang="en-US" sz="1200" u="sng" dirty="0">
                <a:hlinkClick r:id="rId2"/>
              </a:rPr>
              <a:t>Jeffrey Hernandez</a:t>
            </a:r>
            <a:r>
              <a:rPr lang="en-US" sz="1200" dirty="0"/>
              <a:t>, Guided Pathways Task Force </a:t>
            </a:r>
          </a:p>
          <a:p>
            <a:pPr marL="0" indent="0">
              <a:buNone/>
            </a:pPr>
            <a:endParaRPr lang="en-US" sz="1200" dirty="0"/>
          </a:p>
        </p:txBody>
      </p:sp>
      <p:sp>
        <p:nvSpPr>
          <p:cNvPr id="4" name="Slide Number Placeholder 3">
            <a:extLst>
              <a:ext uri="{FF2B5EF4-FFF2-40B4-BE49-F238E27FC236}">
                <a16:creationId xmlns:a16="http://schemas.microsoft.com/office/drawing/2014/main" id="{1F93D115-EE13-42FC-B7C0-922A538E09B6}"/>
              </a:ext>
            </a:extLst>
          </p:cNvPr>
          <p:cNvSpPr>
            <a:spLocks noGrp="1"/>
          </p:cNvSpPr>
          <p:nvPr>
            <p:ph type="sldNum" sz="quarter" idx="10"/>
          </p:nvPr>
        </p:nvSpPr>
        <p:spPr/>
        <p:txBody>
          <a:bodyPr/>
          <a:lstStyle/>
          <a:p>
            <a:pPr>
              <a:defRPr/>
            </a:pPr>
            <a:fld id="{23CFC7CB-682B-334D-8C2A-B6D7FD47D9F7}" type="slidenum">
              <a:rPr lang="en-US" altLang="en-US" smtClean="0"/>
              <a:pPr>
                <a:defRPr/>
              </a:pPr>
              <a:t>17</a:t>
            </a:fld>
            <a:endParaRPr lang="en-US" altLang="en-US"/>
          </a:p>
        </p:txBody>
      </p:sp>
    </p:spTree>
    <p:extLst>
      <p:ext uri="{BB962C8B-B14F-4D97-AF65-F5344CB8AC3E}">
        <p14:creationId xmlns:p14="http://schemas.microsoft.com/office/powerpoint/2010/main" val="220825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hnschrift Condensed" panose="020B0502040204020203" pitchFamily="34" charset="0"/>
                <a:cs typeface="Times New Roman"/>
              </a:rPr>
              <a:t>Nuts and Bolts: Resolution Writing </a:t>
            </a:r>
          </a:p>
        </p:txBody>
      </p:sp>
      <p:sp>
        <p:nvSpPr>
          <p:cNvPr id="3" name="Content Placeholder 2"/>
          <p:cNvSpPr>
            <a:spLocks noGrp="1"/>
          </p:cNvSpPr>
          <p:nvPr>
            <p:ph sz="half" idx="1"/>
          </p:nvPr>
        </p:nvSpPr>
        <p:spPr/>
        <p:txBody>
          <a:bodyPr>
            <a:normAutofit fontScale="92500"/>
          </a:bodyPr>
          <a:lstStyle/>
          <a:p>
            <a:pPr marL="0" indent="0">
              <a:buNone/>
            </a:pPr>
            <a:r>
              <a:rPr lang="en-US" b="1" dirty="0">
                <a:solidFill>
                  <a:srgbClr val="AD0101"/>
                </a:solidFill>
                <a:latin typeface="Centaur" panose="02030504050205020304" pitchFamily="18" charset="0"/>
                <a:cs typeface="Times New Roman"/>
              </a:rPr>
              <a:t>Format</a:t>
            </a:r>
            <a:r>
              <a:rPr lang="en-US" dirty="0">
                <a:latin typeface="Centaur" panose="02030504050205020304" pitchFamily="18" charset="0"/>
                <a:cs typeface="Times New Roman"/>
              </a:rPr>
              <a:t>:</a:t>
            </a:r>
          </a:p>
          <a:p>
            <a:r>
              <a:rPr lang="en-US" dirty="0">
                <a:latin typeface="Centaur" panose="02030504050205020304" pitchFamily="18" charset="0"/>
                <a:cs typeface="Times New Roman"/>
              </a:rPr>
              <a:t>No more than four “Whereas” and four “Resolved” statements</a:t>
            </a:r>
          </a:p>
          <a:p>
            <a:r>
              <a:rPr lang="en-US" dirty="0">
                <a:latin typeface="Centaur" panose="02030504050205020304" pitchFamily="18" charset="0"/>
                <a:cs typeface="Times New Roman"/>
              </a:rPr>
              <a:t>“Resolved” statements should “stand alone” in case divided</a:t>
            </a:r>
          </a:p>
          <a:p>
            <a:r>
              <a:rPr lang="en-US" dirty="0">
                <a:latin typeface="Centaur" panose="02030504050205020304" pitchFamily="18" charset="0"/>
                <a:cs typeface="Times New Roman"/>
              </a:rPr>
              <a:t>“Resolved” statements should be supported by “Whereas” statements</a:t>
            </a:r>
          </a:p>
          <a:p>
            <a:r>
              <a:rPr lang="en-US" dirty="0">
                <a:latin typeface="Centaur" panose="02030504050205020304" pitchFamily="18" charset="0"/>
                <a:cs typeface="Times New Roman"/>
              </a:rPr>
              <a:t>Consider using first “whereas” as an introduction</a:t>
            </a:r>
          </a:p>
          <a:p>
            <a:r>
              <a:rPr lang="en-US" dirty="0">
                <a:latin typeface="Centaur" panose="02030504050205020304" pitchFamily="18" charset="0"/>
                <a:cs typeface="Times New Roman"/>
              </a:rPr>
              <a:t>Write out names in first reference with acronym in parenthesis, then use acronym for subsequent reference</a:t>
            </a:r>
          </a:p>
          <a:p>
            <a:r>
              <a:rPr lang="en-US" dirty="0">
                <a:latin typeface="Centaur" panose="02030504050205020304" pitchFamily="18" charset="0"/>
                <a:cs typeface="Times New Roman"/>
              </a:rPr>
              <a:t>Be as direct as possible</a:t>
            </a:r>
          </a:p>
          <a:p>
            <a:r>
              <a:rPr lang="en-US" dirty="0">
                <a:latin typeface="Centaur" panose="02030504050205020304" pitchFamily="18" charset="0"/>
                <a:cs typeface="Times New Roman"/>
              </a:rPr>
              <a:t>Limit “whereas” statement to one reason in support or defense of the “resolved” statements</a:t>
            </a:r>
          </a:p>
          <a:p>
            <a:r>
              <a:rPr lang="en-US" dirty="0">
                <a:latin typeface="Centaur" panose="02030504050205020304" pitchFamily="18" charset="0"/>
                <a:cs typeface="Times New Roman"/>
              </a:rPr>
              <a:t>Be sure the title of the resolution accurately reflects the content and intent of the resolution</a:t>
            </a:r>
          </a:p>
        </p:txBody>
      </p:sp>
    </p:spTree>
    <p:extLst>
      <p:ext uri="{BB962C8B-B14F-4D97-AF65-F5344CB8AC3E}">
        <p14:creationId xmlns:p14="http://schemas.microsoft.com/office/powerpoint/2010/main" val="1592459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hnschrift Condensed" panose="020B0502040204020203" pitchFamily="34" charset="0"/>
                <a:cs typeface="Times New Roman"/>
              </a:rPr>
              <a:t>Nuts and Bolts: Amendments </a:t>
            </a:r>
          </a:p>
        </p:txBody>
      </p:sp>
      <p:sp>
        <p:nvSpPr>
          <p:cNvPr id="3" name="Content Placeholder 2"/>
          <p:cNvSpPr>
            <a:spLocks noGrp="1"/>
          </p:cNvSpPr>
          <p:nvPr>
            <p:ph sz="half" idx="1"/>
          </p:nvPr>
        </p:nvSpPr>
        <p:spPr>
          <a:xfrm>
            <a:off x="1265293" y="1798320"/>
            <a:ext cx="10058400" cy="4419600"/>
          </a:xfrm>
        </p:spPr>
        <p:txBody>
          <a:bodyPr>
            <a:normAutofit lnSpcReduction="10000"/>
          </a:bodyPr>
          <a:lstStyle/>
          <a:p>
            <a:pPr marL="0" indent="0">
              <a:buNone/>
            </a:pPr>
            <a:r>
              <a:rPr lang="en-US" b="1" dirty="0">
                <a:solidFill>
                  <a:srgbClr val="AD0101"/>
                </a:solidFill>
                <a:latin typeface="Centaur" panose="02030504050205020304" pitchFamily="18" charset="0"/>
                <a:cs typeface="Times New Roman"/>
              </a:rPr>
              <a:t>Amendments</a:t>
            </a:r>
            <a:r>
              <a:rPr lang="en-US" dirty="0">
                <a:latin typeface="Centaur" panose="02030504050205020304" pitchFamily="18" charset="0"/>
                <a:cs typeface="Times New Roman"/>
              </a:rPr>
              <a:t>:</a:t>
            </a:r>
          </a:p>
          <a:p>
            <a:r>
              <a:rPr lang="en-US" sz="3200" dirty="0">
                <a:latin typeface="Centaur" panose="02030504050205020304" pitchFamily="18" charset="0"/>
                <a:cs typeface="Times New Roman"/>
              </a:rPr>
              <a:t>Added to help clarify intent and/or expand scope</a:t>
            </a:r>
          </a:p>
          <a:p>
            <a:r>
              <a:rPr lang="en-US" sz="3200" dirty="0">
                <a:latin typeface="Centaur" panose="02030504050205020304" pitchFamily="18" charset="0"/>
                <a:cs typeface="Times New Roman"/>
              </a:rPr>
              <a:t>Use underscores and strikethroughs, not track changes</a:t>
            </a:r>
          </a:p>
          <a:p>
            <a:r>
              <a:rPr lang="en-US" sz="3200" dirty="0">
                <a:latin typeface="Centaur" panose="02030504050205020304" pitchFamily="18" charset="0"/>
                <a:cs typeface="Times New Roman"/>
              </a:rPr>
              <a:t>Review the title after adding an amendment, and amend if necessary</a:t>
            </a:r>
          </a:p>
          <a:p>
            <a:r>
              <a:rPr lang="en-US" sz="3200" dirty="0">
                <a:latin typeface="Centaur" panose="02030504050205020304" pitchFamily="18" charset="0"/>
                <a:cs typeface="Times New Roman"/>
              </a:rPr>
              <a:t>Make sure amendments don’t result in inconsistencies within a resolution or reverse the intent of the resolution (better to vote the resolution down)</a:t>
            </a:r>
          </a:p>
          <a:p>
            <a:r>
              <a:rPr lang="en-US" sz="3200" dirty="0">
                <a:latin typeface="Centaur" panose="02030504050205020304" pitchFamily="18" charset="0"/>
                <a:cs typeface="Times New Roman"/>
              </a:rPr>
              <a:t>Include contacts for each amendment </a:t>
            </a:r>
          </a:p>
        </p:txBody>
      </p:sp>
    </p:spTree>
    <p:extLst>
      <p:ext uri="{BB962C8B-B14F-4D97-AF65-F5344CB8AC3E}">
        <p14:creationId xmlns:p14="http://schemas.microsoft.com/office/powerpoint/2010/main" val="294440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94A6-A697-4A20-B98E-5AE91A5E79A6}"/>
              </a:ext>
            </a:extLst>
          </p:cNvPr>
          <p:cNvSpPr>
            <a:spLocks noGrp="1"/>
          </p:cNvSpPr>
          <p:nvPr>
            <p:ph type="title"/>
          </p:nvPr>
        </p:nvSpPr>
        <p:spPr/>
        <p:txBody>
          <a:bodyPr/>
          <a:lstStyle/>
          <a:p>
            <a:r>
              <a:rPr lang="en-US" dirty="0"/>
              <a:t>Presenters </a:t>
            </a:r>
          </a:p>
        </p:txBody>
      </p:sp>
      <p:sp>
        <p:nvSpPr>
          <p:cNvPr id="3" name="Text Placeholder 2">
            <a:extLst>
              <a:ext uri="{FF2B5EF4-FFF2-40B4-BE49-F238E27FC236}">
                <a16:creationId xmlns:a16="http://schemas.microsoft.com/office/drawing/2014/main" id="{427DD33A-6759-42E9-92BA-FF453A046731}"/>
              </a:ext>
            </a:extLst>
          </p:cNvPr>
          <p:cNvSpPr>
            <a:spLocks noGrp="1"/>
          </p:cNvSpPr>
          <p:nvPr>
            <p:ph type="body" sz="half" idx="2"/>
          </p:nvPr>
        </p:nvSpPr>
        <p:spPr/>
        <p:txBody>
          <a:bodyPr/>
          <a:lstStyle/>
          <a:p>
            <a:endParaRPr lang="en-US" dirty="0"/>
          </a:p>
        </p:txBody>
      </p:sp>
      <p:sp>
        <p:nvSpPr>
          <p:cNvPr id="4" name="Content Placeholder 3">
            <a:extLst>
              <a:ext uri="{FF2B5EF4-FFF2-40B4-BE49-F238E27FC236}">
                <a16:creationId xmlns:a16="http://schemas.microsoft.com/office/drawing/2014/main" id="{238FAC86-29C7-4C51-A28F-C21D885675C3}"/>
              </a:ext>
            </a:extLst>
          </p:cNvPr>
          <p:cNvSpPr>
            <a:spLocks noGrp="1"/>
          </p:cNvSpPr>
          <p:nvPr>
            <p:ph idx="1"/>
          </p:nvPr>
        </p:nvSpPr>
        <p:spPr/>
        <p:txBody>
          <a:bodyPr/>
          <a:lstStyle/>
          <a:p>
            <a:r>
              <a:rPr lang="en-US" sz="4400" b="1" dirty="0"/>
              <a:t>Amber Gillis</a:t>
            </a:r>
            <a:r>
              <a:rPr lang="en-US" sz="4400" dirty="0"/>
              <a:t>, ASCCC South Representative and 2021-2022 Resolutions Chair </a:t>
            </a:r>
          </a:p>
          <a:p>
            <a:endParaRPr lang="en-US" sz="4400" dirty="0"/>
          </a:p>
          <a:p>
            <a:r>
              <a:rPr lang="en-US" sz="4400" b="1" dirty="0"/>
              <a:t>Stephanie Curry</a:t>
            </a:r>
            <a:r>
              <a:rPr lang="en-US" sz="4400" dirty="0"/>
              <a:t>, ASCCC Area A Representative </a:t>
            </a:r>
          </a:p>
        </p:txBody>
      </p:sp>
      <p:sp>
        <p:nvSpPr>
          <p:cNvPr id="5" name="Slide Number Placeholder 4">
            <a:extLst>
              <a:ext uri="{FF2B5EF4-FFF2-40B4-BE49-F238E27FC236}">
                <a16:creationId xmlns:a16="http://schemas.microsoft.com/office/drawing/2014/main" id="{3111B05F-0CD8-49AE-A3E3-93E960EAA123}"/>
              </a:ext>
            </a:extLst>
          </p:cNvPr>
          <p:cNvSpPr>
            <a:spLocks noGrp="1"/>
          </p:cNvSpPr>
          <p:nvPr>
            <p:ph type="sldNum" sz="quarter" idx="10"/>
          </p:nvPr>
        </p:nvSpPr>
        <p:spPr/>
        <p:txBody>
          <a:bodyPr/>
          <a:lstStyle/>
          <a:p>
            <a:pPr>
              <a:defRPr/>
            </a:pPr>
            <a:fld id="{55AD5DCB-B050-6C46-8984-ED6A4CA90FC3}" type="slidenum">
              <a:rPr lang="en-US" altLang="en-US" smtClean="0"/>
              <a:pPr>
                <a:defRPr/>
              </a:pPr>
              <a:t>2</a:t>
            </a:fld>
            <a:endParaRPr lang="en-US" altLang="en-US"/>
          </a:p>
        </p:txBody>
      </p:sp>
      <p:pic>
        <p:nvPicPr>
          <p:cNvPr id="9" name="Picture 8">
            <a:extLst>
              <a:ext uri="{FF2B5EF4-FFF2-40B4-BE49-F238E27FC236}">
                <a16:creationId xmlns:a16="http://schemas.microsoft.com/office/drawing/2014/main" id="{B9B4EFFE-110D-423A-A728-5790FB76B077}"/>
              </a:ext>
            </a:extLst>
          </p:cNvPr>
          <p:cNvPicPr>
            <a:picLocks noChangeAspect="1"/>
          </p:cNvPicPr>
          <p:nvPr/>
        </p:nvPicPr>
        <p:blipFill>
          <a:blip r:embed="rId2"/>
          <a:stretch>
            <a:fillRect/>
          </a:stretch>
        </p:blipFill>
        <p:spPr>
          <a:xfrm>
            <a:off x="132852" y="2947086"/>
            <a:ext cx="3605380" cy="1926001"/>
          </a:xfrm>
          <a:prstGeom prst="rect">
            <a:avLst/>
          </a:prstGeom>
        </p:spPr>
      </p:pic>
    </p:spTree>
    <p:extLst>
      <p:ext uri="{BB962C8B-B14F-4D97-AF65-F5344CB8AC3E}">
        <p14:creationId xmlns:p14="http://schemas.microsoft.com/office/powerpoint/2010/main" val="3676367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EAD6-95DF-4462-B9F4-F0A9E7B05A67}"/>
              </a:ext>
            </a:extLst>
          </p:cNvPr>
          <p:cNvSpPr>
            <a:spLocks noGrp="1"/>
          </p:cNvSpPr>
          <p:nvPr>
            <p:ph type="title"/>
          </p:nvPr>
        </p:nvSpPr>
        <p:spPr/>
        <p:txBody>
          <a:bodyPr/>
          <a:lstStyle/>
          <a:p>
            <a:r>
              <a:rPr lang="en-US" dirty="0"/>
              <a:t>Sample Amendment </a:t>
            </a:r>
          </a:p>
        </p:txBody>
      </p:sp>
      <p:sp>
        <p:nvSpPr>
          <p:cNvPr id="3" name="Content Placeholder 2">
            <a:extLst>
              <a:ext uri="{FF2B5EF4-FFF2-40B4-BE49-F238E27FC236}">
                <a16:creationId xmlns:a16="http://schemas.microsoft.com/office/drawing/2014/main" id="{FB568FCC-5C76-42E3-99A7-AFD2C9039FF1}"/>
              </a:ext>
            </a:extLst>
          </p:cNvPr>
          <p:cNvSpPr>
            <a:spLocks noGrp="1"/>
          </p:cNvSpPr>
          <p:nvPr>
            <p:ph sz="half" idx="1"/>
          </p:nvPr>
        </p:nvSpPr>
        <p:spPr/>
        <p:txBody>
          <a:bodyPr/>
          <a:lstStyle/>
          <a:p>
            <a:r>
              <a:rPr lang="en-US" sz="1800" b="1" u="sng" dirty="0"/>
              <a:t>#5.01.01     S21 Amend 5.01</a:t>
            </a:r>
            <a:endParaRPr lang="en-US" sz="1800" b="1" dirty="0"/>
          </a:p>
          <a:p>
            <a:r>
              <a:rPr lang="en-US" sz="1800" dirty="0"/>
              <a:t>Amend the 4</a:t>
            </a:r>
            <a:r>
              <a:rPr lang="en-US" sz="1800" baseline="30000" dirty="0"/>
              <a:t>th</a:t>
            </a:r>
            <a:r>
              <a:rPr lang="en-US" sz="1800" dirty="0"/>
              <a:t> Whereas</a:t>
            </a:r>
          </a:p>
          <a:p>
            <a:r>
              <a:rPr lang="en-US" sz="1800" dirty="0"/>
              <a:t>Whereas, The development and implementation of a guided pathways framework </a:t>
            </a:r>
            <a:r>
              <a:rPr lang="en-US" sz="1800" u="sng" dirty="0"/>
              <a:t>was interrupted by COVID 19 campus closures and</a:t>
            </a:r>
            <a:r>
              <a:rPr lang="en-US" sz="1800" dirty="0"/>
              <a:t> necessitates systemic change that requires at least ten years for full sustainability, which allows for inquiry, implementation, assessment, and evaluation;</a:t>
            </a:r>
          </a:p>
          <a:p>
            <a:r>
              <a:rPr lang="en-US" sz="1800" dirty="0"/>
              <a:t>Add a 3</a:t>
            </a:r>
            <a:r>
              <a:rPr lang="en-US" sz="1800" baseline="30000" dirty="0"/>
              <a:t>rd</a:t>
            </a:r>
            <a:r>
              <a:rPr lang="en-US" sz="1800" dirty="0"/>
              <a:t> Resolved</a:t>
            </a:r>
          </a:p>
          <a:p>
            <a:r>
              <a:rPr lang="en-US" sz="1800" u="sng" dirty="0"/>
              <a:t>Resolved, That the Academic Senate for California Community Colleges work with the California Community Colleges Chancellor's Office to advocate for a one-year extension due to COVID-19 disruptions to spend Guided Pathways funding in order to allow colleges to continue to implement the framework and time to plan for long-term sustainability.</a:t>
            </a:r>
          </a:p>
          <a:p>
            <a:pPr marL="0" indent="0">
              <a:buNone/>
            </a:pPr>
            <a:endParaRPr lang="en-US" sz="1800" dirty="0"/>
          </a:p>
          <a:p>
            <a:r>
              <a:rPr lang="en-US" sz="1800" dirty="0"/>
              <a:t>Contact: </a:t>
            </a:r>
            <a:r>
              <a:rPr lang="en-US" sz="1800" u="sng" dirty="0">
                <a:hlinkClick r:id="rId2"/>
              </a:rPr>
              <a:t>Kelly Rivera</a:t>
            </a:r>
            <a:r>
              <a:rPr lang="en-US" sz="1800" dirty="0"/>
              <a:t>, Mt San Antonio College</a:t>
            </a:r>
          </a:p>
          <a:p>
            <a:endParaRPr lang="en-US" sz="1800" dirty="0"/>
          </a:p>
        </p:txBody>
      </p:sp>
      <p:sp>
        <p:nvSpPr>
          <p:cNvPr id="4" name="Slide Number Placeholder 3">
            <a:extLst>
              <a:ext uri="{FF2B5EF4-FFF2-40B4-BE49-F238E27FC236}">
                <a16:creationId xmlns:a16="http://schemas.microsoft.com/office/drawing/2014/main" id="{0791E8A7-E9F8-4D8C-B44B-6497155803D4}"/>
              </a:ext>
            </a:extLst>
          </p:cNvPr>
          <p:cNvSpPr>
            <a:spLocks noGrp="1"/>
          </p:cNvSpPr>
          <p:nvPr>
            <p:ph type="sldNum" sz="quarter" idx="10"/>
          </p:nvPr>
        </p:nvSpPr>
        <p:spPr/>
        <p:txBody>
          <a:bodyPr/>
          <a:lstStyle/>
          <a:p>
            <a:pPr>
              <a:defRPr/>
            </a:pPr>
            <a:fld id="{23CFC7CB-682B-334D-8C2A-B6D7FD47D9F7}" type="slidenum">
              <a:rPr lang="en-US" altLang="en-US" smtClean="0"/>
              <a:pPr>
                <a:defRPr/>
              </a:pPr>
              <a:t>20</a:t>
            </a:fld>
            <a:endParaRPr lang="en-US" altLang="en-US"/>
          </a:p>
        </p:txBody>
      </p:sp>
    </p:spTree>
    <p:extLst>
      <p:ext uri="{BB962C8B-B14F-4D97-AF65-F5344CB8AC3E}">
        <p14:creationId xmlns:p14="http://schemas.microsoft.com/office/powerpoint/2010/main" val="2953144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hnschrift Condensed" panose="020B0502040204020203" pitchFamily="34" charset="0"/>
                <a:cs typeface="Times New Roman"/>
              </a:rPr>
              <a:t>Nuts and Bolts: Words Matter </a:t>
            </a:r>
          </a:p>
        </p:txBody>
      </p:sp>
      <p:sp>
        <p:nvSpPr>
          <p:cNvPr id="3" name="Content Placeholder 2"/>
          <p:cNvSpPr>
            <a:spLocks noGrp="1"/>
          </p:cNvSpPr>
          <p:nvPr>
            <p:ph sz="half" idx="1"/>
          </p:nvPr>
        </p:nvSpPr>
        <p:spPr/>
        <p:txBody>
          <a:bodyPr>
            <a:normAutofit/>
          </a:bodyPr>
          <a:lstStyle/>
          <a:p>
            <a:pPr marL="0" indent="0">
              <a:spcBef>
                <a:spcPts val="0"/>
              </a:spcBef>
              <a:buNone/>
            </a:pPr>
            <a:r>
              <a:rPr lang="en-US" sz="2800" dirty="0">
                <a:latin typeface="Centaur" panose="02030504050205020304" pitchFamily="18" charset="0"/>
                <a:cs typeface="Times New Roman"/>
              </a:rPr>
              <a:t>Carefully Consider:</a:t>
            </a:r>
          </a:p>
          <a:p>
            <a:pPr>
              <a:spcBef>
                <a:spcPts val="0"/>
              </a:spcBef>
            </a:pPr>
            <a:r>
              <a:rPr lang="en-US" sz="2800" dirty="0">
                <a:latin typeface="Centaur" panose="02030504050205020304" pitchFamily="18" charset="0"/>
                <a:cs typeface="Times New Roman"/>
              </a:rPr>
              <a:t>Word Choice </a:t>
            </a:r>
            <a:r>
              <a:rPr lang="mr-IN" sz="2800" dirty="0">
                <a:latin typeface="Centaur" panose="02030504050205020304" pitchFamily="18" charset="0"/>
                <a:cs typeface="Times New Roman"/>
              </a:rPr>
              <a:t>–</a:t>
            </a:r>
            <a:r>
              <a:rPr lang="en-US" sz="2800" dirty="0">
                <a:latin typeface="Centaur" panose="02030504050205020304" pitchFamily="18" charset="0"/>
                <a:cs typeface="Times New Roman"/>
              </a:rPr>
              <a:t> Use qualifiers such as any, every, all, never, none, etc. very carefully.</a:t>
            </a:r>
          </a:p>
          <a:p>
            <a:pPr>
              <a:spcBef>
                <a:spcPts val="0"/>
              </a:spcBef>
            </a:pPr>
            <a:r>
              <a:rPr lang="en-US" sz="2800" dirty="0">
                <a:latin typeface="Centaur" panose="02030504050205020304" pitchFamily="18" charset="0"/>
                <a:cs typeface="Times New Roman"/>
              </a:rPr>
              <a:t>“Recommend” </a:t>
            </a:r>
            <a:r>
              <a:rPr lang="mr-IN" sz="2800" dirty="0">
                <a:latin typeface="Centaur" panose="02030504050205020304" pitchFamily="18" charset="0"/>
                <a:cs typeface="Times New Roman"/>
              </a:rPr>
              <a:t>–</a:t>
            </a:r>
            <a:r>
              <a:rPr lang="en-US" sz="2800" dirty="0">
                <a:latin typeface="Centaur" panose="02030504050205020304" pitchFamily="18" charset="0"/>
                <a:cs typeface="Times New Roman"/>
              </a:rPr>
              <a:t> Be clear about what is being recommended.</a:t>
            </a:r>
          </a:p>
          <a:p>
            <a:pPr>
              <a:spcBef>
                <a:spcPts val="0"/>
              </a:spcBef>
            </a:pPr>
            <a:r>
              <a:rPr lang="en-US" sz="2800" dirty="0">
                <a:latin typeface="Centaur" panose="02030504050205020304" pitchFamily="18" charset="0"/>
                <a:cs typeface="Times New Roman"/>
              </a:rPr>
              <a:t>“Ensure” or “Require” (Is it within ASCCC power?)</a:t>
            </a:r>
          </a:p>
          <a:p>
            <a:pPr>
              <a:spcBef>
                <a:spcPts val="0"/>
              </a:spcBef>
            </a:pPr>
            <a:r>
              <a:rPr lang="en-US" sz="2800" dirty="0">
                <a:latin typeface="Centaur" panose="02030504050205020304" pitchFamily="18" charset="0"/>
                <a:cs typeface="Times New Roman"/>
              </a:rPr>
              <a:t>“Assert” or “Affirm” implies a position</a:t>
            </a:r>
          </a:p>
          <a:p>
            <a:pPr>
              <a:spcBef>
                <a:spcPts val="0"/>
              </a:spcBef>
            </a:pPr>
            <a:r>
              <a:rPr lang="en-US" sz="2800" dirty="0">
                <a:latin typeface="Centaur" panose="02030504050205020304" pitchFamily="18" charset="0"/>
                <a:cs typeface="Times New Roman"/>
              </a:rPr>
              <a:t>“Support” (but not the $$ kind)</a:t>
            </a:r>
          </a:p>
          <a:p>
            <a:pPr>
              <a:spcBef>
                <a:spcPts val="0"/>
              </a:spcBef>
            </a:pPr>
            <a:r>
              <a:rPr lang="en-US" sz="2800" dirty="0">
                <a:latin typeface="Centaur" panose="02030504050205020304" pitchFamily="18" charset="0"/>
                <a:cs typeface="Times New Roman"/>
              </a:rPr>
              <a:t>“Work with” (collaborate with system partners)</a:t>
            </a:r>
          </a:p>
        </p:txBody>
      </p:sp>
    </p:spTree>
    <p:extLst>
      <p:ext uri="{BB962C8B-B14F-4D97-AF65-F5344CB8AC3E}">
        <p14:creationId xmlns:p14="http://schemas.microsoft.com/office/powerpoint/2010/main" val="18185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hnschrift Condensed" panose="020B0502040204020203" pitchFamily="34" charset="0"/>
                <a:cs typeface="Times New Roman"/>
              </a:rPr>
              <a:t>Your Turn</a:t>
            </a:r>
            <a:r>
              <a:rPr lang="mr-IN" dirty="0">
                <a:latin typeface="Bahnschrift Condensed" panose="020B0502040204020203" pitchFamily="34" charset="0"/>
                <a:cs typeface="Times New Roman"/>
              </a:rPr>
              <a:t>…</a:t>
            </a:r>
            <a:endParaRPr lang="en-US" dirty="0">
              <a:latin typeface="Bahnschrift Condensed" panose="020B0502040204020203" pitchFamily="34" charset="0"/>
              <a:cs typeface="Times New Roman"/>
            </a:endParaRPr>
          </a:p>
        </p:txBody>
      </p:sp>
      <p:sp>
        <p:nvSpPr>
          <p:cNvPr id="3" name="Content Placeholder 2"/>
          <p:cNvSpPr>
            <a:spLocks noGrp="1"/>
          </p:cNvSpPr>
          <p:nvPr>
            <p:ph sz="half" idx="1"/>
          </p:nvPr>
        </p:nvSpPr>
        <p:spPr/>
        <p:txBody>
          <a:bodyPr>
            <a:normAutofit/>
          </a:bodyPr>
          <a:lstStyle/>
          <a:p>
            <a:pPr>
              <a:spcAft>
                <a:spcPts val="600"/>
              </a:spcAft>
            </a:pPr>
            <a:r>
              <a:rPr lang="en-US" sz="2500" dirty="0">
                <a:latin typeface="Centaur" panose="02030504050205020304" pitchFamily="18" charset="0"/>
                <a:cs typeface="Times New Roman"/>
              </a:rPr>
              <a:t>Write a Resolution with colleagues</a:t>
            </a:r>
            <a:r>
              <a:rPr lang="mr-IN" sz="2500" dirty="0">
                <a:latin typeface="Centaur" panose="02030504050205020304" pitchFamily="18" charset="0"/>
                <a:cs typeface="Times New Roman"/>
              </a:rPr>
              <a:t>…</a:t>
            </a:r>
            <a:endParaRPr lang="en-US" sz="2500" dirty="0">
              <a:latin typeface="Centaur" panose="02030504050205020304" pitchFamily="18" charset="0"/>
              <a:cs typeface="Times New Roman"/>
            </a:endParaRPr>
          </a:p>
          <a:p>
            <a:pPr>
              <a:spcAft>
                <a:spcPts val="600"/>
              </a:spcAft>
            </a:pPr>
            <a:r>
              <a:rPr lang="en-US" sz="2500" dirty="0">
                <a:latin typeface="Centaur" panose="02030504050205020304" pitchFamily="18" charset="0"/>
                <a:cs typeface="Times New Roman"/>
              </a:rPr>
              <a:t>Resolutions are due: Wednesday, 6:00 pm!</a:t>
            </a:r>
          </a:p>
          <a:p>
            <a:pPr>
              <a:spcAft>
                <a:spcPts val="600"/>
              </a:spcAft>
            </a:pPr>
            <a:r>
              <a:rPr lang="en-US" dirty="0">
                <a:latin typeface="Centaur" panose="02030504050205020304" pitchFamily="18" charset="0"/>
                <a:cs typeface="Times New Roman"/>
              </a:rPr>
              <a:t>All resolutions and amendments are to be submitted electronically to </a:t>
            </a:r>
            <a:r>
              <a:rPr lang="en-US" dirty="0">
                <a:latin typeface="Centaur" panose="02030504050205020304" pitchFamily="18" charset="0"/>
                <a:cs typeface="Times New Roman"/>
                <a:hlinkClick r:id="rId2"/>
              </a:rPr>
              <a:t>resolutions@asccc.org</a:t>
            </a:r>
            <a:endParaRPr lang="en-US" dirty="0">
              <a:latin typeface="Centaur" panose="02030504050205020304" pitchFamily="18" charset="0"/>
              <a:cs typeface="Times New Roman"/>
            </a:endParaRPr>
          </a:p>
          <a:p>
            <a:pPr>
              <a:spcAft>
                <a:spcPts val="600"/>
              </a:spcAft>
            </a:pPr>
            <a:r>
              <a:rPr lang="en-US" sz="2500" dirty="0">
                <a:latin typeface="Centaur" panose="02030504050205020304" pitchFamily="18" charset="0"/>
                <a:cs typeface="Times New Roman"/>
              </a:rPr>
              <a:t>Resolutions will be sent to you for Fridays Mock Plenary .</a:t>
            </a:r>
          </a:p>
          <a:p>
            <a:pPr>
              <a:spcAft>
                <a:spcPts val="600"/>
              </a:spcAft>
            </a:pPr>
            <a:r>
              <a:rPr lang="en-US" sz="2500" dirty="0">
                <a:latin typeface="Centaur" panose="02030504050205020304" pitchFamily="18" charset="0"/>
                <a:cs typeface="Times New Roman"/>
              </a:rPr>
              <a:t>Amendments are due: Thursday, 1:00 pm!</a:t>
            </a:r>
          </a:p>
          <a:p>
            <a:pPr>
              <a:spcAft>
                <a:spcPts val="600"/>
              </a:spcAft>
            </a:pPr>
            <a:r>
              <a:rPr lang="en-US" sz="2500" dirty="0">
                <a:latin typeface="Centaur" panose="02030504050205020304" pitchFamily="18" charset="0"/>
                <a:cs typeface="Times New Roman"/>
              </a:rPr>
              <a:t>Mock Plenary Session: Friday </a:t>
            </a:r>
            <a:endParaRPr lang="en-US" sz="2500" dirty="0">
              <a:latin typeface="Times New Roman"/>
              <a:cs typeface="Times New Roman"/>
            </a:endParaRPr>
          </a:p>
        </p:txBody>
      </p:sp>
      <p:pic>
        <p:nvPicPr>
          <p:cNvPr id="5" name="Picture 4" descr="success-ki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81516" y="4172882"/>
            <a:ext cx="3904999" cy="2595676"/>
          </a:xfrm>
          <a:prstGeom prst="rect">
            <a:avLst/>
          </a:prstGeom>
        </p:spPr>
      </p:pic>
      <p:sp>
        <p:nvSpPr>
          <p:cNvPr id="6" name="TextBox 5"/>
          <p:cNvSpPr txBox="1"/>
          <p:nvPr/>
        </p:nvSpPr>
        <p:spPr>
          <a:xfrm>
            <a:off x="10642335" y="4528389"/>
            <a:ext cx="774596" cy="923330"/>
          </a:xfrm>
          <a:prstGeom prst="rect">
            <a:avLst/>
          </a:prstGeom>
          <a:noFill/>
        </p:spPr>
        <p:txBody>
          <a:bodyPr wrap="none" rtlCol="0">
            <a:spAutoFit/>
          </a:bodyPr>
          <a:lstStyle/>
          <a:p>
            <a:pPr algn="ctr"/>
            <a:r>
              <a:rPr lang="en-US" dirty="0"/>
              <a:t>WE</a:t>
            </a:r>
          </a:p>
          <a:p>
            <a:pPr algn="ctr"/>
            <a:r>
              <a:rPr lang="en-US" dirty="0"/>
              <a:t>GOT</a:t>
            </a:r>
          </a:p>
          <a:p>
            <a:pPr algn="ctr"/>
            <a:r>
              <a:rPr lang="en-US" dirty="0"/>
              <a:t>THIS!</a:t>
            </a:r>
          </a:p>
        </p:txBody>
      </p:sp>
    </p:spTree>
    <p:extLst>
      <p:ext uri="{BB962C8B-B14F-4D97-AF65-F5344CB8AC3E}">
        <p14:creationId xmlns:p14="http://schemas.microsoft.com/office/powerpoint/2010/main" val="4128512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D78-D806-4FE7-8625-EEF381680624}"/>
              </a:ext>
            </a:extLst>
          </p:cNvPr>
          <p:cNvSpPr>
            <a:spLocks noGrp="1"/>
          </p:cNvSpPr>
          <p:nvPr>
            <p:ph type="title"/>
          </p:nvPr>
        </p:nvSpPr>
        <p:spPr>
          <a:xfrm>
            <a:off x="0" y="1396314"/>
            <a:ext cx="3583461" cy="1611995"/>
          </a:xfrm>
        </p:spPr>
        <p:txBody>
          <a:bodyPr>
            <a:normAutofit/>
          </a:bodyPr>
          <a:lstStyle/>
          <a:p>
            <a:r>
              <a:rPr lang="en-US" dirty="0">
                <a:latin typeface="Times New Roman" panose="02020603050405020304" pitchFamily="18" charset="0"/>
                <a:cs typeface="Times New Roman" panose="02020603050405020304" pitchFamily="18" charset="0"/>
              </a:rPr>
              <a:t>Virtual Plenary- Resolutions </a:t>
            </a:r>
          </a:p>
        </p:txBody>
      </p:sp>
      <p:sp>
        <p:nvSpPr>
          <p:cNvPr id="4" name="Text Placeholder 3">
            <a:extLst>
              <a:ext uri="{FF2B5EF4-FFF2-40B4-BE49-F238E27FC236}">
                <a16:creationId xmlns:a16="http://schemas.microsoft.com/office/drawing/2014/main" id="{9A779C0E-40BA-4CAA-B865-88C3B2768649}"/>
              </a:ext>
            </a:extLst>
          </p:cNvPr>
          <p:cNvSpPr>
            <a:spLocks noGrp="1"/>
          </p:cNvSpPr>
          <p:nvPr>
            <p:ph type="body" sz="half" idx="2"/>
          </p:nvPr>
        </p:nvSpPr>
        <p:spPr/>
        <p:txBody>
          <a:bodyPr/>
          <a:lstStyle/>
          <a:p>
            <a:r>
              <a:rPr lang="en-US" dirty="0"/>
              <a:t>Planning for our Mock Plenary </a:t>
            </a:r>
          </a:p>
        </p:txBody>
      </p:sp>
      <p:sp>
        <p:nvSpPr>
          <p:cNvPr id="3" name="Content Placeholder 2">
            <a:extLst>
              <a:ext uri="{FF2B5EF4-FFF2-40B4-BE49-F238E27FC236}">
                <a16:creationId xmlns:a16="http://schemas.microsoft.com/office/drawing/2014/main" id="{FDB560B1-696A-48E7-B56F-62C641A1DEF6}"/>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The Chair (ASCCC President) will read the resolutions resolves on Zoom.</a:t>
            </a:r>
          </a:p>
          <a:p>
            <a:r>
              <a:rPr lang="en-US" dirty="0">
                <a:latin typeface="Times New Roman" panose="02020603050405020304" pitchFamily="18" charset="0"/>
                <a:cs typeface="Times New Roman" panose="02020603050405020304" pitchFamily="18" charset="0"/>
              </a:rPr>
              <a:t>Those wishing to debate will indicate PRO or CON, their name and college in the chat if they wish to debate. (any attendee may debate) </a:t>
            </a:r>
          </a:p>
          <a:p>
            <a:r>
              <a:rPr lang="en-US" dirty="0">
                <a:latin typeface="Times New Roman" panose="02020603050405020304" pitchFamily="18" charset="0"/>
                <a:cs typeface="Times New Roman" panose="02020603050405020304" pitchFamily="18" charset="0"/>
              </a:rPr>
              <a:t>Moderators will facilitate the pro/con debate que and the chair will call on the next faculty to speak. That person may unmute and debate. </a:t>
            </a:r>
          </a:p>
          <a:p>
            <a:r>
              <a:rPr lang="en-US" dirty="0">
                <a:latin typeface="Times New Roman" panose="02020603050405020304" pitchFamily="18" charset="0"/>
                <a:cs typeface="Times New Roman" panose="02020603050405020304" pitchFamily="18" charset="0"/>
              </a:rPr>
              <a:t>Debate will still be time limited (15 minutes) unless extended through a parliamentary motion. </a:t>
            </a:r>
          </a:p>
          <a:p>
            <a:r>
              <a:rPr lang="en-US" dirty="0">
                <a:latin typeface="Times New Roman" panose="02020603050405020304" pitchFamily="18" charset="0"/>
                <a:cs typeface="Times New Roman" panose="02020603050405020304" pitchFamily="18" charset="0"/>
              </a:rPr>
              <a:t>To make a parliamentary motion attendees may ask questions or delegates my make motions by indicating in the chat PM, name and college. The chair will call on the faculty member for them to unmute and state their business. </a:t>
            </a:r>
          </a:p>
        </p:txBody>
      </p:sp>
    </p:spTree>
    <p:extLst>
      <p:ext uri="{BB962C8B-B14F-4D97-AF65-F5344CB8AC3E}">
        <p14:creationId xmlns:p14="http://schemas.microsoft.com/office/powerpoint/2010/main" val="918522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imes New Roman" charset="0"/>
                <a:ea typeface="Times New Roman" charset="0"/>
                <a:cs typeface="Times New Roman" charset="0"/>
              </a:rPr>
              <a:t>At the Mock Plenary </a:t>
            </a:r>
          </a:p>
        </p:txBody>
      </p:sp>
      <p:sp>
        <p:nvSpPr>
          <p:cNvPr id="3" name="Content Placeholder 2"/>
          <p:cNvSpPr>
            <a:spLocks noGrp="1"/>
          </p:cNvSpPr>
          <p:nvPr>
            <p:ph sz="half" idx="1"/>
          </p:nvPr>
        </p:nvSpPr>
        <p:spPr/>
        <p:txBody>
          <a:bodyPr>
            <a:normAutofit/>
          </a:bodyPr>
          <a:lstStyle/>
          <a:p>
            <a:r>
              <a:rPr lang="en-US" sz="2800" dirty="0">
                <a:solidFill>
                  <a:srgbClr val="000000"/>
                </a:solidFill>
                <a:latin typeface="Times New Roman" charset="0"/>
                <a:ea typeface="Times New Roman" charset="0"/>
                <a:cs typeface="Times New Roman" charset="0"/>
              </a:rPr>
              <a:t>Resolutions are debated and voted…anyone can debate.</a:t>
            </a:r>
          </a:p>
          <a:p>
            <a:r>
              <a:rPr lang="en-US" sz="2800" dirty="0">
                <a:solidFill>
                  <a:srgbClr val="000000"/>
                </a:solidFill>
                <a:latin typeface="Times New Roman" charset="0"/>
                <a:ea typeface="Times New Roman" charset="0"/>
                <a:cs typeface="Times New Roman" charset="0"/>
              </a:rPr>
              <a:t>Pro and Con Arguments are made in Zoom .</a:t>
            </a:r>
          </a:p>
          <a:p>
            <a:pPr lvl="1"/>
            <a:r>
              <a:rPr lang="en-US" sz="2400" dirty="0">
                <a:solidFill>
                  <a:srgbClr val="000000"/>
                </a:solidFill>
                <a:latin typeface="Times New Roman" charset="0"/>
                <a:ea typeface="Times New Roman" charset="0"/>
                <a:cs typeface="Times New Roman" charset="0"/>
              </a:rPr>
              <a:t>Debate continues until no one is in the que, or until time for debate expires (15 minutes).</a:t>
            </a:r>
          </a:p>
          <a:p>
            <a:r>
              <a:rPr lang="en-US" sz="2800" dirty="0">
                <a:solidFill>
                  <a:srgbClr val="000000"/>
                </a:solidFill>
                <a:latin typeface="Times New Roman" charset="0"/>
                <a:ea typeface="Times New Roman" charset="0"/>
                <a:cs typeface="Times New Roman" charset="0"/>
              </a:rPr>
              <a:t>Participants may indicate in the Chat they wish to use Parliamentary procedure for making motions, parliamentary inquiries to the chair, etc.</a:t>
            </a:r>
          </a:p>
          <a:p>
            <a:r>
              <a:rPr lang="en-US" dirty="0">
                <a:solidFill>
                  <a:srgbClr val="000000"/>
                </a:solidFill>
                <a:latin typeface="Times New Roman" charset="0"/>
                <a:ea typeface="Times New Roman" charset="0"/>
                <a:cs typeface="Times New Roman" charset="0"/>
              </a:rPr>
              <a:t>Votes will be tabulated in Poll Everywhere and announced by the Chair</a:t>
            </a:r>
            <a:endParaRPr lang="en-US" sz="2800" dirty="0">
              <a:solidFill>
                <a:srgbClr val="000000"/>
              </a:solidFill>
              <a:latin typeface="Times New Roman" charset="0"/>
              <a:ea typeface="Times New Roman" charset="0"/>
              <a:cs typeface="Times New Roman" charset="0"/>
            </a:endParaRPr>
          </a:p>
          <a:p>
            <a:r>
              <a:rPr lang="en-US" dirty="0">
                <a:solidFill>
                  <a:srgbClr val="000000"/>
                </a:solidFill>
                <a:latin typeface="Times New Roman" charset="0"/>
                <a:ea typeface="Times New Roman" charset="0"/>
                <a:cs typeface="Times New Roman" charset="0"/>
              </a:rPr>
              <a:t>Voting Instructions </a:t>
            </a:r>
          </a:p>
        </p:txBody>
      </p:sp>
    </p:spTree>
    <p:extLst>
      <p:ext uri="{BB962C8B-B14F-4D97-AF65-F5344CB8AC3E}">
        <p14:creationId xmlns:p14="http://schemas.microsoft.com/office/powerpoint/2010/main" val="336331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434F-9D60-4A12-83F4-C5B73312669A}"/>
              </a:ext>
            </a:extLst>
          </p:cNvPr>
          <p:cNvSpPr>
            <a:spLocks noGrp="1"/>
          </p:cNvSpPr>
          <p:nvPr>
            <p:ph type="title"/>
          </p:nvPr>
        </p:nvSpPr>
        <p:spPr/>
        <p:txBody>
          <a:bodyPr/>
          <a:lstStyle/>
          <a:p>
            <a:r>
              <a:rPr lang="en-US" dirty="0"/>
              <a:t>Sign up for Poll Everywhere </a:t>
            </a:r>
          </a:p>
        </p:txBody>
      </p:sp>
      <p:sp>
        <p:nvSpPr>
          <p:cNvPr id="3" name="Content Placeholder 2">
            <a:extLst>
              <a:ext uri="{FF2B5EF4-FFF2-40B4-BE49-F238E27FC236}">
                <a16:creationId xmlns:a16="http://schemas.microsoft.com/office/drawing/2014/main" id="{426CA4A9-E800-47A3-964D-FD1E37EE8746}"/>
              </a:ext>
            </a:extLst>
          </p:cNvPr>
          <p:cNvSpPr>
            <a:spLocks noGrp="1"/>
          </p:cNvSpPr>
          <p:nvPr>
            <p:ph sz="half" idx="1"/>
          </p:nvPr>
        </p:nvSpPr>
        <p:spPr>
          <a:xfrm>
            <a:off x="1277650" y="1798320"/>
            <a:ext cx="10058400" cy="4419600"/>
          </a:xfrm>
        </p:spPr>
        <p:txBody>
          <a:bodyPr/>
          <a:lstStyle/>
          <a:p>
            <a:r>
              <a:rPr lang="en-US" dirty="0"/>
              <a:t>Lets walk through the sign up for Poll Everywhere </a:t>
            </a:r>
          </a:p>
          <a:p>
            <a:r>
              <a:rPr lang="en-US" dirty="0"/>
              <a:t>If you are a delegate in Fall we will be using Poll Everywhere </a:t>
            </a:r>
          </a:p>
          <a:p>
            <a:r>
              <a:rPr lang="en-US" dirty="0">
                <a:hlinkClick r:id="rId2"/>
              </a:rPr>
              <a:t>www.pollev.com</a:t>
            </a:r>
            <a:endParaRPr lang="en-US" dirty="0"/>
          </a:p>
          <a:p>
            <a:r>
              <a:rPr lang="en-US" dirty="0"/>
              <a:t>Password </a:t>
            </a:r>
            <a:r>
              <a:rPr lang="en-US" b="1" dirty="0"/>
              <a:t>ascccresolut876</a:t>
            </a:r>
          </a:p>
          <a:p>
            <a:pPr marL="0" indent="0">
              <a:buNone/>
            </a:pPr>
            <a:endParaRPr lang="en-US" b="1" dirty="0"/>
          </a:p>
        </p:txBody>
      </p:sp>
      <p:sp>
        <p:nvSpPr>
          <p:cNvPr id="4" name="Slide Number Placeholder 3">
            <a:extLst>
              <a:ext uri="{FF2B5EF4-FFF2-40B4-BE49-F238E27FC236}">
                <a16:creationId xmlns:a16="http://schemas.microsoft.com/office/drawing/2014/main" id="{8C875466-00AB-45E5-8AC0-9E2E075FD13B}"/>
              </a:ext>
            </a:extLst>
          </p:cNvPr>
          <p:cNvSpPr>
            <a:spLocks noGrp="1"/>
          </p:cNvSpPr>
          <p:nvPr>
            <p:ph type="sldNum" sz="quarter" idx="10"/>
          </p:nvPr>
        </p:nvSpPr>
        <p:spPr/>
        <p:txBody>
          <a:bodyPr/>
          <a:lstStyle/>
          <a:p>
            <a:pPr>
              <a:defRPr/>
            </a:pPr>
            <a:fld id="{23CFC7CB-682B-334D-8C2A-B6D7FD47D9F7}" type="slidenum">
              <a:rPr lang="en-US" altLang="en-US" smtClean="0"/>
              <a:pPr>
                <a:defRPr/>
              </a:pPr>
              <a:t>25</a:t>
            </a:fld>
            <a:endParaRPr lang="en-US" altLang="en-US"/>
          </a:p>
        </p:txBody>
      </p:sp>
      <p:pic>
        <p:nvPicPr>
          <p:cNvPr id="7" name="Picture 6">
            <a:extLst>
              <a:ext uri="{FF2B5EF4-FFF2-40B4-BE49-F238E27FC236}">
                <a16:creationId xmlns:a16="http://schemas.microsoft.com/office/drawing/2014/main" id="{6CFD8333-FEB0-44BF-BE76-32CBEE069735}"/>
              </a:ext>
            </a:extLst>
          </p:cNvPr>
          <p:cNvPicPr>
            <a:picLocks noChangeAspect="1"/>
          </p:cNvPicPr>
          <p:nvPr/>
        </p:nvPicPr>
        <p:blipFill>
          <a:blip r:embed="rId3"/>
          <a:stretch>
            <a:fillRect/>
          </a:stretch>
        </p:blipFill>
        <p:spPr>
          <a:xfrm>
            <a:off x="7548462" y="4165601"/>
            <a:ext cx="3903185" cy="2052320"/>
          </a:xfrm>
          <a:prstGeom prst="rect">
            <a:avLst/>
          </a:prstGeom>
        </p:spPr>
      </p:pic>
    </p:spTree>
    <p:extLst>
      <p:ext uri="{BB962C8B-B14F-4D97-AF65-F5344CB8AC3E}">
        <p14:creationId xmlns:p14="http://schemas.microsoft.com/office/powerpoint/2010/main" val="4017875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0597-7144-492A-96FF-2A7B75783052}"/>
              </a:ext>
            </a:extLst>
          </p:cNvPr>
          <p:cNvSpPr>
            <a:spLocks noGrp="1"/>
          </p:cNvSpPr>
          <p:nvPr>
            <p:ph type="title"/>
          </p:nvPr>
        </p:nvSpPr>
        <p:spPr/>
        <p:txBody>
          <a:bodyPr/>
          <a:lstStyle/>
          <a:p>
            <a:r>
              <a:rPr lang="en-US" dirty="0"/>
              <a:t>Join us for Resolutions a Fun Follow-Up (Next) and the Mock Plenary (</a:t>
            </a:r>
            <a:r>
              <a:rPr lang="en-US"/>
              <a:t>Friday Afternoon) </a:t>
            </a:r>
            <a:endParaRPr lang="en-US" dirty="0"/>
          </a:p>
        </p:txBody>
      </p:sp>
      <p:sp>
        <p:nvSpPr>
          <p:cNvPr id="4" name="Slide Number Placeholder 3">
            <a:extLst>
              <a:ext uri="{FF2B5EF4-FFF2-40B4-BE49-F238E27FC236}">
                <a16:creationId xmlns:a16="http://schemas.microsoft.com/office/drawing/2014/main" id="{1C367159-98FA-4632-AD70-36E9A81C4BD2}"/>
              </a:ext>
            </a:extLst>
          </p:cNvPr>
          <p:cNvSpPr>
            <a:spLocks noGrp="1"/>
          </p:cNvSpPr>
          <p:nvPr>
            <p:ph type="sldNum" sz="quarter" idx="10"/>
          </p:nvPr>
        </p:nvSpPr>
        <p:spPr/>
        <p:txBody>
          <a:bodyPr/>
          <a:lstStyle/>
          <a:p>
            <a:pPr>
              <a:defRPr/>
            </a:pPr>
            <a:fld id="{23CFC7CB-682B-334D-8C2A-B6D7FD47D9F7}" type="slidenum">
              <a:rPr lang="en-US" altLang="en-US" smtClean="0"/>
              <a:pPr>
                <a:defRPr/>
              </a:pPr>
              <a:t>26</a:t>
            </a:fld>
            <a:endParaRPr lang="en-US" altLang="en-US"/>
          </a:p>
        </p:txBody>
      </p:sp>
      <p:pic>
        <p:nvPicPr>
          <p:cNvPr id="5122" name="Picture 2" descr="Join Us….. – MissTravelous">
            <a:extLst>
              <a:ext uri="{FF2B5EF4-FFF2-40B4-BE49-F238E27FC236}">
                <a16:creationId xmlns:a16="http://schemas.microsoft.com/office/drawing/2014/main" id="{7C14F2E0-8EFC-4633-B223-A7DF18A06D1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77938" y="2122488"/>
            <a:ext cx="100584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931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imes New Roman" charset="0"/>
                <a:ea typeface="Times New Roman" charset="0"/>
                <a:cs typeface="Times New Roman" charset="0"/>
              </a:rPr>
              <a:t>Important Senate Resources for Delegates	</a:t>
            </a:r>
          </a:p>
        </p:txBody>
      </p:sp>
      <p:sp>
        <p:nvSpPr>
          <p:cNvPr id="3" name="Content Placeholder 2"/>
          <p:cNvSpPr>
            <a:spLocks noGrp="1"/>
          </p:cNvSpPr>
          <p:nvPr>
            <p:ph sz="half" idx="1"/>
          </p:nvPr>
        </p:nvSpPr>
        <p:spPr/>
        <p:txBody>
          <a:bodyPr>
            <a:noAutofit/>
          </a:bodyPr>
          <a:lstStyle/>
          <a:p>
            <a:pPr marL="0" indent="0">
              <a:buNone/>
            </a:pPr>
            <a:r>
              <a:rPr lang="en-US" b="1" dirty="0">
                <a:solidFill>
                  <a:srgbClr val="000000"/>
                </a:solidFill>
                <a:latin typeface="Times New Roman" charset="0"/>
                <a:ea typeface="Times New Roman" charset="0"/>
                <a:cs typeface="Times New Roman" charset="0"/>
              </a:rPr>
              <a:t>Senate Delegate Roles and Responsibilities:</a:t>
            </a:r>
          </a:p>
          <a:p>
            <a:pPr marL="0" indent="0">
              <a:buNone/>
            </a:pPr>
            <a:r>
              <a:rPr lang="en-US" dirty="0">
                <a:solidFill>
                  <a:srgbClr val="000000"/>
                </a:solidFill>
                <a:latin typeface="Times New Roman" charset="0"/>
                <a:ea typeface="Times New Roman" charset="0"/>
                <a:cs typeface="Times New Roman" charset="0"/>
                <a:hlinkClick r:id="rId2"/>
              </a:rPr>
              <a:t>http://asccc.org/sites/default/files/DelRolesRespon09.pdf</a:t>
            </a:r>
            <a:endParaRPr lang="en-US" dirty="0">
              <a:solidFill>
                <a:srgbClr val="000000"/>
              </a:solidFill>
              <a:latin typeface="Times New Roman" charset="0"/>
              <a:ea typeface="Times New Roman" charset="0"/>
              <a:cs typeface="Times New Roman" charset="0"/>
            </a:endParaRPr>
          </a:p>
          <a:p>
            <a:pPr marL="0" indent="0">
              <a:buNone/>
            </a:pPr>
            <a:r>
              <a:rPr lang="en-US" b="1" dirty="0">
                <a:solidFill>
                  <a:schemeClr val="tx1"/>
                </a:solidFill>
                <a:latin typeface="Times New Roman" charset="0"/>
                <a:ea typeface="Times New Roman" charset="0"/>
                <a:cs typeface="Times New Roman" charset="0"/>
              </a:rPr>
              <a:t>Resolutions Handbook:</a:t>
            </a:r>
          </a:p>
          <a:p>
            <a:pPr marL="0" indent="0">
              <a:buNone/>
            </a:pPr>
            <a:r>
              <a:rPr lang="en-US" dirty="0">
                <a:solidFill>
                  <a:srgbClr val="000000"/>
                </a:solidFill>
                <a:latin typeface="Times New Roman" charset="0"/>
                <a:ea typeface="Times New Roman" charset="0"/>
                <a:cs typeface="Times New Roman" charset="0"/>
                <a:hlinkClick r:id="rId3"/>
              </a:rPr>
              <a:t>http://www.asccc.org/sites/default/files/ResolutionHandbookFinalFA17_0.pdf</a:t>
            </a:r>
            <a:endParaRPr lang="en-US" dirty="0">
              <a:solidFill>
                <a:srgbClr val="000000"/>
              </a:solidFill>
              <a:latin typeface="Times New Roman" charset="0"/>
              <a:ea typeface="Times New Roman" charset="0"/>
              <a:cs typeface="Times New Roman" charset="0"/>
            </a:endParaRPr>
          </a:p>
          <a:p>
            <a:pPr marL="0" indent="0">
              <a:buNone/>
            </a:pPr>
            <a:r>
              <a:rPr lang="en-US" b="1" dirty="0">
                <a:solidFill>
                  <a:srgbClr val="000000"/>
                </a:solidFill>
                <a:latin typeface="Times New Roman" charset="0"/>
                <a:ea typeface="Times New Roman" charset="0"/>
                <a:cs typeface="Times New Roman" charset="0"/>
              </a:rPr>
              <a:t>Senate resolutions web page (searchable):  </a:t>
            </a:r>
          </a:p>
          <a:p>
            <a:pPr marL="0" indent="0">
              <a:buNone/>
            </a:pPr>
            <a:r>
              <a:rPr lang="en-US" dirty="0">
                <a:solidFill>
                  <a:srgbClr val="000000"/>
                </a:solidFill>
                <a:latin typeface="Times New Roman" charset="0"/>
                <a:ea typeface="Times New Roman" charset="0"/>
                <a:cs typeface="Times New Roman" charset="0"/>
                <a:hlinkClick r:id="rId4"/>
              </a:rPr>
              <a:t>http://asccc.org/resources/resolutions</a:t>
            </a:r>
            <a:endParaRPr lang="en-US" dirty="0">
              <a:solidFill>
                <a:srgbClr val="000000"/>
              </a:solidFill>
              <a:latin typeface="Times New Roman" charset="0"/>
              <a:ea typeface="Times New Roman" charset="0"/>
              <a:cs typeface="Times New Roman" charset="0"/>
            </a:endParaRPr>
          </a:p>
          <a:p>
            <a:pPr marL="0" indent="0">
              <a:buNone/>
            </a:pPr>
            <a:r>
              <a:rPr lang="en-US" b="1" dirty="0">
                <a:solidFill>
                  <a:srgbClr val="000000"/>
                </a:solidFill>
                <a:latin typeface="Times New Roman" charset="0"/>
                <a:ea typeface="Times New Roman" charset="0"/>
                <a:cs typeface="Times New Roman" charset="0"/>
              </a:rPr>
              <a:t>ASCCC Bylaws:</a:t>
            </a:r>
            <a:endParaRPr lang="en-US" dirty="0">
              <a:solidFill>
                <a:srgbClr val="000000"/>
              </a:solidFill>
              <a:latin typeface="Times New Roman" charset="0"/>
              <a:ea typeface="Times New Roman" charset="0"/>
              <a:cs typeface="Times New Roman" charset="0"/>
            </a:endParaRPr>
          </a:p>
          <a:p>
            <a:pPr marL="0" indent="0">
              <a:buNone/>
            </a:pPr>
            <a:r>
              <a:rPr lang="en-US" dirty="0">
                <a:solidFill>
                  <a:srgbClr val="000000"/>
                </a:solidFill>
                <a:latin typeface="Times New Roman" charset="0"/>
                <a:ea typeface="Times New Roman" charset="0"/>
                <a:cs typeface="Times New Roman" charset="0"/>
                <a:hlinkClick r:id="rId5"/>
              </a:rPr>
              <a:t>http://asccc.org/about/bylaws</a:t>
            </a:r>
            <a:endParaRPr lang="en-US" dirty="0">
              <a:solidFill>
                <a:srgbClr val="000000"/>
              </a:solidFill>
              <a:latin typeface="Times New Roman" charset="0"/>
              <a:ea typeface="Times New Roman" charset="0"/>
              <a:cs typeface="Times New Roman" charset="0"/>
            </a:endParaRPr>
          </a:p>
          <a:p>
            <a:pPr marL="0" indent="0">
              <a:buNone/>
            </a:pPr>
            <a:endParaRPr lang="en-US" dirty="0">
              <a:solidFill>
                <a:srgbClr val="000000"/>
              </a:solidFill>
              <a:latin typeface="Times New Roman" charset="0"/>
              <a:ea typeface="Times New Roman" charset="0"/>
              <a:cs typeface="Times New Roman" charset="0"/>
            </a:endParaRPr>
          </a:p>
          <a:p>
            <a:pPr marL="0" indent="0">
              <a:buNone/>
            </a:pPr>
            <a:endParaRPr lang="en-US" dirty="0">
              <a:solidFill>
                <a:srgbClr val="000000"/>
              </a:solidFill>
              <a:latin typeface="Times New Roman" charset="0"/>
              <a:ea typeface="Times New Roman" charset="0"/>
              <a:cs typeface="Times New Roman" charset="0"/>
            </a:endParaRPr>
          </a:p>
          <a:p>
            <a:endParaRPr lang="en-US" dirty="0">
              <a:solidFill>
                <a:srgbClr val="000000"/>
              </a:solidFill>
              <a:latin typeface="Times New Roman" charset="0"/>
              <a:ea typeface="Times New Roman" charset="0"/>
              <a:cs typeface="Times New Roman" charset="0"/>
            </a:endParaRPr>
          </a:p>
          <a:p>
            <a:endParaRPr lang="en-US" dirty="0">
              <a:solidFill>
                <a:srgbClr val="00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0812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20ECFA-A7D7-43D2-B707-D1376064C77C}"/>
              </a:ext>
            </a:extLst>
          </p:cNvPr>
          <p:cNvSpPr>
            <a:spLocks noGrp="1"/>
          </p:cNvSpPr>
          <p:nvPr>
            <p:ph type="title"/>
          </p:nvPr>
        </p:nvSpPr>
        <p:spPr/>
        <p:txBody>
          <a:bodyPr/>
          <a:lstStyle/>
          <a:p>
            <a:r>
              <a:rPr lang="en-US" dirty="0"/>
              <a:t>Breakout Description </a:t>
            </a:r>
          </a:p>
        </p:txBody>
      </p:sp>
      <p:sp>
        <p:nvSpPr>
          <p:cNvPr id="7" name="Content Placeholder 6">
            <a:extLst>
              <a:ext uri="{FF2B5EF4-FFF2-40B4-BE49-F238E27FC236}">
                <a16:creationId xmlns:a16="http://schemas.microsoft.com/office/drawing/2014/main" id="{20999976-1A5C-427E-82D1-D257B0E1CEA5}"/>
              </a:ext>
            </a:extLst>
          </p:cNvPr>
          <p:cNvSpPr>
            <a:spLocks noGrp="1"/>
          </p:cNvSpPr>
          <p:nvPr>
            <p:ph sz="half" idx="1"/>
          </p:nvPr>
        </p:nvSpPr>
        <p:spPr/>
        <p:txBody>
          <a:bodyPr/>
          <a:lstStyle/>
          <a:p>
            <a:pPr marL="0" indent="0">
              <a:buNone/>
            </a:pPr>
            <a:r>
              <a:rPr lang="en-US" dirty="0"/>
              <a:t>The ASCCC expresses its official positions on issues, legislation, and ideas through the resolution process. For that reason, writing resolutions and understanding the process is crucial. During this session, attendees will learn the nuts and bolts of resolution writing, as well as what happens after a resolution has been voted up or down. Attendees will receive an overview of the Resolutions Handbook, the parliamentary process for debating and voting on resolutions at a plenary session, and how to use resolutions locally, at a college or a district.</a:t>
            </a:r>
          </a:p>
          <a:p>
            <a:pPr marL="0" indent="0">
              <a:buNone/>
            </a:pPr>
            <a:endParaRPr lang="en-US" dirty="0"/>
          </a:p>
        </p:txBody>
      </p:sp>
      <p:sp>
        <p:nvSpPr>
          <p:cNvPr id="5" name="Slide Number Placeholder 4">
            <a:extLst>
              <a:ext uri="{FF2B5EF4-FFF2-40B4-BE49-F238E27FC236}">
                <a16:creationId xmlns:a16="http://schemas.microsoft.com/office/drawing/2014/main" id="{76689BFA-51F7-4162-B9B7-19F61591A192}"/>
              </a:ext>
            </a:extLst>
          </p:cNvPr>
          <p:cNvSpPr>
            <a:spLocks noGrp="1"/>
          </p:cNvSpPr>
          <p:nvPr>
            <p:ph type="sldNum" sz="quarter" idx="10"/>
          </p:nvPr>
        </p:nvSpPr>
        <p:spPr/>
        <p:txBody>
          <a:bodyPr/>
          <a:lstStyle/>
          <a:p>
            <a:pPr>
              <a:defRPr/>
            </a:pPr>
            <a:fld id="{55AD5DCB-B050-6C46-8984-ED6A4CA90FC3}" type="slidenum">
              <a:rPr lang="en-US" altLang="en-US" smtClean="0"/>
              <a:pPr>
                <a:defRPr/>
              </a:pPr>
              <a:t>3</a:t>
            </a:fld>
            <a:endParaRPr lang="en-US" altLang="en-US"/>
          </a:p>
        </p:txBody>
      </p:sp>
    </p:spTree>
    <p:extLst>
      <p:ext uri="{BB962C8B-B14F-4D97-AF65-F5344CB8AC3E}">
        <p14:creationId xmlns:p14="http://schemas.microsoft.com/office/powerpoint/2010/main" val="169335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hnschrift SemiBold Condensed" panose="020B0502040204020203" pitchFamily="34" charset="0"/>
                <a:cs typeface="Times New Roman"/>
              </a:rPr>
              <a:t>Introduction</a:t>
            </a:r>
          </a:p>
        </p:txBody>
      </p:sp>
      <p:sp>
        <p:nvSpPr>
          <p:cNvPr id="4" name="Text Placeholder 3">
            <a:extLst>
              <a:ext uri="{FF2B5EF4-FFF2-40B4-BE49-F238E27FC236}">
                <a16:creationId xmlns:a16="http://schemas.microsoft.com/office/drawing/2014/main" id="{9CE9BEA4-1F75-42AF-BE9C-78960DBB67E7}"/>
              </a:ext>
            </a:extLst>
          </p:cNvPr>
          <p:cNvSpPr>
            <a:spLocks noGrp="1"/>
          </p:cNvSpPr>
          <p:nvPr>
            <p:ph type="body" sz="half" idx="2"/>
          </p:nvPr>
        </p:nvSpPr>
        <p:spPr/>
        <p:txBody>
          <a:bodyPr/>
          <a:lstStyle/>
          <a:p>
            <a:r>
              <a:rPr lang="en-US" dirty="0"/>
              <a:t>Why We are Resolved</a:t>
            </a:r>
          </a:p>
        </p:txBody>
      </p:sp>
      <p:sp>
        <p:nvSpPr>
          <p:cNvPr id="3" name="Content Placeholder 2"/>
          <p:cNvSpPr>
            <a:spLocks noGrp="1"/>
          </p:cNvSpPr>
          <p:nvPr>
            <p:ph idx="1"/>
          </p:nvPr>
        </p:nvSpPr>
        <p:spPr/>
        <p:txBody>
          <a:bodyPr>
            <a:normAutofit/>
          </a:bodyPr>
          <a:lstStyle/>
          <a:p>
            <a:pPr marL="0" indent="0">
              <a:buNone/>
            </a:pPr>
            <a:r>
              <a:rPr lang="en-US" b="1" dirty="0">
                <a:latin typeface="Centaur" panose="02030504050205020304" pitchFamily="18" charset="0"/>
                <a:cs typeface="Times New Roman"/>
              </a:rPr>
              <a:t>Resolutions</a:t>
            </a:r>
            <a:r>
              <a:rPr lang="mr-IN" b="1" dirty="0">
                <a:latin typeface="Centaur" panose="02030504050205020304" pitchFamily="18" charset="0"/>
                <a:cs typeface="Times New Roman"/>
              </a:rPr>
              <a:t>…</a:t>
            </a:r>
            <a:endParaRPr lang="en-US" b="1" dirty="0">
              <a:latin typeface="Centaur" panose="02030504050205020304" pitchFamily="18" charset="0"/>
              <a:cs typeface="Times New Roman"/>
            </a:endParaRPr>
          </a:p>
          <a:p>
            <a:r>
              <a:rPr lang="en-US" dirty="0">
                <a:latin typeface="Centaur" panose="02030504050205020304" pitchFamily="18" charset="0"/>
                <a:cs typeface="Times New Roman"/>
              </a:rPr>
              <a:t>Identify and record the will of the academic senates of the California community colleges</a:t>
            </a:r>
          </a:p>
          <a:p>
            <a:r>
              <a:rPr lang="en-US" dirty="0">
                <a:latin typeface="Centaur" panose="02030504050205020304" pitchFamily="18" charset="0"/>
                <a:cs typeface="Times New Roman"/>
              </a:rPr>
              <a:t>Set direction for the ASCCC as a whole</a:t>
            </a:r>
          </a:p>
          <a:p>
            <a:r>
              <a:rPr lang="en-US" dirty="0">
                <a:latin typeface="Centaur" panose="02030504050205020304" pitchFamily="18" charset="0"/>
                <a:cs typeface="Times New Roman"/>
              </a:rPr>
              <a:t>Direct members of the Executive Committee and ASCCC Committees to take action in response</a:t>
            </a:r>
          </a:p>
          <a:p>
            <a:r>
              <a:rPr lang="en-US" dirty="0">
                <a:latin typeface="Centaur" panose="02030504050205020304" pitchFamily="18" charset="0"/>
                <a:cs typeface="Times New Roman"/>
              </a:rPr>
              <a:t>Are borne out of issues important to faculty and often identified by: </a:t>
            </a:r>
          </a:p>
          <a:p>
            <a:pPr lvl="1"/>
            <a:r>
              <a:rPr lang="en-US" dirty="0">
                <a:latin typeface="Centaur" panose="02030504050205020304" pitchFamily="18" charset="0"/>
                <a:cs typeface="Times New Roman"/>
              </a:rPr>
              <a:t>the ASCCC Executive Committee </a:t>
            </a:r>
          </a:p>
          <a:p>
            <a:pPr lvl="1"/>
            <a:r>
              <a:rPr lang="en-US" dirty="0">
                <a:latin typeface="Centaur" panose="02030504050205020304" pitchFamily="18" charset="0"/>
                <a:cs typeface="Times New Roman"/>
              </a:rPr>
              <a:t>ASCCC Committees/Taskforces </a:t>
            </a:r>
          </a:p>
          <a:p>
            <a:pPr lvl="1"/>
            <a:r>
              <a:rPr lang="en-US" dirty="0">
                <a:latin typeface="Centaur" panose="02030504050205020304" pitchFamily="18" charset="0"/>
                <a:cs typeface="Times New Roman"/>
              </a:rPr>
              <a:t>Local Senates </a:t>
            </a:r>
          </a:p>
          <a:p>
            <a:pPr lvl="1"/>
            <a:r>
              <a:rPr lang="en-US" dirty="0">
                <a:latin typeface="Centaur" panose="02030504050205020304" pitchFamily="18" charset="0"/>
                <a:cs typeface="Times New Roman"/>
              </a:rPr>
              <a:t>Individuals</a:t>
            </a:r>
          </a:p>
        </p:txBody>
      </p:sp>
    </p:spTree>
    <p:extLst>
      <p:ext uri="{BB962C8B-B14F-4D97-AF65-F5344CB8AC3E}">
        <p14:creationId xmlns:p14="http://schemas.microsoft.com/office/powerpoint/2010/main" val="294736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hnschrift Condensed" panose="020B0502040204020203" pitchFamily="34" charset="0"/>
                <a:cs typeface="Times New Roman"/>
              </a:rPr>
              <a:t>Resolutions</a:t>
            </a:r>
          </a:p>
        </p:txBody>
      </p:sp>
      <p:sp>
        <p:nvSpPr>
          <p:cNvPr id="4" name="Text Placeholder 3">
            <a:extLst>
              <a:ext uri="{FF2B5EF4-FFF2-40B4-BE49-F238E27FC236}">
                <a16:creationId xmlns:a16="http://schemas.microsoft.com/office/drawing/2014/main" id="{ED7A2B96-8421-4E18-A783-995164145BB0}"/>
              </a:ext>
            </a:extLst>
          </p:cNvPr>
          <p:cNvSpPr>
            <a:spLocks noGrp="1"/>
          </p:cNvSpPr>
          <p:nvPr>
            <p:ph type="body" sz="half" idx="2"/>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Centaur" panose="02030504050205020304" pitchFamily="18" charset="0"/>
                <a:cs typeface="Times New Roman"/>
              </a:rPr>
              <a:t>Resolutions</a:t>
            </a:r>
            <a:r>
              <a:rPr lang="mr-IN" dirty="0">
                <a:latin typeface="Centaur" panose="02030504050205020304" pitchFamily="18" charset="0"/>
                <a:cs typeface="Times New Roman"/>
              </a:rPr>
              <a:t>…</a:t>
            </a:r>
            <a:endParaRPr lang="en-US" dirty="0">
              <a:latin typeface="Centaur" panose="02030504050205020304" pitchFamily="18" charset="0"/>
              <a:cs typeface="Times New Roman"/>
            </a:endParaRPr>
          </a:p>
          <a:p>
            <a:r>
              <a:rPr lang="en-US" dirty="0">
                <a:latin typeface="Centaur" panose="02030504050205020304" pitchFamily="18" charset="0"/>
                <a:cs typeface="Times New Roman"/>
              </a:rPr>
              <a:t>Are debated by the body at the fall and spring plenary sessions</a:t>
            </a:r>
          </a:p>
          <a:p>
            <a:r>
              <a:rPr lang="en-US" dirty="0">
                <a:latin typeface="Centaur" panose="02030504050205020304" pitchFamily="18" charset="0"/>
                <a:cs typeface="Times New Roman"/>
              </a:rPr>
              <a:t>Are voted on by the delegates of the local senates</a:t>
            </a:r>
          </a:p>
          <a:p>
            <a:r>
              <a:rPr lang="en-US" dirty="0">
                <a:latin typeface="Centaur" panose="02030504050205020304" pitchFamily="18" charset="0"/>
                <a:cs typeface="Times New Roman"/>
              </a:rPr>
              <a:t>Are bottom up, grass roots democracy</a:t>
            </a:r>
          </a:p>
          <a:p>
            <a:r>
              <a:rPr lang="en-US" dirty="0">
                <a:latin typeface="Centaur" panose="02030504050205020304" pitchFamily="18" charset="0"/>
                <a:cs typeface="Times New Roman"/>
              </a:rPr>
              <a:t>Are used for:</a:t>
            </a:r>
          </a:p>
          <a:p>
            <a:pPr lvl="1"/>
            <a:r>
              <a:rPr lang="en-US" dirty="0">
                <a:latin typeface="Centaur" panose="02030504050205020304" pitchFamily="18" charset="0"/>
                <a:cs typeface="Times New Roman"/>
              </a:rPr>
              <a:t>Adopting Papers</a:t>
            </a:r>
          </a:p>
          <a:p>
            <a:pPr lvl="1"/>
            <a:r>
              <a:rPr lang="en-US" dirty="0">
                <a:latin typeface="Centaur" panose="02030504050205020304" pitchFamily="18" charset="0"/>
                <a:cs typeface="Times New Roman"/>
              </a:rPr>
              <a:t>Disciplines List</a:t>
            </a:r>
          </a:p>
          <a:p>
            <a:pPr lvl="1"/>
            <a:r>
              <a:rPr lang="en-US" dirty="0">
                <a:latin typeface="Centaur" panose="02030504050205020304" pitchFamily="18" charset="0"/>
                <a:cs typeface="Times New Roman"/>
              </a:rPr>
              <a:t>Positions on Pending Legislation</a:t>
            </a:r>
          </a:p>
          <a:p>
            <a:pPr lvl="1"/>
            <a:r>
              <a:rPr lang="en-US" dirty="0">
                <a:latin typeface="Centaur" panose="02030504050205020304" pitchFamily="18" charset="0"/>
                <a:cs typeface="Times New Roman"/>
              </a:rPr>
              <a:t>Affecting Change</a:t>
            </a:r>
          </a:p>
          <a:p>
            <a:pPr lvl="1"/>
            <a:r>
              <a:rPr lang="en-US" dirty="0">
                <a:latin typeface="Centaur" panose="02030504050205020304" pitchFamily="18" charset="0"/>
                <a:cs typeface="Times New Roman"/>
              </a:rPr>
              <a:t>Addressing Conflict</a:t>
            </a:r>
          </a:p>
          <a:p>
            <a:pPr lvl="1"/>
            <a:endParaRPr lang="en-US" dirty="0">
              <a:latin typeface="Times New Roman"/>
              <a:cs typeface="Times New Roman"/>
            </a:endParaRPr>
          </a:p>
        </p:txBody>
      </p:sp>
      <p:pic>
        <p:nvPicPr>
          <p:cNvPr id="8" name="Picture 7">
            <a:extLst>
              <a:ext uri="{FF2B5EF4-FFF2-40B4-BE49-F238E27FC236}">
                <a16:creationId xmlns:a16="http://schemas.microsoft.com/office/drawing/2014/main" id="{9254652E-E88B-470A-A799-CB6ED39BA246}"/>
              </a:ext>
            </a:extLst>
          </p:cNvPr>
          <p:cNvPicPr>
            <a:picLocks noChangeAspect="1"/>
          </p:cNvPicPr>
          <p:nvPr/>
        </p:nvPicPr>
        <p:blipFill>
          <a:blip r:embed="rId2"/>
          <a:stretch>
            <a:fillRect/>
          </a:stretch>
        </p:blipFill>
        <p:spPr>
          <a:xfrm>
            <a:off x="520123" y="2958881"/>
            <a:ext cx="2857500" cy="1600200"/>
          </a:xfrm>
          <a:prstGeom prst="rect">
            <a:avLst/>
          </a:prstGeom>
        </p:spPr>
      </p:pic>
    </p:spTree>
    <p:extLst>
      <p:ext uri="{BB962C8B-B14F-4D97-AF65-F5344CB8AC3E}">
        <p14:creationId xmlns:p14="http://schemas.microsoft.com/office/powerpoint/2010/main" val="365389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A3EDE1-8A9A-45BB-ABA3-A2DF56AFD980}"/>
              </a:ext>
            </a:extLst>
          </p:cNvPr>
          <p:cNvSpPr>
            <a:spLocks noGrp="1"/>
          </p:cNvSpPr>
          <p:nvPr>
            <p:ph type="title"/>
          </p:nvPr>
        </p:nvSpPr>
        <p:spPr/>
        <p:txBody>
          <a:bodyPr/>
          <a:lstStyle/>
          <a:p>
            <a:r>
              <a:rPr lang="en-US" dirty="0"/>
              <a:t>Sample </a:t>
            </a:r>
            <a:r>
              <a:rPr lang="en-US" dirty="0" err="1"/>
              <a:t>Resoltion</a:t>
            </a:r>
            <a:r>
              <a:rPr lang="en-US" dirty="0"/>
              <a:t> </a:t>
            </a:r>
          </a:p>
        </p:txBody>
      </p:sp>
      <p:sp>
        <p:nvSpPr>
          <p:cNvPr id="10" name="Content Placeholder 9">
            <a:extLst>
              <a:ext uri="{FF2B5EF4-FFF2-40B4-BE49-F238E27FC236}">
                <a16:creationId xmlns:a16="http://schemas.microsoft.com/office/drawing/2014/main" id="{7D0F2522-2237-41DE-A168-FD480442EDA7}"/>
              </a:ext>
            </a:extLst>
          </p:cNvPr>
          <p:cNvSpPr>
            <a:spLocks noGrp="1"/>
          </p:cNvSpPr>
          <p:nvPr>
            <p:ph sz="half" idx="1"/>
          </p:nvPr>
        </p:nvSpPr>
        <p:spPr/>
        <p:txBody>
          <a:bodyPr/>
          <a:lstStyle/>
          <a:p>
            <a:pPr marL="0" indent="0">
              <a:buNone/>
            </a:pPr>
            <a:r>
              <a:rPr lang="en-US" sz="1800" b="1" u="sng" dirty="0"/>
              <a:t>6.02	S21 Support AB 417 (McCarty, 2021) as of March 8, 2021</a:t>
            </a:r>
            <a:r>
              <a:rPr lang="en-US" sz="1800" b="1" dirty="0"/>
              <a:t> </a:t>
            </a:r>
          </a:p>
          <a:p>
            <a:pPr marL="0" indent="0">
              <a:buNone/>
            </a:pPr>
            <a:r>
              <a:rPr lang="en-US" sz="1800" dirty="0"/>
              <a:t>Whereas, Current and formerly incarcerated students face significant barriers in pursuing their educational goals, especially in higher education, due to restricted access to educational opportunities, instruction, materials, and services stemming from legal policies and financial limitations; and </a:t>
            </a:r>
          </a:p>
          <a:p>
            <a:pPr marL="0" indent="0">
              <a:buNone/>
            </a:pPr>
            <a:r>
              <a:rPr lang="en-US" sz="1800" dirty="0"/>
              <a:t>Whereas, The Academic Senate for California Community Colleges has numerous positions supporting the provision of equitable educational opportunities and support services for current and formerly incarcerated students; and </a:t>
            </a:r>
          </a:p>
          <a:p>
            <a:pPr marL="0" indent="0">
              <a:buNone/>
            </a:pPr>
            <a:r>
              <a:rPr lang="en-US" sz="1800" dirty="0"/>
              <a:t>Whereas, The Academic Senate for California Community Colleges has long supported providing educational opportunities and services to current and formerly incarcerated students, as demonstrated by Resolutions </a:t>
            </a:r>
            <a:r>
              <a:rPr lang="en-US" sz="1800" u="sng" dirty="0">
                <a:hlinkClick r:id="rId3"/>
              </a:rPr>
              <a:t>F19 3.06</a:t>
            </a:r>
            <a:r>
              <a:rPr lang="en-US" sz="1800" dirty="0"/>
              <a:t>, </a:t>
            </a:r>
            <a:r>
              <a:rPr lang="en-US" sz="1800" u="sng" dirty="0">
                <a:hlinkClick r:id="rId4"/>
              </a:rPr>
              <a:t>S17 5.01</a:t>
            </a:r>
            <a:r>
              <a:rPr lang="en-US" sz="1800" dirty="0"/>
              <a:t>, </a:t>
            </a:r>
            <a:r>
              <a:rPr lang="en-US" sz="1800" u="sng" dirty="0">
                <a:hlinkClick r:id="rId5"/>
              </a:rPr>
              <a:t>S17 7.02</a:t>
            </a:r>
            <a:r>
              <a:rPr lang="en-US" sz="1800" dirty="0"/>
              <a:t>, </a:t>
            </a:r>
            <a:r>
              <a:rPr lang="en-US" sz="1800" u="sng" dirty="0">
                <a:hlinkClick r:id="rId6"/>
              </a:rPr>
              <a:t>S17 17.02</a:t>
            </a:r>
            <a:r>
              <a:rPr lang="en-US" sz="1800" dirty="0"/>
              <a:t> as well as numerous </a:t>
            </a:r>
            <a:r>
              <a:rPr lang="en-US" sz="1800" i="1" dirty="0"/>
              <a:t>Rostrum</a:t>
            </a:r>
            <a:r>
              <a:rPr lang="en-US" sz="1800" dirty="0"/>
              <a:t> articles and presentations at ASCCC events;</a:t>
            </a:r>
          </a:p>
          <a:p>
            <a:pPr marL="0" indent="0">
              <a:buNone/>
            </a:pPr>
            <a:r>
              <a:rPr lang="en-US" sz="1800" dirty="0"/>
              <a:t>Resolved, That the Academic Senate for California Community Colleges support AB 417 (McCarty, 2021) – </a:t>
            </a:r>
            <a:r>
              <a:rPr lang="en-US" sz="1800" i="1" dirty="0"/>
              <a:t>Rising Scholars Network: justice-involved students </a:t>
            </a:r>
            <a:r>
              <a:rPr lang="en-US" sz="1800" dirty="0"/>
              <a:t>as of March 8, 2021.</a:t>
            </a:r>
          </a:p>
          <a:p>
            <a:pPr marL="0" indent="0">
              <a:buNone/>
            </a:pPr>
            <a:r>
              <a:rPr lang="en-US" sz="1800" dirty="0"/>
              <a:t>Contact: </a:t>
            </a:r>
            <a:r>
              <a:rPr lang="en-US" sz="1800" u="sng" dirty="0">
                <a:hlinkClick r:id="rId7"/>
              </a:rPr>
              <a:t>Adrienne C. Brown</a:t>
            </a:r>
            <a:r>
              <a:rPr lang="en-US" sz="1800" dirty="0"/>
              <a:t>, Legislative and Advocacy Committee </a:t>
            </a:r>
          </a:p>
          <a:p>
            <a:pPr marL="0" indent="0">
              <a:buNone/>
            </a:pPr>
            <a:endParaRPr lang="en-US" sz="1800" dirty="0"/>
          </a:p>
        </p:txBody>
      </p:sp>
      <p:sp>
        <p:nvSpPr>
          <p:cNvPr id="6" name="TextBox 5"/>
          <p:cNvSpPr txBox="1"/>
          <p:nvPr/>
        </p:nvSpPr>
        <p:spPr>
          <a:xfrm rot="19828689">
            <a:off x="9036951" y="271864"/>
            <a:ext cx="2080574" cy="1384995"/>
          </a:xfrm>
          <a:prstGeom prst="rect">
            <a:avLst/>
          </a:prstGeom>
          <a:noFill/>
        </p:spPr>
        <p:txBody>
          <a:bodyPr wrap="square" rtlCol="0">
            <a:spAutoFit/>
          </a:bodyPr>
          <a:lstStyle/>
          <a:p>
            <a:r>
              <a:rPr lang="en-US" sz="2800" b="1" dirty="0">
                <a:solidFill>
                  <a:srgbClr val="FF0000"/>
                </a:solidFill>
                <a:latin typeface="Centaur" panose="02030504050205020304" pitchFamily="18" charset="0"/>
              </a:rPr>
              <a:t>What do you notice about the resolution</a:t>
            </a:r>
            <a:r>
              <a:rPr lang="en-US" sz="2800" dirty="0">
                <a:solidFill>
                  <a:srgbClr val="FF0000"/>
                </a:solidFill>
                <a:latin typeface="Centaur" panose="02030504050205020304" pitchFamily="18" charset="0"/>
              </a:rPr>
              <a:t>?</a:t>
            </a:r>
          </a:p>
        </p:txBody>
      </p:sp>
      <p:sp>
        <p:nvSpPr>
          <p:cNvPr id="7" name="TextBox 6"/>
          <p:cNvSpPr txBox="1"/>
          <p:nvPr/>
        </p:nvSpPr>
        <p:spPr>
          <a:xfrm>
            <a:off x="7449722" y="3828658"/>
            <a:ext cx="4411980" cy="400110"/>
          </a:xfrm>
          <a:prstGeom prst="rect">
            <a:avLst/>
          </a:prstGeom>
          <a:noFill/>
        </p:spPr>
        <p:txBody>
          <a:bodyPr wrap="square" rtlCol="0">
            <a:spAutoFit/>
          </a:bodyPr>
          <a:lstStyle/>
          <a:p>
            <a:r>
              <a:rPr lang="en-US" sz="2000" b="1" dirty="0">
                <a:solidFill>
                  <a:srgbClr val="FF0000"/>
                </a:solidFill>
                <a:latin typeface="Centaur" panose="02030504050205020304" pitchFamily="18" charset="0"/>
              </a:rPr>
              <a:t>“Whereas” statements are factual</a:t>
            </a:r>
          </a:p>
        </p:txBody>
      </p:sp>
      <p:sp>
        <p:nvSpPr>
          <p:cNvPr id="8" name="TextBox 7"/>
          <p:cNvSpPr txBox="1"/>
          <p:nvPr/>
        </p:nvSpPr>
        <p:spPr>
          <a:xfrm>
            <a:off x="8628234" y="5918053"/>
            <a:ext cx="4423410" cy="400110"/>
          </a:xfrm>
          <a:prstGeom prst="rect">
            <a:avLst/>
          </a:prstGeom>
          <a:noFill/>
        </p:spPr>
        <p:txBody>
          <a:bodyPr wrap="square" rtlCol="0">
            <a:spAutoFit/>
          </a:bodyPr>
          <a:lstStyle/>
          <a:p>
            <a:r>
              <a:rPr lang="en-US" sz="2000" b="1" dirty="0">
                <a:solidFill>
                  <a:srgbClr val="FF0000"/>
                </a:solidFill>
                <a:latin typeface="Centaur" panose="02030504050205020304" pitchFamily="18" charset="0"/>
              </a:rPr>
              <a:t>“</a:t>
            </a:r>
            <a:r>
              <a:rPr lang="en-US" sz="2000" b="1" dirty="0" err="1">
                <a:solidFill>
                  <a:srgbClr val="FF0000"/>
                </a:solidFill>
                <a:latin typeface="Centaur" panose="02030504050205020304" pitchFamily="18" charset="0"/>
              </a:rPr>
              <a:t>Resolved”s</a:t>
            </a:r>
            <a:r>
              <a:rPr lang="en-US" sz="2000" b="1" dirty="0">
                <a:solidFill>
                  <a:srgbClr val="FF0000"/>
                </a:solidFill>
                <a:latin typeface="Centaur" panose="02030504050205020304" pitchFamily="18" charset="0"/>
              </a:rPr>
              <a:t> are actionable</a:t>
            </a:r>
          </a:p>
        </p:txBody>
      </p:sp>
    </p:spTree>
    <p:extLst>
      <p:ext uri="{BB962C8B-B14F-4D97-AF65-F5344CB8AC3E}">
        <p14:creationId xmlns:p14="http://schemas.microsoft.com/office/powerpoint/2010/main" val="25653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046043" cy="732246"/>
          </a:xfrm>
        </p:spPr>
        <p:txBody>
          <a:bodyPr>
            <a:normAutofit/>
          </a:bodyPr>
          <a:lstStyle/>
          <a:p>
            <a:r>
              <a:rPr lang="en-US" dirty="0">
                <a:effectLst>
                  <a:outerShdw blurRad="38100" dist="38100" dir="2700000" algn="tl">
                    <a:srgbClr val="000000">
                      <a:alpha val="43137"/>
                    </a:srgbClr>
                  </a:outerShdw>
                </a:effectLst>
                <a:latin typeface="Bahnschrift SemiBold Condensed" panose="020B0502040204020203" pitchFamily="34" charset="0"/>
                <a:cs typeface="Times New Roman" panose="02020603050405020304" pitchFamily="18" charset="0"/>
              </a:rPr>
              <a:t>Ideas for a Mock Resolution </a:t>
            </a:r>
          </a:p>
        </p:txBody>
      </p:sp>
      <p:sp>
        <p:nvSpPr>
          <p:cNvPr id="4" name="AutoShape 2" descr="Image result for Lightbulb Clip A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935480" y="1359424"/>
            <a:ext cx="529209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a few minutes to consider statewide issues in education that are important to you, or something silly that you think other Leadership Institute attendees might appreciate. </a:t>
            </a:r>
            <a:r>
              <a:rPr lang="en-US" sz="2000" b="1" dirty="0">
                <a:latin typeface="Times New Roman" panose="02020603050405020304" pitchFamily="18" charset="0"/>
                <a:cs typeface="Times New Roman" panose="02020603050405020304" pitchFamily="18" charset="0"/>
              </a:rPr>
              <a:t>(Silly resolutions can</a:t>
            </a:r>
            <a:r>
              <a:rPr lang="en-US" sz="2000" b="1" i="1" dirty="0">
                <a:latin typeface="Times New Roman" panose="02020603050405020304" pitchFamily="18" charset="0"/>
                <a:cs typeface="Times New Roman" panose="02020603050405020304" pitchFamily="18" charset="0"/>
              </a:rPr>
              <a:t> only </a:t>
            </a:r>
            <a:r>
              <a:rPr lang="en-US" sz="2000" b="1" dirty="0">
                <a:latin typeface="Times New Roman" panose="02020603050405020304" pitchFamily="18" charset="0"/>
                <a:cs typeface="Times New Roman" panose="02020603050405020304" pitchFamily="18" charset="0"/>
              </a:rPr>
              <a:t>be directed at the ASCCC President!)</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While some Mock Plenary resolutions have evolved into the basis for resolutions submitted to actual Plenary (</a:t>
            </a:r>
            <a:r>
              <a:rPr lang="en-US" sz="2000" dirty="0">
                <a:latin typeface="Times New Roman" panose="02020603050405020304" pitchFamily="18" charset="0"/>
                <a:cs typeface="Times New Roman" panose="02020603050405020304" pitchFamily="18" charset="0"/>
                <a:hlinkClick r:id="rId3"/>
              </a:rPr>
              <a:t>13.03 F17</a:t>
            </a:r>
            <a:r>
              <a:rPr lang="en-US" sz="2000" dirty="0">
                <a:latin typeface="Times New Roman" panose="02020603050405020304" pitchFamily="18" charset="0"/>
                <a:cs typeface="Times New Roman" panose="02020603050405020304" pitchFamily="18" charset="0"/>
              </a:rPr>
              <a:t>—Robert L Stewart), others have been nonsensical or even directed a past ASCCC President to take his hair out of a ponytail  or wear shinny, shinny shoes.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After brainstorming privately, share your idea with people in your breakout </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4"/>
          <a:srcRect l="4229" b="9860"/>
          <a:stretch/>
        </p:blipFill>
        <p:spPr>
          <a:xfrm>
            <a:off x="4498109" y="6049922"/>
            <a:ext cx="7619724" cy="808077"/>
          </a:xfrm>
          <a:prstGeom prst="rect">
            <a:avLst/>
          </a:prstGeom>
        </p:spPr>
      </p:pic>
      <p:pic>
        <p:nvPicPr>
          <p:cNvPr id="1028" name="Picture 4" descr="Startup ideas for 1000 € | Institute of Entrepreneurship Development">
            <a:extLst>
              <a:ext uri="{FF2B5EF4-FFF2-40B4-BE49-F238E27FC236}">
                <a16:creationId xmlns:a16="http://schemas.microsoft.com/office/drawing/2014/main" id="{69DEDA39-5054-4FB3-A5DA-35272470AF32}"/>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7993935" y="2032000"/>
            <a:ext cx="3574156" cy="197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93513-47B3-4A3B-9175-1697DEF9AA0C}"/>
              </a:ext>
            </a:extLst>
          </p:cNvPr>
          <p:cNvSpPr>
            <a:spLocks noGrp="1"/>
          </p:cNvSpPr>
          <p:nvPr>
            <p:ph type="title"/>
          </p:nvPr>
        </p:nvSpPr>
        <p:spPr/>
        <p:txBody>
          <a:bodyPr/>
          <a:lstStyle/>
          <a:p>
            <a:r>
              <a:rPr lang="en-US" dirty="0"/>
              <a:t>Quick Brainstorming Breakout </a:t>
            </a:r>
          </a:p>
        </p:txBody>
      </p:sp>
      <p:sp>
        <p:nvSpPr>
          <p:cNvPr id="3" name="Content Placeholder 2">
            <a:extLst>
              <a:ext uri="{FF2B5EF4-FFF2-40B4-BE49-F238E27FC236}">
                <a16:creationId xmlns:a16="http://schemas.microsoft.com/office/drawing/2014/main" id="{A60608B2-6787-4E7A-A0DA-5D66863B2742}"/>
              </a:ext>
            </a:extLst>
          </p:cNvPr>
          <p:cNvSpPr>
            <a:spLocks noGrp="1"/>
          </p:cNvSpPr>
          <p:nvPr>
            <p:ph sz="half" idx="1"/>
          </p:nvPr>
        </p:nvSpPr>
        <p:spPr/>
        <p:txBody>
          <a:bodyPr/>
          <a:lstStyle/>
          <a:p>
            <a:r>
              <a:rPr lang="en-US" dirty="0"/>
              <a:t>In your breakout rooms brainstorm resolution ideas. </a:t>
            </a:r>
          </a:p>
          <a:p>
            <a:r>
              <a:rPr lang="en-US"/>
              <a:t>5-7 </a:t>
            </a:r>
            <a:r>
              <a:rPr lang="en-US" dirty="0"/>
              <a:t>Minutes </a:t>
            </a:r>
          </a:p>
        </p:txBody>
      </p:sp>
      <p:sp>
        <p:nvSpPr>
          <p:cNvPr id="5" name="Slide Number Placeholder 4">
            <a:extLst>
              <a:ext uri="{FF2B5EF4-FFF2-40B4-BE49-F238E27FC236}">
                <a16:creationId xmlns:a16="http://schemas.microsoft.com/office/drawing/2014/main" id="{AC037FFC-301A-4626-B2BB-B125B7FC3A47}"/>
              </a:ext>
            </a:extLst>
          </p:cNvPr>
          <p:cNvSpPr>
            <a:spLocks noGrp="1"/>
          </p:cNvSpPr>
          <p:nvPr>
            <p:ph type="sldNum" sz="quarter" idx="10"/>
          </p:nvPr>
        </p:nvSpPr>
        <p:spPr/>
        <p:txBody>
          <a:bodyPr/>
          <a:lstStyle/>
          <a:p>
            <a:fld id="{272FC80C-0B04-5B4F-B14E-62D796984FB8}" type="slidenum">
              <a:rPr lang="en-US" smtClean="0"/>
              <a:t>8</a:t>
            </a:fld>
            <a:endParaRPr lang="en-US"/>
          </a:p>
        </p:txBody>
      </p:sp>
      <p:pic>
        <p:nvPicPr>
          <p:cNvPr id="2050" name="Picture 2" descr="Using Breakout Rooms with Less Stress and Better Results | Faculty Focus">
            <a:extLst>
              <a:ext uri="{FF2B5EF4-FFF2-40B4-BE49-F238E27FC236}">
                <a16:creationId xmlns:a16="http://schemas.microsoft.com/office/drawing/2014/main" id="{A8EE34E9-BE7C-4EBF-8D5E-151ED0014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877" y="3363913"/>
            <a:ext cx="5050559" cy="267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16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hnschrift Condensed" panose="020B0502040204020203" pitchFamily="34" charset="0"/>
                <a:cs typeface="Times New Roman"/>
              </a:rPr>
              <a:t>Resolution Process</a:t>
            </a:r>
          </a:p>
        </p:txBody>
      </p:sp>
      <p:sp>
        <p:nvSpPr>
          <p:cNvPr id="3" name="Content Placeholder 2"/>
          <p:cNvSpPr>
            <a:spLocks noGrp="1"/>
          </p:cNvSpPr>
          <p:nvPr>
            <p:ph sz="half" idx="1"/>
          </p:nvPr>
        </p:nvSpPr>
        <p:spPr/>
        <p:txBody>
          <a:bodyPr>
            <a:normAutofit/>
          </a:bodyPr>
          <a:lstStyle/>
          <a:p>
            <a:pPr marL="0" indent="0">
              <a:spcBef>
                <a:spcPts val="0"/>
              </a:spcBef>
              <a:buNone/>
            </a:pPr>
            <a:r>
              <a:rPr lang="en-US" sz="2800" dirty="0">
                <a:latin typeface="Centaur" panose="02030504050205020304" pitchFamily="18" charset="0"/>
                <a:cs typeface="Times New Roman"/>
              </a:rPr>
              <a:t>Resolution:</a:t>
            </a:r>
          </a:p>
          <a:p>
            <a:pPr>
              <a:spcBef>
                <a:spcPts val="0"/>
              </a:spcBef>
            </a:pPr>
            <a:r>
              <a:rPr lang="en-US" sz="2800" dirty="0">
                <a:latin typeface="Centaur" panose="02030504050205020304" pitchFamily="18" charset="0"/>
                <a:cs typeface="Times New Roman"/>
              </a:rPr>
              <a:t>Pre-plenary review </a:t>
            </a:r>
          </a:p>
          <a:p>
            <a:pPr>
              <a:spcBef>
                <a:spcPts val="0"/>
              </a:spcBef>
            </a:pPr>
            <a:r>
              <a:rPr lang="en-US" sz="2800" dirty="0">
                <a:latin typeface="Centaur" panose="02030504050205020304" pitchFamily="18" charset="0"/>
                <a:cs typeface="Times New Roman"/>
              </a:rPr>
              <a:t>Executive Committee</a:t>
            </a:r>
          </a:p>
          <a:p>
            <a:pPr>
              <a:spcBef>
                <a:spcPts val="0"/>
              </a:spcBef>
            </a:pPr>
            <a:r>
              <a:rPr lang="en-US" sz="2800" dirty="0">
                <a:latin typeface="Centaur" panose="02030504050205020304" pitchFamily="18" charset="0"/>
                <a:cs typeface="Times New Roman"/>
              </a:rPr>
              <a:t>Resolutions Committee</a:t>
            </a:r>
          </a:p>
          <a:p>
            <a:pPr>
              <a:spcBef>
                <a:spcPts val="0"/>
              </a:spcBef>
            </a:pPr>
            <a:r>
              <a:rPr lang="en-US" sz="2800" dirty="0">
                <a:latin typeface="Centaur" panose="02030504050205020304" pitchFamily="18" charset="0"/>
                <a:cs typeface="Times New Roman"/>
              </a:rPr>
              <a:t>Area Meetings</a:t>
            </a:r>
          </a:p>
          <a:p>
            <a:pPr>
              <a:spcBef>
                <a:spcPts val="0"/>
              </a:spcBef>
            </a:pPr>
            <a:r>
              <a:rPr lang="en-US" sz="2800" dirty="0">
                <a:latin typeface="Centaur" panose="02030504050205020304" pitchFamily="18" charset="0"/>
                <a:cs typeface="Times New Roman"/>
              </a:rPr>
              <a:t>Plenary Breakouts and Mandatory Sessions for Contacts</a:t>
            </a:r>
          </a:p>
          <a:p>
            <a:pPr>
              <a:spcBef>
                <a:spcPts val="0"/>
              </a:spcBef>
            </a:pPr>
            <a:r>
              <a:rPr lang="en-US" sz="2800" dirty="0">
                <a:latin typeface="Centaur" panose="02030504050205020304" pitchFamily="18" charset="0"/>
                <a:cs typeface="Times New Roman"/>
              </a:rPr>
              <a:t>New resolutions and amendments require four signatures</a:t>
            </a:r>
          </a:p>
          <a:p>
            <a:pPr>
              <a:spcBef>
                <a:spcPts val="0"/>
              </a:spcBef>
            </a:pPr>
            <a:r>
              <a:rPr lang="en-US" sz="2800" dirty="0">
                <a:latin typeface="Centaur" panose="02030504050205020304" pitchFamily="18" charset="0"/>
                <a:cs typeface="Times New Roman"/>
              </a:rPr>
              <a:t>Debate and Voting </a:t>
            </a:r>
            <a:r>
              <a:rPr lang="mr-IN" sz="2800" dirty="0">
                <a:latin typeface="Centaur" panose="02030504050205020304" pitchFamily="18" charset="0"/>
                <a:cs typeface="Times New Roman"/>
              </a:rPr>
              <a:t>–</a:t>
            </a:r>
            <a:r>
              <a:rPr lang="en-US" sz="2800" dirty="0">
                <a:latin typeface="Centaur" panose="02030504050205020304" pitchFamily="18" charset="0"/>
                <a:cs typeface="Times New Roman"/>
              </a:rPr>
              <a:t> Parliamentary Process</a:t>
            </a:r>
          </a:p>
          <a:p>
            <a:pPr marL="0" indent="0">
              <a:buNone/>
            </a:pPr>
            <a:endParaRPr lang="en-US" dirty="0">
              <a:latin typeface="Times New Roman"/>
              <a:cs typeface="Times New Roman"/>
            </a:endParaRPr>
          </a:p>
        </p:txBody>
      </p:sp>
      <p:pic>
        <p:nvPicPr>
          <p:cNvPr id="6146" name="Picture 2" descr="Image result for Pro-mic con-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823" y="1556617"/>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4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6146"/>
                                        </p:tgtEl>
                                      </p:cBhvr>
                                    </p:animEffect>
                                    <p:anim calcmode="lin" valueType="num">
                                      <p:cBhvr>
                                        <p:cTn id="14" dur="2000"/>
                                        <p:tgtEl>
                                          <p:spTgt spid="61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6146"/>
                                        </p:tgtEl>
                                        <p:attrNameLst>
                                          <p:attrName>ppt_h</p:attrName>
                                        </p:attrNameLst>
                                      </p:cBhvr>
                                      <p:tavLst>
                                        <p:tav tm="0">
                                          <p:val>
                                            <p:strVal val="ppt_h"/>
                                          </p:val>
                                        </p:tav>
                                        <p:tav tm="100000">
                                          <p:val>
                                            <p:strVal val="ppt_h"/>
                                          </p:val>
                                        </p:tav>
                                      </p:tavLst>
                                    </p:anim>
                                    <p:set>
                                      <p:cBhvr>
                                        <p:cTn id="16" dur="1" fill="hold">
                                          <p:stCondLst>
                                            <p:cond delay="19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2  -  Compatibility Mode" id="{B13481E0-6EAF-4441-ACFE-3859D24AC98D}" vid="{BDD8560C-F89D-AC44-ABCE-2368ECD1DB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2021 ppt template 2 (002)</Template>
  <TotalTime>3006</TotalTime>
  <Words>2103</Words>
  <Application>Microsoft Office PowerPoint</Application>
  <PresentationFormat>Widescreen</PresentationFormat>
  <Paragraphs>193</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Bahnschrift Condensed</vt:lpstr>
      <vt:lpstr>Bahnschrift SemiBold Condensed</vt:lpstr>
      <vt:lpstr>Calibri</vt:lpstr>
      <vt:lpstr>Centaur</vt:lpstr>
      <vt:lpstr>Gill Sans</vt:lpstr>
      <vt:lpstr>Palatino</vt:lpstr>
      <vt:lpstr>Times New Roman</vt:lpstr>
      <vt:lpstr>ASCCC Curriculum Inst. 2020 Theme</vt:lpstr>
      <vt:lpstr>Resolution Writing: Why We are Resolved…</vt:lpstr>
      <vt:lpstr>Presenters </vt:lpstr>
      <vt:lpstr>Breakout Description </vt:lpstr>
      <vt:lpstr>Introduction</vt:lpstr>
      <vt:lpstr>Resolutions</vt:lpstr>
      <vt:lpstr>Sample Resoltion </vt:lpstr>
      <vt:lpstr>Ideas for a Mock Resolution </vt:lpstr>
      <vt:lpstr>Quick Brainstorming Breakout </vt:lpstr>
      <vt:lpstr>Resolution Process</vt:lpstr>
      <vt:lpstr>Resolutions &amp; Amendments Timeline </vt:lpstr>
      <vt:lpstr>Consent Calendar</vt:lpstr>
      <vt:lpstr>After Plenary Session</vt:lpstr>
      <vt:lpstr>Using Resolutions Locally</vt:lpstr>
      <vt:lpstr>Resolution Writing</vt:lpstr>
      <vt:lpstr>Nuts and Bolts: Before Writing </vt:lpstr>
      <vt:lpstr>Nuts and Bolts: 4 and 4 Requirements </vt:lpstr>
      <vt:lpstr>Sample Resolution </vt:lpstr>
      <vt:lpstr>Nuts and Bolts: Resolution Writing </vt:lpstr>
      <vt:lpstr>Nuts and Bolts: Amendments </vt:lpstr>
      <vt:lpstr>Sample Amendment </vt:lpstr>
      <vt:lpstr>Nuts and Bolts: Words Matter </vt:lpstr>
      <vt:lpstr>Your Turn…</vt:lpstr>
      <vt:lpstr>Virtual Plenary- Resolutions </vt:lpstr>
      <vt:lpstr>At the Mock Plenary </vt:lpstr>
      <vt:lpstr>Sign up for Poll Everywhere </vt:lpstr>
      <vt:lpstr>Join us for Resolutions a Fun Follow-Up (Next) and the Mock Plenary (Friday Afternoon) </vt:lpstr>
      <vt:lpstr>Important Senate Resources for Delegates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Curry</dc:creator>
  <cp:lastModifiedBy>Stephanie Curry</cp:lastModifiedBy>
  <cp:revision>15</cp:revision>
  <cp:lastPrinted>2020-11-24T19:39:26Z</cp:lastPrinted>
  <dcterms:created xsi:type="dcterms:W3CDTF">2021-06-07T22:15:14Z</dcterms:created>
  <dcterms:modified xsi:type="dcterms:W3CDTF">2021-06-14T17:40:44Z</dcterms:modified>
</cp:coreProperties>
</file>