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3"/>
  </p:notesMasterIdLst>
  <p:handoutMasterIdLst>
    <p:handoutMasterId r:id="rId24"/>
  </p:handoutMasterIdLst>
  <p:sldIdLst>
    <p:sldId id="256" r:id="rId2"/>
    <p:sldId id="257" r:id="rId3"/>
    <p:sldId id="259" r:id="rId4"/>
    <p:sldId id="258" r:id="rId5"/>
    <p:sldId id="265" r:id="rId6"/>
    <p:sldId id="260" r:id="rId7"/>
    <p:sldId id="268" r:id="rId8"/>
    <p:sldId id="269" r:id="rId9"/>
    <p:sldId id="270" r:id="rId10"/>
    <p:sldId id="271" r:id="rId11"/>
    <p:sldId id="266" r:id="rId12"/>
    <p:sldId id="261" r:id="rId13"/>
    <p:sldId id="272" r:id="rId14"/>
    <p:sldId id="267" r:id="rId15"/>
    <p:sldId id="262" r:id="rId16"/>
    <p:sldId id="263" r:id="rId17"/>
    <p:sldId id="273" r:id="rId18"/>
    <p:sldId id="264"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p:restoredTop sz="94027"/>
  </p:normalViewPr>
  <p:slideViewPr>
    <p:cSldViewPr snapToGrid="0" snapToObjects="1">
      <p:cViewPr varScale="1">
        <p:scale>
          <a:sx n="71" d="100"/>
          <a:sy n="71" d="100"/>
        </p:scale>
        <p:origin x="172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6/14/19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6/14/19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150532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1195887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375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15</a:t>
            </a:fld>
            <a:endParaRPr lang="en-US"/>
          </a:p>
        </p:txBody>
      </p:sp>
    </p:spTree>
    <p:extLst>
      <p:ext uri="{BB962C8B-B14F-4D97-AF65-F5344CB8AC3E}">
        <p14:creationId xmlns:p14="http://schemas.microsoft.com/office/powerpoint/2010/main" val="1294934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a:p>
        </p:txBody>
      </p:sp>
    </p:spTree>
    <p:extLst>
      <p:ext uri="{BB962C8B-B14F-4D97-AF65-F5344CB8AC3E}">
        <p14:creationId xmlns:p14="http://schemas.microsoft.com/office/powerpoint/2010/main" val="1361366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933295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a:p>
        </p:txBody>
      </p:sp>
    </p:spTree>
    <p:extLst>
      <p:ext uri="{BB962C8B-B14F-4D97-AF65-F5344CB8AC3E}">
        <p14:creationId xmlns:p14="http://schemas.microsoft.com/office/powerpoint/2010/main" val="1203486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19</a:t>
            </a:fld>
            <a:endParaRPr lang="en-US"/>
          </a:p>
        </p:txBody>
      </p:sp>
    </p:spTree>
    <p:extLst>
      <p:ext uri="{BB962C8B-B14F-4D97-AF65-F5344CB8AC3E}">
        <p14:creationId xmlns:p14="http://schemas.microsoft.com/office/powerpoint/2010/main" val="1992987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20</a:t>
            </a:fld>
            <a:endParaRPr lang="en-US"/>
          </a:p>
        </p:txBody>
      </p:sp>
    </p:spTree>
    <p:extLst>
      <p:ext uri="{BB962C8B-B14F-4D97-AF65-F5344CB8AC3E}">
        <p14:creationId xmlns:p14="http://schemas.microsoft.com/office/powerpoint/2010/main" val="184253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4128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99638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199266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74598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8</a:t>
            </a:fld>
            <a:endParaRPr lang="en-US"/>
          </a:p>
        </p:txBody>
      </p:sp>
    </p:spTree>
    <p:extLst>
      <p:ext uri="{BB962C8B-B14F-4D97-AF65-F5344CB8AC3E}">
        <p14:creationId xmlns:p14="http://schemas.microsoft.com/office/powerpoint/2010/main" val="79900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62997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10</a:t>
            </a:fld>
            <a:endParaRPr lang="en-US"/>
          </a:p>
        </p:txBody>
      </p:sp>
    </p:spTree>
    <p:extLst>
      <p:ext uri="{BB962C8B-B14F-4D97-AF65-F5344CB8AC3E}">
        <p14:creationId xmlns:p14="http://schemas.microsoft.com/office/powerpoint/2010/main" val="88969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06109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June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June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June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June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June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June 14,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June 14,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June 14,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June 14,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June 14,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June 14,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June 14,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theoryofchange.org/what-is-theory-of-change/how-does-theory-of-change-work/when-to-u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cademic-affairs.utah.edu/about/svpaa-guidelines/strategies-to-increase-faculty-diversity-guiding-principles-and-processes-2014-2017/" TargetMode="External"/><Relationship Id="rId4" Type="http://schemas.openxmlformats.org/officeDocument/2006/relationships/hyperlink" Target="https://www.scu.edu/diversity/council-on-inclusive-excellence/guiding-principle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theoryofchange.org/what-is-theory-of-change/how-does-theory-of-change-work/when-to-u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mindtools.com/pages/article/smart-goals.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theoryofchange.org/what-is-theory-of-change/how-does-theory-of-change-work/when-to-u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mailto:caschenbach@lassencollege.edu" TargetMode="External"/><Relationship Id="rId4" Type="http://schemas.openxmlformats.org/officeDocument/2006/relationships/hyperlink" Target="mailto:cruz.mayra@fhda.edu" TargetMode="External"/><Relationship Id="rId5" Type="http://schemas.openxmlformats.org/officeDocument/2006/relationships/hyperlink" Target="mailto:shenderson@losmedanos.edu" TargetMode="External"/><Relationship Id="rId6"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theoryofchange.org/what-is-theory-of-change/how-does-theory-of-change-work/when-to-u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theoryofchange.org/what-is-theory-of-change/how-does-theory-of-change-work/when-to-u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a:t>Creating an Action Plan </a:t>
            </a:r>
            <a:r>
              <a:rPr lang="en-US" sz="3600" dirty="0" smtClean="0"/>
              <a:t>to </a:t>
            </a:r>
            <a:r>
              <a:rPr lang="en-US" sz="3600" dirty="0"/>
              <a:t>Improve Faculty Diversification</a:t>
            </a:r>
            <a:endParaRPr lang="en-US" sz="3600" cap="none" dirty="0">
              <a:latin typeface="Times New Roman"/>
              <a:cs typeface="Times New Roman"/>
            </a:endParaRPr>
          </a:p>
        </p:txBody>
      </p:sp>
      <p:sp>
        <p:nvSpPr>
          <p:cNvPr id="3" name="Subtitle 2"/>
          <p:cNvSpPr>
            <a:spLocks noGrp="1"/>
          </p:cNvSpPr>
          <p:nvPr>
            <p:ph type="subTitle" idx="1"/>
          </p:nvPr>
        </p:nvSpPr>
        <p:spPr>
          <a:xfrm>
            <a:off x="220133" y="3505199"/>
            <a:ext cx="8669867" cy="3234268"/>
          </a:xfrm>
        </p:spPr>
        <p:txBody>
          <a:bodyPr>
            <a:normAutofit/>
          </a:bodyPr>
          <a:lstStyle/>
          <a:p>
            <a:pPr algn="ctr"/>
            <a:r>
              <a:rPr lang="en-US" dirty="0" smtClean="0"/>
              <a:t>Cheryl </a:t>
            </a:r>
            <a:r>
              <a:rPr lang="en-US" dirty="0" err="1"/>
              <a:t>Aschenbach</a:t>
            </a:r>
            <a:r>
              <a:rPr lang="en-US" dirty="0"/>
              <a:t>, ASCCC Secretary</a:t>
            </a:r>
          </a:p>
          <a:p>
            <a:pPr algn="ctr"/>
            <a:r>
              <a:rPr lang="en-US" dirty="0"/>
              <a:t>Mayra Cruz, ASCCC Area B Representative</a:t>
            </a:r>
          </a:p>
          <a:p>
            <a:pPr algn="ctr"/>
            <a:r>
              <a:rPr lang="en-US" dirty="0"/>
              <a:t>Silvester Henderson, ASCCC At-Large Representative</a:t>
            </a:r>
          </a:p>
          <a:p>
            <a:pPr algn="ctr"/>
            <a:endParaRPr lang="en-US" sz="3800" dirty="0" smtClean="0">
              <a:latin typeface="Times New Roman"/>
              <a:cs typeface="Times New Roman"/>
            </a:endParaRPr>
          </a:p>
          <a:p>
            <a:pPr algn="ctr"/>
            <a:endParaRPr lang="en-US" sz="3800" dirty="0" smtClean="0">
              <a:latin typeface="Times New Roman"/>
              <a:cs typeface="Times New Roman"/>
            </a:endParaRPr>
          </a:p>
          <a:p>
            <a:pPr algn="ctr"/>
            <a:r>
              <a:rPr lang="en-US" sz="2000" i="1" dirty="0" smtClean="0">
                <a:solidFill>
                  <a:schemeClr val="accent1"/>
                </a:solidFill>
                <a:cs typeface="Times New Roman"/>
              </a:rPr>
              <a:t>ASCCC Faculty Leadership Institute – June 2019</a:t>
            </a:r>
            <a:endParaRPr lang="en-US" sz="2000" i="1" dirty="0">
              <a:solidFill>
                <a:schemeClr val="accent1"/>
              </a:solidFill>
              <a:cs typeface="Times New Roman"/>
            </a:endParaRPr>
          </a:p>
        </p:txBody>
      </p:sp>
      <p:pic>
        <p:nvPicPr>
          <p:cNvPr id="5" name="Picture 4" descr="ASCCC_Logo"/>
          <p:cNvPicPr/>
          <p:nvPr/>
        </p:nvPicPr>
        <p:blipFill>
          <a:blip r:embed="rId3"/>
          <a:srcRect/>
          <a:stretch>
            <a:fillRect/>
          </a:stretch>
        </p:blipFill>
        <p:spPr bwMode="auto">
          <a:xfrm>
            <a:off x="2723641" y="400050"/>
            <a:ext cx="3761826" cy="765176"/>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Q4: What specific recommendation(s) would you like to see out of a BOG taskforce? </a:t>
            </a: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Define Diversity</a:t>
            </a:r>
          </a:p>
          <a:p>
            <a:endParaRPr lang="en-US" dirty="0" smtClean="0"/>
          </a:p>
          <a:p>
            <a:r>
              <a:rPr lang="en-US" dirty="0" smtClean="0"/>
              <a:t>Adopt </a:t>
            </a:r>
            <a:r>
              <a:rPr lang="en-US" dirty="0"/>
              <a:t>a 7th state-wide goal </a:t>
            </a:r>
            <a:r>
              <a:rPr lang="en-US" dirty="0" smtClean="0"/>
              <a:t>Best </a:t>
            </a:r>
            <a:r>
              <a:rPr lang="en-US" dirty="0"/>
              <a:t>practices </a:t>
            </a:r>
            <a:r>
              <a:rPr lang="en-US" dirty="0" smtClean="0"/>
              <a:t>for Hiring Processes</a:t>
            </a:r>
            <a:endParaRPr lang="en-US" dirty="0"/>
          </a:p>
          <a:p>
            <a:endParaRPr lang="en-US" dirty="0" smtClean="0"/>
          </a:p>
          <a:p>
            <a:r>
              <a:rPr lang="en-US" dirty="0" smtClean="0"/>
              <a:t>Full </a:t>
            </a:r>
            <a:r>
              <a:rPr lang="en-US" dirty="0"/>
              <a:t>time Faculty Obligation (FON) Updates </a:t>
            </a:r>
          </a:p>
          <a:p>
            <a:endParaRPr lang="en-US" dirty="0" smtClean="0"/>
          </a:p>
          <a:p>
            <a:r>
              <a:rPr lang="en-US" dirty="0" smtClean="0"/>
              <a:t>Training</a:t>
            </a:r>
            <a:r>
              <a:rPr lang="en-US" dirty="0"/>
              <a:t> </a:t>
            </a:r>
          </a:p>
          <a:p>
            <a:endParaRPr lang="en-US" dirty="0" smtClean="0"/>
          </a:p>
          <a:p>
            <a:r>
              <a:rPr lang="en-US" dirty="0" smtClean="0"/>
              <a:t>Policy </a:t>
            </a:r>
            <a:r>
              <a:rPr lang="en-US" dirty="0"/>
              <a:t>Changes </a:t>
            </a:r>
          </a:p>
          <a:p>
            <a:endParaRPr lang="en-US" dirty="0" smtClean="0"/>
          </a:p>
          <a:p>
            <a:r>
              <a:rPr lang="en-US" dirty="0" smtClean="0"/>
              <a:t>Provide Resources</a:t>
            </a:r>
            <a:endParaRPr lang="en-US" dirty="0"/>
          </a:p>
          <a:p>
            <a:endParaRPr lang="en-US" dirty="0"/>
          </a:p>
        </p:txBody>
      </p:sp>
    </p:spTree>
    <p:extLst>
      <p:ext uri="{BB962C8B-B14F-4D97-AF65-F5344CB8AC3E}">
        <p14:creationId xmlns:p14="http://schemas.microsoft.com/office/powerpoint/2010/main" val="1763138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114300" y="655320"/>
            <a:ext cx="8572500" cy="52959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240"/>
              <a:buFont typeface="Arial"/>
              <a:buNone/>
            </a:pPr>
            <a:r>
              <a:rPr lang="en-US" sz="3240" b="1"/>
              <a:t/>
            </a:r>
            <a:br>
              <a:rPr lang="en-US" sz="3240" b="1"/>
            </a:br>
            <a:r>
              <a:rPr lang="en-US" sz="3240" b="1"/>
              <a:t/>
            </a:r>
            <a:br>
              <a:rPr lang="en-US" sz="3240" b="1"/>
            </a:br>
            <a:r>
              <a:rPr lang="en-US" sz="2790" b="1"/>
              <a:t>Faculty Diversification: Role of Theory of Change and Action Thinking and Steps</a:t>
            </a:r>
            <a:r>
              <a:rPr lang="en-US" sz="3600" b="1"/>
              <a:t/>
            </a:r>
            <a:br>
              <a:rPr lang="en-US" sz="3600" b="1"/>
            </a:br>
            <a:r>
              <a:rPr lang="en-US" sz="3600"/>
              <a:t/>
            </a:r>
            <a:br>
              <a:rPr lang="en-US" sz="3600"/>
            </a:br>
            <a:endParaRPr sz="3600" b="1"/>
          </a:p>
        </p:txBody>
      </p:sp>
      <p:sp>
        <p:nvSpPr>
          <p:cNvPr id="188" name="Google Shape;188;p13"/>
          <p:cNvSpPr txBox="1">
            <a:spLocks noGrp="1"/>
          </p:cNvSpPr>
          <p:nvPr>
            <p:ph type="body" idx="1"/>
          </p:nvPr>
        </p:nvSpPr>
        <p:spPr>
          <a:xfrm>
            <a:off x="285750" y="132588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t>Identify the Problem</a:t>
            </a:r>
            <a:endParaRPr dirty="0"/>
          </a:p>
          <a:p>
            <a:pPr marL="182880" lvl="0" indent="-182880" algn="l" rtl="0">
              <a:spcBef>
                <a:spcPts val="480"/>
              </a:spcBef>
              <a:spcAft>
                <a:spcPts val="0"/>
              </a:spcAft>
              <a:buSzPts val="2040"/>
              <a:buChar char="•"/>
            </a:pPr>
            <a:r>
              <a:rPr lang="en-US" dirty="0"/>
              <a:t>Convene Faculty Leaders, the local Academic Senate and key stakeholders to address the problem</a:t>
            </a:r>
            <a:endParaRPr dirty="0"/>
          </a:p>
          <a:p>
            <a:pPr marL="182880" lvl="0" indent="-182880" algn="l" rtl="0">
              <a:spcBef>
                <a:spcPts val="480"/>
              </a:spcBef>
              <a:spcAft>
                <a:spcPts val="0"/>
              </a:spcAft>
              <a:buSzPts val="2040"/>
              <a:buChar char="•"/>
            </a:pPr>
            <a:r>
              <a:rPr lang="en-US" dirty="0"/>
              <a:t>Conduct research to better understand the problem and how to achieve greater impact</a:t>
            </a:r>
            <a:endParaRPr dirty="0"/>
          </a:p>
          <a:p>
            <a:pPr marL="182880" lvl="0" indent="-182880" algn="l" rtl="0">
              <a:spcBef>
                <a:spcPts val="480"/>
              </a:spcBef>
              <a:spcAft>
                <a:spcPts val="0"/>
              </a:spcAft>
              <a:buSzPts val="2040"/>
              <a:buChar char="•"/>
            </a:pPr>
            <a:r>
              <a:rPr lang="en-US" b="1" dirty="0"/>
              <a:t>Establish guiding principles</a:t>
            </a:r>
            <a:endParaRPr b="1" dirty="0"/>
          </a:p>
          <a:p>
            <a:pPr marL="182880" lvl="0" indent="-182880" algn="l" rtl="0">
              <a:spcBef>
                <a:spcPts val="480"/>
              </a:spcBef>
              <a:spcAft>
                <a:spcPts val="0"/>
              </a:spcAft>
              <a:buSzPts val="2040"/>
              <a:buChar char="•"/>
            </a:pPr>
            <a:r>
              <a:rPr lang="en-US" dirty="0"/>
              <a:t>Set initial goals</a:t>
            </a:r>
            <a:endParaRPr dirty="0"/>
          </a:p>
          <a:p>
            <a:pPr marL="182880" lvl="0" indent="-182880" algn="l" rtl="0">
              <a:spcBef>
                <a:spcPts val="480"/>
              </a:spcBef>
              <a:spcAft>
                <a:spcPts val="0"/>
              </a:spcAft>
              <a:buSzPts val="2040"/>
              <a:buChar char="•"/>
            </a:pPr>
            <a:r>
              <a:rPr lang="en-US" dirty="0"/>
              <a:t>Team building and forging collaboration</a:t>
            </a:r>
            <a:endParaRPr dirty="0"/>
          </a:p>
          <a:p>
            <a:pPr marL="182880" lvl="0" indent="-182880" algn="l" rtl="0">
              <a:spcBef>
                <a:spcPts val="480"/>
              </a:spcBef>
              <a:spcAft>
                <a:spcPts val="0"/>
              </a:spcAft>
              <a:buSzPts val="2040"/>
              <a:buChar char="•"/>
            </a:pPr>
            <a:r>
              <a:rPr lang="en-US" dirty="0"/>
              <a:t>Begin Planning by identifying outcome areas and developing outcome statements</a:t>
            </a:r>
            <a:endParaRPr dirty="0"/>
          </a:p>
          <a:p>
            <a:pPr marL="182880" lvl="0" indent="-182880" algn="l" rtl="0">
              <a:spcBef>
                <a:spcPts val="480"/>
              </a:spcBef>
              <a:spcAft>
                <a:spcPts val="0"/>
              </a:spcAft>
              <a:buSzPts val="2040"/>
              <a:buChar char="•"/>
            </a:pPr>
            <a:r>
              <a:rPr lang="en-US" dirty="0"/>
              <a:t>Develop an action plan</a:t>
            </a:r>
            <a:endParaRPr dirty="0"/>
          </a:p>
          <a:p>
            <a:pPr marL="0" lvl="0" indent="0" algn="l" rtl="0">
              <a:spcBef>
                <a:spcPts val="480"/>
              </a:spcBef>
              <a:spcAft>
                <a:spcPts val="0"/>
              </a:spcAft>
              <a:buSzPts val="2040"/>
              <a:buNone/>
            </a:pPr>
            <a:endParaRPr dirty="0"/>
          </a:p>
        </p:txBody>
      </p:sp>
      <p:sp>
        <p:nvSpPr>
          <p:cNvPr id="189" name="Google Shape;189;p13"/>
          <p:cNvSpPr txBox="1"/>
          <p:nvPr/>
        </p:nvSpPr>
        <p:spPr>
          <a:xfrm>
            <a:off x="285750" y="6202680"/>
            <a:ext cx="8229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hlinkClick r:id="rId3"/>
              </a:rPr>
              <a:t>https://www.theoryofchange.org/what-is-theory-of-change/how-does-theory-of-change-work/when-to-use/</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72812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Establish G</a:t>
            </a:r>
            <a:r>
              <a:rPr lang="en-US" dirty="0" smtClean="0"/>
              <a:t>uiding </a:t>
            </a:r>
            <a:r>
              <a:rPr lang="en-US" dirty="0"/>
              <a:t>P</a:t>
            </a:r>
            <a:r>
              <a:rPr lang="en-US" dirty="0" smtClean="0"/>
              <a:t>rinciples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marL="0" indent="0">
              <a:buNone/>
            </a:pPr>
            <a:r>
              <a:rPr lang="en-US" dirty="0" smtClean="0"/>
              <a:t>What key principles or culture guide the campus’s efforts?</a:t>
            </a:r>
          </a:p>
          <a:p>
            <a:r>
              <a:rPr lang="en-US" dirty="0" smtClean="0"/>
              <a:t>Univ. of Utah </a:t>
            </a:r>
          </a:p>
          <a:p>
            <a:pPr lvl="1"/>
            <a:r>
              <a:rPr lang="en-US" sz="1900" i="1" dirty="0" smtClean="0"/>
              <a:t>We </a:t>
            </a:r>
            <a:r>
              <a:rPr lang="en-US" sz="1900" i="1" dirty="0"/>
              <a:t>share a belief that the university will better serve local, national and international communities when our scholars and educators come from diverse backgrounds, that the success of our students can be enhanced by models and leaders of varied backgrounds, and that raising our institutional profile is linked to a climate of inclusivity, facilitated by a diverse campus community. Moreover, and quite importantly, our faculty is not as diverse as our student body, </a:t>
            </a:r>
            <a:r>
              <a:rPr lang="en-US" sz="1900" i="1" dirty="0" smtClean="0"/>
              <a:t>nor </a:t>
            </a:r>
            <a:r>
              <a:rPr lang="en-US" sz="1900" i="1" dirty="0"/>
              <a:t>is it as diverse as the population of Utah</a:t>
            </a:r>
            <a:r>
              <a:rPr lang="en-US" sz="1900" i="1" dirty="0" smtClean="0"/>
              <a:t>.</a:t>
            </a:r>
          </a:p>
          <a:p>
            <a:pPr marL="548640" lvl="2" indent="0">
              <a:buNone/>
            </a:pPr>
            <a:r>
              <a:rPr lang="en-US" sz="1400" i="1" dirty="0">
                <a:hlinkClick r:id="rId3"/>
              </a:rPr>
              <a:t>https://academic-affairs.utah.edu/about/svpaa-guidelines/strategies-to-increase-faculty-diversity-guiding-principles-and-processes-2014-2017</a:t>
            </a:r>
            <a:r>
              <a:rPr lang="en-US" sz="1400" i="1" dirty="0" smtClean="0">
                <a:hlinkClick r:id="rId3"/>
              </a:rPr>
              <a:t>/</a:t>
            </a:r>
            <a:endParaRPr lang="en-US" sz="1400" i="1" dirty="0" smtClean="0"/>
          </a:p>
          <a:p>
            <a:r>
              <a:rPr lang="en-US" dirty="0" smtClean="0"/>
              <a:t>Santa </a:t>
            </a:r>
            <a:r>
              <a:rPr lang="en-US" dirty="0"/>
              <a:t>Clara University </a:t>
            </a:r>
            <a:endParaRPr lang="en-US" dirty="0" smtClean="0"/>
          </a:p>
          <a:p>
            <a:pPr lvl="1"/>
            <a:r>
              <a:rPr lang="en-US" sz="1900" i="1" dirty="0" smtClean="0"/>
              <a:t>Nurture </a:t>
            </a:r>
            <a:r>
              <a:rPr lang="en-US" sz="1900" i="1" dirty="0"/>
              <a:t>a diverse University community rooted in mutual understanding and respect</a:t>
            </a:r>
          </a:p>
          <a:p>
            <a:pPr lvl="1"/>
            <a:r>
              <a:rPr lang="en-US" sz="1900" i="1" dirty="0"/>
              <a:t>Educate students, staff and faculty about the importance of a diverse community</a:t>
            </a:r>
          </a:p>
          <a:p>
            <a:pPr lvl="1"/>
            <a:r>
              <a:rPr lang="en-US" sz="1900" i="1" dirty="0"/>
              <a:t>Continue promoting social justice as a cornerstone of the mission of this institution both on and off campus</a:t>
            </a:r>
          </a:p>
          <a:p>
            <a:pPr lvl="1"/>
            <a:r>
              <a:rPr lang="en-US" sz="1900" i="1" dirty="0"/>
              <a:t>Support innovation in approaches to enhance access and retention of underrepresented students, staff and faculty</a:t>
            </a:r>
          </a:p>
          <a:p>
            <a:pPr lvl="1"/>
            <a:r>
              <a:rPr lang="en-US" sz="1900" i="1" dirty="0"/>
              <a:t>Seek connections among different reference groups by fostering  a climate of inter-group </a:t>
            </a:r>
            <a:r>
              <a:rPr lang="en-US" sz="1900" i="1" dirty="0" smtClean="0"/>
              <a:t>dialogue</a:t>
            </a:r>
          </a:p>
          <a:p>
            <a:pPr marL="548640" lvl="2" indent="0">
              <a:buNone/>
            </a:pPr>
            <a:r>
              <a:rPr lang="en-US" sz="1400" dirty="0" smtClean="0"/>
              <a:t>(</a:t>
            </a:r>
            <a:r>
              <a:rPr lang="en-US" sz="1400" dirty="0">
                <a:hlinkClick r:id="rId4"/>
              </a:rPr>
              <a:t>https://www.scu.edu/diversity/council-on-inclusive-excellence/guiding-principles</a:t>
            </a:r>
            <a:r>
              <a:rPr lang="en-US" sz="1400" dirty="0" smtClean="0">
                <a:hlinkClick r:id="rId4"/>
              </a:rPr>
              <a:t>/</a:t>
            </a:r>
            <a:r>
              <a:rPr lang="en-US" sz="1400" dirty="0" smtClean="0"/>
              <a:t>)</a:t>
            </a:r>
          </a:p>
          <a:p>
            <a:pPr marL="548640" lvl="2" indent="0">
              <a:buNone/>
            </a:pPr>
            <a:endParaRPr lang="en-US" sz="1400" dirty="0"/>
          </a:p>
          <a:p>
            <a:pPr lvl="1"/>
            <a:endParaRPr lang="en-US" sz="1900" i="1" dirty="0"/>
          </a:p>
        </p:txBody>
      </p:sp>
    </p:spTree>
    <p:extLst>
      <p:ext uri="{BB962C8B-B14F-4D97-AF65-F5344CB8AC3E}">
        <p14:creationId xmlns:p14="http://schemas.microsoft.com/office/powerpoint/2010/main" val="184572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r>
              <a:rPr lang="en-US" dirty="0" smtClean="0"/>
              <a:t>With a partner, discuss the following questions:</a:t>
            </a:r>
          </a:p>
          <a:p>
            <a:endParaRPr lang="en-US" dirty="0" smtClean="0"/>
          </a:p>
          <a:p>
            <a:r>
              <a:rPr lang="en-US" dirty="0" smtClean="0"/>
              <a:t>Does your college have guiding principles for diversity? Specifically for faculty diversity?  If yes, what is it?</a:t>
            </a:r>
          </a:p>
          <a:p>
            <a:endParaRPr lang="en-US" dirty="0" smtClean="0"/>
          </a:p>
          <a:p>
            <a:r>
              <a:rPr lang="en-US" dirty="0" smtClean="0"/>
              <a:t>What should be in your college’s guiding principles for diversity?</a:t>
            </a:r>
          </a:p>
          <a:p>
            <a:endParaRPr lang="en-US" dirty="0" smtClean="0"/>
          </a:p>
          <a:p>
            <a:r>
              <a:rPr lang="en-US" dirty="0" smtClean="0"/>
              <a:t>Who needs to be involved in the conversation around developing guiding principles?</a:t>
            </a:r>
            <a:endParaRPr lang="en-US" dirty="0"/>
          </a:p>
        </p:txBody>
      </p:sp>
    </p:spTree>
    <p:extLst>
      <p:ext uri="{BB962C8B-B14F-4D97-AF65-F5344CB8AC3E}">
        <p14:creationId xmlns:p14="http://schemas.microsoft.com/office/powerpoint/2010/main" val="94032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114300" y="655320"/>
            <a:ext cx="8572500" cy="52959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240"/>
              <a:buFont typeface="Arial"/>
              <a:buNone/>
            </a:pPr>
            <a:r>
              <a:rPr lang="en-US" sz="3240" b="1"/>
              <a:t/>
            </a:r>
            <a:br>
              <a:rPr lang="en-US" sz="3240" b="1"/>
            </a:br>
            <a:r>
              <a:rPr lang="en-US" sz="3240" b="1"/>
              <a:t/>
            </a:r>
            <a:br>
              <a:rPr lang="en-US" sz="3240" b="1"/>
            </a:br>
            <a:r>
              <a:rPr lang="en-US" sz="2790" b="1"/>
              <a:t>Faculty Diversification: Role of Theory of Change and Action Thinking and Steps</a:t>
            </a:r>
            <a:r>
              <a:rPr lang="en-US" sz="3600" b="1"/>
              <a:t/>
            </a:r>
            <a:br>
              <a:rPr lang="en-US" sz="3600" b="1"/>
            </a:br>
            <a:r>
              <a:rPr lang="en-US" sz="3600"/>
              <a:t/>
            </a:r>
            <a:br>
              <a:rPr lang="en-US" sz="3600"/>
            </a:br>
            <a:endParaRPr sz="3600" b="1"/>
          </a:p>
        </p:txBody>
      </p:sp>
      <p:sp>
        <p:nvSpPr>
          <p:cNvPr id="188" name="Google Shape;188;p13"/>
          <p:cNvSpPr txBox="1">
            <a:spLocks noGrp="1"/>
          </p:cNvSpPr>
          <p:nvPr>
            <p:ph type="body" idx="1"/>
          </p:nvPr>
        </p:nvSpPr>
        <p:spPr>
          <a:xfrm>
            <a:off x="285750" y="132588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t>Identify the Problem</a:t>
            </a:r>
            <a:endParaRPr dirty="0"/>
          </a:p>
          <a:p>
            <a:pPr marL="182880" lvl="0" indent="-182880" algn="l" rtl="0">
              <a:spcBef>
                <a:spcPts val="480"/>
              </a:spcBef>
              <a:spcAft>
                <a:spcPts val="0"/>
              </a:spcAft>
              <a:buSzPts val="2040"/>
              <a:buChar char="•"/>
            </a:pPr>
            <a:r>
              <a:rPr lang="en-US" dirty="0"/>
              <a:t>Convene Faculty Leaders, the local Academic Senate and key stakeholders to address the problem</a:t>
            </a:r>
            <a:endParaRPr dirty="0"/>
          </a:p>
          <a:p>
            <a:pPr marL="182880" lvl="0" indent="-182880" algn="l" rtl="0">
              <a:spcBef>
                <a:spcPts val="480"/>
              </a:spcBef>
              <a:spcAft>
                <a:spcPts val="0"/>
              </a:spcAft>
              <a:buSzPts val="2040"/>
              <a:buChar char="•"/>
            </a:pPr>
            <a:r>
              <a:rPr lang="en-US" dirty="0"/>
              <a:t>Conduct research to better understand the problem and how to achieve greater impact</a:t>
            </a:r>
            <a:endParaRPr dirty="0"/>
          </a:p>
          <a:p>
            <a:pPr marL="182880" lvl="0" indent="-182880" algn="l" rtl="0">
              <a:spcBef>
                <a:spcPts val="480"/>
              </a:spcBef>
              <a:spcAft>
                <a:spcPts val="0"/>
              </a:spcAft>
              <a:buSzPts val="2040"/>
              <a:buChar char="•"/>
            </a:pPr>
            <a:r>
              <a:rPr lang="en-US" dirty="0"/>
              <a:t>Establish guiding principles</a:t>
            </a:r>
            <a:endParaRPr dirty="0"/>
          </a:p>
          <a:p>
            <a:pPr marL="182880" lvl="0" indent="-182880" algn="l" rtl="0">
              <a:spcBef>
                <a:spcPts val="480"/>
              </a:spcBef>
              <a:spcAft>
                <a:spcPts val="0"/>
              </a:spcAft>
              <a:buSzPts val="2040"/>
              <a:buChar char="•"/>
            </a:pPr>
            <a:r>
              <a:rPr lang="en-US" b="1" dirty="0"/>
              <a:t>Set initial goals</a:t>
            </a:r>
            <a:endParaRPr b="1" dirty="0"/>
          </a:p>
          <a:p>
            <a:pPr marL="182880" lvl="0" indent="-182880" algn="l" rtl="0">
              <a:spcBef>
                <a:spcPts val="480"/>
              </a:spcBef>
              <a:spcAft>
                <a:spcPts val="0"/>
              </a:spcAft>
              <a:buSzPts val="2040"/>
              <a:buChar char="•"/>
            </a:pPr>
            <a:r>
              <a:rPr lang="en-US" dirty="0"/>
              <a:t>Team building and forging collaboration</a:t>
            </a:r>
            <a:endParaRPr dirty="0"/>
          </a:p>
          <a:p>
            <a:pPr marL="182880" lvl="0" indent="-182880" algn="l" rtl="0">
              <a:spcBef>
                <a:spcPts val="480"/>
              </a:spcBef>
              <a:spcAft>
                <a:spcPts val="0"/>
              </a:spcAft>
              <a:buSzPts val="2040"/>
              <a:buChar char="•"/>
            </a:pPr>
            <a:r>
              <a:rPr lang="en-US" dirty="0"/>
              <a:t>Begin Planning by identifying outcome areas and developing outcome statements</a:t>
            </a:r>
            <a:endParaRPr dirty="0"/>
          </a:p>
          <a:p>
            <a:pPr marL="182880" lvl="0" indent="-182880" algn="l" rtl="0">
              <a:spcBef>
                <a:spcPts val="480"/>
              </a:spcBef>
              <a:spcAft>
                <a:spcPts val="0"/>
              </a:spcAft>
              <a:buSzPts val="2040"/>
              <a:buChar char="•"/>
            </a:pPr>
            <a:r>
              <a:rPr lang="en-US" dirty="0"/>
              <a:t>Develop an action plan</a:t>
            </a:r>
            <a:endParaRPr dirty="0"/>
          </a:p>
          <a:p>
            <a:pPr marL="0" lvl="0" indent="0" algn="l" rtl="0">
              <a:spcBef>
                <a:spcPts val="480"/>
              </a:spcBef>
              <a:spcAft>
                <a:spcPts val="0"/>
              </a:spcAft>
              <a:buSzPts val="2040"/>
              <a:buNone/>
            </a:pPr>
            <a:endParaRPr dirty="0"/>
          </a:p>
        </p:txBody>
      </p:sp>
      <p:sp>
        <p:nvSpPr>
          <p:cNvPr id="189" name="Google Shape;189;p13"/>
          <p:cNvSpPr txBox="1"/>
          <p:nvPr/>
        </p:nvSpPr>
        <p:spPr>
          <a:xfrm>
            <a:off x="285750" y="6202680"/>
            <a:ext cx="8229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hlinkClick r:id="rId3"/>
              </a:rPr>
              <a:t>https://www.theoryofchange.org/what-is-theory-of-change/how-does-theory-of-change-work/when-to-use/</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04991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Goals</a:t>
            </a:r>
            <a:endParaRPr lang="en-US" dirty="0"/>
          </a:p>
        </p:txBody>
      </p:sp>
      <p:sp>
        <p:nvSpPr>
          <p:cNvPr id="3" name="Content Placeholder 2"/>
          <p:cNvSpPr>
            <a:spLocks noGrp="1"/>
          </p:cNvSpPr>
          <p:nvPr>
            <p:ph idx="1"/>
          </p:nvPr>
        </p:nvSpPr>
        <p:spPr>
          <a:xfrm>
            <a:off x="457200" y="1600199"/>
            <a:ext cx="8229600" cy="5139267"/>
          </a:xfrm>
        </p:spPr>
        <p:txBody>
          <a:bodyPr>
            <a:normAutofit/>
          </a:bodyPr>
          <a:lstStyle/>
          <a:p>
            <a:r>
              <a:rPr lang="en-US" b="1" dirty="0" smtClean="0"/>
              <a:t>S</a:t>
            </a:r>
            <a:r>
              <a:rPr lang="en-US" dirty="0" smtClean="0"/>
              <a:t>pecific (simple, sensible, significant)</a:t>
            </a:r>
          </a:p>
          <a:p>
            <a:endParaRPr lang="en-US" b="1" dirty="0" smtClean="0"/>
          </a:p>
          <a:p>
            <a:r>
              <a:rPr lang="en-US" b="1" dirty="0" smtClean="0"/>
              <a:t>M</a:t>
            </a:r>
            <a:r>
              <a:rPr lang="en-US" dirty="0" smtClean="0"/>
              <a:t>easurable (meaningful, motivating)</a:t>
            </a:r>
          </a:p>
          <a:p>
            <a:endParaRPr lang="en-US" b="1" dirty="0" smtClean="0"/>
          </a:p>
          <a:p>
            <a:r>
              <a:rPr lang="en-US" b="1" dirty="0" smtClean="0"/>
              <a:t>A</a:t>
            </a:r>
            <a:r>
              <a:rPr lang="en-US" dirty="0" smtClean="0"/>
              <a:t>chievable (agreed, attainable)</a:t>
            </a:r>
          </a:p>
          <a:p>
            <a:endParaRPr lang="en-US" b="1" dirty="0" smtClean="0"/>
          </a:p>
          <a:p>
            <a:r>
              <a:rPr lang="en-US" b="1" dirty="0" smtClean="0"/>
              <a:t>R</a:t>
            </a:r>
            <a:r>
              <a:rPr lang="en-US" dirty="0" smtClean="0"/>
              <a:t>elevant (reasonable, realistic, resourced, results-based)</a:t>
            </a:r>
          </a:p>
          <a:p>
            <a:endParaRPr lang="en-US" b="1" dirty="0" smtClean="0"/>
          </a:p>
          <a:p>
            <a:r>
              <a:rPr lang="en-US" b="1" dirty="0" smtClean="0"/>
              <a:t>T</a:t>
            </a:r>
            <a:r>
              <a:rPr lang="en-US" dirty="0" smtClean="0"/>
              <a:t>ime-bound (timely)</a:t>
            </a:r>
          </a:p>
          <a:p>
            <a:endParaRPr lang="en-US" dirty="0" smtClean="0"/>
          </a:p>
          <a:p>
            <a:pPr marL="0" indent="0">
              <a:buNone/>
            </a:pPr>
            <a:endParaRPr lang="en-US" sz="1600" dirty="0" smtClean="0"/>
          </a:p>
          <a:p>
            <a:pPr marL="0" indent="0">
              <a:buNone/>
            </a:pPr>
            <a:r>
              <a:rPr lang="en-US" sz="1600" dirty="0" smtClean="0"/>
              <a:t>Source: </a:t>
            </a:r>
            <a:r>
              <a:rPr lang="en-US" sz="1600" dirty="0" smtClean="0">
                <a:hlinkClick r:id="rId3"/>
              </a:rPr>
              <a:t>https</a:t>
            </a:r>
            <a:r>
              <a:rPr lang="en-US" sz="1600" dirty="0">
                <a:hlinkClick r:id="rId3"/>
              </a:rPr>
              <a:t>://</a:t>
            </a:r>
            <a:r>
              <a:rPr lang="en-US" sz="1600" dirty="0" smtClean="0">
                <a:hlinkClick r:id="rId3"/>
              </a:rPr>
              <a:t>www.mindtools.com/pages/article/smart-goals.htm</a:t>
            </a:r>
            <a:endParaRPr lang="en-US" sz="1600" dirty="0" smtClean="0"/>
          </a:p>
          <a:p>
            <a:pPr marL="0" indent="0">
              <a:buNone/>
            </a:pPr>
            <a:endParaRPr lang="en-US" sz="1600" dirty="0"/>
          </a:p>
        </p:txBody>
      </p:sp>
    </p:spTree>
    <p:extLst>
      <p:ext uri="{BB962C8B-B14F-4D97-AF65-F5344CB8AC3E}">
        <p14:creationId xmlns:p14="http://schemas.microsoft.com/office/powerpoint/2010/main" val="675297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r>
              <a:rPr lang="en-US" dirty="0" smtClean="0"/>
              <a:t>With a new partner, discuss the following questions:</a:t>
            </a:r>
          </a:p>
          <a:p>
            <a:endParaRPr lang="en-US" dirty="0" smtClean="0"/>
          </a:p>
          <a:p>
            <a:r>
              <a:rPr lang="en-US" dirty="0" smtClean="0"/>
              <a:t>What should your college’s area of emphasis around creating changes in levels of faculty diversity be?</a:t>
            </a:r>
          </a:p>
          <a:p>
            <a:endParaRPr lang="en-US" dirty="0"/>
          </a:p>
          <a:p>
            <a:r>
              <a:rPr lang="en-US" dirty="0"/>
              <a:t>W</a:t>
            </a:r>
            <a:r>
              <a:rPr lang="en-US" dirty="0" smtClean="0"/>
              <a:t>hat initial goals could be set?</a:t>
            </a:r>
          </a:p>
          <a:p>
            <a:endParaRPr lang="en-US" dirty="0"/>
          </a:p>
          <a:p>
            <a:r>
              <a:rPr lang="en-US" dirty="0" smtClean="0"/>
              <a:t>Who else on your campus needs to be involved in this conversation?  How can you bring participants together?</a:t>
            </a:r>
          </a:p>
          <a:p>
            <a:endParaRPr lang="en-US" dirty="0"/>
          </a:p>
          <a:p>
            <a:endParaRPr lang="en-US" dirty="0"/>
          </a:p>
        </p:txBody>
      </p:sp>
    </p:spTree>
    <p:extLst>
      <p:ext uri="{BB962C8B-B14F-4D97-AF65-F5344CB8AC3E}">
        <p14:creationId xmlns:p14="http://schemas.microsoft.com/office/powerpoint/2010/main" val="28071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114300" y="655320"/>
            <a:ext cx="8572500" cy="52959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240"/>
              <a:buFont typeface="Arial"/>
              <a:buNone/>
            </a:pPr>
            <a:r>
              <a:rPr lang="en-US" sz="3240" b="1"/>
              <a:t/>
            </a:r>
            <a:br>
              <a:rPr lang="en-US" sz="3240" b="1"/>
            </a:br>
            <a:r>
              <a:rPr lang="en-US" sz="3240" b="1"/>
              <a:t/>
            </a:r>
            <a:br>
              <a:rPr lang="en-US" sz="3240" b="1"/>
            </a:br>
            <a:r>
              <a:rPr lang="en-US" sz="2790" b="1"/>
              <a:t>Faculty Diversification: Role of Theory of Change and Action Thinking and Steps</a:t>
            </a:r>
            <a:r>
              <a:rPr lang="en-US" sz="3600" b="1"/>
              <a:t/>
            </a:r>
            <a:br>
              <a:rPr lang="en-US" sz="3600" b="1"/>
            </a:br>
            <a:r>
              <a:rPr lang="en-US" sz="3600"/>
              <a:t/>
            </a:r>
            <a:br>
              <a:rPr lang="en-US" sz="3600"/>
            </a:br>
            <a:endParaRPr sz="3600" b="1"/>
          </a:p>
        </p:txBody>
      </p:sp>
      <p:sp>
        <p:nvSpPr>
          <p:cNvPr id="188" name="Google Shape;188;p13"/>
          <p:cNvSpPr txBox="1">
            <a:spLocks noGrp="1"/>
          </p:cNvSpPr>
          <p:nvPr>
            <p:ph type="body" idx="1"/>
          </p:nvPr>
        </p:nvSpPr>
        <p:spPr>
          <a:xfrm>
            <a:off x="285750" y="132588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t>Identify the Problem</a:t>
            </a:r>
            <a:endParaRPr dirty="0"/>
          </a:p>
          <a:p>
            <a:pPr marL="182880" lvl="0" indent="-182880" algn="l" rtl="0">
              <a:spcBef>
                <a:spcPts val="480"/>
              </a:spcBef>
              <a:spcAft>
                <a:spcPts val="0"/>
              </a:spcAft>
              <a:buSzPts val="2040"/>
              <a:buChar char="•"/>
            </a:pPr>
            <a:r>
              <a:rPr lang="en-US" dirty="0"/>
              <a:t>Convene Faculty Leaders, the local Academic Senate and key stakeholders to address the problem</a:t>
            </a:r>
            <a:endParaRPr dirty="0"/>
          </a:p>
          <a:p>
            <a:pPr marL="182880" lvl="0" indent="-182880" algn="l" rtl="0">
              <a:spcBef>
                <a:spcPts val="480"/>
              </a:spcBef>
              <a:spcAft>
                <a:spcPts val="0"/>
              </a:spcAft>
              <a:buSzPts val="2040"/>
              <a:buChar char="•"/>
            </a:pPr>
            <a:r>
              <a:rPr lang="en-US" dirty="0"/>
              <a:t>Conduct research to better understand the problem and how to achieve greater impact</a:t>
            </a:r>
            <a:endParaRPr dirty="0"/>
          </a:p>
          <a:p>
            <a:pPr marL="182880" lvl="0" indent="-182880" algn="l" rtl="0">
              <a:spcBef>
                <a:spcPts val="480"/>
              </a:spcBef>
              <a:spcAft>
                <a:spcPts val="0"/>
              </a:spcAft>
              <a:buSzPts val="2040"/>
              <a:buChar char="•"/>
            </a:pPr>
            <a:r>
              <a:rPr lang="en-US" dirty="0"/>
              <a:t>Establish guiding principles</a:t>
            </a:r>
            <a:endParaRPr dirty="0"/>
          </a:p>
          <a:p>
            <a:pPr marL="182880" lvl="0" indent="-182880" algn="l" rtl="0">
              <a:spcBef>
                <a:spcPts val="480"/>
              </a:spcBef>
              <a:spcAft>
                <a:spcPts val="0"/>
              </a:spcAft>
              <a:buSzPts val="2040"/>
              <a:buChar char="•"/>
            </a:pPr>
            <a:r>
              <a:rPr lang="en-US" dirty="0"/>
              <a:t>Set initial goals</a:t>
            </a:r>
            <a:endParaRPr dirty="0"/>
          </a:p>
          <a:p>
            <a:pPr marL="182880" lvl="0" indent="-182880" algn="l" rtl="0">
              <a:spcBef>
                <a:spcPts val="480"/>
              </a:spcBef>
              <a:spcAft>
                <a:spcPts val="0"/>
              </a:spcAft>
              <a:buSzPts val="2040"/>
              <a:buChar char="•"/>
            </a:pPr>
            <a:r>
              <a:rPr lang="en-US" dirty="0"/>
              <a:t>Team building and forging collaboration</a:t>
            </a:r>
            <a:endParaRPr dirty="0"/>
          </a:p>
          <a:p>
            <a:pPr marL="182880" lvl="0" indent="-182880" algn="l" rtl="0">
              <a:spcBef>
                <a:spcPts val="480"/>
              </a:spcBef>
              <a:spcAft>
                <a:spcPts val="0"/>
              </a:spcAft>
              <a:buSzPts val="2040"/>
              <a:buChar char="•"/>
            </a:pPr>
            <a:r>
              <a:rPr lang="en-US" dirty="0"/>
              <a:t>Begin Planning by identifying outcome areas and developing outcome statements</a:t>
            </a:r>
            <a:endParaRPr dirty="0"/>
          </a:p>
          <a:p>
            <a:pPr marL="182880" lvl="0" indent="-182880" algn="l" rtl="0">
              <a:spcBef>
                <a:spcPts val="480"/>
              </a:spcBef>
              <a:spcAft>
                <a:spcPts val="0"/>
              </a:spcAft>
              <a:buSzPts val="2040"/>
              <a:buChar char="•"/>
            </a:pPr>
            <a:r>
              <a:rPr lang="en-US" b="1" dirty="0"/>
              <a:t>Develop an action plan</a:t>
            </a:r>
            <a:endParaRPr b="1" dirty="0"/>
          </a:p>
          <a:p>
            <a:pPr marL="0" lvl="0" indent="0" algn="l" rtl="0">
              <a:spcBef>
                <a:spcPts val="480"/>
              </a:spcBef>
              <a:spcAft>
                <a:spcPts val="0"/>
              </a:spcAft>
              <a:buSzPts val="2040"/>
              <a:buNone/>
            </a:pPr>
            <a:endParaRPr dirty="0"/>
          </a:p>
        </p:txBody>
      </p:sp>
      <p:sp>
        <p:nvSpPr>
          <p:cNvPr id="189" name="Google Shape;189;p13"/>
          <p:cNvSpPr txBox="1"/>
          <p:nvPr/>
        </p:nvSpPr>
        <p:spPr>
          <a:xfrm>
            <a:off x="285750" y="6202680"/>
            <a:ext cx="8229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hlinkClick r:id="rId3"/>
              </a:rPr>
              <a:t>https://www.theoryofchange.org/what-is-theory-of-change/how-does-theory-of-change-work/when-to-use/</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87732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an Action Plan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648" y="1524000"/>
            <a:ext cx="8736704" cy="5113867"/>
          </a:xfrm>
        </p:spPr>
      </p:pic>
    </p:spTree>
    <p:extLst>
      <p:ext uri="{BB962C8B-B14F-4D97-AF65-F5344CB8AC3E}">
        <p14:creationId xmlns:p14="http://schemas.microsoft.com/office/powerpoint/2010/main" val="208775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an Action Plan</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9519"/>
          <a:stretch/>
        </p:blipFill>
        <p:spPr>
          <a:xfrm>
            <a:off x="333310" y="1380566"/>
            <a:ext cx="8353490" cy="5477434"/>
          </a:xfrm>
        </p:spPr>
      </p:pic>
    </p:spTree>
    <p:extLst>
      <p:ext uri="{BB962C8B-B14F-4D97-AF65-F5344CB8AC3E}">
        <p14:creationId xmlns:p14="http://schemas.microsoft.com/office/powerpoint/2010/main" val="41000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a:rPr>
              <a:t>Description</a:t>
            </a:r>
            <a:endParaRPr lang="en-US" dirty="0">
              <a:latin typeface="+mn-lt"/>
              <a:cs typeface="Times New Roman"/>
            </a:endParaRPr>
          </a:p>
        </p:txBody>
      </p:sp>
      <p:sp>
        <p:nvSpPr>
          <p:cNvPr id="3" name="Content Placeholder 2"/>
          <p:cNvSpPr>
            <a:spLocks noGrp="1"/>
          </p:cNvSpPr>
          <p:nvPr>
            <p:ph idx="1"/>
          </p:nvPr>
        </p:nvSpPr>
        <p:spPr/>
        <p:txBody>
          <a:bodyPr>
            <a:normAutofit/>
          </a:bodyPr>
          <a:lstStyle/>
          <a:p>
            <a:pPr marL="0" indent="0">
              <a:buNone/>
            </a:pPr>
            <a:r>
              <a:rPr lang="en-US" b="1" i="1" dirty="0" smtClean="0"/>
              <a:t>Faculty </a:t>
            </a:r>
            <a:r>
              <a:rPr lang="en-US" b="1" i="1" dirty="0"/>
              <a:t>diversity</a:t>
            </a:r>
            <a:r>
              <a:rPr lang="en-US" i="1" dirty="0"/>
              <a:t> will be improved in our system or at our colleges with </a:t>
            </a:r>
            <a:r>
              <a:rPr lang="en-US" b="1" i="1" dirty="0"/>
              <a:t>intentional and deliberate </a:t>
            </a:r>
            <a:r>
              <a:rPr lang="en-US" b="1" i="1" dirty="0" smtClean="0"/>
              <a:t>planning and</a:t>
            </a:r>
            <a:r>
              <a:rPr lang="en-US" b="1" i="1" dirty="0"/>
              <a:t> </a:t>
            </a:r>
            <a:r>
              <a:rPr lang="en-US" b="1" i="1" dirty="0" smtClean="0"/>
              <a:t> action</a:t>
            </a:r>
            <a:r>
              <a:rPr lang="en-US" i="1" dirty="0" smtClean="0"/>
              <a:t>. It </a:t>
            </a:r>
            <a:r>
              <a:rPr lang="en-US" i="1" dirty="0"/>
              <a:t>begins with a </a:t>
            </a:r>
            <a:r>
              <a:rPr lang="en-US" b="1" i="1" dirty="0"/>
              <a:t>reaffirmation of our commitment</a:t>
            </a:r>
            <a:r>
              <a:rPr lang="en-US" i="1" dirty="0"/>
              <a:t> to </a:t>
            </a:r>
            <a:r>
              <a:rPr lang="en-US" i="1" dirty="0" smtClean="0"/>
              <a:t>faculty diversification</a:t>
            </a:r>
            <a:r>
              <a:rPr lang="en-US" i="1" dirty="0"/>
              <a:t>. Building on the general session discussion and activities, participants </a:t>
            </a:r>
            <a:r>
              <a:rPr lang="en-US" i="1" dirty="0" smtClean="0"/>
              <a:t>will discuss</a:t>
            </a:r>
            <a:r>
              <a:rPr lang="en-US" i="1" dirty="0"/>
              <a:t> </a:t>
            </a:r>
            <a:r>
              <a:rPr lang="en-US" b="1" i="1" dirty="0" smtClean="0"/>
              <a:t>SMART</a:t>
            </a:r>
            <a:r>
              <a:rPr lang="en-US" b="1" i="1" dirty="0"/>
              <a:t> </a:t>
            </a:r>
            <a:r>
              <a:rPr lang="en-US" b="1" i="1" dirty="0" smtClean="0"/>
              <a:t>goals</a:t>
            </a:r>
            <a:r>
              <a:rPr lang="en-US" i="1" dirty="0" smtClean="0"/>
              <a:t> </a:t>
            </a:r>
            <a:r>
              <a:rPr lang="en-US" i="1" dirty="0"/>
              <a:t>and collectively brainstorm </a:t>
            </a:r>
            <a:r>
              <a:rPr lang="en-US" b="1" i="1" dirty="0"/>
              <a:t>actions that can be taken </a:t>
            </a:r>
            <a:r>
              <a:rPr lang="en-US" i="1" dirty="0"/>
              <a:t>by local senates to </a:t>
            </a:r>
            <a:r>
              <a:rPr lang="en-US" b="1" i="1" dirty="0"/>
              <a:t>purposefully achieve faculty diversification outcomes</a:t>
            </a:r>
            <a:r>
              <a:rPr lang="en-US" i="1" dirty="0"/>
              <a:t>, with the intention of leaving the breakout with the start to a diversity-focused plan of action.</a:t>
            </a:r>
            <a:endParaRPr lang="en-US" dirty="0"/>
          </a:p>
          <a:p>
            <a:pPr marL="0" indent="0">
              <a:buNone/>
            </a:pPr>
            <a:endParaRPr lang="en-US" b="1" i="1"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What tools or strategies covered today will you use?</a:t>
            </a:r>
          </a:p>
          <a:p>
            <a:endParaRPr lang="en-US" dirty="0" smtClean="0"/>
          </a:p>
          <a:p>
            <a:r>
              <a:rPr lang="en-US" dirty="0" smtClean="0"/>
              <a:t>What are your next steps?</a:t>
            </a:r>
          </a:p>
          <a:p>
            <a:endParaRPr lang="en-US" dirty="0"/>
          </a:p>
          <a:p>
            <a:r>
              <a:rPr lang="en-US" dirty="0" smtClean="0"/>
              <a:t>What challenges do you anticipate?</a:t>
            </a:r>
          </a:p>
          <a:p>
            <a:endParaRPr lang="en-US" dirty="0"/>
          </a:p>
          <a:p>
            <a:r>
              <a:rPr lang="en-US" dirty="0" smtClean="0"/>
              <a:t>How can you overcome these challenges using tools from today’s </a:t>
            </a:r>
            <a:r>
              <a:rPr lang="en-US" smtClean="0"/>
              <a:t>general session and breakout?</a:t>
            </a:r>
            <a:endParaRPr lang="en-US" dirty="0"/>
          </a:p>
        </p:txBody>
      </p:sp>
    </p:spTree>
    <p:extLst>
      <p:ext uri="{BB962C8B-B14F-4D97-AF65-F5344CB8AC3E}">
        <p14:creationId xmlns:p14="http://schemas.microsoft.com/office/powerpoint/2010/main" val="179508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4698" y="1524000"/>
            <a:ext cx="7234601" cy="3568133"/>
          </a:xfrm>
        </p:spPr>
      </p:pic>
      <p:sp>
        <p:nvSpPr>
          <p:cNvPr id="4" name="Content Placeholder 3"/>
          <p:cNvSpPr>
            <a:spLocks noGrp="1"/>
          </p:cNvSpPr>
          <p:nvPr>
            <p:ph sz="half" idx="2"/>
          </p:nvPr>
        </p:nvSpPr>
        <p:spPr>
          <a:xfrm>
            <a:off x="224117" y="5092133"/>
            <a:ext cx="8695764" cy="1765867"/>
          </a:xfrm>
        </p:spPr>
        <p:txBody>
          <a:bodyPr>
            <a:normAutofit fontScale="92500"/>
          </a:bodyPr>
          <a:lstStyle/>
          <a:p>
            <a:r>
              <a:rPr lang="en-US" dirty="0" smtClean="0"/>
              <a:t>Cheryl </a:t>
            </a:r>
            <a:r>
              <a:rPr lang="en-US" dirty="0" err="1" smtClean="0"/>
              <a:t>Aschenbach</a:t>
            </a:r>
            <a:r>
              <a:rPr lang="en-US" dirty="0" smtClean="0"/>
              <a:t> </a:t>
            </a:r>
            <a:r>
              <a:rPr lang="en-US" dirty="0" smtClean="0">
                <a:hlinkClick r:id="rId3"/>
              </a:rPr>
              <a:t>caschenbach@lassencollege.edu</a:t>
            </a:r>
            <a:endParaRPr lang="en-US" dirty="0" smtClean="0"/>
          </a:p>
          <a:p>
            <a:r>
              <a:rPr lang="en-US" dirty="0" smtClean="0"/>
              <a:t>Mayra Cruz </a:t>
            </a:r>
            <a:r>
              <a:rPr lang="en-US" dirty="0" smtClean="0">
                <a:hlinkClick r:id="rId4"/>
              </a:rPr>
              <a:t>cruzmayra@fhda.edu</a:t>
            </a:r>
            <a:endParaRPr lang="en-US" dirty="0" smtClean="0"/>
          </a:p>
          <a:p>
            <a:r>
              <a:rPr lang="en-US" dirty="0" smtClean="0"/>
              <a:t>Silvester Henderson </a:t>
            </a:r>
            <a:r>
              <a:rPr lang="en-US" dirty="0" smtClean="0">
                <a:hlinkClick r:id="rId5"/>
              </a:rPr>
              <a:t>shenderson@losmedanos.edu</a:t>
            </a:r>
            <a:endParaRPr lang="en-US" dirty="0" smtClean="0"/>
          </a:p>
          <a:p>
            <a:endParaRPr lang="en-US" dirty="0"/>
          </a:p>
        </p:txBody>
      </p:sp>
      <p:pic>
        <p:nvPicPr>
          <p:cNvPr id="6" name="Picture 5" descr="ASCCC_Logo"/>
          <p:cNvPicPr/>
          <p:nvPr/>
        </p:nvPicPr>
        <p:blipFill>
          <a:blip r:embed="rId6"/>
          <a:srcRect/>
          <a:stretch>
            <a:fillRect/>
          </a:stretch>
        </p:blipFill>
        <p:spPr bwMode="auto">
          <a:xfrm>
            <a:off x="4903692" y="407894"/>
            <a:ext cx="3783108" cy="990600"/>
          </a:xfrm>
          <a:prstGeom prst="rect">
            <a:avLst/>
          </a:prstGeom>
          <a:noFill/>
          <a:ln w="9525">
            <a:noFill/>
            <a:miter lim="800000"/>
            <a:headEnd/>
            <a:tailEnd/>
          </a:ln>
        </p:spPr>
      </p:pic>
    </p:spTree>
    <p:extLst>
      <p:ext uri="{BB962C8B-B14F-4D97-AF65-F5344CB8AC3E}">
        <p14:creationId xmlns:p14="http://schemas.microsoft.com/office/powerpoint/2010/main" val="157611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Theory of Change and Action Thinking Steps from General Session</a:t>
            </a:r>
          </a:p>
          <a:p>
            <a:r>
              <a:rPr lang="en-US" dirty="0"/>
              <a:t>N</a:t>
            </a:r>
            <a:r>
              <a:rPr lang="en-US" dirty="0" smtClean="0"/>
              <a:t>eed for change</a:t>
            </a:r>
          </a:p>
          <a:p>
            <a:r>
              <a:rPr lang="en-US" dirty="0"/>
              <a:t>G</a:t>
            </a:r>
            <a:r>
              <a:rPr lang="en-US" dirty="0" smtClean="0"/>
              <a:t>uiding principles</a:t>
            </a:r>
          </a:p>
          <a:p>
            <a:r>
              <a:rPr lang="en-US" dirty="0" smtClean="0"/>
              <a:t>Initial Goals</a:t>
            </a:r>
          </a:p>
          <a:p>
            <a:r>
              <a:rPr lang="en-US" dirty="0" smtClean="0"/>
              <a:t>Develop an Action Plan</a:t>
            </a:r>
            <a:endParaRPr lang="en-US" dirty="0"/>
          </a:p>
        </p:txBody>
      </p:sp>
    </p:spTree>
    <p:extLst>
      <p:ext uri="{BB962C8B-B14F-4D97-AF65-F5344CB8AC3E}">
        <p14:creationId xmlns:p14="http://schemas.microsoft.com/office/powerpoint/2010/main" val="186435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114300" y="655320"/>
            <a:ext cx="8572500" cy="52959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240"/>
              <a:buFont typeface="Arial"/>
              <a:buNone/>
            </a:pPr>
            <a:r>
              <a:rPr lang="en-US" sz="3240" b="1"/>
              <a:t/>
            </a:r>
            <a:br>
              <a:rPr lang="en-US" sz="3240" b="1"/>
            </a:br>
            <a:r>
              <a:rPr lang="en-US" sz="3240" b="1"/>
              <a:t/>
            </a:r>
            <a:br>
              <a:rPr lang="en-US" sz="3240" b="1"/>
            </a:br>
            <a:r>
              <a:rPr lang="en-US" sz="2790" b="1"/>
              <a:t>Faculty Diversification: Role of Theory of Change and Action Thinking and Steps</a:t>
            </a:r>
            <a:r>
              <a:rPr lang="en-US" sz="3600" b="1"/>
              <a:t/>
            </a:r>
            <a:br>
              <a:rPr lang="en-US" sz="3600" b="1"/>
            </a:br>
            <a:r>
              <a:rPr lang="en-US" sz="3600"/>
              <a:t/>
            </a:r>
            <a:br>
              <a:rPr lang="en-US" sz="3600"/>
            </a:br>
            <a:endParaRPr sz="3600" b="1"/>
          </a:p>
        </p:txBody>
      </p:sp>
      <p:sp>
        <p:nvSpPr>
          <p:cNvPr id="188" name="Google Shape;188;p13"/>
          <p:cNvSpPr txBox="1">
            <a:spLocks noGrp="1"/>
          </p:cNvSpPr>
          <p:nvPr>
            <p:ph type="body" idx="1"/>
          </p:nvPr>
        </p:nvSpPr>
        <p:spPr>
          <a:xfrm>
            <a:off x="285750" y="132588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t>Identify the Problem</a:t>
            </a:r>
            <a:endParaRPr dirty="0"/>
          </a:p>
          <a:p>
            <a:pPr marL="182880" lvl="0" indent="-182880" algn="l" rtl="0">
              <a:spcBef>
                <a:spcPts val="480"/>
              </a:spcBef>
              <a:spcAft>
                <a:spcPts val="0"/>
              </a:spcAft>
              <a:buSzPts val="2040"/>
              <a:buChar char="•"/>
            </a:pPr>
            <a:r>
              <a:rPr lang="en-US" dirty="0"/>
              <a:t>Convene Faculty Leaders, the local Academic Senate and key stakeholders to address the problem</a:t>
            </a:r>
            <a:endParaRPr dirty="0"/>
          </a:p>
          <a:p>
            <a:pPr marL="182880" lvl="0" indent="-182880" algn="l" rtl="0">
              <a:spcBef>
                <a:spcPts val="480"/>
              </a:spcBef>
              <a:spcAft>
                <a:spcPts val="0"/>
              </a:spcAft>
              <a:buSzPts val="2040"/>
              <a:buChar char="•"/>
            </a:pPr>
            <a:r>
              <a:rPr lang="en-US" dirty="0"/>
              <a:t>Conduct research to better understand the problem and how to achieve greater impact</a:t>
            </a:r>
            <a:endParaRPr dirty="0"/>
          </a:p>
          <a:p>
            <a:pPr marL="182880" lvl="0" indent="-182880" algn="l" rtl="0">
              <a:spcBef>
                <a:spcPts val="480"/>
              </a:spcBef>
              <a:spcAft>
                <a:spcPts val="0"/>
              </a:spcAft>
              <a:buSzPts val="2040"/>
              <a:buChar char="•"/>
            </a:pPr>
            <a:r>
              <a:rPr lang="en-US" dirty="0"/>
              <a:t>Establish guiding principles</a:t>
            </a:r>
            <a:endParaRPr dirty="0"/>
          </a:p>
          <a:p>
            <a:pPr marL="182880" lvl="0" indent="-182880" algn="l" rtl="0">
              <a:spcBef>
                <a:spcPts val="480"/>
              </a:spcBef>
              <a:spcAft>
                <a:spcPts val="0"/>
              </a:spcAft>
              <a:buSzPts val="2040"/>
              <a:buChar char="•"/>
            </a:pPr>
            <a:r>
              <a:rPr lang="en-US" dirty="0"/>
              <a:t>Set initial goals</a:t>
            </a:r>
            <a:endParaRPr dirty="0"/>
          </a:p>
          <a:p>
            <a:pPr marL="182880" lvl="0" indent="-182880" algn="l" rtl="0">
              <a:spcBef>
                <a:spcPts val="480"/>
              </a:spcBef>
              <a:spcAft>
                <a:spcPts val="0"/>
              </a:spcAft>
              <a:buSzPts val="2040"/>
              <a:buChar char="•"/>
            </a:pPr>
            <a:r>
              <a:rPr lang="en-US" dirty="0"/>
              <a:t>Team building and forging collaboration</a:t>
            </a:r>
            <a:endParaRPr dirty="0"/>
          </a:p>
          <a:p>
            <a:pPr marL="182880" lvl="0" indent="-182880" algn="l" rtl="0">
              <a:spcBef>
                <a:spcPts val="480"/>
              </a:spcBef>
              <a:spcAft>
                <a:spcPts val="0"/>
              </a:spcAft>
              <a:buSzPts val="2040"/>
              <a:buChar char="•"/>
            </a:pPr>
            <a:r>
              <a:rPr lang="en-US" dirty="0"/>
              <a:t>Begin Planning by identifying outcome areas and developing outcome statements</a:t>
            </a:r>
            <a:endParaRPr dirty="0"/>
          </a:p>
          <a:p>
            <a:pPr marL="182880" lvl="0" indent="-182880" algn="l" rtl="0">
              <a:spcBef>
                <a:spcPts val="480"/>
              </a:spcBef>
              <a:spcAft>
                <a:spcPts val="0"/>
              </a:spcAft>
              <a:buSzPts val="2040"/>
              <a:buChar char="•"/>
            </a:pPr>
            <a:r>
              <a:rPr lang="en-US" dirty="0"/>
              <a:t>Develop an action plan</a:t>
            </a:r>
            <a:endParaRPr dirty="0"/>
          </a:p>
          <a:p>
            <a:pPr marL="0" lvl="0" indent="0" algn="l" rtl="0">
              <a:spcBef>
                <a:spcPts val="480"/>
              </a:spcBef>
              <a:spcAft>
                <a:spcPts val="0"/>
              </a:spcAft>
              <a:buSzPts val="2040"/>
              <a:buNone/>
            </a:pPr>
            <a:endParaRPr dirty="0"/>
          </a:p>
        </p:txBody>
      </p:sp>
      <p:sp>
        <p:nvSpPr>
          <p:cNvPr id="189" name="Google Shape;189;p13"/>
          <p:cNvSpPr txBox="1"/>
          <p:nvPr/>
        </p:nvSpPr>
        <p:spPr>
          <a:xfrm>
            <a:off x="285750" y="6202680"/>
            <a:ext cx="8229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hlinkClick r:id="rId3"/>
              </a:rPr>
              <a:t>https://www.theoryofchange.org/what-is-theory-of-change/how-does-theory-of-change-work/when-to-use/</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4909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114300" y="655320"/>
            <a:ext cx="8572500" cy="52959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240"/>
              <a:buFont typeface="Arial"/>
              <a:buNone/>
            </a:pPr>
            <a:r>
              <a:rPr lang="en-US" sz="3240" b="1"/>
              <a:t/>
            </a:r>
            <a:br>
              <a:rPr lang="en-US" sz="3240" b="1"/>
            </a:br>
            <a:r>
              <a:rPr lang="en-US" sz="3240" b="1"/>
              <a:t/>
            </a:r>
            <a:br>
              <a:rPr lang="en-US" sz="3240" b="1"/>
            </a:br>
            <a:r>
              <a:rPr lang="en-US" sz="2790" b="1"/>
              <a:t>Faculty Diversification: Role of Theory of Change and Action Thinking and Steps</a:t>
            </a:r>
            <a:r>
              <a:rPr lang="en-US" sz="3600" b="1"/>
              <a:t/>
            </a:r>
            <a:br>
              <a:rPr lang="en-US" sz="3600" b="1"/>
            </a:br>
            <a:r>
              <a:rPr lang="en-US" sz="3600"/>
              <a:t/>
            </a:r>
            <a:br>
              <a:rPr lang="en-US" sz="3600"/>
            </a:br>
            <a:endParaRPr sz="3600" b="1"/>
          </a:p>
        </p:txBody>
      </p:sp>
      <p:sp>
        <p:nvSpPr>
          <p:cNvPr id="188" name="Google Shape;188;p13"/>
          <p:cNvSpPr txBox="1">
            <a:spLocks noGrp="1"/>
          </p:cNvSpPr>
          <p:nvPr>
            <p:ph type="body" idx="1"/>
          </p:nvPr>
        </p:nvSpPr>
        <p:spPr>
          <a:xfrm>
            <a:off x="285750" y="132588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dirty="0"/>
              <a:t>Identify the Problem</a:t>
            </a:r>
            <a:endParaRPr dirty="0"/>
          </a:p>
          <a:p>
            <a:pPr marL="182880" lvl="0" indent="-182880" algn="l" rtl="0">
              <a:spcBef>
                <a:spcPts val="480"/>
              </a:spcBef>
              <a:spcAft>
                <a:spcPts val="0"/>
              </a:spcAft>
              <a:buSzPts val="2040"/>
              <a:buChar char="•"/>
            </a:pPr>
            <a:r>
              <a:rPr lang="en-US" dirty="0"/>
              <a:t>Convene Faculty Leaders, the local Academic Senate and key stakeholders to address the problem</a:t>
            </a:r>
            <a:endParaRPr dirty="0"/>
          </a:p>
          <a:p>
            <a:pPr marL="182880" lvl="0" indent="-182880" algn="l" rtl="0">
              <a:spcBef>
                <a:spcPts val="480"/>
              </a:spcBef>
              <a:spcAft>
                <a:spcPts val="0"/>
              </a:spcAft>
              <a:buSzPts val="2040"/>
              <a:buChar char="•"/>
            </a:pPr>
            <a:r>
              <a:rPr lang="en-US" b="1" dirty="0"/>
              <a:t>Conduct research to better understand the problem and how to achieve greater impact</a:t>
            </a:r>
            <a:endParaRPr b="1" dirty="0"/>
          </a:p>
          <a:p>
            <a:pPr marL="182880" lvl="0" indent="-182880" algn="l" rtl="0">
              <a:spcBef>
                <a:spcPts val="480"/>
              </a:spcBef>
              <a:spcAft>
                <a:spcPts val="0"/>
              </a:spcAft>
              <a:buSzPts val="2040"/>
              <a:buChar char="•"/>
            </a:pPr>
            <a:r>
              <a:rPr lang="en-US" dirty="0"/>
              <a:t>Establish guiding principles</a:t>
            </a:r>
            <a:endParaRPr dirty="0"/>
          </a:p>
          <a:p>
            <a:pPr marL="182880" lvl="0" indent="-182880" algn="l" rtl="0">
              <a:spcBef>
                <a:spcPts val="480"/>
              </a:spcBef>
              <a:spcAft>
                <a:spcPts val="0"/>
              </a:spcAft>
              <a:buSzPts val="2040"/>
              <a:buChar char="•"/>
            </a:pPr>
            <a:r>
              <a:rPr lang="en-US" dirty="0"/>
              <a:t>Set initial goals</a:t>
            </a:r>
            <a:endParaRPr dirty="0"/>
          </a:p>
          <a:p>
            <a:pPr marL="182880" lvl="0" indent="-182880" algn="l" rtl="0">
              <a:spcBef>
                <a:spcPts val="480"/>
              </a:spcBef>
              <a:spcAft>
                <a:spcPts val="0"/>
              </a:spcAft>
              <a:buSzPts val="2040"/>
              <a:buChar char="•"/>
            </a:pPr>
            <a:r>
              <a:rPr lang="en-US" dirty="0"/>
              <a:t>Team building and forging collaboration</a:t>
            </a:r>
            <a:endParaRPr dirty="0"/>
          </a:p>
          <a:p>
            <a:pPr marL="182880" lvl="0" indent="-182880" algn="l" rtl="0">
              <a:spcBef>
                <a:spcPts val="480"/>
              </a:spcBef>
              <a:spcAft>
                <a:spcPts val="0"/>
              </a:spcAft>
              <a:buSzPts val="2040"/>
              <a:buChar char="•"/>
            </a:pPr>
            <a:r>
              <a:rPr lang="en-US" dirty="0"/>
              <a:t>Begin Planning by identifying outcome areas and developing outcome statements</a:t>
            </a:r>
            <a:endParaRPr dirty="0"/>
          </a:p>
          <a:p>
            <a:pPr marL="182880" lvl="0" indent="-182880" algn="l" rtl="0">
              <a:spcBef>
                <a:spcPts val="480"/>
              </a:spcBef>
              <a:spcAft>
                <a:spcPts val="0"/>
              </a:spcAft>
              <a:buSzPts val="2040"/>
              <a:buChar char="•"/>
            </a:pPr>
            <a:r>
              <a:rPr lang="en-US" dirty="0"/>
              <a:t>Develop an action plan</a:t>
            </a:r>
            <a:endParaRPr dirty="0"/>
          </a:p>
          <a:p>
            <a:pPr marL="0" lvl="0" indent="0" algn="l" rtl="0">
              <a:spcBef>
                <a:spcPts val="480"/>
              </a:spcBef>
              <a:spcAft>
                <a:spcPts val="0"/>
              </a:spcAft>
              <a:buSzPts val="2040"/>
              <a:buNone/>
            </a:pPr>
            <a:endParaRPr dirty="0"/>
          </a:p>
        </p:txBody>
      </p:sp>
      <p:sp>
        <p:nvSpPr>
          <p:cNvPr id="189" name="Google Shape;189;p13"/>
          <p:cNvSpPr txBox="1"/>
          <p:nvPr/>
        </p:nvSpPr>
        <p:spPr>
          <a:xfrm>
            <a:off x="285750" y="6202680"/>
            <a:ext cx="8229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hlinkClick r:id="rId3"/>
              </a:rPr>
              <a:t>https://www.theoryofchange.org/what-is-theory-of-change/how-does-theory-of-change-work/when-to-use/</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8438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Conduct research to better </a:t>
            </a:r>
            <a:r>
              <a:rPr lang="en-US" sz="2800" dirty="0"/>
              <a:t>understand the problem and how to achieve greater impact</a:t>
            </a:r>
          </a:p>
        </p:txBody>
      </p:sp>
      <p:sp>
        <p:nvSpPr>
          <p:cNvPr id="3" name="Content Placeholder 2"/>
          <p:cNvSpPr>
            <a:spLocks noGrp="1"/>
          </p:cNvSpPr>
          <p:nvPr>
            <p:ph idx="1"/>
          </p:nvPr>
        </p:nvSpPr>
        <p:spPr/>
        <p:txBody>
          <a:bodyPr>
            <a:normAutofit lnSpcReduction="10000"/>
          </a:bodyPr>
          <a:lstStyle/>
          <a:p>
            <a:pPr marL="0" indent="0">
              <a:buNone/>
            </a:pPr>
            <a:r>
              <a:rPr lang="en-US" dirty="0" smtClean="0"/>
              <a:t>ASCCC Spring Plenary 2019 – Faculty Diversity Activity</a:t>
            </a:r>
          </a:p>
          <a:p>
            <a:r>
              <a:rPr lang="en-US" dirty="0" smtClean="0"/>
              <a:t>Q1</a:t>
            </a:r>
            <a:r>
              <a:rPr lang="en-US" dirty="0"/>
              <a:t>: What programs or practices currently exist at your college that should be supported and scaled statewide? </a:t>
            </a:r>
            <a:endParaRPr lang="en-US" dirty="0" smtClean="0"/>
          </a:p>
          <a:p>
            <a:endParaRPr lang="en-US" dirty="0" smtClean="0"/>
          </a:p>
          <a:p>
            <a:r>
              <a:rPr lang="en-US" dirty="0" smtClean="0"/>
              <a:t>Q2</a:t>
            </a:r>
            <a:r>
              <a:rPr lang="en-US" dirty="0"/>
              <a:t>: What are some of the challenges in your campus to promote faculty diversity? </a:t>
            </a:r>
            <a:endParaRPr lang="en-US" dirty="0" smtClean="0"/>
          </a:p>
          <a:p>
            <a:endParaRPr lang="en-US" dirty="0"/>
          </a:p>
          <a:p>
            <a:r>
              <a:rPr lang="en-US" dirty="0" smtClean="0"/>
              <a:t>Q3</a:t>
            </a:r>
            <a:r>
              <a:rPr lang="en-US" dirty="0"/>
              <a:t>: What Support do you need from the Chancellor’s Office and the ASCCC to affect change? </a:t>
            </a:r>
            <a:endParaRPr lang="en-US" dirty="0" smtClean="0"/>
          </a:p>
          <a:p>
            <a:endParaRPr lang="en-US" dirty="0" smtClean="0"/>
          </a:p>
          <a:p>
            <a:r>
              <a:rPr lang="en-US" dirty="0" smtClean="0"/>
              <a:t>Q4</a:t>
            </a:r>
            <a:r>
              <a:rPr lang="en-US" dirty="0"/>
              <a:t>: What specific recommendation(s) would you like to see out of a BOG taskforce? </a:t>
            </a:r>
          </a:p>
          <a:p>
            <a:endParaRPr lang="en-US" dirty="0"/>
          </a:p>
        </p:txBody>
      </p:sp>
    </p:spTree>
    <p:extLst>
      <p:ext uri="{BB962C8B-B14F-4D97-AF65-F5344CB8AC3E}">
        <p14:creationId xmlns:p14="http://schemas.microsoft.com/office/powerpoint/2010/main" val="5709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Q1: What programs or practices currently exist at your college that should be supported and scaled statewide? </a:t>
            </a:r>
          </a:p>
        </p:txBody>
      </p:sp>
      <p:sp>
        <p:nvSpPr>
          <p:cNvPr id="3" name="Content Placeholder 2"/>
          <p:cNvSpPr>
            <a:spLocks noGrp="1"/>
          </p:cNvSpPr>
          <p:nvPr>
            <p:ph idx="1"/>
          </p:nvPr>
        </p:nvSpPr>
        <p:spPr>
          <a:xfrm>
            <a:off x="457200" y="1600199"/>
            <a:ext cx="8229600" cy="5088467"/>
          </a:xfrm>
        </p:spPr>
        <p:txBody>
          <a:bodyPr>
            <a:normAutofit fontScale="92500" lnSpcReduction="10000"/>
          </a:bodyPr>
          <a:lstStyle/>
          <a:p>
            <a:r>
              <a:rPr lang="en-US" dirty="0" smtClean="0"/>
              <a:t>Internship Programs</a:t>
            </a:r>
            <a:endParaRPr lang="en-US" dirty="0"/>
          </a:p>
          <a:p>
            <a:endParaRPr lang="en-US" dirty="0" smtClean="0"/>
          </a:p>
          <a:p>
            <a:r>
              <a:rPr lang="en-US" dirty="0" smtClean="0"/>
              <a:t>Training/workshops </a:t>
            </a:r>
          </a:p>
          <a:p>
            <a:pPr lvl="1"/>
            <a:r>
              <a:rPr lang="en-US" dirty="0" smtClean="0"/>
              <a:t>1</a:t>
            </a:r>
            <a:r>
              <a:rPr lang="en-US" dirty="0"/>
              <a:t>. Unconscious bias/ anti-bias </a:t>
            </a:r>
          </a:p>
          <a:p>
            <a:pPr lvl="1"/>
            <a:r>
              <a:rPr lang="en-US" dirty="0"/>
              <a:t>2. Diversity </a:t>
            </a:r>
          </a:p>
          <a:p>
            <a:pPr lvl="1"/>
            <a:r>
              <a:rPr lang="en-US" dirty="0"/>
              <a:t>3. Anti-racism </a:t>
            </a:r>
          </a:p>
          <a:p>
            <a:endParaRPr lang="en-US" dirty="0" smtClean="0"/>
          </a:p>
          <a:p>
            <a:r>
              <a:rPr lang="en-US" dirty="0" smtClean="0"/>
              <a:t>Screening </a:t>
            </a:r>
            <a:r>
              <a:rPr lang="en-US" dirty="0"/>
              <a:t>hiring committees for diversity. </a:t>
            </a:r>
            <a:endParaRPr lang="en-US" dirty="0" smtClean="0"/>
          </a:p>
          <a:p>
            <a:endParaRPr lang="en-US" dirty="0" smtClean="0"/>
          </a:p>
          <a:p>
            <a:r>
              <a:rPr lang="en-US" dirty="0" smtClean="0"/>
              <a:t>Mentorship </a:t>
            </a:r>
            <a:r>
              <a:rPr lang="en-US" dirty="0"/>
              <a:t> </a:t>
            </a:r>
          </a:p>
          <a:p>
            <a:endParaRPr lang="en-US" dirty="0" smtClean="0"/>
          </a:p>
          <a:p>
            <a:r>
              <a:rPr lang="en-US" dirty="0" smtClean="0"/>
              <a:t>Recruitment </a:t>
            </a:r>
          </a:p>
          <a:p>
            <a:endParaRPr lang="en-US" dirty="0" smtClean="0"/>
          </a:p>
          <a:p>
            <a:r>
              <a:rPr lang="en-US" dirty="0" smtClean="0"/>
              <a:t>Changing </a:t>
            </a:r>
            <a:r>
              <a:rPr lang="en-US" dirty="0"/>
              <a:t>the culture of the interview </a:t>
            </a:r>
            <a:r>
              <a:rPr lang="en-US" dirty="0" smtClean="0"/>
              <a:t>process</a:t>
            </a:r>
            <a:endParaRPr lang="en-US" dirty="0"/>
          </a:p>
        </p:txBody>
      </p:sp>
    </p:spTree>
    <p:extLst>
      <p:ext uri="{BB962C8B-B14F-4D97-AF65-F5344CB8AC3E}">
        <p14:creationId xmlns:p14="http://schemas.microsoft.com/office/powerpoint/2010/main" val="164168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Q2: What are some of the challenges in your campus to promote faculty diversity?</a:t>
            </a:r>
          </a:p>
        </p:txBody>
      </p:sp>
      <p:sp>
        <p:nvSpPr>
          <p:cNvPr id="3" name="Content Placeholder 2"/>
          <p:cNvSpPr>
            <a:spLocks noGrp="1"/>
          </p:cNvSpPr>
          <p:nvPr>
            <p:ph idx="1"/>
          </p:nvPr>
        </p:nvSpPr>
        <p:spPr/>
        <p:txBody>
          <a:bodyPr>
            <a:normAutofit/>
          </a:bodyPr>
          <a:lstStyle/>
          <a:p>
            <a:r>
              <a:rPr lang="en-US" dirty="0" smtClean="0"/>
              <a:t>Cost </a:t>
            </a:r>
            <a:r>
              <a:rPr lang="en-US" dirty="0"/>
              <a:t>of living </a:t>
            </a:r>
          </a:p>
          <a:p>
            <a:endParaRPr lang="en-US" dirty="0" smtClean="0"/>
          </a:p>
          <a:p>
            <a:r>
              <a:rPr lang="en-US" dirty="0" smtClean="0"/>
              <a:t>Rural </a:t>
            </a:r>
            <a:r>
              <a:rPr lang="en-US" dirty="0"/>
              <a:t>community with lack of diversity in the hiring </a:t>
            </a:r>
            <a:r>
              <a:rPr lang="en-US" dirty="0" smtClean="0"/>
              <a:t>pool</a:t>
            </a:r>
            <a:r>
              <a:rPr lang="en-US" dirty="0"/>
              <a:t> </a:t>
            </a:r>
          </a:p>
          <a:p>
            <a:endParaRPr lang="en-US" dirty="0" smtClean="0"/>
          </a:p>
          <a:p>
            <a:r>
              <a:rPr lang="en-US" dirty="0" smtClean="0"/>
              <a:t>Lack </a:t>
            </a:r>
            <a:r>
              <a:rPr lang="en-US" dirty="0"/>
              <a:t>of current faculty diversity to serve on hiring </a:t>
            </a:r>
            <a:r>
              <a:rPr lang="en-US" dirty="0" smtClean="0"/>
              <a:t>committees</a:t>
            </a:r>
            <a:r>
              <a:rPr lang="en-US" dirty="0"/>
              <a:t> </a:t>
            </a:r>
          </a:p>
          <a:p>
            <a:endParaRPr lang="en-US" dirty="0" smtClean="0"/>
          </a:p>
          <a:p>
            <a:r>
              <a:rPr lang="en-US" dirty="0" smtClean="0"/>
              <a:t>Inadequate Training</a:t>
            </a:r>
            <a:endParaRPr lang="en-US" dirty="0"/>
          </a:p>
          <a:p>
            <a:endParaRPr lang="en-US" dirty="0" smtClean="0"/>
          </a:p>
          <a:p>
            <a:r>
              <a:rPr lang="en-US" dirty="0" smtClean="0"/>
              <a:t>Culture </a:t>
            </a:r>
            <a:r>
              <a:rPr lang="en-US" dirty="0"/>
              <a:t>that hinders the conversation of diversity. </a:t>
            </a:r>
          </a:p>
          <a:p>
            <a:pPr marL="0" indent="0">
              <a:buNone/>
            </a:pPr>
            <a:endParaRPr lang="en-US" dirty="0"/>
          </a:p>
        </p:txBody>
      </p:sp>
    </p:spTree>
    <p:extLst>
      <p:ext uri="{BB962C8B-B14F-4D97-AF65-F5344CB8AC3E}">
        <p14:creationId xmlns:p14="http://schemas.microsoft.com/office/powerpoint/2010/main" val="89606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Q3: What Support do you need from the Chancellor’s Office and the ASCCC to affect change? </a:t>
            </a:r>
          </a:p>
        </p:txBody>
      </p:sp>
      <p:sp>
        <p:nvSpPr>
          <p:cNvPr id="3" name="Content Placeholder 2"/>
          <p:cNvSpPr>
            <a:spLocks noGrp="1"/>
          </p:cNvSpPr>
          <p:nvPr>
            <p:ph idx="1"/>
          </p:nvPr>
        </p:nvSpPr>
        <p:spPr/>
        <p:txBody>
          <a:bodyPr>
            <a:normAutofit/>
          </a:bodyPr>
          <a:lstStyle/>
          <a:p>
            <a:r>
              <a:rPr lang="en-US" dirty="0" smtClean="0"/>
              <a:t>Training</a:t>
            </a:r>
            <a:r>
              <a:rPr lang="en-US" dirty="0"/>
              <a:t> </a:t>
            </a:r>
          </a:p>
          <a:p>
            <a:endParaRPr lang="en-US" dirty="0" smtClean="0"/>
          </a:p>
          <a:p>
            <a:r>
              <a:rPr lang="en-US" dirty="0" smtClean="0"/>
              <a:t>More Funding</a:t>
            </a:r>
            <a:endParaRPr lang="en-US" dirty="0"/>
          </a:p>
          <a:p>
            <a:endParaRPr lang="en-US" dirty="0" smtClean="0"/>
          </a:p>
          <a:p>
            <a:r>
              <a:rPr lang="en-US" dirty="0" smtClean="0"/>
              <a:t>Guidance/Guidelines</a:t>
            </a:r>
            <a:r>
              <a:rPr lang="en-US" dirty="0"/>
              <a:t> </a:t>
            </a:r>
          </a:p>
          <a:p>
            <a:endParaRPr lang="en-US" dirty="0" smtClean="0"/>
          </a:p>
          <a:p>
            <a:r>
              <a:rPr lang="en-US" dirty="0" smtClean="0"/>
              <a:t>Internship/Mentorship </a:t>
            </a:r>
            <a:r>
              <a:rPr lang="en-US" dirty="0"/>
              <a:t>Programs </a:t>
            </a:r>
          </a:p>
          <a:p>
            <a:endParaRPr lang="en-US" dirty="0"/>
          </a:p>
        </p:txBody>
      </p:sp>
    </p:spTree>
    <p:extLst>
      <p:ext uri="{BB962C8B-B14F-4D97-AF65-F5344CB8AC3E}">
        <p14:creationId xmlns:p14="http://schemas.microsoft.com/office/powerpoint/2010/main" val="1693993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157</TotalTime>
  <Words>906</Words>
  <Application>Microsoft Macintosh PowerPoint</Application>
  <PresentationFormat>On-screen Show (4:3)</PresentationFormat>
  <Paragraphs>192</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Times New Roman</vt:lpstr>
      <vt:lpstr>Arial</vt:lpstr>
      <vt:lpstr>Clarity</vt:lpstr>
      <vt:lpstr>Creating an Action Plan to Improve Faculty Diversification</vt:lpstr>
      <vt:lpstr>Description</vt:lpstr>
      <vt:lpstr>Overview</vt:lpstr>
      <vt:lpstr>  Faculty Diversification: Role of Theory of Change and Action Thinking and Steps  </vt:lpstr>
      <vt:lpstr>  Faculty Diversification: Role of Theory of Change and Action Thinking and Steps  </vt:lpstr>
      <vt:lpstr>Conduct research to better understand the problem and how to achieve greater impact</vt:lpstr>
      <vt:lpstr>Q1: What programs or practices currently exist at your college that should be supported and scaled statewide? </vt:lpstr>
      <vt:lpstr>Q2: What are some of the challenges in your campus to promote faculty diversity?</vt:lpstr>
      <vt:lpstr>Q3: What Support do you need from the Chancellor’s Office and the ASCCC to affect change? </vt:lpstr>
      <vt:lpstr>Q4: What specific recommendation(s) would you like to see out of a BOG taskforce? </vt:lpstr>
      <vt:lpstr>  Faculty Diversification: Role of Theory of Change and Action Thinking and Steps  </vt:lpstr>
      <vt:lpstr>Establish Guiding Principles</vt:lpstr>
      <vt:lpstr>Discussion</vt:lpstr>
      <vt:lpstr>  Faculty Diversification: Role of Theory of Change and Action Thinking and Steps  </vt:lpstr>
      <vt:lpstr>SMART Goals</vt:lpstr>
      <vt:lpstr>Discussion</vt:lpstr>
      <vt:lpstr>  Faculty Diversification: Role of Theory of Change and Action Thinking and Steps  </vt:lpstr>
      <vt:lpstr>Develop an Action Plan</vt:lpstr>
      <vt:lpstr>Develop an Action Plan</vt:lpstr>
      <vt:lpstr>Reflection</vt:lpstr>
      <vt:lpstr>THANK YOU!</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Microsoft Office User</cp:lastModifiedBy>
  <cp:revision>22</cp:revision>
  <dcterms:created xsi:type="dcterms:W3CDTF">2015-10-21T19:14:41Z</dcterms:created>
  <dcterms:modified xsi:type="dcterms:W3CDTF">2019-06-14T17:39:17Z</dcterms:modified>
</cp:coreProperties>
</file>