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4" r:id="rId2"/>
    <p:sldId id="258" r:id="rId3"/>
    <p:sldId id="256" r:id="rId4"/>
    <p:sldId id="299" r:id="rId5"/>
    <p:sldId id="300" r:id="rId6"/>
    <p:sldId id="301" r:id="rId7"/>
    <p:sldId id="310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F1395-2666-4712-A3A3-C971ECEAF8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9A5A8-0CF5-4796-B1EA-41E66D4E98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8146-2C4F-4B83-89EC-748B978F01A6}" type="datetimeFigureOut">
              <a:rPr lang="en-US" smtClean="0"/>
              <a:t>8/2/18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7BC4F-1457-4727-A2CF-7B72BDC3C5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2018 Part-Time Faculty Leadership Institute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074C4-DDEC-4F42-AD6B-A82C13A73A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69DF-0D88-4482-8E69-5423EE33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851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E60CE-33BF-4A2B-ADBC-172E1BEED150}" type="datetimeFigureOut">
              <a:rPr lang="en-US" smtClean="0"/>
              <a:t>8/2/18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2018 Part-Time Faculty Leadership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3A52A-6508-4537-BD86-C339275A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88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5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0357-5BEB-4FBF-87EC-F1C936E80403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BCED-4A22-43FA-BF4F-925C6E9C98D4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FCF9-7104-4502-BEC8-BC639AD16321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3" name="Shape 23"/>
          <p:cNvSpPr/>
          <p:nvPr/>
        </p:nvSpPr>
        <p:spPr>
          <a:xfrm>
            <a:off x="-19333" y="-68400"/>
            <a:ext cx="12192000" cy="602800"/>
          </a:xfrm>
          <a:prstGeom prst="rect">
            <a:avLst/>
          </a:prstGeom>
          <a:solidFill>
            <a:srgbClr val="85200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0344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3A4C-9238-411B-918C-F595FC08B13A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9DA8-8CDF-4832-84B9-7D1E276139AE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792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7DA2-3456-46AD-B3A8-4D392EB61D23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8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ACE3-61E6-4DB9-B8E2-723C54800644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61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601A-F927-4513-B94C-E332A265BEB8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0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5D38-2E40-4CE8-B231-7A4AEAA0E96E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211-B057-41E6-B62F-1EDD0B92188E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91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EA21-D0F5-44C2-A0D8-D7F3AAD8A854}" type="datetime2">
              <a:rPr lang="en-US" smtClean="0"/>
              <a:t>Thursday, August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9FFFE8-197C-4D8F-8A35-E9D6A5A693AA}" type="datetime2">
              <a:rPr lang="en-US" smtClean="0"/>
              <a:t>Thursday, August 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5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visondolores@foothill.edu" TargetMode="External"/><Relationship Id="rId2" Type="http://schemas.openxmlformats.org/officeDocument/2006/relationships/hyperlink" Target="mailto:registry@yosemit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bert.moore@wvm.edu" TargetMode="External"/><Relationship Id="rId5" Type="http://schemas.openxmlformats.org/officeDocument/2006/relationships/hyperlink" Target="mailto:hernandezr@smccd.edu" TargetMode="External"/><Relationship Id="rId4" Type="http://schemas.openxmlformats.org/officeDocument/2006/relationships/hyperlink" Target="mailto:sfoster@fullcoll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0"/>
            <a:ext cx="7848600" cy="2057400"/>
          </a:xfrm>
        </p:spPr>
        <p:txBody>
          <a:bodyPr/>
          <a:lstStyle/>
          <a:p>
            <a:pPr algn="ctr"/>
            <a:r>
              <a:rPr lang="en-US" sz="4400" i="1" cap="none" dirty="0">
                <a:latin typeface="Times New Roman"/>
                <a:cs typeface="Times New Roman"/>
              </a:rPr>
              <a:t>Welcome to the ASCCC</a:t>
            </a:r>
            <a:br>
              <a:rPr lang="en-US" sz="4400" i="1" cap="none" dirty="0">
                <a:latin typeface="Times New Roman"/>
                <a:cs typeface="Times New Roman"/>
              </a:rPr>
            </a:br>
            <a:r>
              <a:rPr lang="en-US" sz="4400" i="1" cap="none" dirty="0">
                <a:latin typeface="Times New Roman"/>
                <a:cs typeface="Times New Roman"/>
              </a:rPr>
              <a:t>2018 Part-Time Faculty </a:t>
            </a:r>
            <a:br>
              <a:rPr lang="en-US" sz="4400" i="1" cap="none" dirty="0">
                <a:latin typeface="Times New Roman"/>
                <a:cs typeface="Times New Roman"/>
              </a:rPr>
            </a:br>
            <a:r>
              <a:rPr lang="en-US" sz="4400" i="1" cap="none" dirty="0">
                <a:latin typeface="Times New Roman"/>
                <a:cs typeface="Times New Roman"/>
              </a:rPr>
              <a:t>Leadership Institute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30576"/>
            <a:ext cx="7848600" cy="1927225"/>
          </a:xfrm>
        </p:spPr>
        <p:txBody>
          <a:bodyPr>
            <a:normAutofit/>
          </a:bodyPr>
          <a:lstStyle/>
          <a:p>
            <a:pPr algn="ctr"/>
            <a:endParaRPr lang="en-US" sz="3200" dirty="0">
              <a:latin typeface="Times New Roman"/>
              <a:cs typeface="Times New Roman"/>
            </a:endParaRPr>
          </a:p>
          <a:p>
            <a:pPr algn="ctr"/>
            <a:r>
              <a:rPr lang="en-US" sz="3600" dirty="0">
                <a:latin typeface="Times New Roman"/>
                <a:cs typeface="Times New Roman"/>
              </a:rPr>
              <a:t>August 2-4, 2018</a:t>
            </a:r>
          </a:p>
          <a:p>
            <a:pPr algn="ctr"/>
            <a:r>
              <a:rPr lang="en-US" sz="3600" dirty="0">
                <a:latin typeface="Times New Roman"/>
                <a:cs typeface="Times New Roman"/>
              </a:rPr>
              <a:t>Westin San Francisco Airport Hotel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3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315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352F-8139-4EFC-9CE6-CC7155EC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Initial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08BA8-05BC-4AB5-A0A2-3C61F42E2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77" y="1330376"/>
            <a:ext cx="10972800" cy="52343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Interview question are determined by the screening committee before any of the applications have been reviewed</a:t>
            </a:r>
          </a:p>
          <a:p>
            <a:pPr>
              <a:spcAft>
                <a:spcPts val="1200"/>
              </a:spcAft>
            </a:pPr>
            <a:r>
              <a:rPr lang="en-US" dirty="0"/>
              <a:t>Questions are the same for each candidate with little room for variation</a:t>
            </a:r>
          </a:p>
          <a:p>
            <a:r>
              <a:rPr lang="en-US" dirty="0"/>
              <a:t>Interviews are generally done by a committee and typically include</a:t>
            </a:r>
          </a:p>
          <a:p>
            <a:pPr lvl="1"/>
            <a:r>
              <a:rPr lang="en-US" dirty="0"/>
              <a:t>At least one question about working with diverse students</a:t>
            </a:r>
          </a:p>
          <a:p>
            <a:pPr lvl="1"/>
            <a:r>
              <a:rPr lang="en-US" dirty="0"/>
              <a:t>A teaching demonstration</a:t>
            </a:r>
          </a:p>
          <a:p>
            <a:pPr lvl="1"/>
            <a:r>
              <a:rPr lang="en-US" dirty="0"/>
              <a:t>Scenarios about experiences in the classroom</a:t>
            </a:r>
          </a:p>
          <a:p>
            <a:pPr lvl="1"/>
            <a:r>
              <a:rPr lang="en-US" dirty="0"/>
              <a:t>Questions about philosophy of teaching as well as specific pedagogical/content area</a:t>
            </a:r>
          </a:p>
          <a:p>
            <a:pPr lvl="1"/>
            <a:r>
              <a:rPr lang="en-US" dirty="0"/>
              <a:t>Contributions outside of the classroom</a:t>
            </a:r>
          </a:p>
          <a:p>
            <a:pPr marL="274320" lvl="1" indent="0">
              <a:buNone/>
            </a:pPr>
            <a:r>
              <a:rPr lang="en-US" sz="2400" dirty="0"/>
              <a:t>Tips for success at this stage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If given the questions ahead of time, make notes about your potential answers.</a:t>
            </a:r>
          </a:p>
          <a:p>
            <a:pPr lvl="1"/>
            <a:r>
              <a:rPr lang="en-US" dirty="0"/>
              <a:t>Pay attention to time, especially for your teaching demonstration – practice ahead of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5ACDC-24BC-4F97-B871-2E748914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7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38D37-7BC5-4ADB-9A1E-BE6AC749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Finalists and Second Level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3B95F-3AAE-47B8-BF42-3BA38006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Finalists are selected from the interview pool</a:t>
            </a:r>
          </a:p>
          <a:p>
            <a:r>
              <a:rPr lang="en-US" dirty="0"/>
              <a:t>Committee often has a pre-determined set of criteria used to determine finalists based on screening criteria, teaching demonstration, and interview</a:t>
            </a:r>
          </a:p>
          <a:p>
            <a:r>
              <a:rPr lang="en-US" dirty="0"/>
              <a:t>Finalists are typically recommended to the college president or other senior administrator for additional interview(s)</a:t>
            </a:r>
          </a:p>
          <a:p>
            <a:r>
              <a:rPr lang="en-US" dirty="0"/>
              <a:t>Often, the CEO and/or Chief Instructional Officer conducts a final interview</a:t>
            </a:r>
          </a:p>
          <a:p>
            <a:r>
              <a:rPr lang="en-US" dirty="0"/>
              <a:t>These interviews are typically attended by only a few people and are more free-form</a:t>
            </a:r>
          </a:p>
          <a:p>
            <a:r>
              <a:rPr lang="en-US" dirty="0"/>
              <a:t>Tips for success at this stage:</a:t>
            </a:r>
          </a:p>
          <a:p>
            <a:pPr lvl="1"/>
            <a:r>
              <a:rPr lang="en-US" dirty="0"/>
              <a:t>Prepare questions that will elicit answers you feel you need to decide on a possible offer</a:t>
            </a:r>
          </a:p>
          <a:p>
            <a:pPr lvl="1"/>
            <a:r>
              <a:rPr lang="en-US" dirty="0"/>
              <a:t>Take advantage of offers to “share anything else you think the hiring administrator should know about you”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55ADB-B9A3-4211-82FF-3EF99764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9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B4E5-1271-4088-9D83-DC755218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Finalists Undergo Additional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8BC76-A999-4840-848E-F4E04F805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checks are typically performed </a:t>
            </a:r>
          </a:p>
          <a:p>
            <a:r>
              <a:rPr lang="en-US" dirty="0"/>
              <a:t>Background checks may be performed</a:t>
            </a:r>
          </a:p>
          <a:p>
            <a:endParaRPr lang="en-US" dirty="0"/>
          </a:p>
          <a:p>
            <a:r>
              <a:rPr lang="en-US" dirty="0"/>
              <a:t>Successful candidate is offered a position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24C0AE-4366-4172-B228-9A1C73D9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1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FCD0-7692-4654-8937-DA34EB65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C8F30-A607-458D-AB4F-6740F523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E81A8-2A1E-40C8-80FA-7170CBF5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91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4E0C8-7381-A442-ADB1-EB1352E3B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2D8C-F32D-CC42-A947-B8BD5E4C9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Beth Au (</a:t>
            </a:r>
            <a:r>
              <a:rPr lang="en-US" u="sng" dirty="0">
                <a:hlinkClick r:id="rId2"/>
              </a:rPr>
              <a:t>registry@yosemite.edu</a:t>
            </a:r>
            <a:r>
              <a:rPr lang="en-US" dirty="0"/>
              <a:t>) </a:t>
            </a:r>
          </a:p>
          <a:p>
            <a:r>
              <a:rPr lang="en-US" dirty="0"/>
              <a:t>Dolores Davison (</a:t>
            </a:r>
            <a:r>
              <a:rPr lang="en-US" dirty="0">
                <a:hlinkClick r:id="rId3"/>
              </a:rPr>
              <a:t>davisondolores@foothill.edu</a:t>
            </a:r>
            <a:r>
              <a:rPr lang="en-US" dirty="0"/>
              <a:t>)</a:t>
            </a:r>
          </a:p>
          <a:p>
            <a:r>
              <a:rPr lang="en-US" dirty="0"/>
              <a:t>Sam Foster (</a:t>
            </a:r>
            <a:r>
              <a:rPr lang="en-US" dirty="0">
                <a:hlinkClick r:id="rId4"/>
              </a:rPr>
              <a:t>sfoster@fullcoll.edu</a:t>
            </a:r>
            <a:r>
              <a:rPr lang="en-US" dirty="0"/>
              <a:t>) </a:t>
            </a:r>
          </a:p>
          <a:p>
            <a:r>
              <a:rPr lang="en-US" dirty="0"/>
              <a:t>Raymond Hernandez (</a:t>
            </a:r>
            <a:r>
              <a:rPr lang="en-US" dirty="0">
                <a:hlinkClick r:id="rId5"/>
              </a:rPr>
              <a:t>hernandezr@smccd.edu</a:t>
            </a:r>
            <a:r>
              <a:rPr lang="en-US" dirty="0"/>
              <a:t>)</a:t>
            </a:r>
          </a:p>
          <a:p>
            <a:r>
              <a:rPr lang="en-US" dirty="0"/>
              <a:t>Albert Moore (</a:t>
            </a:r>
            <a:r>
              <a:rPr lang="en-US" dirty="0">
                <a:hlinkClick r:id="rId6"/>
              </a:rPr>
              <a:t>albert.moore@wvm.edu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52D6C2-B383-4D12-B553-B50DAF04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1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589B-D41F-48DE-9D52-D1992DC4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74" y="406791"/>
            <a:ext cx="8229600" cy="2125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Some Facts About Part-Time Faculty in California Community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6C42-C87C-4E43-9488-56287CCF0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794" y="3418449"/>
            <a:ext cx="8229600" cy="495769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There are over 41,000 Part-Time Faculty representing over 68% of all Faculty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A total of 46% of all instruction is done by part-time faculty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E6FF2-6999-4ACF-A52C-A76E72B4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Fall Plenary, November 3, 2017, Irvine 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B2228-7EBE-4D1D-B1C8-C4CF5015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3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3613-EF23-405C-83A0-D285B3E1F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Full-Time Faculty Hiring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CAA2D-E983-4FBC-9C89-5A34D5098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27007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Beth Au, Director, CCC Registry </a:t>
            </a:r>
          </a:p>
          <a:p>
            <a:r>
              <a:rPr lang="en-US" dirty="0"/>
              <a:t>Dolores Davison, ASCCC Vice President </a:t>
            </a:r>
          </a:p>
          <a:p>
            <a:r>
              <a:rPr lang="en-US" dirty="0"/>
              <a:t>Sam Foster, ASCCC Area D Representative and Part Time Committee Chair 2017-18</a:t>
            </a:r>
          </a:p>
          <a:p>
            <a:r>
              <a:rPr lang="en-US" dirty="0"/>
              <a:t>Raymond Hernandez, Dean Science, Math Technology –Skyline College</a:t>
            </a:r>
          </a:p>
          <a:p>
            <a:r>
              <a:rPr lang="en-US" dirty="0"/>
              <a:t>Albert M. Moore, Associate Vice Chancellor </a:t>
            </a:r>
          </a:p>
          <a:p>
            <a:r>
              <a:rPr lang="en-US" dirty="0"/>
              <a:t>of Human Resources, WVMCCD</a:t>
            </a:r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867E4714-1A7F-43BB-B61D-0A9AEE15411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7374" y="408231"/>
            <a:ext cx="4557252" cy="120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319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/>
              <a:t>This general session will :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Follow the process from full-time job opening to new full-time hire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Include tips on how to search for available full time positions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Provide guidance on how to be a successful candidate at each stage of the hiring process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Alert potential job candidates of pitfalls to avoid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672435-3D9D-4DD7-B0EF-69B92913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8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D3C0-7F9D-4B5E-A76E-47804321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64096"/>
          </a:xfrm>
        </p:spPr>
        <p:txBody>
          <a:bodyPr/>
          <a:lstStyle/>
          <a:p>
            <a:r>
              <a:rPr lang="en-US" dirty="0"/>
              <a:t>A New Position is Approved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D28EF-F94A-4AE2-9720-47A0AC8D3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new full time position must be approved by a local process and all hires must follow the full time hiring process of the local college or district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33B8D-64FE-4DAF-A456-819044EF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E6551-F642-4084-9E7E-D092F0F8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Development of the Job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AE5D0-7FCE-4C64-97B4-D415244FD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 job announcement is developed that generally includes:</a:t>
            </a:r>
          </a:p>
          <a:p>
            <a:pPr lvl="1"/>
            <a:r>
              <a:rPr lang="en-US" sz="2800" dirty="0"/>
              <a:t>Minimum qualifications—meeting these requirements simply means the applicant is qualified to be part of the pool of candidates for review</a:t>
            </a:r>
          </a:p>
          <a:p>
            <a:pPr lvl="1"/>
            <a:r>
              <a:rPr lang="en-US" sz="2800" dirty="0"/>
              <a:t>Desired qualifications—this often indicates the specific type of candidates sought</a:t>
            </a:r>
          </a:p>
          <a:p>
            <a:pPr lvl="1"/>
            <a:r>
              <a:rPr lang="en-US" sz="2800" dirty="0"/>
              <a:t>Job duties</a:t>
            </a:r>
          </a:p>
          <a:p>
            <a:pPr lvl="1"/>
            <a:r>
              <a:rPr lang="en-US" sz="2800" dirty="0"/>
              <a:t>Supplemental “Questions”</a:t>
            </a:r>
          </a:p>
          <a:p>
            <a:pPr lvl="1"/>
            <a:r>
              <a:rPr lang="en-US" sz="2800" dirty="0"/>
              <a:t>Process and Materials for Requesting Equivalency</a:t>
            </a:r>
          </a:p>
          <a:p>
            <a:pPr lvl="1"/>
            <a:r>
              <a:rPr lang="en-US" sz="2800" dirty="0"/>
              <a:t>Salary and Benefits Information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8119A-812E-4D93-8A49-89C56815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7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296-468D-41F3-BA37-13B22AB9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is Advertised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DA0EC-D088-4F22-9A92-542174218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important to know where to look when searching for a full time position</a:t>
            </a:r>
          </a:p>
          <a:p>
            <a:r>
              <a:rPr lang="en-US" dirty="0"/>
              <a:t>The CCC Registry is an excellent source for community college position – What is the CCC Registry?</a:t>
            </a:r>
          </a:p>
          <a:p>
            <a:pPr lvl="1"/>
            <a:r>
              <a:rPr lang="en-US" sz="2400" dirty="0"/>
              <a:t>1) the State Chancellor’s job website for Full-time faculty and administrator openings. </a:t>
            </a:r>
          </a:p>
          <a:p>
            <a:pPr lvl="1"/>
            <a:r>
              <a:rPr lang="en-US" sz="2400" dirty="0"/>
              <a:t>2) The Registry hosts job fairs annually in Los Angeles and Bay Area in January/February. </a:t>
            </a:r>
          </a:p>
          <a:p>
            <a:pPr lvl="1"/>
            <a:r>
              <a:rPr lang="en-US" sz="2400" dirty="0"/>
              <a:t>3) It is a recruitment resource for the proactive job seeker. Registration on the site includes the option to sign up for e-alerts for jobs in your field. </a:t>
            </a:r>
          </a:p>
          <a:p>
            <a:r>
              <a:rPr lang="en-US" dirty="0"/>
              <a:t>Applying for one position does not establish on-going applicant status at a college/district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72392-3998-47B7-8A42-C6214D9C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0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4656-F3EE-4A52-AAE0-D6E011BE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Initial Screening Criteria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DFEE8-0860-46EF-ADA0-69279A9BB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Screening Criteria are usually developed by the screening or search committee based on the job announcement and duties</a:t>
            </a:r>
          </a:p>
          <a:p>
            <a:r>
              <a:rPr lang="en-US" sz="2800" dirty="0"/>
              <a:t>Typically based on desired qualifications, supplemental questions, and other information often included in the job announcement</a:t>
            </a:r>
          </a:p>
          <a:p>
            <a:r>
              <a:rPr lang="en-US" sz="2800" dirty="0"/>
              <a:t>Used to select potential candidates to interview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B59D4-BC0A-41D1-8E94-4FFA2D67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79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BEC8F-282E-4405-86D7-41F4BECE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Initial Applicant Screening is Performed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F0CE-E80F-4061-AA54-4F57AE4FC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9062"/>
            <a:ext cx="10972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Applications are typically screened to determine if</a:t>
            </a:r>
          </a:p>
          <a:p>
            <a:pPr lvl="1"/>
            <a:r>
              <a:rPr lang="en-US" dirty="0"/>
              <a:t>the application is complete</a:t>
            </a:r>
          </a:p>
          <a:p>
            <a:pPr lvl="1"/>
            <a:r>
              <a:rPr lang="en-US" dirty="0"/>
              <a:t>the applicant met the minimum qualifications</a:t>
            </a:r>
          </a:p>
          <a:p>
            <a:pPr lvl="1"/>
            <a:r>
              <a:rPr lang="en-US" dirty="0"/>
              <a:t>the applicant has qualifications equivalent to the minimum qualifications*</a:t>
            </a:r>
          </a:p>
          <a:p>
            <a:pPr lvl="2"/>
            <a:r>
              <a:rPr lang="en-US" dirty="0"/>
              <a:t>*this depends on the structure of the college/district equivalency procedures and may be done either by the committee, the committee chair, or classified professional staff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Applications are then screened based on the initial screening criteria typically determined by the screening committee.  Committees generally cannot consider anything that is not included in the application</a:t>
            </a:r>
          </a:p>
          <a:p>
            <a:endParaRPr lang="en-US" dirty="0"/>
          </a:p>
          <a:p>
            <a:r>
              <a:rPr lang="en-US" dirty="0"/>
              <a:t>Tips to be successful at this stage:</a:t>
            </a:r>
          </a:p>
          <a:p>
            <a:pPr lvl="1"/>
            <a:r>
              <a:rPr lang="en-US" dirty="0"/>
              <a:t>Don’t assume that because you are working at the college that the committee will know everything that you have been doing</a:t>
            </a:r>
          </a:p>
          <a:p>
            <a:pPr lvl="1"/>
            <a:r>
              <a:rPr lang="en-US" dirty="0"/>
              <a:t>Have someone read over your application for spelling, grammar, and content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A6C3-F1DA-4658-B354-8EEE2B65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2018 Part-Time Faculty Leadership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45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861</Words>
  <Application>Microsoft Macintosh PowerPoint</Application>
  <PresentationFormat>Widescreen</PresentationFormat>
  <Paragraphs>101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Clarity</vt:lpstr>
      <vt:lpstr>Welcome to the ASCCC 2018 Part-Time Faculty  Leadership Institute</vt:lpstr>
      <vt:lpstr>Some Facts About Part-Time Faculty in California Community Colleges</vt:lpstr>
      <vt:lpstr>Full-Time Faculty Hiring Process</vt:lpstr>
      <vt:lpstr>Overview</vt:lpstr>
      <vt:lpstr>A New Position is Approved</vt:lpstr>
      <vt:lpstr>Development of the Job Announcement</vt:lpstr>
      <vt:lpstr>Position is Advertised</vt:lpstr>
      <vt:lpstr>Initial Screening Criteria Developed</vt:lpstr>
      <vt:lpstr>Initial Applicant Screening is Performed</vt:lpstr>
      <vt:lpstr>Questions for the Initial Interview</vt:lpstr>
      <vt:lpstr>Selection of Finalists and Second Level Interviews</vt:lpstr>
      <vt:lpstr>Finalists Undergo Additional Screening</vt:lpstr>
      <vt:lpstr>Questions?</vt:lpstr>
      <vt:lpstr>Thank You!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 Questions</dc:title>
  <dc:creator>Sam Foster</dc:creator>
  <cp:lastModifiedBy>Dolores Davison</cp:lastModifiedBy>
  <cp:revision>30</cp:revision>
  <dcterms:created xsi:type="dcterms:W3CDTF">2018-07-27T02:24:37Z</dcterms:created>
  <dcterms:modified xsi:type="dcterms:W3CDTF">2018-08-02T21:15:35Z</dcterms:modified>
</cp:coreProperties>
</file>