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9"/>
  </p:notesMasterIdLst>
  <p:sldIdLst>
    <p:sldId id="256" r:id="rId3"/>
    <p:sldId id="257" r:id="rId4"/>
    <p:sldId id="285" r:id="rId5"/>
    <p:sldId id="289" r:id="rId6"/>
    <p:sldId id="272" r:id="rId7"/>
    <p:sldId id="287" r:id="rId8"/>
    <p:sldId id="290" r:id="rId9"/>
    <p:sldId id="288" r:id="rId10"/>
    <p:sldId id="265" r:id="rId11"/>
    <p:sldId id="266" r:id="rId12"/>
    <p:sldId id="293" r:id="rId13"/>
    <p:sldId id="294" r:id="rId14"/>
    <p:sldId id="269" r:id="rId15"/>
    <p:sldId id="276" r:id="rId16"/>
    <p:sldId id="284"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7" autoAdjust="0"/>
    <p:restoredTop sz="75601" autoAdjust="0"/>
  </p:normalViewPr>
  <p:slideViewPr>
    <p:cSldViewPr snapToGrid="0">
      <p:cViewPr varScale="1">
        <p:scale>
          <a:sx n="74" d="100"/>
          <a:sy n="74" d="100"/>
        </p:scale>
        <p:origin x="1120"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6/12/18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a:p>
        </p:txBody>
      </p:sp>
    </p:spTree>
    <p:extLst>
      <p:ext uri="{BB962C8B-B14F-4D97-AF65-F5344CB8AC3E}">
        <p14:creationId xmlns:p14="http://schemas.microsoft.com/office/powerpoint/2010/main" val="987952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slide helps set the stage for what exactly we are going to try and accomplish during the presentation and subsequent conversations.  Just as we have outcomes for our lectures in the classroom, these are the outcomes for the breakout.</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196190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with someone in</a:t>
            </a:r>
            <a:r>
              <a:rPr lang="en-US" baseline="0" dirty="0"/>
              <a:t> the social sciences when developing your opinion polls. Should be obvious, but rarely practiced.</a:t>
            </a:r>
          </a:p>
          <a:p>
            <a:r>
              <a:rPr lang="en-US" sz="1200" b="0" i="0" dirty="0"/>
              <a:t>Turn the Suggestion Box into a Volunteer Recruiting Center</a:t>
            </a:r>
          </a:p>
          <a:p>
            <a:r>
              <a:rPr lang="en-US" sz="1200" b="0" i="0" dirty="0"/>
              <a:t>Provide an Orientation for New Faculty</a:t>
            </a:r>
          </a:p>
          <a:p>
            <a:r>
              <a:rPr lang="en-US" sz="1200" b="0" i="0" dirty="0"/>
              <a:t>Create a Faculty Governance Flex Activity</a:t>
            </a:r>
          </a:p>
          <a:p>
            <a:r>
              <a:rPr lang="en-US" sz="1200" b="0" i="0" dirty="0"/>
              <a:t>Hold a Senate Retreat</a:t>
            </a:r>
          </a:p>
          <a:p>
            <a:r>
              <a:rPr lang="en-US" sz="1200" b="0" i="0" dirty="0"/>
              <a:t>Make Committee Opportunities Known</a:t>
            </a:r>
          </a:p>
          <a:p>
            <a:r>
              <a:rPr lang="en-US" sz="1200" b="0" i="0" dirty="0"/>
              <a:t>Invite State Academic Senate Representatives to Speak to Faculty</a:t>
            </a:r>
          </a:p>
          <a:p>
            <a:r>
              <a:rPr lang="en-US" sz="1200" b="0" i="0" dirty="0"/>
              <a:t>Take Faculty to Academic Senate Sessions and Leadership Training</a:t>
            </a:r>
          </a:p>
          <a:p>
            <a:r>
              <a:rPr lang="en-US" dirty="0"/>
              <a:t>Maintaining Faculty Participation</a:t>
            </a:r>
          </a:p>
          <a:p>
            <a:pPr lvl="1"/>
            <a:r>
              <a:rPr lang="en-US" sz="3200" dirty="0"/>
              <a:t>Use a Personal Approach</a:t>
            </a:r>
          </a:p>
          <a:p>
            <a:pPr lvl="1"/>
            <a:r>
              <a:rPr lang="en-US" sz="3200" dirty="0"/>
              <a:t>Clearly Define Commitments Ahead of Time</a:t>
            </a:r>
          </a:p>
          <a:p>
            <a:pPr lvl="1"/>
            <a:r>
              <a:rPr lang="en-US" sz="3200" dirty="0"/>
              <a:t>Play to Their Strengths</a:t>
            </a:r>
          </a:p>
          <a:p>
            <a:pPr lvl="1"/>
            <a:r>
              <a:rPr lang="en-US" sz="3200" dirty="0"/>
              <a:t>Use Senators</a:t>
            </a:r>
          </a:p>
          <a:p>
            <a:pPr marL="0" indent="0">
              <a:buNone/>
            </a:pPr>
            <a:r>
              <a:rPr lang="en-US" dirty="0"/>
              <a:t>Maintaining Faculty Participation</a:t>
            </a:r>
          </a:p>
          <a:p>
            <a:pPr lvl="1"/>
            <a:r>
              <a:rPr lang="en-US" sz="3200" dirty="0"/>
              <a:t>Show Appreciation</a:t>
            </a:r>
          </a:p>
          <a:p>
            <a:pPr lvl="1"/>
            <a:r>
              <a:rPr lang="en-US" sz="3200" dirty="0"/>
              <a:t>Develop Professional Recognition of Faculty</a:t>
            </a:r>
          </a:p>
          <a:p>
            <a:pPr lvl="1"/>
            <a:r>
              <a:rPr lang="en-US" sz="3200" dirty="0"/>
              <a:t>Give Credit Where Credit Is Due</a:t>
            </a:r>
          </a:p>
          <a:p>
            <a:pPr lvl="1"/>
            <a:r>
              <a:rPr lang="en-US" sz="3200" dirty="0"/>
              <a:t>Make Senate Involvement an Evaluation Criteria</a:t>
            </a:r>
          </a:p>
          <a:p>
            <a:pPr lvl="1"/>
            <a:r>
              <a:rPr lang="en-US" sz="3200" dirty="0"/>
              <a:t>Discuss Governance Participation in the Hiring Interviews</a:t>
            </a:r>
          </a:p>
          <a:p>
            <a:pPr marL="0" indent="0">
              <a:buNone/>
            </a:pPr>
            <a:r>
              <a:rPr lang="en-US" dirty="0"/>
              <a:t>Maintaining Faculty Participation</a:t>
            </a:r>
          </a:p>
          <a:p>
            <a:r>
              <a:rPr lang="en-US" sz="1200" b="0" i="0" dirty="0"/>
              <a:t>Sponsor a Breakfast, Lunch, or Coffee Hour</a:t>
            </a:r>
          </a:p>
          <a:p>
            <a:r>
              <a:rPr lang="en-US" sz="1200" b="0" i="0" dirty="0"/>
              <a:t>Provide Incentives for Participation</a:t>
            </a:r>
          </a:p>
          <a:p>
            <a:r>
              <a:rPr lang="en-US" sz="1200" b="0" i="0" dirty="0"/>
              <a:t>Linking Local Awards to ASCCC Statewide Awards</a:t>
            </a:r>
          </a:p>
          <a:p>
            <a:endParaRPr lang="en-US" sz="1200" b="0" i="0"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3835610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Problem Identification</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Identify or name the situation and relevant related issues. What is the conflict? What is the source of the conflict?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Perspectives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Create a list of every person, group, and institution impacted by the incident. How is each of these people and institutions affected by the situation? Be sure to include possible victims, victimizers, members of the community, and anyone else who is touched by the incident directly or indirectly. It may be necessary to make some assumptions for this step, intensifying the importance of incorporating as many voices and perspectives as possible into the process of compiling the information.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Challenges and Opportunities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With the varied perspectives in mind, what are the individual and institutional challenges and constraints within which the situation must be addressed? What are the challenges based on the individuals directly involved, and what institutional constraints must inform an approach for addressing the situation? What are the educational and growth opportunities presented by the incident, both for the people directly involved and the institution?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Strategies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Brainstorm approaches for addressing the situation, attempting to maximize the extent to which the negative outcomes of the situation are addressed while simultaneously maximizing the extent to which you take advantage of educational and growth opportunities. Keep in mind the varied perspectives and the fact that any solution will affect everyone differently. This is not the step at which to challenge and critique each other's ideas. Record every idea, no matter how unreasonable it may sound to individuals in the group.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Solutions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Focus your strategies into a formal plan of action. Keep in mind the varied perspectives as well as the challenges and opportunities. Be sure to come up with at least two or three specific responses, whether they focus on the individual conflict or the underlying issues at an institutional level.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Expected Outcomes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Name the outcomes you foresee as a result of the solutions you identified. Revisit the perspectives step to ensure a standard of equity and fairness. </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a:p>
        </p:txBody>
      </p:sp>
    </p:spTree>
    <p:extLst>
      <p:ext uri="{BB962C8B-B14F-4D97-AF65-F5344CB8AC3E}">
        <p14:creationId xmlns:p14="http://schemas.microsoft.com/office/powerpoint/2010/main" val="641103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a:t>
            </a:r>
            <a:r>
              <a:rPr lang="en-US" baseline="0" dirty="0"/>
              <a:t> on this in Slides 10 and 11.</a:t>
            </a:r>
          </a:p>
          <a:p>
            <a:endParaRPr lang="en-US" baseline="0" dirty="0"/>
          </a:p>
          <a:p>
            <a:r>
              <a:rPr lang="en-US" baseline="0" dirty="0"/>
              <a:t>Advocating for faculty interests means </a:t>
            </a:r>
            <a:r>
              <a:rPr lang="en-US" i="1" baseline="0" dirty="0"/>
              <a:t>knowing </a:t>
            </a:r>
            <a:r>
              <a:rPr lang="en-US" i="0" baseline="0" dirty="0"/>
              <a:t>faculty interests. The body has to be representative and helping your senators and executive team ensure they are informed by their groups of faculty they represent is a part of the responsibility.</a:t>
            </a:r>
          </a:p>
          <a:p>
            <a:endParaRPr lang="en-US" i="0" baseline="0" dirty="0"/>
          </a:p>
          <a:p>
            <a:r>
              <a:rPr lang="en-US" i="0" baseline="0" dirty="0"/>
              <a:t>Every board is different and as is the history of your senate with your board. Regardless of your Board’s personality or your senate’s history with the board, it is your responsibility as Senate president to build a relationship that will promote the interest of teaching and learning for all our students.</a:t>
            </a:r>
            <a:endParaRPr lang="en-US" i="1"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a:p>
        </p:txBody>
      </p:sp>
    </p:spTree>
    <p:extLst>
      <p:ext uri="{BB962C8B-B14F-4D97-AF65-F5344CB8AC3E}">
        <p14:creationId xmlns:p14="http://schemas.microsoft.com/office/powerpoint/2010/main" val="247722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a:t>
            </a:r>
            <a:r>
              <a:rPr lang="en-US" baseline="0" dirty="0"/>
              <a:t> new faculty orientation is a professional development activity and processes for professional development is under the senate’s purview. Assert yourself in any new faculty orientations.</a:t>
            </a:r>
          </a:p>
          <a:p>
            <a:pPr marL="171450" indent="-171450">
              <a:buFontTx/>
              <a:buChar char="-"/>
            </a:pPr>
            <a:r>
              <a:rPr lang="en-US" baseline="0" dirty="0"/>
              <a:t>The better your faculty know you before things are problematic, the better they’ll be able to work with you if/when things do become a matter of debate on campus.</a:t>
            </a:r>
          </a:p>
          <a:p>
            <a:pPr marL="171450" indent="-171450">
              <a:buFontTx/>
              <a:buChar char="-"/>
            </a:pPr>
            <a:r>
              <a:rPr lang="en-US" baseline="0" dirty="0"/>
              <a:t>The best way of making sure that your senate doesn’t seem like an oligarchy is to support your senators and ensure that they know and live up to their roles within the senate.</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a:p>
        </p:txBody>
      </p:sp>
    </p:spTree>
    <p:extLst>
      <p:ext uri="{BB962C8B-B14F-4D97-AF65-F5344CB8AC3E}">
        <p14:creationId xmlns:p14="http://schemas.microsoft.com/office/powerpoint/2010/main" val="41653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All of these bullets require that you have thought</a:t>
            </a:r>
            <a:r>
              <a:rPr lang="en-US" baseline="0" dirty="0"/>
              <a:t> intentionally about the ways that information will be communicated from the different committees and events you and others are attending.</a:t>
            </a:r>
          </a:p>
          <a:p>
            <a:pPr marL="171450" indent="-171450">
              <a:buFontTx/>
              <a:buChar char="-"/>
            </a:pPr>
            <a:r>
              <a:rPr lang="en-US" baseline="0" dirty="0"/>
              <a:t>Refer to the ASCCC’s “Inclusivity Statement.”</a:t>
            </a:r>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3100899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Know not only which of the 10+1</a:t>
            </a:r>
            <a:r>
              <a:rPr lang="en-US" baseline="0" dirty="0"/>
              <a:t> are primarily rely upon or mutually agree, but also how that has “played out” on issues in the past.</a:t>
            </a:r>
            <a:endParaRPr lang="en-US"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195677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99D5482F-4BD3-3C41-B489-27DCE07FCE69}" type="datetime1">
              <a:rPr lang="en-US" smtClean="0">
                <a:solidFill>
                  <a:prstClr val="black">
                    <a:tint val="75000"/>
                  </a:prstClr>
                </a:solidFill>
              </a:rPr>
              <a:t>6/12/18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1383FC-9D44-A643-940B-62FC3A35205C}" type="datetime1">
              <a:rPr lang="en-US" smtClean="0">
                <a:solidFill>
                  <a:prstClr val="black">
                    <a:tint val="75000"/>
                  </a:prstClr>
                </a:solidFill>
              </a:rPr>
              <a:t>6/12/18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0DD93-9F7C-2E41-B01D-2EE74EB4B81C}" type="datetime1">
              <a:rPr lang="en-US" smtClean="0">
                <a:solidFill>
                  <a:prstClr val="black">
                    <a:tint val="75000"/>
                  </a:prstClr>
                </a:solidFill>
              </a:rPr>
              <a:t>6/12/18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96867E-F7B2-C24C-98D4-C032EFB38250}" type="datetime1">
              <a:rPr lang="en-US" smtClean="0">
                <a:solidFill>
                  <a:prstClr val="black">
                    <a:tint val="75000"/>
                  </a:prstClr>
                </a:solidFill>
              </a:rPr>
              <a:t>6/12/18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F045E3-0C3B-A040-9D2C-9911938BA1FA}" type="datetime1">
              <a:rPr lang="en-US" smtClean="0">
                <a:solidFill>
                  <a:prstClr val="black">
                    <a:tint val="75000"/>
                  </a:prstClr>
                </a:solidFill>
              </a:rPr>
              <a:t>6/12/18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BB6371-51F2-4147-92D4-9C7BC630257B}" type="datetime1">
              <a:rPr lang="en-US" smtClean="0">
                <a:solidFill>
                  <a:prstClr val="black">
                    <a:tint val="75000"/>
                  </a:prstClr>
                </a:solidFill>
              </a:rPr>
              <a:t>6/12/18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4DEE1C-6A20-D74D-8FF0-5194FC8C253A}" type="datetime1">
              <a:rPr lang="en-US" smtClean="0">
                <a:solidFill>
                  <a:prstClr val="black">
                    <a:tint val="75000"/>
                  </a:prstClr>
                </a:solidFill>
              </a:rPr>
              <a:t>6/12/18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A45F68-7E7F-6048-AD2A-D51E8DC89BE0}" type="datetime1">
              <a:rPr lang="en-US" smtClean="0"/>
              <a:t>6/12/18</a:t>
            </a:fld>
            <a:endParaRPr lang="en-US"/>
          </a:p>
        </p:txBody>
      </p:sp>
      <p:sp>
        <p:nvSpPr>
          <p:cNvPr id="6" name="Footer Placeholder 5"/>
          <p:cNvSpPr>
            <a:spLocks noGrp="1"/>
          </p:cNvSpPr>
          <p:nvPr>
            <p:ph type="ftr" sz="quarter" idx="11"/>
          </p:nvPr>
        </p:nvSpPr>
        <p:spPr/>
        <p:txBody>
          <a:bodyPr/>
          <a:lstStyle/>
          <a:p>
            <a:r>
              <a:rPr lang="en-US"/>
              <a:t>CTE Leadership Institute May 8 - 9, 2015 LaJolla,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A925CB-DD0A-CF43-8BFF-2EE65EEAFCAA}" type="datetime1">
              <a:rPr lang="en-US" smtClean="0"/>
              <a:t>6/12/18</a:t>
            </a:fld>
            <a:endParaRPr lang="en-US"/>
          </a:p>
        </p:txBody>
      </p:sp>
      <p:sp>
        <p:nvSpPr>
          <p:cNvPr id="4" name="Footer Placeholder 3"/>
          <p:cNvSpPr>
            <a:spLocks noGrp="1"/>
          </p:cNvSpPr>
          <p:nvPr>
            <p:ph type="ftr" sz="quarter" idx="11"/>
          </p:nvPr>
        </p:nvSpPr>
        <p:spPr/>
        <p:txBody>
          <a:bodyPr/>
          <a:lstStyle/>
          <a:p>
            <a:r>
              <a:rPr lang="en-US"/>
              <a:t>CTE Leadership Institute May 8 - 9, 2015 LaJolla,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E2600-9567-0142-85EF-E716A1E25D82}" type="datetime1">
              <a:rPr lang="en-US" smtClean="0"/>
              <a:t>6/12/18</a:t>
            </a:fld>
            <a:endParaRPr lang="en-US"/>
          </a:p>
        </p:txBody>
      </p:sp>
      <p:sp>
        <p:nvSpPr>
          <p:cNvPr id="3" name="Footer Placeholder 2"/>
          <p:cNvSpPr>
            <a:spLocks noGrp="1"/>
          </p:cNvSpPr>
          <p:nvPr>
            <p:ph type="ftr" sz="quarter" idx="11"/>
          </p:nvPr>
        </p:nvSpPr>
        <p:spPr/>
        <p:txBody>
          <a:bodyPr/>
          <a:lstStyle/>
          <a:p>
            <a:r>
              <a:rPr lang="en-US"/>
              <a:t>CTE Leadership Institute May 8 - 9, 2015 LaJolla,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4580EEA2-6836-9E48-B65B-4C17728A7661}" type="datetime1">
              <a:rPr lang="en-US" smtClean="0">
                <a:solidFill>
                  <a:prstClr val="black">
                    <a:tint val="75000"/>
                  </a:prstClr>
                </a:solidFill>
              </a:rPr>
              <a:t>6/12/18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8D151-B0FA-314C-B19C-6AC40D952973}" type="datetime1">
              <a:rPr lang="en-US" smtClean="0">
                <a:solidFill>
                  <a:prstClr val="black">
                    <a:tint val="75000"/>
                  </a:prstClr>
                </a:solidFill>
              </a:rPr>
              <a:t>6/12/18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F29FA7-78BE-F74B-B427-9BCB1AAED76F}" type="datetime1">
              <a:rPr lang="en-US" smtClean="0">
                <a:solidFill>
                  <a:prstClr val="black">
                    <a:tint val="75000"/>
                  </a:prstClr>
                </a:solidFill>
              </a:rPr>
              <a:t>6/12/18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EE5CCA-2C62-874B-BB81-4E7D818FD33A}" type="datetime1">
              <a:rPr lang="en-US" smtClean="0">
                <a:solidFill>
                  <a:prstClr val="black">
                    <a:tint val="75000"/>
                  </a:prstClr>
                </a:solidFill>
              </a:rPr>
              <a:t>6/12/18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3AF5D0-FC7C-054A-B780-1B7B3CA28BF3}" type="datetime1">
              <a:rPr lang="en-US" smtClean="0">
                <a:solidFill>
                  <a:prstClr val="black">
                    <a:tint val="75000"/>
                  </a:prstClr>
                </a:solidFill>
              </a:rPr>
              <a:t>6/12/18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CTE Leadership Institute May 8 - 9, 2015 LaJolla,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827B9-7855-8240-84BA-F231846E836D}" type="datetime1">
              <a:rPr lang="en-US" smtClean="0">
                <a:solidFill>
                  <a:prstClr val="black">
                    <a:tint val="75000"/>
                  </a:prstClr>
                </a:solidFill>
              </a:rPr>
              <a:t>6/12/18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12A55-25C6-AB47-BFFF-33367D330E75}" type="datetime1">
              <a:rPr lang="en-US" smtClean="0">
                <a:solidFill>
                  <a:prstClr val="black">
                    <a:tint val="75000"/>
                  </a:prstClr>
                </a:solidFill>
              </a:rPr>
              <a:t>6/12/18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asccc.org/sites/default/files/local_senates_handbook2015-web.pdf" TargetMode="External"/><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927491"/>
            <a:ext cx="10363200" cy="2387600"/>
          </a:xfrm>
        </p:spPr>
        <p:txBody>
          <a:bodyPr>
            <a:normAutofit/>
          </a:bodyPr>
          <a:lstStyle/>
          <a:p>
            <a:r>
              <a:rPr lang="en-US" sz="4800" i="0" dirty="0">
                <a:latin typeface="Palatino Linotype" panose="02040502050505030304" pitchFamily="18" charset="0"/>
              </a:rPr>
              <a:t>Faculty Leadership:  The Role of the Academic Senate President</a:t>
            </a:r>
          </a:p>
        </p:txBody>
      </p:sp>
      <p:sp>
        <p:nvSpPr>
          <p:cNvPr id="5" name="Subtitle 4"/>
          <p:cNvSpPr>
            <a:spLocks noGrp="1"/>
          </p:cNvSpPr>
          <p:nvPr>
            <p:ph type="subTitle" idx="1"/>
          </p:nvPr>
        </p:nvSpPr>
        <p:spPr>
          <a:xfrm>
            <a:off x="1524000" y="3602038"/>
            <a:ext cx="9144000" cy="2441410"/>
          </a:xfrm>
        </p:spPr>
        <p:txBody>
          <a:bodyPr>
            <a:normAutofit fontScale="85000" lnSpcReduction="20000"/>
          </a:bodyPr>
          <a:lstStyle/>
          <a:p>
            <a:pPr algn="r"/>
            <a:r>
              <a:rPr lang="en-US" i="0" dirty="0">
                <a:solidFill>
                  <a:schemeClr val="tx1"/>
                </a:solidFill>
                <a:latin typeface="Palatino Linotype" panose="02040502050505030304" pitchFamily="18" charset="0"/>
                <a:cs typeface="Times New Roman"/>
              </a:rPr>
              <a:t>Dolores Davison, Vice-President</a:t>
            </a:r>
          </a:p>
          <a:p>
            <a:pPr algn="r"/>
            <a:r>
              <a:rPr lang="en-US" i="0" dirty="0">
                <a:solidFill>
                  <a:schemeClr val="tx1"/>
                </a:solidFill>
                <a:latin typeface="Palatino Linotype" panose="02040502050505030304" pitchFamily="18" charset="0"/>
                <a:cs typeface="Times New Roman"/>
              </a:rPr>
              <a:t>Anna </a:t>
            </a:r>
            <a:r>
              <a:rPr lang="en-US" i="0" dirty="0" err="1">
                <a:solidFill>
                  <a:schemeClr val="tx1"/>
                </a:solidFill>
                <a:latin typeface="Palatino Linotype" panose="02040502050505030304" pitchFamily="18" charset="0"/>
                <a:cs typeface="Times New Roman"/>
              </a:rPr>
              <a:t>Bruzzese</a:t>
            </a:r>
            <a:r>
              <a:rPr lang="en-US" i="0" dirty="0">
                <a:solidFill>
                  <a:schemeClr val="tx1"/>
                </a:solidFill>
                <a:latin typeface="Palatino Linotype" panose="02040502050505030304" pitchFamily="18" charset="0"/>
                <a:cs typeface="Times New Roman"/>
              </a:rPr>
              <a:t>, South Representative</a:t>
            </a:r>
          </a:p>
          <a:p>
            <a:pPr algn="r"/>
            <a:r>
              <a:rPr lang="en-US" i="0" dirty="0">
                <a:solidFill>
                  <a:schemeClr val="tx1"/>
                </a:solidFill>
                <a:latin typeface="Palatino Linotype" panose="02040502050505030304" pitchFamily="18" charset="0"/>
                <a:cs typeface="Times New Roman"/>
              </a:rPr>
              <a:t>Mayra Cruz, At-Large Representative</a:t>
            </a:r>
          </a:p>
          <a:p>
            <a:pPr algn="r"/>
            <a:endParaRPr lang="en-US" i="0" dirty="0">
              <a:latin typeface="Palatino Linotype" panose="02040502050505030304" pitchFamily="18" charset="0"/>
              <a:cs typeface="Times New Roman"/>
            </a:endParaRPr>
          </a:p>
          <a:p>
            <a:pPr algn="r"/>
            <a:r>
              <a:rPr lang="en-US" i="0" dirty="0">
                <a:solidFill>
                  <a:schemeClr val="accent1"/>
                </a:solidFill>
                <a:latin typeface="Palatino Linotype" panose="02040502050505030304" pitchFamily="18" charset="0"/>
                <a:cs typeface="Times New Roman"/>
              </a:rPr>
              <a:t>Faculty Leadership Institute 2018</a:t>
            </a:r>
          </a:p>
          <a:p>
            <a:pPr algn="r"/>
            <a:r>
              <a:rPr lang="en-US" i="0" dirty="0">
                <a:solidFill>
                  <a:schemeClr val="accent1"/>
                </a:solidFill>
                <a:latin typeface="Palatino Linotype" panose="02040502050505030304" pitchFamily="18" charset="0"/>
                <a:cs typeface="Times New Roman"/>
              </a:rPr>
              <a:t>Sheraton San Diego Hotel &amp; Marina</a:t>
            </a:r>
          </a:p>
          <a:p>
            <a:pPr algn="r"/>
            <a:r>
              <a:rPr lang="en-US" i="0" dirty="0">
                <a:solidFill>
                  <a:schemeClr val="accent1"/>
                </a:solidFill>
                <a:latin typeface="Palatino Linotype" panose="02040502050505030304" pitchFamily="18" charset="0"/>
                <a:cs typeface="Times New Roman"/>
              </a:rPr>
              <a:t>June 14-16</a:t>
            </a:r>
          </a:p>
          <a:p>
            <a:pPr algn="l">
              <a:lnSpc>
                <a:spcPct val="100000"/>
              </a:lnSpc>
            </a:pPr>
            <a:endParaRPr lang="en-US" sz="1600" dirty="0"/>
          </a:p>
        </p:txBody>
      </p:sp>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2" y="1089915"/>
            <a:ext cx="10515600" cy="1387174"/>
          </a:xfrm>
        </p:spPr>
        <p:txBody>
          <a:bodyPr>
            <a:normAutofit fontScale="90000"/>
          </a:bodyPr>
          <a:lstStyle/>
          <a:p>
            <a:r>
              <a:rPr lang="en-US" sz="3100" i="0" dirty="0">
                <a:latin typeface="Palatino Linotype" panose="02040502050505030304" pitchFamily="18" charset="0"/>
              </a:rPr>
              <a:t>Understand and utilize strategies to ensure the senate works effectively and collaboratively</a:t>
            </a:r>
            <a:br>
              <a:rPr lang="en-US" dirty="0"/>
            </a:br>
            <a:endParaRPr lang="en-US" dirty="0"/>
          </a:p>
        </p:txBody>
      </p:sp>
      <p:sp>
        <p:nvSpPr>
          <p:cNvPr id="3" name="Content Placeholder 2"/>
          <p:cNvSpPr>
            <a:spLocks noGrp="1"/>
          </p:cNvSpPr>
          <p:nvPr>
            <p:ph sz="half" idx="1"/>
          </p:nvPr>
        </p:nvSpPr>
        <p:spPr>
          <a:xfrm>
            <a:off x="838200" y="2292049"/>
            <a:ext cx="5181600" cy="3884913"/>
          </a:xfrm>
        </p:spPr>
        <p:txBody>
          <a:bodyPr/>
          <a:lstStyle/>
          <a:p>
            <a:r>
              <a:rPr lang="en-US" sz="2800" b="0" i="0" dirty="0">
                <a:latin typeface="Palatino Linotype" panose="02040502050505030304" pitchFamily="18" charset="0"/>
              </a:rPr>
              <a:t>Conduct senate orientations for new faculty</a:t>
            </a:r>
          </a:p>
          <a:p>
            <a:r>
              <a:rPr lang="en-US" sz="2800" b="0" i="0" dirty="0">
                <a:latin typeface="Palatino Linotype" panose="02040502050505030304" pitchFamily="18" charset="0"/>
              </a:rPr>
              <a:t>Foster connections with the faculty beyond the senate</a:t>
            </a:r>
          </a:p>
          <a:p>
            <a:r>
              <a:rPr lang="en-US" sz="2800" b="0" i="0" dirty="0">
                <a:latin typeface="Palatino Linotype" panose="02040502050505030304" pitchFamily="18" charset="0"/>
              </a:rPr>
              <a:t>Create an orientation for new senators on participatory governance </a:t>
            </a:r>
          </a:p>
          <a:p>
            <a:endParaRPr lang="en-US" dirty="0"/>
          </a:p>
        </p:txBody>
      </p:sp>
      <p:pic>
        <p:nvPicPr>
          <p:cNvPr id="8" name="Content Placeholder 7"/>
          <p:cNvPicPr>
            <a:picLocks noGrp="1" noChangeAspect="1"/>
          </p:cNvPicPr>
          <p:nvPr>
            <p:ph sz="half" idx="2"/>
          </p:nvPr>
        </p:nvPicPr>
        <p:blipFill>
          <a:blip r:embed="rId3"/>
          <a:stretch>
            <a:fillRect/>
          </a:stretch>
        </p:blipFill>
        <p:spPr>
          <a:xfrm>
            <a:off x="7224756" y="2292050"/>
            <a:ext cx="3824244" cy="3047206"/>
          </a:xfrm>
          <a:prstGeom prst="rect">
            <a:avLst/>
          </a:prstGeom>
        </p:spPr>
      </p:pic>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9132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1B5D7-450F-A442-828B-31DB7BEA4FDB}"/>
              </a:ext>
            </a:extLst>
          </p:cNvPr>
          <p:cNvSpPr>
            <a:spLocks noGrp="1"/>
          </p:cNvSpPr>
          <p:nvPr>
            <p:ph type="title"/>
          </p:nvPr>
        </p:nvSpPr>
        <p:spPr/>
        <p:txBody>
          <a:bodyPr/>
          <a:lstStyle/>
          <a:p>
            <a:r>
              <a:rPr lang="en-US" i="0" dirty="0">
                <a:latin typeface="Palatino Linotype" panose="02040502050505030304" pitchFamily="18" charset="0"/>
              </a:rPr>
              <a:t>Stand Up for the 10+1</a:t>
            </a:r>
            <a:endParaRPr lang="en-US" dirty="0"/>
          </a:p>
        </p:txBody>
      </p:sp>
      <p:sp>
        <p:nvSpPr>
          <p:cNvPr id="3" name="Content Placeholder 2">
            <a:extLst>
              <a:ext uri="{FF2B5EF4-FFF2-40B4-BE49-F238E27FC236}">
                <a16:creationId xmlns:a16="http://schemas.microsoft.com/office/drawing/2014/main" id="{3D75FD49-BC47-E54A-9535-570E038C1F96}"/>
              </a:ext>
            </a:extLst>
          </p:cNvPr>
          <p:cNvSpPr>
            <a:spLocks noGrp="1"/>
          </p:cNvSpPr>
          <p:nvPr>
            <p:ph idx="1"/>
          </p:nvPr>
        </p:nvSpPr>
        <p:spPr>
          <a:xfrm>
            <a:off x="838200" y="2260121"/>
            <a:ext cx="10515600" cy="3916842"/>
          </a:xfrm>
        </p:spPr>
        <p:txBody>
          <a:bodyPr/>
          <a:lstStyle/>
          <a:p>
            <a:r>
              <a:rPr lang="en-US" b="0" i="0" dirty="0">
                <a:latin typeface="Palatino Linotype" panose="02040502050505030304" pitchFamily="18" charset="0"/>
              </a:rPr>
              <a:t>Engage in ongoing discussions with faculty on the issues of the day.</a:t>
            </a:r>
          </a:p>
          <a:p>
            <a:endParaRPr lang="en-US" b="0" i="0" dirty="0">
              <a:latin typeface="Palatino Linotype" panose="02040502050505030304" pitchFamily="18" charset="0"/>
            </a:endParaRPr>
          </a:p>
          <a:p>
            <a:r>
              <a:rPr lang="en-US" b="0" i="0" dirty="0">
                <a:latin typeface="Palatino Linotype" panose="02040502050505030304" pitchFamily="18" charset="0"/>
              </a:rPr>
              <a:t>Facilitate the development and vetting of faculty views.</a:t>
            </a:r>
          </a:p>
          <a:p>
            <a:endParaRPr lang="en-US" b="0" i="0" dirty="0">
              <a:latin typeface="Palatino Linotype" panose="02040502050505030304" pitchFamily="18" charset="0"/>
            </a:endParaRPr>
          </a:p>
          <a:p>
            <a:r>
              <a:rPr lang="en-US" b="0" i="0" dirty="0">
                <a:latin typeface="Palatino Linotype" panose="02040502050505030304" pitchFamily="18" charset="0"/>
              </a:rPr>
              <a:t>Facilitate  communication  among  the  faculty  and  with  administration  and  the governing Board.</a:t>
            </a:r>
          </a:p>
          <a:p>
            <a:endParaRPr lang="en-US" dirty="0"/>
          </a:p>
        </p:txBody>
      </p:sp>
      <p:sp>
        <p:nvSpPr>
          <p:cNvPr id="4" name="Slide Number Placeholder 3">
            <a:extLst>
              <a:ext uri="{FF2B5EF4-FFF2-40B4-BE49-F238E27FC236}">
                <a16:creationId xmlns:a16="http://schemas.microsoft.com/office/drawing/2014/main" id="{6B79A3F1-D508-F84E-B5DA-034DD9789387}"/>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09413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7022-CDA0-EF47-8403-2F24D46E67A4}"/>
              </a:ext>
            </a:extLst>
          </p:cNvPr>
          <p:cNvSpPr>
            <a:spLocks noGrp="1"/>
          </p:cNvSpPr>
          <p:nvPr>
            <p:ph type="title"/>
          </p:nvPr>
        </p:nvSpPr>
        <p:spPr/>
        <p:txBody>
          <a:bodyPr>
            <a:normAutofit fontScale="90000"/>
          </a:bodyPr>
          <a:lstStyle/>
          <a:p>
            <a:r>
              <a:rPr lang="en-US" i="0" dirty="0">
                <a:latin typeface="Palatino Linotype" panose="02040502050505030304" pitchFamily="18" charset="0"/>
              </a:rPr>
              <a:t>Develop relationships with campus constituents to ensure faculty primacy under the 10+1 (Title 5 §53200)</a:t>
            </a:r>
          </a:p>
        </p:txBody>
      </p:sp>
      <p:sp>
        <p:nvSpPr>
          <p:cNvPr id="3" name="Content Placeholder 2">
            <a:extLst>
              <a:ext uri="{FF2B5EF4-FFF2-40B4-BE49-F238E27FC236}">
                <a16:creationId xmlns:a16="http://schemas.microsoft.com/office/drawing/2014/main" id="{B6D3F9F9-2B13-9E4E-85AC-BA2EEC733BB0}"/>
              </a:ext>
            </a:extLst>
          </p:cNvPr>
          <p:cNvSpPr>
            <a:spLocks noGrp="1"/>
          </p:cNvSpPr>
          <p:nvPr>
            <p:ph idx="1"/>
          </p:nvPr>
        </p:nvSpPr>
        <p:spPr>
          <a:xfrm>
            <a:off x="838200" y="2005014"/>
            <a:ext cx="10515600" cy="4351338"/>
          </a:xfrm>
        </p:spPr>
        <p:txBody>
          <a:bodyPr>
            <a:normAutofit fontScale="92500" lnSpcReduction="20000"/>
          </a:bodyPr>
          <a:lstStyle/>
          <a:p>
            <a:pPr marL="0" indent="0">
              <a:buNone/>
            </a:pPr>
            <a:r>
              <a:rPr lang="en-US" sz="2600" b="0" i="0" dirty="0">
                <a:latin typeface="Palatino Linotype" panose="02040502050505030304" pitchFamily="18" charset="0"/>
              </a:rPr>
              <a:t>1. Curriculum, including establishing prerequisites.</a:t>
            </a:r>
          </a:p>
          <a:p>
            <a:pPr marL="0" indent="0">
              <a:buNone/>
            </a:pPr>
            <a:r>
              <a:rPr lang="en-US" sz="2600" b="0" i="0" dirty="0">
                <a:latin typeface="Palatino Linotype" panose="02040502050505030304" pitchFamily="18" charset="0"/>
              </a:rPr>
              <a:t>2. Degree and certificate requirements.</a:t>
            </a:r>
          </a:p>
          <a:p>
            <a:pPr marL="0" indent="0">
              <a:buNone/>
            </a:pPr>
            <a:r>
              <a:rPr lang="en-US" sz="2600" b="0" i="0" dirty="0">
                <a:latin typeface="Palatino Linotype" panose="02040502050505030304" pitchFamily="18" charset="0"/>
              </a:rPr>
              <a:t>3. Grading policies.</a:t>
            </a:r>
          </a:p>
          <a:p>
            <a:pPr marL="0" indent="0">
              <a:buNone/>
            </a:pPr>
            <a:r>
              <a:rPr lang="en-US" sz="2600" b="0" i="0" dirty="0">
                <a:latin typeface="Palatino Linotype" panose="02040502050505030304" pitchFamily="18" charset="0"/>
              </a:rPr>
              <a:t>4. Educational program development.</a:t>
            </a:r>
          </a:p>
          <a:p>
            <a:pPr marL="0" indent="0">
              <a:buNone/>
            </a:pPr>
            <a:r>
              <a:rPr lang="en-US" sz="2600" b="0" i="0" dirty="0">
                <a:latin typeface="Palatino Linotype" panose="02040502050505030304" pitchFamily="18" charset="0"/>
              </a:rPr>
              <a:t>5. Standards or policies regarding student preparation and success.</a:t>
            </a:r>
          </a:p>
          <a:p>
            <a:pPr marL="0" indent="0">
              <a:buNone/>
            </a:pPr>
            <a:r>
              <a:rPr lang="en-US" sz="2600" b="0" i="0" dirty="0">
                <a:latin typeface="Palatino Linotype" panose="02040502050505030304" pitchFamily="18" charset="0"/>
              </a:rPr>
              <a:t>6. College governance structures, as related to faculty roles.</a:t>
            </a:r>
          </a:p>
          <a:p>
            <a:pPr marL="0" indent="0">
              <a:buNone/>
            </a:pPr>
            <a:r>
              <a:rPr lang="en-US" sz="2600" b="0" i="0" dirty="0">
                <a:latin typeface="Palatino Linotype" panose="02040502050505030304" pitchFamily="18" charset="0"/>
              </a:rPr>
              <a:t>7. Faculty roles and involvement in accreditation processes.</a:t>
            </a:r>
          </a:p>
          <a:p>
            <a:pPr marL="0" indent="0">
              <a:buNone/>
            </a:pPr>
            <a:r>
              <a:rPr lang="en-US" sz="2600" b="0" i="0" dirty="0">
                <a:latin typeface="Palatino Linotype" panose="02040502050505030304" pitchFamily="18" charset="0"/>
              </a:rPr>
              <a:t>8. Policies for faculty professional development activities.</a:t>
            </a:r>
          </a:p>
          <a:p>
            <a:pPr marL="0" indent="0">
              <a:buNone/>
            </a:pPr>
            <a:r>
              <a:rPr lang="en-US" sz="2600" b="0" i="0" dirty="0">
                <a:latin typeface="Palatino Linotype" panose="02040502050505030304" pitchFamily="18" charset="0"/>
              </a:rPr>
              <a:t>9. Processes for program review.</a:t>
            </a:r>
          </a:p>
          <a:p>
            <a:pPr marL="0" indent="0">
              <a:buNone/>
            </a:pPr>
            <a:r>
              <a:rPr lang="en-US" sz="2600" b="0" i="0" dirty="0">
                <a:latin typeface="Palatino Linotype" panose="02040502050505030304" pitchFamily="18" charset="0"/>
              </a:rPr>
              <a:t>10. Processes for institutional planning and budget development.</a:t>
            </a:r>
          </a:p>
          <a:p>
            <a:pPr marL="0" indent="0">
              <a:buNone/>
            </a:pPr>
            <a:r>
              <a:rPr lang="en-US" sz="2600" b="0" i="0" dirty="0">
                <a:latin typeface="Palatino Linotype" panose="02040502050505030304" pitchFamily="18" charset="0"/>
              </a:rPr>
              <a:t>11. Other academic and professional matters as mutually agreed upon.</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A53B9A5E-C4FD-D54D-A676-4EEA9BA7A321}"/>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425596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2443"/>
            <a:ext cx="10515600" cy="914401"/>
          </a:xfrm>
        </p:spPr>
        <p:txBody>
          <a:bodyPr>
            <a:normAutofit/>
          </a:bodyPr>
          <a:lstStyle/>
          <a:p>
            <a:r>
              <a:rPr lang="en-US" sz="3200" i="0" dirty="0">
                <a:latin typeface="Palatino Linotype" panose="02040502050505030304" pitchFamily="18" charset="0"/>
              </a:rPr>
              <a:t>Step Up</a:t>
            </a:r>
            <a:br>
              <a:rPr lang="en-US" sz="2800" dirty="0"/>
            </a:br>
            <a:endParaRPr lang="en-US" sz="2800" dirty="0"/>
          </a:p>
        </p:txBody>
      </p:sp>
      <p:sp>
        <p:nvSpPr>
          <p:cNvPr id="3" name="Content Placeholder 2"/>
          <p:cNvSpPr>
            <a:spLocks noGrp="1"/>
          </p:cNvSpPr>
          <p:nvPr>
            <p:ph sz="half" idx="1"/>
          </p:nvPr>
        </p:nvSpPr>
        <p:spPr>
          <a:xfrm>
            <a:off x="838200" y="1842878"/>
            <a:ext cx="5181600" cy="4351338"/>
          </a:xfrm>
        </p:spPr>
        <p:txBody>
          <a:bodyPr>
            <a:normAutofit/>
          </a:bodyPr>
          <a:lstStyle/>
          <a:p>
            <a:r>
              <a:rPr lang="en-US" sz="3200" b="0" i="0" dirty="0">
                <a:latin typeface="Palatino Linotype" panose="02040502050505030304" pitchFamily="18" charset="0"/>
              </a:rPr>
              <a:t>Encourage faculty to participate in the events sponsored by the ASCCC.</a:t>
            </a:r>
          </a:p>
          <a:p>
            <a:r>
              <a:rPr lang="en-US" sz="3200" b="0" i="0" dirty="0">
                <a:latin typeface="Palatino Linotype" panose="02040502050505030304" pitchFamily="18" charset="0"/>
              </a:rPr>
              <a:t>Provide leadership to senate, college, and district-wide committees.</a:t>
            </a:r>
          </a:p>
          <a:p>
            <a:r>
              <a:rPr lang="en-US" sz="3200" b="0" i="0" dirty="0">
                <a:latin typeface="Palatino Linotype" panose="02040502050505030304" pitchFamily="18" charset="0"/>
              </a:rPr>
              <a:t>Be inclusive  and  mentor  potential  future  faculty  leaders</a:t>
            </a:r>
          </a:p>
        </p:txBody>
      </p:sp>
      <p:pic>
        <p:nvPicPr>
          <p:cNvPr id="7" name="Content Placeholder 6"/>
          <p:cNvPicPr>
            <a:picLocks noGrp="1" noChangeAspect="1"/>
          </p:cNvPicPr>
          <p:nvPr>
            <p:ph sz="half" idx="2"/>
          </p:nvPr>
        </p:nvPicPr>
        <p:blipFill>
          <a:blip r:embed="rId3"/>
          <a:stretch>
            <a:fillRect/>
          </a:stretch>
        </p:blipFill>
        <p:spPr>
          <a:xfrm>
            <a:off x="6730233" y="2247707"/>
            <a:ext cx="4872302" cy="2923381"/>
          </a:xfrm>
          <a:prstGeom prst="rect">
            <a:avLst/>
          </a:prstGeom>
        </p:spPr>
      </p:pic>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30607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2057"/>
            <a:ext cx="10515600" cy="851338"/>
          </a:xfrm>
        </p:spPr>
        <p:txBody>
          <a:bodyPr>
            <a:normAutofit fontScale="90000"/>
          </a:bodyPr>
          <a:lstStyle/>
          <a:p>
            <a:br>
              <a:rPr lang="en-US" sz="3100" dirty="0"/>
            </a:br>
            <a:r>
              <a:rPr lang="en-US" sz="3100" i="0" dirty="0">
                <a:latin typeface="Palatino Linotype" panose="02040502050505030304" pitchFamily="18" charset="0"/>
              </a:rPr>
              <a:t>Speak Up</a:t>
            </a:r>
            <a:br>
              <a:rPr lang="en-US" dirty="0"/>
            </a:br>
            <a:br>
              <a:rPr lang="en-US" dirty="0"/>
            </a:br>
            <a:endParaRPr lang="en-US" dirty="0"/>
          </a:p>
        </p:txBody>
      </p:sp>
      <p:sp>
        <p:nvSpPr>
          <p:cNvPr id="3" name="Content Placeholder 2"/>
          <p:cNvSpPr>
            <a:spLocks noGrp="1"/>
          </p:cNvSpPr>
          <p:nvPr>
            <p:ph idx="1"/>
          </p:nvPr>
        </p:nvSpPr>
        <p:spPr>
          <a:xfrm>
            <a:off x="252248" y="2175641"/>
            <a:ext cx="11690132" cy="3896218"/>
          </a:xfrm>
        </p:spPr>
        <p:txBody>
          <a:bodyPr>
            <a:normAutofit lnSpcReduction="10000"/>
          </a:bodyPr>
          <a:lstStyle/>
          <a:p>
            <a:pPr marL="0" indent="0">
              <a:buNone/>
            </a:pPr>
            <a:r>
              <a:rPr lang="en-US" sz="2800" b="0" i="0" dirty="0">
                <a:latin typeface="Palatino Linotype" panose="02040502050505030304" pitchFamily="18" charset="0"/>
              </a:rPr>
              <a:t>Collegially Consultation: The district governing board shall develop policies on academic and professional matters through either or both of the following:</a:t>
            </a:r>
          </a:p>
          <a:p>
            <a:pPr marL="0" indent="0">
              <a:buNone/>
            </a:pPr>
            <a:endParaRPr lang="en-US" sz="2800" b="0" i="0" dirty="0">
              <a:latin typeface="Palatino Linotype" panose="02040502050505030304" pitchFamily="18" charset="0"/>
            </a:endParaRPr>
          </a:p>
          <a:p>
            <a:pPr marL="457200" indent="-457200">
              <a:buAutoNum type="arabicPeriod"/>
            </a:pPr>
            <a:r>
              <a:rPr lang="en-US" sz="2800" b="0" i="0" dirty="0">
                <a:latin typeface="Palatino Linotype" panose="02040502050505030304" pitchFamily="18" charset="0"/>
              </a:rPr>
              <a:t>Rely primarily upon the advice and judgment of the academic senate, </a:t>
            </a:r>
          </a:p>
          <a:p>
            <a:pPr marL="0" indent="0">
              <a:buNone/>
            </a:pPr>
            <a:r>
              <a:rPr lang="en-US" sz="2800" b="0" i="0" dirty="0">
                <a:latin typeface="Palatino Linotype" panose="02040502050505030304" pitchFamily="18" charset="0"/>
              </a:rPr>
              <a:t>OR</a:t>
            </a:r>
          </a:p>
          <a:p>
            <a:pPr marL="457200" indent="-457200">
              <a:buAutoNum type="arabicPeriod" startAt="2"/>
            </a:pPr>
            <a:r>
              <a:rPr lang="en-US" sz="2800" b="0" i="0" dirty="0">
                <a:latin typeface="Palatino Linotype" panose="02040502050505030304" pitchFamily="18" charset="0"/>
              </a:rPr>
              <a:t>The governing board, or its designees, and the academic senate shall reach mutual agreement by written resolution, regulation, or policy of the governing board effectuating such recommendations</a:t>
            </a:r>
          </a:p>
          <a:p>
            <a:pPr marL="0"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76118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a:solidFill>
                <a:prstClr val="black">
                  <a:tint val="75000"/>
                </a:prstClr>
              </a:solidFill>
            </a:endParaRPr>
          </a:p>
        </p:txBody>
      </p:sp>
      <p:pic>
        <p:nvPicPr>
          <p:cNvPr id="6" name="Picture 5"/>
          <p:cNvPicPr>
            <a:picLocks noChangeAspect="1"/>
          </p:cNvPicPr>
          <p:nvPr/>
        </p:nvPicPr>
        <p:blipFill>
          <a:blip r:embed="rId2"/>
          <a:stretch>
            <a:fillRect/>
          </a:stretch>
        </p:blipFill>
        <p:spPr>
          <a:xfrm>
            <a:off x="3499943" y="1917808"/>
            <a:ext cx="4141077" cy="4141077"/>
          </a:xfrm>
          <a:prstGeom prst="rect">
            <a:avLst/>
          </a:prstGeom>
        </p:spPr>
      </p:pic>
      <p:sp>
        <p:nvSpPr>
          <p:cNvPr id="2" name="TextBox 1"/>
          <p:cNvSpPr txBox="1"/>
          <p:nvPr/>
        </p:nvSpPr>
        <p:spPr>
          <a:xfrm>
            <a:off x="1962463" y="6075146"/>
            <a:ext cx="8019737" cy="646331"/>
          </a:xfrm>
          <a:prstGeom prst="rect">
            <a:avLst/>
          </a:prstGeom>
          <a:noFill/>
        </p:spPr>
        <p:txBody>
          <a:bodyPr wrap="square" rtlCol="0">
            <a:spAutoFit/>
          </a:bodyPr>
          <a:lstStyle/>
          <a:p>
            <a:r>
              <a:rPr lang="en-US" dirty="0">
                <a:hlinkClick r:id="rId3"/>
              </a:rPr>
              <a:t>http://www.asccc.org/sites/default/files/local_senates_handbook2015-web.pdf</a:t>
            </a:r>
            <a:endParaRPr lang="en-US" dirty="0"/>
          </a:p>
          <a:p>
            <a:endParaRPr lang="en-US" dirty="0"/>
          </a:p>
        </p:txBody>
      </p:sp>
    </p:spTree>
    <p:extLst>
      <p:ext uri="{BB962C8B-B14F-4D97-AF65-F5344CB8AC3E}">
        <p14:creationId xmlns:p14="http://schemas.microsoft.com/office/powerpoint/2010/main" val="381060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Open Discussion: Ideas, Concerns and Appreciations!</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a:solidFill>
                <a:prstClr val="black">
                  <a:tint val="75000"/>
                </a:prstClr>
              </a:solidFill>
            </a:endParaRPr>
          </a:p>
        </p:txBody>
      </p:sp>
      <p:pic>
        <p:nvPicPr>
          <p:cNvPr id="2" name="Picture 1"/>
          <p:cNvPicPr>
            <a:picLocks noChangeAspect="1"/>
          </p:cNvPicPr>
          <p:nvPr/>
        </p:nvPicPr>
        <p:blipFill>
          <a:blip r:embed="rId3"/>
          <a:stretch>
            <a:fillRect/>
          </a:stretch>
        </p:blipFill>
        <p:spPr>
          <a:xfrm>
            <a:off x="1555531" y="2486025"/>
            <a:ext cx="8944303" cy="3603452"/>
          </a:xfrm>
          <a:prstGeom prst="rect">
            <a:avLst/>
          </a:prstGeom>
        </p:spPr>
      </p:pic>
    </p:spTree>
    <p:extLst>
      <p:ext uri="{BB962C8B-B14F-4D97-AF65-F5344CB8AC3E}">
        <p14:creationId xmlns:p14="http://schemas.microsoft.com/office/powerpoint/2010/main" val="164382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dirty="0">
                <a:latin typeface="Palatino Linotype" panose="02040502050505030304" pitchFamily="18" charset="0"/>
              </a:rPr>
              <a:t>Outcomes</a:t>
            </a:r>
          </a:p>
        </p:txBody>
      </p:sp>
      <p:sp>
        <p:nvSpPr>
          <p:cNvPr id="4" name="Slide Number Placeholder 3"/>
          <p:cNvSpPr>
            <a:spLocks noGrp="1"/>
          </p:cNvSpPr>
          <p:nvPr>
            <p:ph type="sldNum" sz="quarter" idx="12"/>
          </p:nvPr>
        </p:nvSpPr>
        <p:spPr/>
        <p:txBody>
          <a:bodyPr/>
          <a:lstStyle/>
          <a:p>
            <a:fld id="{F01EB0EE-5C55-4A20-9AF4-1E061F85A2B6}" type="slidenum">
              <a:rPr lang="en-US" smtClean="0">
                <a:latin typeface="Palatino Linotype" panose="02040502050505030304" pitchFamily="18" charset="0"/>
              </a:rPr>
              <a:t>2</a:t>
            </a:fld>
            <a:endParaRPr lang="en-US">
              <a:latin typeface="Palatino Linotype" panose="02040502050505030304" pitchFamily="18" charset="0"/>
            </a:endParaRPr>
          </a:p>
        </p:txBody>
      </p:sp>
      <p:sp>
        <p:nvSpPr>
          <p:cNvPr id="5" name="Content Placeholder 4"/>
          <p:cNvSpPr>
            <a:spLocks noGrp="1"/>
          </p:cNvSpPr>
          <p:nvPr>
            <p:ph idx="1"/>
          </p:nvPr>
        </p:nvSpPr>
        <p:spPr/>
        <p:txBody>
          <a:bodyPr/>
          <a:lstStyle/>
          <a:p>
            <a:endParaRPr lang="en-US" i="0" dirty="0">
              <a:latin typeface="Palatino Linotype" panose="02040502050505030304" pitchFamily="18" charset="0"/>
            </a:endParaRPr>
          </a:p>
          <a:p>
            <a:r>
              <a:rPr lang="en-US" i="0" dirty="0">
                <a:latin typeface="Palatino Linotype" panose="02040502050505030304" pitchFamily="18" charset="0"/>
              </a:rPr>
              <a:t>Recognize roles and responsibilities of the Senate President</a:t>
            </a:r>
          </a:p>
          <a:p>
            <a:r>
              <a:rPr lang="en-US" i="0" dirty="0">
                <a:latin typeface="Palatino Linotype" panose="02040502050505030304" pitchFamily="18" charset="0"/>
              </a:rPr>
              <a:t>Understand and utilize strategies to ensure the senate works effectively and collaboratively</a:t>
            </a:r>
          </a:p>
          <a:p>
            <a:r>
              <a:rPr lang="en-US" i="0" dirty="0">
                <a:latin typeface="Palatino Linotype" panose="02040502050505030304" pitchFamily="18" charset="0"/>
              </a:rPr>
              <a:t>Develop relationships with campus constituents to ensure faculty primacy under the 10+1</a:t>
            </a:r>
          </a:p>
          <a:p>
            <a:r>
              <a:rPr lang="en-US" i="0" dirty="0">
                <a:latin typeface="Palatino Linotype" panose="02040502050505030304" pitchFamily="18" charset="0"/>
              </a:rPr>
              <a:t>Locate ASCCC resources specific to local Senate Presidents </a:t>
            </a:r>
          </a:p>
          <a:p>
            <a:pPr marL="0" indent="0">
              <a:buNone/>
            </a:pPr>
            <a:endParaRPr lang="en-US" sz="1800" i="0" dirty="0">
              <a:latin typeface="Palatino Linotype" panose="02040502050505030304" pitchFamily="18" charset="0"/>
            </a:endParaRPr>
          </a:p>
          <a:p>
            <a:pPr marL="0" indent="0">
              <a:buNone/>
            </a:pPr>
            <a:endParaRPr lang="en-US" i="0"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228477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Palatino Linotype" panose="02040502050505030304" pitchFamily="18" charset="0"/>
              </a:rPr>
              <a:t>About Leading</a:t>
            </a:r>
          </a:p>
        </p:txBody>
      </p:sp>
      <p:sp>
        <p:nvSpPr>
          <p:cNvPr id="3" name="Content Placeholder 2"/>
          <p:cNvSpPr>
            <a:spLocks noGrp="1"/>
          </p:cNvSpPr>
          <p:nvPr>
            <p:ph idx="1"/>
          </p:nvPr>
        </p:nvSpPr>
        <p:spPr/>
        <p:txBody>
          <a:bodyPr>
            <a:normAutofit fontScale="70000" lnSpcReduction="20000"/>
          </a:bodyPr>
          <a:lstStyle/>
          <a:p>
            <a:endParaRPr lang="en-US" sz="3800" i="0" dirty="0">
              <a:latin typeface="Palatino Linotype" panose="02040502050505030304" pitchFamily="18" charset="0"/>
            </a:endParaRPr>
          </a:p>
          <a:p>
            <a:r>
              <a:rPr lang="en-US" sz="3800" i="0" dirty="0">
                <a:latin typeface="Palatino Linotype" panose="02040502050505030304" pitchFamily="18" charset="0"/>
              </a:rPr>
              <a:t>What it means to lead</a:t>
            </a:r>
          </a:p>
          <a:p>
            <a:pPr marL="0" indent="0">
              <a:buNone/>
            </a:pPr>
            <a:endParaRPr lang="en-US" sz="3800" i="0" dirty="0">
              <a:latin typeface="Palatino Linotype" panose="02040502050505030304" pitchFamily="18" charset="0"/>
            </a:endParaRPr>
          </a:p>
          <a:p>
            <a:pPr lvl="1"/>
            <a:r>
              <a:rPr lang="en-US" sz="3800" dirty="0">
                <a:latin typeface="Palatino Linotype" panose="02040502050505030304" pitchFamily="18" charset="0"/>
              </a:rPr>
              <a:t>how and when to seize an opportunity</a:t>
            </a:r>
          </a:p>
          <a:p>
            <a:pPr lvl="1"/>
            <a:r>
              <a:rPr lang="en-US" sz="3800" dirty="0">
                <a:latin typeface="Palatino Linotype" panose="02040502050505030304" pitchFamily="18" charset="0"/>
              </a:rPr>
              <a:t>tell the truth</a:t>
            </a:r>
          </a:p>
          <a:p>
            <a:pPr lvl="1"/>
            <a:r>
              <a:rPr lang="en-US" sz="3800" dirty="0">
                <a:latin typeface="Palatino Linotype" panose="02040502050505030304" pitchFamily="18" charset="0"/>
              </a:rPr>
              <a:t>ask for and accept help</a:t>
            </a:r>
          </a:p>
          <a:p>
            <a:pPr lvl="1"/>
            <a:r>
              <a:rPr lang="en-US" sz="3800" dirty="0">
                <a:latin typeface="Palatino Linotype" panose="02040502050505030304" pitchFamily="18" charset="0"/>
              </a:rPr>
              <a:t>take the risk including the risk to trust others</a:t>
            </a:r>
          </a:p>
          <a:p>
            <a:pPr lvl="1"/>
            <a:r>
              <a:rPr lang="en-US" sz="3800" dirty="0">
                <a:latin typeface="Palatino Linotype" panose="02040502050505030304" pitchFamily="18" charset="0"/>
              </a:rPr>
              <a:t>tell your story  </a:t>
            </a:r>
            <a:br>
              <a:rPr lang="en-US" dirty="0"/>
            </a:br>
            <a:br>
              <a:rPr lang="en-US" dirty="0"/>
            </a:br>
            <a:br>
              <a:rPr lang="en-US" dirty="0"/>
            </a:br>
            <a:br>
              <a:rPr lang="en-US" dirty="0"/>
            </a:br>
            <a:br>
              <a:rPr lang="en-US" dirty="0"/>
            </a:br>
            <a:br>
              <a:rPr lang="en-US" dirty="0"/>
            </a:br>
            <a:br>
              <a:rPr lang="en-US" dirty="0"/>
            </a:b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83677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latin typeface="Palatino Linotype" panose="02040502050505030304" pitchFamily="18" charset="0"/>
              </a:rPr>
              <a:t>The Senate President:  The tone setter</a:t>
            </a:r>
          </a:p>
        </p:txBody>
      </p:sp>
      <p:sp>
        <p:nvSpPr>
          <p:cNvPr id="3" name="Content Placeholder 2"/>
          <p:cNvSpPr>
            <a:spLocks noGrp="1"/>
          </p:cNvSpPr>
          <p:nvPr>
            <p:ph idx="1"/>
          </p:nvPr>
        </p:nvSpPr>
        <p:spPr>
          <a:xfrm>
            <a:off x="838200" y="2070339"/>
            <a:ext cx="10515600" cy="4106623"/>
          </a:xfrm>
        </p:spPr>
        <p:txBody>
          <a:bodyPr>
            <a:normAutofit fontScale="92500" lnSpcReduction="10000"/>
          </a:bodyPr>
          <a:lstStyle/>
          <a:p>
            <a:r>
              <a:rPr lang="en-US" b="0" i="0" dirty="0">
                <a:latin typeface="Palatino Linotype" panose="02040502050505030304" pitchFamily="18" charset="0"/>
              </a:rPr>
              <a:t>Creating a vision &amp; strategy</a:t>
            </a:r>
          </a:p>
          <a:p>
            <a:r>
              <a:rPr lang="en-US" b="0" i="0" dirty="0">
                <a:latin typeface="Palatino Linotype" panose="02040502050505030304" pitchFamily="18" charset="0"/>
              </a:rPr>
              <a:t>Creating value</a:t>
            </a:r>
          </a:p>
          <a:p>
            <a:r>
              <a:rPr lang="en-US" b="0" i="0" dirty="0">
                <a:latin typeface="Palatino Linotype" panose="02040502050505030304" pitchFamily="18" charset="0"/>
              </a:rPr>
              <a:t>Using influence and aspiration</a:t>
            </a:r>
          </a:p>
          <a:p>
            <a:r>
              <a:rPr lang="en-US" b="0" i="0" dirty="0">
                <a:latin typeface="Palatino Linotype" panose="02040502050505030304" pitchFamily="18" charset="0"/>
              </a:rPr>
              <a:t>Having allies</a:t>
            </a:r>
          </a:p>
          <a:p>
            <a:r>
              <a:rPr lang="en-US" b="0" i="0" dirty="0">
                <a:latin typeface="Palatino Linotype" panose="02040502050505030304" pitchFamily="18" charset="0"/>
              </a:rPr>
              <a:t>Recognizing leadership styles and how to use them</a:t>
            </a:r>
          </a:p>
          <a:p>
            <a:r>
              <a:rPr lang="en-US" b="0" i="0" dirty="0">
                <a:latin typeface="Palatino Linotype" panose="02040502050505030304" pitchFamily="18" charset="0"/>
              </a:rPr>
              <a:t>Working with (or being) risk and change seekers</a:t>
            </a:r>
          </a:p>
          <a:p>
            <a:r>
              <a:rPr lang="en-US" b="0" i="0" dirty="0">
                <a:latin typeface="Palatino Linotype" panose="02040502050505030304" pitchFamily="18" charset="0"/>
              </a:rPr>
              <a:t>Being proactive</a:t>
            </a:r>
          </a:p>
          <a:p>
            <a:r>
              <a:rPr lang="en-US" b="0" i="0" dirty="0">
                <a:latin typeface="Palatino Linotype" panose="02040502050505030304" pitchFamily="18" charset="0"/>
              </a:rPr>
              <a:t>Setting direction</a:t>
            </a:r>
          </a:p>
          <a:p>
            <a:r>
              <a:rPr lang="en-US" b="0" i="0" dirty="0">
                <a:latin typeface="Palatino Linotype" panose="02040502050505030304" pitchFamily="18" charset="0"/>
              </a:rPr>
              <a:t>Raising expectations</a:t>
            </a:r>
          </a:p>
          <a:p>
            <a:r>
              <a:rPr lang="en-US" b="0" i="0" dirty="0">
                <a:latin typeface="Palatino Linotype" panose="02040502050505030304" pitchFamily="18" charset="0"/>
              </a:rPr>
              <a:t>Asking lots of questions</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740501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121434"/>
            <a:ext cx="10515600" cy="1483743"/>
          </a:xfrm>
        </p:spPr>
        <p:txBody>
          <a:bodyPr>
            <a:normAutofit fontScale="90000"/>
          </a:bodyPr>
          <a:lstStyle/>
          <a:p>
            <a:r>
              <a:rPr lang="en-US" i="0" dirty="0">
                <a:latin typeface="Palatino Linotype" panose="02040502050505030304" pitchFamily="18" charset="0"/>
              </a:rPr>
              <a:t>The Executive Committee: Recognize/utilize strategies to increase faculty involvement, engagement, &amp; focus</a:t>
            </a:r>
            <a:br>
              <a:rPr lang="en-US" dirty="0"/>
            </a:br>
            <a:endParaRPr lang="en-US" dirty="0"/>
          </a:p>
        </p:txBody>
      </p:sp>
      <p:sp>
        <p:nvSpPr>
          <p:cNvPr id="8" name="Content Placeholder 7"/>
          <p:cNvSpPr>
            <a:spLocks noGrp="1"/>
          </p:cNvSpPr>
          <p:nvPr>
            <p:ph idx="1"/>
          </p:nvPr>
        </p:nvSpPr>
        <p:spPr>
          <a:xfrm>
            <a:off x="838200" y="2104845"/>
            <a:ext cx="10515600" cy="4054414"/>
          </a:xfrm>
        </p:spPr>
        <p:txBody>
          <a:bodyPr>
            <a:normAutofit/>
          </a:bodyPr>
          <a:lstStyle/>
          <a:p>
            <a:endParaRPr lang="en-US" sz="3200" b="0" i="0" dirty="0">
              <a:latin typeface="Palatino Linotype" panose="02040502050505030304" pitchFamily="18" charset="0"/>
            </a:endParaRPr>
          </a:p>
          <a:p>
            <a:r>
              <a:rPr lang="en-US" sz="3200" b="0" i="0" dirty="0">
                <a:latin typeface="Palatino Linotype" panose="02040502050505030304" pitchFamily="18" charset="0"/>
              </a:rPr>
              <a:t>Recruit Part-time Faculty</a:t>
            </a:r>
          </a:p>
          <a:p>
            <a:r>
              <a:rPr lang="en-US" sz="3200" b="0" i="0" dirty="0">
                <a:latin typeface="Palatino Linotype" panose="02040502050505030304" pitchFamily="18" charset="0"/>
              </a:rPr>
              <a:t>Meet Personally With the Faculty</a:t>
            </a:r>
          </a:p>
          <a:p>
            <a:r>
              <a:rPr lang="en-US" sz="3200" b="0" i="0" dirty="0">
                <a:latin typeface="Palatino Linotype" panose="02040502050505030304" pitchFamily="18" charset="0"/>
              </a:rPr>
              <a:t>Listen to Opinions</a:t>
            </a:r>
          </a:p>
          <a:p>
            <a:r>
              <a:rPr lang="en-US" sz="3200" b="0" i="0" dirty="0">
                <a:latin typeface="Palatino Linotype" panose="02040502050505030304" pitchFamily="18" charset="0"/>
              </a:rPr>
              <a:t>Conduct Faculty Opinion Polls</a:t>
            </a:r>
          </a:p>
          <a:p>
            <a:r>
              <a:rPr lang="en-US" sz="3200" b="0" i="0" dirty="0">
                <a:latin typeface="Palatino Linotype" panose="02040502050505030304" pitchFamily="18" charset="0"/>
              </a:rPr>
              <a:t>Others ideas</a:t>
            </a:r>
          </a:p>
          <a:p>
            <a:endParaRPr lang="en-US" dirty="0"/>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35056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latin typeface="Palatino Linotype" panose="02040502050505030304" pitchFamily="18" charset="0"/>
              </a:rPr>
              <a:t>Inclusion of All Voices in Decision Making</a:t>
            </a:r>
          </a:p>
        </p:txBody>
      </p:sp>
      <p:sp>
        <p:nvSpPr>
          <p:cNvPr id="3" name="Content Placeholder 2"/>
          <p:cNvSpPr>
            <a:spLocks noGrp="1"/>
          </p:cNvSpPr>
          <p:nvPr>
            <p:ph idx="1"/>
          </p:nvPr>
        </p:nvSpPr>
        <p:spPr>
          <a:xfrm>
            <a:off x="838200" y="1825624"/>
            <a:ext cx="10515600" cy="4740067"/>
          </a:xfrm>
        </p:spPr>
        <p:txBody>
          <a:bodyPr>
            <a:normAutofit lnSpcReduction="10000"/>
          </a:bodyPr>
          <a:lstStyle/>
          <a:p>
            <a:pPr marL="0" indent="0">
              <a:buNone/>
            </a:pPr>
            <a:r>
              <a:rPr lang="en-US" sz="3400" b="0" i="0" dirty="0">
                <a:latin typeface="Palatino Linotype" panose="02040502050505030304" pitchFamily="18" charset="0"/>
              </a:rPr>
              <a:t>Collaborative Problem-Solving for Equity &amp; Justice:  A 6-step model: </a:t>
            </a:r>
          </a:p>
          <a:p>
            <a:pPr marL="457200" lvl="0" indent="-457200">
              <a:buFont typeface="+mj-lt"/>
              <a:buAutoNum type="arabicParenR"/>
            </a:pPr>
            <a:r>
              <a:rPr lang="en-US" sz="3400" b="0" i="0" dirty="0">
                <a:latin typeface="Palatino Linotype" panose="02040502050505030304" pitchFamily="18" charset="0"/>
              </a:rPr>
              <a:t>Problem Identification</a:t>
            </a:r>
          </a:p>
          <a:p>
            <a:pPr marL="457200" lvl="0" indent="-457200">
              <a:buFont typeface="+mj-lt"/>
              <a:buAutoNum type="arabicParenR"/>
            </a:pPr>
            <a:r>
              <a:rPr lang="en-US" sz="3400" b="0" i="0" dirty="0">
                <a:latin typeface="Palatino Linotype" panose="02040502050505030304" pitchFamily="18" charset="0"/>
              </a:rPr>
              <a:t>Perspective</a:t>
            </a:r>
          </a:p>
          <a:p>
            <a:pPr marL="457200" lvl="0" indent="-457200">
              <a:buFont typeface="+mj-lt"/>
              <a:buAutoNum type="arabicParenR"/>
            </a:pPr>
            <a:r>
              <a:rPr lang="en-US" sz="3400" b="0" i="0" dirty="0">
                <a:latin typeface="Palatino Linotype" panose="02040502050505030304" pitchFamily="18" charset="0"/>
              </a:rPr>
              <a:t>Challenges and Opportunities</a:t>
            </a:r>
          </a:p>
          <a:p>
            <a:pPr marL="457200" lvl="0" indent="-457200">
              <a:buFont typeface="+mj-lt"/>
              <a:buAutoNum type="arabicParenR"/>
            </a:pPr>
            <a:r>
              <a:rPr lang="en-US" sz="3400" b="0" i="0" dirty="0">
                <a:latin typeface="Palatino Linotype" panose="02040502050505030304" pitchFamily="18" charset="0"/>
              </a:rPr>
              <a:t>Strategies</a:t>
            </a:r>
          </a:p>
          <a:p>
            <a:pPr marL="457200" lvl="0" indent="-457200">
              <a:buFont typeface="+mj-lt"/>
              <a:buAutoNum type="arabicParenR"/>
            </a:pPr>
            <a:r>
              <a:rPr lang="en-US" sz="3400" b="0" i="0" dirty="0">
                <a:latin typeface="Palatino Linotype" panose="02040502050505030304" pitchFamily="18" charset="0"/>
              </a:rPr>
              <a:t>Solutions</a:t>
            </a:r>
          </a:p>
          <a:p>
            <a:pPr marL="457200" lvl="0" indent="-457200">
              <a:buFont typeface="+mj-lt"/>
              <a:buAutoNum type="arabicParenR"/>
            </a:pPr>
            <a:r>
              <a:rPr lang="en-US" sz="3400" b="0" i="0" dirty="0">
                <a:latin typeface="Palatino Linotype" panose="02040502050505030304" pitchFamily="18" charset="0"/>
              </a:rPr>
              <a:t>Expected Outcomes</a:t>
            </a:r>
            <a:br>
              <a:rPr lang="en-US" dirty="0"/>
            </a:br>
            <a:r>
              <a:rPr lang="en-US" dirty="0"/>
              <a:t>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7966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latin typeface="Palatino Linotype" panose="02040502050505030304" pitchFamily="18" charset="0"/>
              </a:rPr>
              <a:t>Practice Scenario</a:t>
            </a:r>
          </a:p>
        </p:txBody>
      </p:sp>
      <p:sp>
        <p:nvSpPr>
          <p:cNvPr id="3" name="Content Placeholder 2"/>
          <p:cNvSpPr>
            <a:spLocks noGrp="1"/>
          </p:cNvSpPr>
          <p:nvPr>
            <p:ph idx="1"/>
          </p:nvPr>
        </p:nvSpPr>
        <p:spPr/>
        <p:txBody>
          <a:bodyPr>
            <a:normAutofit/>
          </a:bodyPr>
          <a:lstStyle/>
          <a:p>
            <a:pPr marL="0" lvl="0" indent="0">
              <a:buNone/>
            </a:pPr>
            <a:r>
              <a:rPr lang="en-US" i="0" dirty="0">
                <a:latin typeface="Palatino Linotype" panose="02040502050505030304" pitchFamily="18" charset="0"/>
              </a:rPr>
              <a:t>You are attending a shared governance meeting that has become quite heated. You realize that only a number of voices are being included in the conversation, which has left you feeling uneasy and wanting to voice your concerns about the lack of involvement. However, you also want to keep things moving because you are pressed for time. After the meeting, another colleague shares with you that it is unfair that only a few people share their ideas at the council meetings and the reason they don’t share their opinions is because they don’t feel that they will be heard or appreciated. </a:t>
            </a:r>
          </a:p>
          <a:p>
            <a:r>
              <a:rPr lang="en-US" b="0" i="0" dirty="0"/>
              <a:t>Apply the 6-step Equity Problem Solving Model. Remember to consider both the interpersonal and institutional impact of each scenario.</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125540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i="0" dirty="0">
                <a:latin typeface="Palatino Linotype" panose="02040502050505030304" pitchFamily="18" charset="0"/>
              </a:rPr>
              <a:t>The Senate President:  Protecting the Senate’s purview</a:t>
            </a:r>
          </a:p>
        </p:txBody>
      </p:sp>
      <p:sp>
        <p:nvSpPr>
          <p:cNvPr id="3" name="Content Placeholder 2"/>
          <p:cNvSpPr>
            <a:spLocks noGrp="1"/>
          </p:cNvSpPr>
          <p:nvPr>
            <p:ph idx="1"/>
          </p:nvPr>
        </p:nvSpPr>
        <p:spPr/>
        <p:txBody>
          <a:bodyPr>
            <a:normAutofit/>
          </a:bodyPr>
          <a:lstStyle/>
          <a:p>
            <a:endParaRPr lang="en-US" sz="2800" i="0" dirty="0">
              <a:latin typeface="Palatino Linotype" panose="02040502050505030304" pitchFamily="18" charset="0"/>
            </a:endParaRPr>
          </a:p>
          <a:p>
            <a:r>
              <a:rPr lang="en-US" sz="2800" i="0" dirty="0">
                <a:latin typeface="Palatino Linotype" panose="02040502050505030304" pitchFamily="18" charset="0"/>
              </a:rPr>
              <a:t>Stay up</a:t>
            </a:r>
          </a:p>
          <a:p>
            <a:endParaRPr lang="en-US" sz="2800" i="0" dirty="0">
              <a:latin typeface="Palatino Linotype" panose="02040502050505030304" pitchFamily="18" charset="0"/>
            </a:endParaRPr>
          </a:p>
          <a:p>
            <a:r>
              <a:rPr lang="en-US" sz="2800" i="0" dirty="0">
                <a:latin typeface="Palatino Linotype" panose="02040502050505030304" pitchFamily="18" charset="0"/>
              </a:rPr>
              <a:t>Stand up</a:t>
            </a:r>
          </a:p>
          <a:p>
            <a:endParaRPr lang="en-US" sz="2800" i="0" dirty="0">
              <a:latin typeface="Palatino Linotype" panose="02040502050505030304" pitchFamily="18" charset="0"/>
            </a:endParaRPr>
          </a:p>
          <a:p>
            <a:r>
              <a:rPr lang="en-US" sz="2800" i="0" dirty="0">
                <a:latin typeface="Palatino Linotype" panose="02040502050505030304" pitchFamily="18" charset="0"/>
              </a:rPr>
              <a:t>Step up</a:t>
            </a:r>
          </a:p>
          <a:p>
            <a:endParaRPr lang="en-US" sz="2800" i="0" dirty="0">
              <a:latin typeface="Palatino Linotype" panose="02040502050505030304" pitchFamily="18" charset="0"/>
            </a:endParaRPr>
          </a:p>
          <a:p>
            <a:r>
              <a:rPr lang="en-US" sz="2800" i="0" dirty="0">
                <a:latin typeface="Palatino Linotype" panose="02040502050505030304" pitchFamily="18" charset="0"/>
              </a:rPr>
              <a:t>Speak up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60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a:t>“</a:t>
            </a:r>
          </a:p>
        </p:txBody>
      </p:sp>
      <p:sp>
        <p:nvSpPr>
          <p:cNvPr id="3" name="Title 2"/>
          <p:cNvSpPr>
            <a:spLocks noGrp="1"/>
          </p:cNvSpPr>
          <p:nvPr>
            <p:ph type="title"/>
          </p:nvPr>
        </p:nvSpPr>
        <p:spPr/>
        <p:txBody>
          <a:bodyPr>
            <a:normAutofit/>
          </a:bodyPr>
          <a:lstStyle/>
          <a:p>
            <a:r>
              <a:rPr lang="en-US" i="0" dirty="0">
                <a:latin typeface="Palatino Linotype" panose="02040502050505030304" pitchFamily="18" charset="0"/>
              </a:rPr>
              <a:t>Stay Up</a:t>
            </a:r>
          </a:p>
        </p:txBody>
      </p:sp>
      <p:sp>
        <p:nvSpPr>
          <p:cNvPr id="5" name="Content Placeholder 4"/>
          <p:cNvSpPr>
            <a:spLocks noGrp="1"/>
          </p:cNvSpPr>
          <p:nvPr>
            <p:ph idx="1"/>
          </p:nvPr>
        </p:nvSpPr>
        <p:spPr/>
        <p:txBody>
          <a:bodyPr/>
          <a:lstStyle/>
          <a:p>
            <a:endParaRPr lang="en-US" dirty="0">
              <a:latin typeface="Palatino Linotype" panose="02040502050505030304" pitchFamily="18" charset="0"/>
            </a:endParaRPr>
          </a:p>
          <a:p>
            <a:r>
              <a:rPr lang="en-US" b="0" i="0" dirty="0">
                <a:latin typeface="Palatino Linotype" panose="02040502050505030304" pitchFamily="18" charset="0"/>
              </a:rPr>
              <a:t>Being familiar with the statutory and regulatory context in which the senate operates</a:t>
            </a:r>
          </a:p>
          <a:p>
            <a:r>
              <a:rPr lang="en-US" b="0" i="0" dirty="0">
                <a:latin typeface="Palatino Linotype" panose="02040502050505030304" pitchFamily="18" charset="0"/>
              </a:rPr>
              <a:t>Advocating for Faculty Interests</a:t>
            </a:r>
          </a:p>
          <a:p>
            <a:r>
              <a:rPr lang="en-US" b="0" i="0" dirty="0">
                <a:latin typeface="Palatino Linotype" panose="02040502050505030304" pitchFamily="18" charset="0"/>
              </a:rPr>
              <a:t>Promoting an Effective Relationship with the Board of Trustees</a:t>
            </a:r>
          </a:p>
          <a:p>
            <a:r>
              <a:rPr lang="en-US" b="0" i="0" dirty="0">
                <a:latin typeface="Palatino Linotype" panose="02040502050505030304" pitchFamily="18" charset="0"/>
              </a:rPr>
              <a:t>Maintaining Contact with the Academic Senate for California Community Colleges</a:t>
            </a:r>
          </a:p>
          <a:p>
            <a:r>
              <a:rPr lang="en-US" b="0" i="0" dirty="0">
                <a:latin typeface="Palatino Linotype" panose="02040502050505030304" pitchFamily="18" charset="0"/>
              </a:rPr>
              <a:t>Maintaining Effective Relationships with Other Governance Groups</a:t>
            </a:r>
          </a:p>
          <a:p>
            <a:endParaRPr lang="en-US" b="0" i="0" dirty="0"/>
          </a:p>
          <a:p>
            <a:pPr marL="0" indent="0">
              <a:buNone/>
            </a:pPr>
            <a:endParaRPr lang="en-US" dirty="0"/>
          </a:p>
          <a:p>
            <a:endParaRPr lang="en-US" dirty="0"/>
          </a:p>
        </p:txBody>
      </p:sp>
      <p:sp>
        <p:nvSpPr>
          <p:cNvPr id="9" name="Slide Number Placeholder 8"/>
          <p:cNvSpPr>
            <a:spLocks noGrp="1"/>
          </p:cNvSpPr>
          <p:nvPr>
            <p:ph type="sldNum" sz="quarter" idx="12"/>
          </p:nvPr>
        </p:nvSpPr>
        <p:spPr/>
        <p:txBody>
          <a:bodyPr/>
          <a:lstStyle/>
          <a:p>
            <a:fld id="{F01EB0EE-5C55-4A20-9AF4-1E061F85A2B6}" type="slidenum">
              <a:rPr lang="en-US" smtClean="0"/>
              <a:t>9</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cap="all" dirty="0"/>
          </a:p>
        </p:txBody>
      </p:sp>
    </p:spTree>
    <p:extLst>
      <p:ext uri="{BB962C8B-B14F-4D97-AF65-F5344CB8AC3E}">
        <p14:creationId xmlns:p14="http://schemas.microsoft.com/office/powerpoint/2010/main" val="2897243995"/>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1964</TotalTime>
  <Words>1195</Words>
  <Application>Microsoft Macintosh PowerPoint</Application>
  <PresentationFormat>Widescreen</PresentationFormat>
  <Paragraphs>171</Paragraphs>
  <Slides>16</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Georgia</vt:lpstr>
      <vt:lpstr>Palatino Linotype</vt:lpstr>
      <vt:lpstr>Times New Roman</vt:lpstr>
      <vt:lpstr>1_Office Theme</vt:lpstr>
      <vt:lpstr>Office Theme</vt:lpstr>
      <vt:lpstr>Faculty Leadership:  The Role of the Academic Senate President</vt:lpstr>
      <vt:lpstr>Outcomes</vt:lpstr>
      <vt:lpstr>About Leading</vt:lpstr>
      <vt:lpstr>The Senate President:  The tone setter</vt:lpstr>
      <vt:lpstr>The Executive Committee: Recognize/utilize strategies to increase faculty involvement, engagement, &amp; focus </vt:lpstr>
      <vt:lpstr>Inclusion of All Voices in Decision Making</vt:lpstr>
      <vt:lpstr>Practice Scenario</vt:lpstr>
      <vt:lpstr>The Senate President:  Protecting the Senate’s purview</vt:lpstr>
      <vt:lpstr>Stay Up</vt:lpstr>
      <vt:lpstr>Understand and utilize strategies to ensure the senate works effectively and collaboratively </vt:lpstr>
      <vt:lpstr>Stand Up for the 10+1</vt:lpstr>
      <vt:lpstr>Develop relationships with campus constituents to ensure faculty primacy under the 10+1 (Title 5 §53200)</vt:lpstr>
      <vt:lpstr>Step Up </vt:lpstr>
      <vt:lpstr> Speak Up  </vt:lpstr>
      <vt:lpstr>PowerPoint Presentation</vt:lpstr>
      <vt:lpstr>Open Discussion: Ideas, Concerns and Appreciations!</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Dolores Davison</cp:lastModifiedBy>
  <cp:revision>65</cp:revision>
  <dcterms:created xsi:type="dcterms:W3CDTF">2015-05-02T02:46:00Z</dcterms:created>
  <dcterms:modified xsi:type="dcterms:W3CDTF">2018-06-12T16:16:21Z</dcterms:modified>
</cp:coreProperties>
</file>