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6"/>
  </p:notesMasterIdLst>
  <p:sldIdLst>
    <p:sldId id="257" r:id="rId2"/>
    <p:sldId id="270" r:id="rId3"/>
    <p:sldId id="289" r:id="rId4"/>
    <p:sldId id="291" r:id="rId5"/>
    <p:sldId id="283" r:id="rId6"/>
    <p:sldId id="292" r:id="rId7"/>
    <p:sldId id="285" r:id="rId8"/>
    <p:sldId id="293" r:id="rId9"/>
    <p:sldId id="290" r:id="rId10"/>
    <p:sldId id="286" r:id="rId11"/>
    <p:sldId id="287" r:id="rId12"/>
    <p:sldId id="288" r:id="rId13"/>
    <p:sldId id="29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3491"/>
  </p:normalViewPr>
  <p:slideViewPr>
    <p:cSldViewPr snapToGrid="0" snapToObjects="1">
      <p:cViewPr varScale="1">
        <p:scale>
          <a:sx n="63" d="100"/>
          <a:sy n="63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79A17-2320-D44F-9DFA-90F5A97545D4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59F3-EAB3-5D48-8BAF-CBD48411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that we are using SSM </a:t>
            </a:r>
          </a:p>
          <a:p>
            <a:r>
              <a:rPr lang="en-US" dirty="0"/>
              <a:t>and 3 year cohort vs 4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7968D-5969-4CC4-A63D-C90CD4C34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05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E59F3-EAB3-5D48-8BAF-CBD48411D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0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6404-2C0C-4E2F-A403-A1E87D805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0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47552-3381-4733-BBCE-0B4B5783DA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49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www.cccco.edu</a:t>
            </a:r>
            <a:r>
              <a:rPr lang="en-US" dirty="0"/>
              <a:t>/</a:t>
            </a:r>
            <a:r>
              <a:rPr lang="en-US" dirty="0" err="1"/>
              <a:t>Data.aspx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305">
              <a:defRPr/>
            </a:pPr>
            <a:fld id="{0DCE8D96-016D-4C5F-B8FB-25D57DD9E94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305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945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954">
              <a:defRPr/>
            </a:pPr>
            <a:r>
              <a:rPr lang="en-US" dirty="0"/>
              <a:t>https://</a:t>
            </a:r>
            <a:r>
              <a:rPr lang="en-US" dirty="0" err="1"/>
              <a:t>www.cccco.edu</a:t>
            </a:r>
            <a:r>
              <a:rPr lang="en-US" dirty="0"/>
              <a:t>/</a:t>
            </a:r>
            <a:r>
              <a:rPr lang="en-US" dirty="0" err="1"/>
              <a:t>Data.aspx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305">
              <a:defRPr/>
            </a:pPr>
            <a:fld id="{0DCE8D96-016D-4C5F-B8FB-25D57DD9E94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305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6035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www.census.gov</a:t>
            </a:r>
            <a:r>
              <a:rPr lang="en-US" dirty="0"/>
              <a:t>/</a:t>
            </a:r>
            <a:r>
              <a:rPr lang="en-US" dirty="0" err="1"/>
              <a:t>quickfacts</a:t>
            </a:r>
            <a:r>
              <a:rPr lang="en-US" dirty="0"/>
              <a:t>/fact/table/ca#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305">
              <a:defRPr/>
            </a:pPr>
            <a:fld id="{0DCE8D96-016D-4C5F-B8FB-25D57DD9E94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305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389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E59F3-EAB3-5D48-8BAF-CBD48411D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7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E59F3-EAB3-5D48-8BAF-CBD48411D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2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305">
              <a:defRPr/>
            </a:pPr>
            <a:fld id="{0DCE8D96-016D-4C5F-B8FB-25D57DD9E94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305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518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2FD6-0815-F649-AAA6-F4A49396E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845BA-5C07-6440-B999-78959F46A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E8A71-1EF9-414B-8D44-7B8D8694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904B-2A65-364B-9C3F-1D30B85F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12407-B83C-E44F-BDC3-46717EF2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2B19-0354-3940-8A51-7F5FA6ED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B8420-06FD-8D41-9343-A2708D3E1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D71C8-CAD8-3A4E-A3F1-B09581E0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DE198-F143-1B43-8D17-70299FE4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A7B3A-48E5-334B-9CA2-6D3D70B4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3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9C126E-F77A-D244-8070-29B38FED5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E8A79-91FD-1C44-964C-6A338D2B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B6899-ECFA-7C4C-8CC2-F7BCEF2D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D4C3D-5933-8047-8BB0-8A0C2A70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E3FA2-9402-1B44-93A1-B00FB602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45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4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1977-7E33-A448-B995-995695A3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08766-3D48-8947-871D-F0B89B8F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1989-9156-0644-8640-FCDF4F32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A155C-1A16-3742-B235-FC71FB80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6E1F7-DF7D-5941-920C-1BBCF6AF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3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EE42-476E-6448-B76D-D697CCBD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6D932-7CF4-B746-A3C8-165AFE71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0D2C4-C279-F94F-8BB1-BAFEA259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60A08-4984-474E-BD88-4D50FB69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C9FC4-B8E8-5B4E-BCA0-F1162FCF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0E78-C503-1E43-BE71-BA4C4FD9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40A2-57F3-F74F-8490-627653155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04E95-4E84-1341-BA9C-DB44B221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89A6-A975-544E-9C33-93D66B83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76FE2-90DF-EC44-A71D-DA385218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F44AC-465D-FF4B-816F-78DC798D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3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1C10-4C4B-824F-872B-B3AEDDC1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0580A-8BAC-2942-8F2F-BE915D2A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70557-14CF-C74B-94A8-383461CE0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30EBF-AEFE-344B-A7F3-BD1CAAAF6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D676B-FF49-474E-8774-B089A3940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3BEE1-8BED-6049-914D-59AE1EE7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458FF8-B441-CB4F-BC74-21E017FC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5C829-79EB-9E49-B98D-F36FAFB1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9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031E-8EBA-6A41-9661-CE04944A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D1791-8293-BD42-8DE7-420BBAC5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BDC33-1597-8B47-A589-B289726F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35B76-9613-6F41-AB9A-86284B92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04528-3057-5842-961A-7742FE32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6E8DE-888C-B746-86A9-B71F5ACB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90C69-E97C-EE42-8F67-C78AFAE7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0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247-C810-C947-AB32-48FF5816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58F2-A950-EB44-B61D-AD12A5DFB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79D57-4F4A-E742-A946-A5830D23E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45A38-857E-5E4A-B539-77A6478D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24EBB-0377-3E4A-BB27-3B0716B0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F7538-F0CD-E341-9A84-8EC491A6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4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6A3-FEFF-B04C-BE5C-F5FAA260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BC5BC-3550-B847-A5A4-473304E53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77DAF-D6DC-7440-9B7E-7899C6E2A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FB58-48AD-CD45-83D3-768D81B5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84E6C-5385-9B4E-A228-6F935A14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067D8-1F59-0147-ADBF-E846E273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C20EA-271E-464F-B45B-1B8CF19A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7BB9B-49EB-8544-A4DE-3BE6E7101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5F1B-86E3-8845-BC30-AB6BF7725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F9260-328D-8943-91CE-64E1C710D87A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26A8-EB7D-8048-AD72-DD1C5034A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40D88-41BD-604D-8945-80C661319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772A7-7077-BF40-8855-F70E7BD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03500E-72D3-4C34-BC90-78F01CA39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9213" y="1864391"/>
            <a:ext cx="8107680" cy="293112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4800" b="1" dirty="0"/>
              <a:t>Faculty Diversification:  Beyond Awareness to Action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Daisy Gonzales, CCCCO Deputy Chancellor</a:t>
            </a:r>
          </a:p>
          <a:p>
            <a:r>
              <a:rPr lang="en-US" dirty="0"/>
              <a:t>John Stanskas, ASCCC President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8863D-4056-FD47-9EC0-D22AE9B09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17" y="5257800"/>
            <a:ext cx="4367137" cy="1000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D14115-55FB-7D46-BEEB-BA42238B3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374" y="4993609"/>
            <a:ext cx="1528676" cy="1528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B31D4B-C526-8B4F-8F06-26337100B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55" y="1973474"/>
            <a:ext cx="2604558" cy="20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6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BOG Taskforce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Co-Chair: Dr. Daisy Gonzales, Deputy Chancellor CCCCO</a:t>
            </a:r>
          </a:p>
          <a:p>
            <a:pPr lvl="0"/>
            <a:r>
              <a:rPr lang="en-US" dirty="0"/>
              <a:t>Co-Chair: John Stanskas, President ASCCC</a:t>
            </a:r>
          </a:p>
          <a:p>
            <a:pPr lvl="0"/>
            <a:r>
              <a:rPr lang="en-US" dirty="0"/>
              <a:t>Hildy Aguinaldo, Board of Governors  </a:t>
            </a:r>
          </a:p>
          <a:p>
            <a:pPr lvl="0"/>
            <a:r>
              <a:rPr lang="en-US" dirty="0"/>
              <a:t>Alexis Zaragoza, Board of Governors </a:t>
            </a:r>
          </a:p>
          <a:p>
            <a:pPr lvl="0"/>
            <a:r>
              <a:rPr lang="en-US" dirty="0"/>
              <a:t>Mayra Cruz, ASCCC</a:t>
            </a:r>
          </a:p>
          <a:p>
            <a:pPr lvl="0"/>
            <a:r>
              <a:rPr lang="en-US" dirty="0"/>
              <a:t>Dr. Edward Bush, League CEO Board</a:t>
            </a:r>
          </a:p>
          <a:p>
            <a:pPr lvl="0"/>
            <a:r>
              <a:rPr lang="en-US" dirty="0"/>
              <a:t>Dr. Martha Garcia, League CEO Board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Marisa Perez, League Trustee Board</a:t>
            </a:r>
          </a:p>
          <a:p>
            <a:pPr lvl="0"/>
            <a:r>
              <a:rPr lang="en-US" dirty="0"/>
              <a:t>Loren Steck, League Trustee Board </a:t>
            </a:r>
          </a:p>
          <a:p>
            <a:pPr lvl="0"/>
            <a:r>
              <a:rPr lang="en-US" dirty="0"/>
              <a:t>Irma Ramos, ACHRO</a:t>
            </a:r>
          </a:p>
          <a:p>
            <a:pPr lvl="0"/>
            <a:r>
              <a:rPr lang="en-US" dirty="0"/>
              <a:t>Greg Smith, ACHRO</a:t>
            </a:r>
          </a:p>
          <a:p>
            <a:pPr lvl="0"/>
            <a:r>
              <a:rPr lang="en-US" dirty="0"/>
              <a:t>Fermin Villegas, CCCCO</a:t>
            </a:r>
          </a:p>
          <a:p>
            <a:pPr lvl="0"/>
            <a:r>
              <a:rPr lang="en-US" dirty="0"/>
              <a:t>Ebony Lopez, CCCCO</a:t>
            </a:r>
          </a:p>
          <a:p>
            <a:pPr lvl="0"/>
            <a:r>
              <a:rPr lang="en-US" dirty="0"/>
              <a:t>Nadia Leal-Carrillo, Success Center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60733-3C22-7148-8800-C6C796E1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5467165"/>
            <a:ext cx="4001265" cy="12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0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176" y="245643"/>
            <a:ext cx="4977976" cy="4772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Timeline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9879C6A-24FD-8146-9619-E04DEE0D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693171"/>
            <a:ext cx="3661831" cy="14918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240" y="968490"/>
            <a:ext cx="6685280" cy="564386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May 17 In-Person Meeting </a:t>
            </a:r>
            <a:r>
              <a:rPr lang="en-US" dirty="0">
                <a:solidFill>
                  <a:srgbClr val="000000"/>
                </a:solidFill>
              </a:rPr>
              <a:t>(Location: Chancellor’s Office)</a:t>
            </a:r>
          </a:p>
          <a:p>
            <a:r>
              <a:rPr lang="en-US" b="1" dirty="0">
                <a:solidFill>
                  <a:srgbClr val="000000"/>
                </a:solidFill>
              </a:rPr>
              <a:t>June 24 In-Person Meeting </a:t>
            </a:r>
            <a:r>
              <a:rPr lang="en-US" dirty="0">
                <a:solidFill>
                  <a:srgbClr val="000000"/>
                </a:solidFill>
              </a:rPr>
              <a:t>(Location: TBD)</a:t>
            </a:r>
          </a:p>
          <a:p>
            <a:r>
              <a:rPr lang="en-US" b="1" dirty="0">
                <a:solidFill>
                  <a:srgbClr val="000000"/>
                </a:solidFill>
              </a:rPr>
              <a:t>July 19 In-Person Meeting</a:t>
            </a:r>
            <a:r>
              <a:rPr lang="en-US" dirty="0">
                <a:solidFill>
                  <a:srgbClr val="000000"/>
                </a:solidFill>
              </a:rPr>
              <a:t> (Location: TBD)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</a:rPr>
              <a:t>*August 15 Consultation Council (Location: Chancellor’s Office)</a:t>
            </a:r>
          </a:p>
          <a:p>
            <a:r>
              <a:rPr lang="en-US" b="1" dirty="0">
                <a:solidFill>
                  <a:srgbClr val="000000"/>
                </a:solidFill>
              </a:rPr>
              <a:t>August 22 In-person Meeting</a:t>
            </a:r>
            <a:r>
              <a:rPr lang="en-US" dirty="0">
                <a:solidFill>
                  <a:srgbClr val="000000"/>
                </a:solidFill>
              </a:rPr>
              <a:t> (Location: Chancellor’s Office)</a:t>
            </a:r>
          </a:p>
          <a:p>
            <a:r>
              <a:rPr lang="en-US" b="1" dirty="0">
                <a:solidFill>
                  <a:srgbClr val="000000"/>
                </a:solidFill>
              </a:rPr>
              <a:t>September 4- Conference Call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</a:rPr>
              <a:t>*September 16-17 Board of Governors Meeting (Location: Riverside City College)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9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652" y="365125"/>
            <a:ext cx="3795148" cy="6711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Work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" y="609600"/>
            <a:ext cx="7335132" cy="5567363"/>
          </a:xfrm>
        </p:spPr>
        <p:txBody>
          <a:bodyPr>
            <a:noAutofit/>
          </a:bodyPr>
          <a:lstStyle/>
          <a:p>
            <a:r>
              <a:rPr lang="en-US" dirty="0"/>
              <a:t>EEO Plans review by researchers and the EEO and Statewide Advisory (CO) </a:t>
            </a:r>
          </a:p>
          <a:p>
            <a:r>
              <a:rPr lang="en-US" dirty="0"/>
              <a:t>Review of diversity and EEO literature and other system approaches that may require regulatory changes (CO)</a:t>
            </a:r>
          </a:p>
          <a:p>
            <a:r>
              <a:rPr lang="en-US" dirty="0"/>
              <a:t>Evaluation of EEO requirements (CO, ACHRO, ASCCC, others)</a:t>
            </a:r>
          </a:p>
          <a:p>
            <a:r>
              <a:rPr lang="en-US" dirty="0"/>
              <a:t>Evaluation of minimum qualifications for faculty specifically the second criteria (ASCCC)  </a:t>
            </a:r>
          </a:p>
          <a:p>
            <a:pPr marL="457200" lvl="1" indent="0">
              <a:buNone/>
            </a:pPr>
            <a:r>
              <a:rPr lang="en-US" sz="2800" i="1" dirty="0"/>
              <a:t>Must have sensitivity to and understanding of the diverse academic, socioeconomic, cultural, disability, and ethnic backgrounds of community college students</a:t>
            </a:r>
          </a:p>
        </p:txBody>
      </p:sp>
      <p:pic>
        <p:nvPicPr>
          <p:cNvPr id="4" name="Picture 3" descr="A picture containing writing implement, pencil, stationary&#10;&#10;Description automatically generated">
            <a:extLst>
              <a:ext uri="{FF2B5EF4-FFF2-40B4-BE49-F238E27FC236}">
                <a16:creationId xmlns:a16="http://schemas.microsoft.com/office/drawing/2014/main" id="{09714011-BAA8-5946-B19F-88B0FACE2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12" r="5563" b="2"/>
          <a:stretch/>
        </p:blipFill>
        <p:spPr>
          <a:xfrm>
            <a:off x="7992976" y="1904281"/>
            <a:ext cx="337481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7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b="1" dirty="0"/>
              <a:t>We Want Your Input!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4A1B4-0FB5-E64A-81FA-52EA9154E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65" r="23677" b="1"/>
          <a:stretch/>
        </p:blipFill>
        <p:spPr>
          <a:xfrm>
            <a:off x="1000434" y="1904283"/>
            <a:ext cx="3173564" cy="34488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658" y="1077277"/>
            <a:ext cx="7338142" cy="5415597"/>
          </a:xfrm>
        </p:spPr>
        <p:txBody>
          <a:bodyPr>
            <a:normAutofit/>
          </a:bodyPr>
          <a:lstStyle/>
          <a:p>
            <a:r>
              <a:rPr lang="en-US" sz="3200" dirty="0"/>
              <a:t>What programs or practices currently exist at your college that should be supported and scaled statewide? </a:t>
            </a:r>
          </a:p>
          <a:p>
            <a:r>
              <a:rPr lang="en-US" sz="3200" dirty="0"/>
              <a:t>What are some of the challenges in your campus to promote faculty diversity? </a:t>
            </a:r>
          </a:p>
          <a:p>
            <a:r>
              <a:rPr lang="en-US" sz="3200" dirty="0"/>
              <a:t>What support do you need from the Chancellor’s Office and the ASCCC to affect change? </a:t>
            </a:r>
          </a:p>
          <a:p>
            <a:r>
              <a:rPr lang="en-US" sz="3200" dirty="0"/>
              <a:t>What specific recommendation(s) would you like to see out of a BOG Taskforce? 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234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Thank You!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96F3BD5-524D-FF48-83DF-EDC380B3B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2609" r="5497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91AE0-06A6-7D45-B6EF-202481F3E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15901" r="1" b="1309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0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Overview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A629B-992A-9942-A4CD-6366A1977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l="24723" r="24161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I.  Awareness and Identifying the Issue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II.  Aspirational Goal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III. Board of Governors Diversity Taskforce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IV.  Input from you!  </a:t>
            </a:r>
          </a:p>
        </p:txBody>
      </p:sp>
    </p:spTree>
    <p:extLst>
      <p:ext uri="{BB962C8B-B14F-4D97-AF65-F5344CB8AC3E}">
        <p14:creationId xmlns:p14="http://schemas.microsoft.com/office/powerpoint/2010/main" val="18975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16549" y="290905"/>
            <a:ext cx="10078282" cy="62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4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A97F-FC29-402D-9AA0-43928897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145428"/>
            <a:ext cx="5033790" cy="1325563"/>
          </a:xfrm>
        </p:spPr>
        <p:txBody>
          <a:bodyPr/>
          <a:lstStyle/>
          <a:p>
            <a:r>
              <a:rPr lang="en-US" b="1" dirty="0"/>
              <a:t>Full Time Faculty –    Fall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CF1D-3A75-4C6A-86F1-0209BD5F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690689"/>
            <a:ext cx="5462954" cy="463977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55% Female		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5.88% 	African American</a:t>
            </a:r>
          </a:p>
          <a:p>
            <a:pPr marL="0" indent="0">
              <a:buNone/>
            </a:pPr>
            <a:r>
              <a:rPr lang="en-US" sz="3200" dirty="0"/>
              <a:t>16.63%	Hispanic</a:t>
            </a:r>
          </a:p>
          <a:p>
            <a:pPr marL="0" indent="0">
              <a:buNone/>
            </a:pPr>
            <a:r>
              <a:rPr lang="en-US" sz="3200" dirty="0"/>
              <a:t>0.64%	Native American</a:t>
            </a:r>
          </a:p>
          <a:p>
            <a:pPr marL="0" indent="0">
              <a:buNone/>
            </a:pPr>
            <a:r>
              <a:rPr lang="en-US" sz="3200" dirty="0"/>
              <a:t>0.48%	Pacific Islander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F95963-F256-4616-8F97-82A14C0FF7EC}"/>
              </a:ext>
            </a:extLst>
          </p:cNvPr>
          <p:cNvSpPr txBox="1">
            <a:spLocks/>
          </p:cNvSpPr>
          <p:nvPr/>
        </p:nvSpPr>
        <p:spPr>
          <a:xfrm>
            <a:off x="6096000" y="225741"/>
            <a:ext cx="50337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Students -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Fall 2018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75CF43-C227-C74F-88FB-FF624CEC5853}"/>
              </a:ext>
            </a:extLst>
          </p:cNvPr>
          <p:cNvSpPr txBox="1">
            <a:spLocks/>
          </p:cNvSpPr>
          <p:nvPr/>
        </p:nvSpPr>
        <p:spPr>
          <a:xfrm>
            <a:off x="6096000" y="1742888"/>
            <a:ext cx="5462954" cy="4639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54% Female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5.59% 	African American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46.21%	Hispanic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0.45%	Native American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0.39%	Pacific Islander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BB1B2-8A0D-F44F-B4F2-412ADD292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389" y="5356360"/>
            <a:ext cx="5101389" cy="15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A97F-FC29-402D-9AA0-43928897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145428"/>
            <a:ext cx="5033790" cy="1325563"/>
          </a:xfrm>
        </p:spPr>
        <p:txBody>
          <a:bodyPr/>
          <a:lstStyle/>
          <a:p>
            <a:r>
              <a:rPr lang="en-US" b="1" dirty="0"/>
              <a:t>Full Time Faculty –    Fall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CF1D-3A75-4C6A-86F1-0209BD5F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690689"/>
            <a:ext cx="5462954" cy="31097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55% Female		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5.88% 	African American</a:t>
            </a:r>
          </a:p>
          <a:p>
            <a:pPr marL="0" indent="0">
              <a:buNone/>
            </a:pPr>
            <a:r>
              <a:rPr lang="en-US" sz="3200" dirty="0"/>
              <a:t>16.63%	Hispanic</a:t>
            </a:r>
          </a:p>
          <a:p>
            <a:pPr marL="0" indent="0">
              <a:buNone/>
            </a:pPr>
            <a:r>
              <a:rPr lang="en-US" sz="3200" dirty="0"/>
              <a:t>0.64%	Native American</a:t>
            </a:r>
          </a:p>
          <a:p>
            <a:pPr marL="0" indent="0">
              <a:buNone/>
            </a:pPr>
            <a:r>
              <a:rPr lang="en-US" sz="3200" dirty="0"/>
              <a:t>0.48%	Pacific Islander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F95963-F256-4616-8F97-82A14C0FF7EC}"/>
              </a:ext>
            </a:extLst>
          </p:cNvPr>
          <p:cNvSpPr txBox="1">
            <a:spLocks/>
          </p:cNvSpPr>
          <p:nvPr/>
        </p:nvSpPr>
        <p:spPr>
          <a:xfrm>
            <a:off x="6245060" y="475338"/>
            <a:ext cx="50337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 Time Faculty – Fall 2018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75CF43-C227-C74F-88FB-FF624CEC5853}"/>
              </a:ext>
            </a:extLst>
          </p:cNvPr>
          <p:cNvSpPr txBox="1">
            <a:spLocks/>
          </p:cNvSpPr>
          <p:nvPr/>
        </p:nvSpPr>
        <p:spPr>
          <a:xfrm>
            <a:off x="6096000" y="1742888"/>
            <a:ext cx="5462954" cy="3329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52% Female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5.40% 	African American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15.27%	Hispanic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0.60%	Native American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0.47%	Pacific Islander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F6819-8087-A848-94B7-B0B4468FE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63" y="5072339"/>
            <a:ext cx="5197642" cy="171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A97F-FC29-402D-9AA0-43928897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145428"/>
            <a:ext cx="5033790" cy="1325563"/>
          </a:xfrm>
        </p:spPr>
        <p:txBody>
          <a:bodyPr/>
          <a:lstStyle/>
          <a:p>
            <a:r>
              <a:rPr lang="en-US" b="1" dirty="0"/>
              <a:t>Full Time Faculty –    Fall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CF1D-3A75-4C6A-86F1-0209BD5F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690689"/>
            <a:ext cx="5462954" cy="3170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55% Female		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5.88% 	African American</a:t>
            </a:r>
          </a:p>
          <a:p>
            <a:pPr marL="0" indent="0">
              <a:buNone/>
            </a:pPr>
            <a:r>
              <a:rPr lang="en-US" sz="3200" dirty="0"/>
              <a:t>16.63%	Hispanic</a:t>
            </a:r>
          </a:p>
          <a:p>
            <a:pPr marL="0" indent="0">
              <a:buNone/>
            </a:pPr>
            <a:r>
              <a:rPr lang="en-US" sz="3200" dirty="0"/>
              <a:t>0.64%	Native American</a:t>
            </a:r>
          </a:p>
          <a:p>
            <a:pPr marL="0" indent="0">
              <a:buNone/>
            </a:pPr>
            <a:r>
              <a:rPr lang="en-US" sz="3200" dirty="0"/>
              <a:t>0.48%	Pacific Islander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F95963-F256-4616-8F97-82A14C0FF7EC}"/>
              </a:ext>
            </a:extLst>
          </p:cNvPr>
          <p:cNvSpPr txBox="1">
            <a:spLocks/>
          </p:cNvSpPr>
          <p:nvPr/>
        </p:nvSpPr>
        <p:spPr>
          <a:xfrm>
            <a:off x="5801193" y="225741"/>
            <a:ext cx="6130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California Census Estimate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July 2018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75CF43-C227-C74F-88FB-FF624CEC5853}"/>
              </a:ext>
            </a:extLst>
          </p:cNvPr>
          <p:cNvSpPr txBox="1">
            <a:spLocks/>
          </p:cNvSpPr>
          <p:nvPr/>
        </p:nvSpPr>
        <p:spPr>
          <a:xfrm>
            <a:off x="6096000" y="1742888"/>
            <a:ext cx="5462954" cy="32850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50.3% Female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6.5% 		African American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39.1%	Hispanic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1.6%		Native American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0.5%		Pacific Islander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BAD56-9C1F-714E-8490-0C3D2C517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663" y="5052342"/>
            <a:ext cx="6176810" cy="15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039" y="39147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Aspirational Goal 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object, colorful, indoor&#10;&#10;Description automatically generated">
            <a:extLst>
              <a:ext uri="{FF2B5EF4-FFF2-40B4-BE49-F238E27FC236}">
                <a16:creationId xmlns:a16="http://schemas.microsoft.com/office/drawing/2014/main" id="{1E6A37E7-A9F2-6446-B0D8-D90791BDB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l="27800" r="18696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1909012"/>
            <a:ext cx="4977578" cy="4572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Our focus this year has been on the racial and ethnic diversity of faculty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The overall goal of our institutions is for our employees to reflect the diversity of the communities we serve</a:t>
            </a:r>
          </a:p>
        </p:txBody>
      </p:sp>
    </p:spTree>
    <p:extLst>
      <p:ext uri="{BB962C8B-B14F-4D97-AF65-F5344CB8AC3E}">
        <p14:creationId xmlns:p14="http://schemas.microsoft.com/office/powerpoint/2010/main" val="405941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60" y="175151"/>
            <a:ext cx="8310880" cy="8611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BOG Diversity Taskforce Scope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8966C-A22F-0849-9C02-27F48696C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49" y="2747929"/>
            <a:ext cx="3661831" cy="13823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528" y="1475474"/>
            <a:ext cx="7508912" cy="50246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At the November 2018 Board meeting, the BOG requested that the Chancellor’s Office create a taskforce (separate from the Statewide EEO and Diversity Advisory) to provide the Board with recommendations on the following: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utility of adding a 7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statewide goal related to system-wide diversity (i.e. faculty, staff, administrators).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If added as a 7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goal, the appropriate numerical goal and timeline.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Recommendations on the structural changes, policies, practices and tools the system will need to make progress on the goal.</a:t>
            </a:r>
          </a:p>
        </p:txBody>
      </p:sp>
    </p:spTree>
    <p:extLst>
      <p:ext uri="{BB962C8B-B14F-4D97-AF65-F5344CB8AC3E}">
        <p14:creationId xmlns:p14="http://schemas.microsoft.com/office/powerpoint/2010/main" val="290692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A97F-FC29-402D-9AA0-43928897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3790" cy="1325563"/>
          </a:xfrm>
        </p:spPr>
        <p:txBody>
          <a:bodyPr/>
          <a:lstStyle/>
          <a:p>
            <a:r>
              <a:rPr lang="en-US" b="1" dirty="0"/>
              <a:t>System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CF1D-3A75-4C6A-86F1-0209BD5F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690689"/>
            <a:ext cx="6516502" cy="46397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Increase credential obtainment by 20%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transfer by 35% to UC and CSU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Decrease unit obtainment for a degree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employment for CTE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Reduce and erase equity gaps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Reduce regional gaps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A2FB3F4-13A7-4154-8012-5B5EAAD61924}"/>
              </a:ext>
            </a:extLst>
          </p:cNvPr>
          <p:cNvSpPr/>
          <p:nvPr/>
        </p:nvSpPr>
        <p:spPr>
          <a:xfrm>
            <a:off x="7149548" y="1470991"/>
            <a:ext cx="288235" cy="3863819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0DE60-0E8B-4B55-B705-FA79BE07834E}"/>
              </a:ext>
            </a:extLst>
          </p:cNvPr>
          <p:cNvSpPr txBox="1"/>
          <p:nvPr/>
        </p:nvSpPr>
        <p:spPr>
          <a:xfrm>
            <a:off x="7666892" y="1575331"/>
            <a:ext cx="4396153" cy="446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Focus on students’ goals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Design and decide with the student in mind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solidFill>
                  <a:srgbClr val="53575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Pair high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expectations and high support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Evidence-based decisions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Own student performance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Enable innovation and action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Cross-system partnership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F95963-F256-4616-8F97-82A14C0FF7EC}"/>
              </a:ext>
            </a:extLst>
          </p:cNvPr>
          <p:cNvSpPr txBox="1">
            <a:spLocks/>
          </p:cNvSpPr>
          <p:nvPr/>
        </p:nvSpPr>
        <p:spPr>
          <a:xfrm>
            <a:off x="7485881" y="353813"/>
            <a:ext cx="38679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Commitments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ABF296-2850-0B4B-9AFD-CA3DA1F0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4150607"/>
            <a:ext cx="2801187" cy="26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670</Words>
  <Application>Microsoft Macintosh PowerPoint</Application>
  <PresentationFormat>Widescreen</PresentationFormat>
  <Paragraphs>131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Source Sans Pro</vt:lpstr>
      <vt:lpstr>Office Theme</vt:lpstr>
      <vt:lpstr>PowerPoint Presentation</vt:lpstr>
      <vt:lpstr>Overview</vt:lpstr>
      <vt:lpstr>PowerPoint Presentation</vt:lpstr>
      <vt:lpstr>Full Time Faculty –    Fall 2018</vt:lpstr>
      <vt:lpstr>Full Time Faculty –    Fall 2018</vt:lpstr>
      <vt:lpstr>Full Time Faculty –    Fall 2018</vt:lpstr>
      <vt:lpstr>Aspirational Goal </vt:lpstr>
      <vt:lpstr>BOG Diversity Taskforce Scope</vt:lpstr>
      <vt:lpstr>System Goals</vt:lpstr>
      <vt:lpstr>BOG Taskforce members</vt:lpstr>
      <vt:lpstr>Timeline </vt:lpstr>
      <vt:lpstr>The Work Ahead</vt:lpstr>
      <vt:lpstr>We Want Your Input!</vt:lpstr>
      <vt:lpstr>     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Stanskas, Peter-John</dc:creator>
  <cp:lastModifiedBy>Stanskas, Peter-John</cp:lastModifiedBy>
  <cp:revision>1</cp:revision>
  <dcterms:created xsi:type="dcterms:W3CDTF">2019-04-10T02:17:54Z</dcterms:created>
  <dcterms:modified xsi:type="dcterms:W3CDTF">2019-04-10T02:20:16Z</dcterms:modified>
</cp:coreProperties>
</file>