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0" r:id="rId2"/>
  </p:sldMasterIdLst>
  <p:notesMasterIdLst>
    <p:notesMasterId r:id="rId19"/>
  </p:notesMasterIdLst>
  <p:sldIdLst>
    <p:sldId id="256" r:id="rId3"/>
    <p:sldId id="257" r:id="rId4"/>
    <p:sldId id="270" r:id="rId5"/>
    <p:sldId id="272" r:id="rId6"/>
    <p:sldId id="271" r:id="rId7"/>
    <p:sldId id="258" r:id="rId8"/>
    <p:sldId id="259" r:id="rId9"/>
    <p:sldId id="260" r:id="rId10"/>
    <p:sldId id="261" r:id="rId11"/>
    <p:sldId id="263" r:id="rId12"/>
    <p:sldId id="273" r:id="rId13"/>
    <p:sldId id="268" r:id="rId14"/>
    <p:sldId id="269" r:id="rId15"/>
    <p:sldId id="267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7" autoAdjust="0"/>
    <p:restoredTop sz="77601" autoAdjust="0"/>
  </p:normalViewPr>
  <p:slideViewPr>
    <p:cSldViewPr snapToGrid="0">
      <p:cViewPr>
        <p:scale>
          <a:sx n="100" d="100"/>
          <a:sy n="100" d="100"/>
        </p:scale>
        <p:origin x="688" y="-4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BDBFB-C802-44FF-A7D4-DDD20FE4599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7D3403-60CB-4000-AA6A-199B6A3718AD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⬇</a:t>
          </a:r>
          <a:r>
            <a:rPr lang="en-US" sz="20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State funding, </a:t>
          </a:r>
          <a:br>
            <a:rPr lang="en-US" sz="20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</a:br>
          <a:r>
            <a:rPr lang="en-US" sz="24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For-profits</a:t>
          </a:r>
          <a:endParaRPr lang="en-US" sz="1800" dirty="0">
            <a:solidFill>
              <a:srgbClr val="0070C0"/>
            </a:solidFill>
          </a:endParaRPr>
        </a:p>
      </dgm:t>
    </dgm:pt>
    <dgm:pt modelId="{F6E0399F-D48A-4D6E-AA78-174F5ABCF7FA}" type="parTrans" cxnId="{F49D60FB-1C25-43CD-B82C-96CA78FADC8C}">
      <dgm:prSet/>
      <dgm:spPr/>
      <dgm:t>
        <a:bodyPr/>
        <a:lstStyle/>
        <a:p>
          <a:endParaRPr lang="en-US"/>
        </a:p>
      </dgm:t>
    </dgm:pt>
    <dgm:pt modelId="{2095142E-02D8-4318-A366-8BB77CA05FE4}" type="sibTrans" cxnId="{F49D60FB-1C25-43CD-B82C-96CA78FADC8C}">
      <dgm:prSet/>
      <dgm:spPr/>
      <dgm:t>
        <a:bodyPr/>
        <a:lstStyle/>
        <a:p>
          <a:endParaRPr lang="en-US"/>
        </a:p>
      </dgm:t>
    </dgm:pt>
    <dgm:pt modelId="{87627248-156E-4AE4-A95E-E84513DE4945}">
      <dgm:prSet phldrT="[Text]" custT="1"/>
      <dgm:spPr/>
      <dgm:t>
        <a:bodyPr/>
        <a:lstStyle/>
        <a:p>
          <a:r>
            <a:rPr lang="en-US" sz="1800" dirty="0" smtClean="0">
              <a:latin typeface="Yu Gothic UI Semibold" panose="020B0700000000000000" pitchFamily="34" charset="-128"/>
              <a:ea typeface="Yu Gothic UI Semibold" panose="020B0700000000000000" pitchFamily="34" charset="-128"/>
            </a:rPr>
            <a:t>	</a:t>
          </a:r>
          <a:r>
            <a:rPr lang="en-US" sz="24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Tuition, </a:t>
          </a:r>
          <a:r>
            <a:rPr lang="en-US" sz="24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Student debt, </a:t>
          </a:r>
          <a:r>
            <a:rPr lang="en-US" sz="24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Political ill will </a:t>
          </a:r>
          <a:endParaRPr lang="en-US" sz="1800" dirty="0">
            <a:solidFill>
              <a:srgbClr val="0070C0"/>
            </a:solidFill>
            <a:latin typeface="Yu Gothic UI Semibold" panose="020B0700000000000000" pitchFamily="34" charset="-128"/>
            <a:ea typeface="Yu Gothic UI Semibold" panose="020B0700000000000000" pitchFamily="34" charset="-128"/>
          </a:endParaRPr>
        </a:p>
      </dgm:t>
    </dgm:pt>
    <dgm:pt modelId="{948E0E4F-6A68-4203-9D0D-E89B70050F16}" type="parTrans" cxnId="{334F59C8-9835-4D01-A7C0-EF3FD7D7DD5F}">
      <dgm:prSet/>
      <dgm:spPr/>
      <dgm:t>
        <a:bodyPr/>
        <a:lstStyle/>
        <a:p>
          <a:endParaRPr lang="en-US"/>
        </a:p>
      </dgm:t>
    </dgm:pt>
    <dgm:pt modelId="{BEDE495A-B073-4AD4-BAC4-B8D27E67BB85}" type="sibTrans" cxnId="{334F59C8-9835-4D01-A7C0-EF3FD7D7DD5F}">
      <dgm:prSet/>
      <dgm:spPr/>
      <dgm:t>
        <a:bodyPr/>
        <a:lstStyle/>
        <a:p>
          <a:endParaRPr lang="en-US"/>
        </a:p>
      </dgm:t>
    </dgm:pt>
    <dgm:pt modelId="{86F32F22-DF45-4EAC-ACEF-88562D3A21F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Accountability</a:t>
          </a:r>
        </a:p>
        <a:p>
          <a:pPr>
            <a:spcAft>
              <a:spcPct val="35000"/>
            </a:spcAft>
          </a:pPr>
          <a:r>
            <a:rPr lang="en-US" sz="20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 </a:t>
          </a:r>
          <a:r>
            <a:rPr lang="en-US" sz="24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Regulation</a:t>
          </a:r>
        </a:p>
        <a:p>
          <a:pPr>
            <a:spcAft>
              <a:spcPct val="35000"/>
            </a:spcAft>
          </a:pPr>
          <a:endParaRPr lang="en-US" sz="1800" dirty="0">
            <a:solidFill>
              <a:srgbClr val="0070C0"/>
            </a:solidFill>
            <a:latin typeface="Yu Gothic UI Semibold" panose="020B0700000000000000" pitchFamily="34" charset="-128"/>
            <a:ea typeface="Yu Gothic UI Semibold" panose="020B0700000000000000" pitchFamily="34" charset="-128"/>
          </a:endParaRPr>
        </a:p>
      </dgm:t>
    </dgm:pt>
    <dgm:pt modelId="{C1FCB182-6FB8-47C8-89B2-E0C66C404625}" type="parTrans" cxnId="{FC14DAEC-687D-4F37-BED1-11DCFABD35D5}">
      <dgm:prSet/>
      <dgm:spPr/>
      <dgm:t>
        <a:bodyPr/>
        <a:lstStyle/>
        <a:p>
          <a:endParaRPr lang="en-US"/>
        </a:p>
      </dgm:t>
    </dgm:pt>
    <dgm:pt modelId="{6B697A63-4778-43E7-9E79-DDAE092DDE97}" type="sibTrans" cxnId="{FC14DAEC-687D-4F37-BED1-11DCFABD35D5}">
      <dgm:prSet/>
      <dgm:spPr/>
      <dgm:t>
        <a:bodyPr/>
        <a:lstStyle/>
        <a:p>
          <a:endParaRPr lang="en-US"/>
        </a:p>
      </dgm:t>
    </dgm:pt>
    <dgm:pt modelId="{70005E23-C42C-4963-8990-F4264E36A7DF}">
      <dgm:prSet/>
      <dgm:spPr/>
      <dgm:t>
        <a:bodyPr/>
        <a:lstStyle/>
        <a:p>
          <a:endParaRPr lang="en-US" dirty="0"/>
        </a:p>
      </dgm:t>
    </dgm:pt>
    <dgm:pt modelId="{A94B62F2-2772-4E2C-82F2-81F2579A314C}" type="parTrans" cxnId="{9ED1F598-D7C7-4931-B735-00138AF4F422}">
      <dgm:prSet/>
      <dgm:spPr/>
      <dgm:t>
        <a:bodyPr/>
        <a:lstStyle/>
        <a:p>
          <a:endParaRPr lang="en-US"/>
        </a:p>
      </dgm:t>
    </dgm:pt>
    <dgm:pt modelId="{8485D7A7-8CAB-4513-985C-36F14EB33C63}" type="sibTrans" cxnId="{9ED1F598-D7C7-4931-B735-00138AF4F422}">
      <dgm:prSet/>
      <dgm:spPr/>
      <dgm:t>
        <a:bodyPr/>
        <a:lstStyle/>
        <a:p>
          <a:endParaRPr lang="en-US"/>
        </a:p>
      </dgm:t>
    </dgm:pt>
    <dgm:pt modelId="{CC6DA1E3-AECB-4234-BFA0-864472FCF629}" type="pres">
      <dgm:prSet presAssocID="{B98BDBFB-C802-44FF-A7D4-DDD20FE4599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0B0C9F-BBB2-4B6F-AE76-AED7C2C480D8}" type="pres">
      <dgm:prSet presAssocID="{F47D3403-60CB-4000-AA6A-199B6A3718AD}" presName="Accent1" presStyleCnt="0"/>
      <dgm:spPr/>
    </dgm:pt>
    <dgm:pt modelId="{49C1E536-32D6-407E-AB0B-A9577170BF02}" type="pres">
      <dgm:prSet presAssocID="{F47D3403-60CB-4000-AA6A-199B6A3718AD}" presName="Accent" presStyleLbl="node1" presStyleIdx="0" presStyleCnt="3" custScaleX="167555" custScaleY="83025" custLinFactNeighborX="3936" custLinFactNeighborY="-605"/>
      <dgm:spPr/>
    </dgm:pt>
    <dgm:pt modelId="{E3C30BA8-DBCA-4768-A1BF-B61C38CBB289}" type="pres">
      <dgm:prSet presAssocID="{F47D3403-60CB-4000-AA6A-199B6A3718AD}" presName="Child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CCA47-D42B-4655-AC65-E5C47A2BCA8C}" type="pres">
      <dgm:prSet presAssocID="{F47D3403-60CB-4000-AA6A-199B6A3718AD}" presName="Parent1" presStyleLbl="revTx" presStyleIdx="1" presStyleCnt="4" custScaleX="204628" custScaleY="180748" custLinFactNeighborX="10052" custLinFactNeighborY="104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947F-4121-413C-BFDC-F2C0292D59C6}" type="pres">
      <dgm:prSet presAssocID="{87627248-156E-4AE4-A95E-E84513DE4945}" presName="Accent2" presStyleCnt="0"/>
      <dgm:spPr/>
    </dgm:pt>
    <dgm:pt modelId="{9A43DBBC-198A-4D06-9AEA-1A821A856BCE}" type="pres">
      <dgm:prSet presAssocID="{87627248-156E-4AE4-A95E-E84513DE4945}" presName="Accent" presStyleLbl="node1" presStyleIdx="1" presStyleCnt="3" custScaleX="132500" custScaleY="82638"/>
      <dgm:spPr/>
    </dgm:pt>
    <dgm:pt modelId="{16011C23-BD86-448F-958F-5D5C4976DCB6}" type="pres">
      <dgm:prSet presAssocID="{87627248-156E-4AE4-A95E-E84513DE4945}" presName="Parent2" presStyleLbl="revTx" presStyleIdx="2" presStyleCnt="4" custScaleX="280844" custScaleY="58460" custLinFactNeighborX="11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BE7BD-16BD-4676-9F4C-DA3FA311A161}" type="pres">
      <dgm:prSet presAssocID="{86F32F22-DF45-4EAC-ACEF-88562D3A21F9}" presName="Accent3" presStyleCnt="0"/>
      <dgm:spPr/>
    </dgm:pt>
    <dgm:pt modelId="{F37D27E2-4E7E-44B8-8B4A-BDE3BB6913E4}" type="pres">
      <dgm:prSet presAssocID="{86F32F22-DF45-4EAC-ACEF-88562D3A21F9}" presName="Accent" presStyleLbl="node1" presStyleIdx="2" presStyleCnt="3" custScaleX="167013" custScaleY="76700" custLinFactNeighborX="10706" custLinFactNeighborY="-2378"/>
      <dgm:spPr/>
    </dgm:pt>
    <dgm:pt modelId="{74664A9D-5E5E-4728-85F5-F3DF2542A09E}" type="pres">
      <dgm:prSet presAssocID="{86F32F22-DF45-4EAC-ACEF-88562D3A21F9}" presName="Parent3" presStyleLbl="revTx" presStyleIdx="3" presStyleCnt="4" custScaleX="169217" custScaleY="226538" custLinFactNeighborX="8496" custLinFactNeighborY="80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D1F598-D7C7-4931-B735-00138AF4F422}" srcId="{F47D3403-60CB-4000-AA6A-199B6A3718AD}" destId="{70005E23-C42C-4963-8990-F4264E36A7DF}" srcOrd="0" destOrd="0" parTransId="{A94B62F2-2772-4E2C-82F2-81F2579A314C}" sibTransId="{8485D7A7-8CAB-4513-985C-36F14EB33C63}"/>
    <dgm:cxn modelId="{FC14DAEC-687D-4F37-BED1-11DCFABD35D5}" srcId="{B98BDBFB-C802-44FF-A7D4-DDD20FE45996}" destId="{86F32F22-DF45-4EAC-ACEF-88562D3A21F9}" srcOrd="2" destOrd="0" parTransId="{C1FCB182-6FB8-47C8-89B2-E0C66C404625}" sibTransId="{6B697A63-4778-43E7-9E79-DDAE092DDE97}"/>
    <dgm:cxn modelId="{334F59C8-9835-4D01-A7C0-EF3FD7D7DD5F}" srcId="{B98BDBFB-C802-44FF-A7D4-DDD20FE45996}" destId="{87627248-156E-4AE4-A95E-E84513DE4945}" srcOrd="1" destOrd="0" parTransId="{948E0E4F-6A68-4203-9D0D-E89B70050F16}" sibTransId="{BEDE495A-B073-4AD4-BAC4-B8D27E67BB85}"/>
    <dgm:cxn modelId="{97D1002D-4135-48BA-9204-0A2C5D854DBC}" type="presOf" srcId="{F47D3403-60CB-4000-AA6A-199B6A3718AD}" destId="{C67CCA47-D42B-4655-AC65-E5C47A2BCA8C}" srcOrd="0" destOrd="0" presId="urn:microsoft.com/office/officeart/2009/layout/CircleArrowProcess"/>
    <dgm:cxn modelId="{D5D8F0B4-2DDD-44D1-AC1C-9D7E641046B1}" type="presOf" srcId="{70005E23-C42C-4963-8990-F4264E36A7DF}" destId="{E3C30BA8-DBCA-4768-A1BF-B61C38CBB289}" srcOrd="0" destOrd="0" presId="urn:microsoft.com/office/officeart/2009/layout/CircleArrowProcess"/>
    <dgm:cxn modelId="{F49D60FB-1C25-43CD-B82C-96CA78FADC8C}" srcId="{B98BDBFB-C802-44FF-A7D4-DDD20FE45996}" destId="{F47D3403-60CB-4000-AA6A-199B6A3718AD}" srcOrd="0" destOrd="0" parTransId="{F6E0399F-D48A-4D6E-AA78-174F5ABCF7FA}" sibTransId="{2095142E-02D8-4318-A366-8BB77CA05FE4}"/>
    <dgm:cxn modelId="{3BF03AD6-9D35-4098-B9D8-6F1831AE7AAD}" type="presOf" srcId="{87627248-156E-4AE4-A95E-E84513DE4945}" destId="{16011C23-BD86-448F-958F-5D5C4976DCB6}" srcOrd="0" destOrd="0" presId="urn:microsoft.com/office/officeart/2009/layout/CircleArrowProcess"/>
    <dgm:cxn modelId="{B5BA4461-2BF9-425A-BA4D-DB8715B14072}" type="presOf" srcId="{86F32F22-DF45-4EAC-ACEF-88562D3A21F9}" destId="{74664A9D-5E5E-4728-85F5-F3DF2542A09E}" srcOrd="0" destOrd="0" presId="urn:microsoft.com/office/officeart/2009/layout/CircleArrowProcess"/>
    <dgm:cxn modelId="{68481F57-09A8-4F6C-8524-AB0E4FCEEC90}" type="presOf" srcId="{B98BDBFB-C802-44FF-A7D4-DDD20FE45996}" destId="{CC6DA1E3-AECB-4234-BFA0-864472FCF629}" srcOrd="0" destOrd="0" presId="urn:microsoft.com/office/officeart/2009/layout/CircleArrowProcess"/>
    <dgm:cxn modelId="{C08226D3-3F1C-45ED-A62D-2FA4C66901A4}" type="presParOf" srcId="{CC6DA1E3-AECB-4234-BFA0-864472FCF629}" destId="{9D0B0C9F-BBB2-4B6F-AE76-AED7C2C480D8}" srcOrd="0" destOrd="0" presId="urn:microsoft.com/office/officeart/2009/layout/CircleArrowProcess"/>
    <dgm:cxn modelId="{99092198-8B3C-409B-B0FD-392AA3379D10}" type="presParOf" srcId="{9D0B0C9F-BBB2-4B6F-AE76-AED7C2C480D8}" destId="{49C1E536-32D6-407E-AB0B-A9577170BF02}" srcOrd="0" destOrd="0" presId="urn:microsoft.com/office/officeart/2009/layout/CircleArrowProcess"/>
    <dgm:cxn modelId="{24BDB1A6-EF80-4292-BF99-C3541363E941}" type="presParOf" srcId="{CC6DA1E3-AECB-4234-BFA0-864472FCF629}" destId="{E3C30BA8-DBCA-4768-A1BF-B61C38CBB289}" srcOrd="1" destOrd="0" presId="urn:microsoft.com/office/officeart/2009/layout/CircleArrowProcess"/>
    <dgm:cxn modelId="{DD31AD35-AA08-457D-B254-17D8643497A2}" type="presParOf" srcId="{CC6DA1E3-AECB-4234-BFA0-864472FCF629}" destId="{C67CCA47-D42B-4655-AC65-E5C47A2BCA8C}" srcOrd="2" destOrd="0" presId="urn:microsoft.com/office/officeart/2009/layout/CircleArrowProcess"/>
    <dgm:cxn modelId="{240A17D9-5CA4-49B7-8DE3-D7ADDA8BE97F}" type="presParOf" srcId="{CC6DA1E3-AECB-4234-BFA0-864472FCF629}" destId="{6DFD947F-4121-413C-BFDC-F2C0292D59C6}" srcOrd="3" destOrd="0" presId="urn:microsoft.com/office/officeart/2009/layout/CircleArrowProcess"/>
    <dgm:cxn modelId="{D1D21CDA-CFBE-4231-9E03-7B3B6DEBFCCB}" type="presParOf" srcId="{6DFD947F-4121-413C-BFDC-F2C0292D59C6}" destId="{9A43DBBC-198A-4D06-9AEA-1A821A856BCE}" srcOrd="0" destOrd="0" presId="urn:microsoft.com/office/officeart/2009/layout/CircleArrowProcess"/>
    <dgm:cxn modelId="{7C7CAEEC-3512-4700-8A12-5D31E208DA0A}" type="presParOf" srcId="{CC6DA1E3-AECB-4234-BFA0-864472FCF629}" destId="{16011C23-BD86-448F-958F-5D5C4976DCB6}" srcOrd="4" destOrd="0" presId="urn:microsoft.com/office/officeart/2009/layout/CircleArrowProcess"/>
    <dgm:cxn modelId="{3A953146-DD2F-4090-A63D-D3248BF5F43A}" type="presParOf" srcId="{CC6DA1E3-AECB-4234-BFA0-864472FCF629}" destId="{D14BE7BD-16BD-4676-9F4C-DA3FA311A161}" srcOrd="5" destOrd="0" presId="urn:microsoft.com/office/officeart/2009/layout/CircleArrowProcess"/>
    <dgm:cxn modelId="{1DCFC772-ECC7-484F-AA58-1350F246DEE8}" type="presParOf" srcId="{D14BE7BD-16BD-4676-9F4C-DA3FA311A161}" destId="{F37D27E2-4E7E-44B8-8B4A-BDE3BB6913E4}" srcOrd="0" destOrd="0" presId="urn:microsoft.com/office/officeart/2009/layout/CircleArrowProcess"/>
    <dgm:cxn modelId="{E0ED4B57-AB77-480F-AC99-1221F0BFDAF4}" type="presParOf" srcId="{CC6DA1E3-AECB-4234-BFA0-864472FCF629}" destId="{74664A9D-5E5E-4728-85F5-F3DF2542A09E}" srcOrd="6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1E536-32D6-407E-AB0B-A9577170BF02}">
      <dsp:nvSpPr>
        <dsp:cNvPr id="0" name=""/>
        <dsp:cNvSpPr/>
      </dsp:nvSpPr>
      <dsp:spPr>
        <a:xfrm>
          <a:off x="2077946" y="265763"/>
          <a:ext cx="5150424" cy="255246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30BA8-DBCA-4768-A1BF-B61C38CBB289}">
      <dsp:nvSpPr>
        <dsp:cNvPr id="0" name=""/>
        <dsp:cNvSpPr/>
      </dsp:nvSpPr>
      <dsp:spPr>
        <a:xfrm>
          <a:off x="6069684" y="939854"/>
          <a:ext cx="1844322" cy="1229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 dirty="0"/>
        </a:p>
      </dsp:txBody>
      <dsp:txXfrm>
        <a:off x="6069684" y="939854"/>
        <a:ext cx="1844322" cy="1229990"/>
      </dsp:txXfrm>
    </dsp:sp>
    <dsp:sp modelId="{C67CCA47-D42B-4655-AC65-E5C47A2BCA8C}">
      <dsp:nvSpPr>
        <dsp:cNvPr id="0" name=""/>
        <dsp:cNvSpPr/>
      </dsp:nvSpPr>
      <dsp:spPr>
        <a:xfrm>
          <a:off x="2952789" y="877863"/>
          <a:ext cx="3495232" cy="1543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⬇</a:t>
          </a:r>
          <a:r>
            <a:rPr lang="en-US" sz="20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State funding, </a:t>
          </a:r>
          <a:br>
            <a:rPr lang="en-US" sz="20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</a:br>
          <a:r>
            <a:rPr lang="en-US" sz="24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For-profits</a:t>
          </a:r>
          <a:endParaRPr lang="en-US" sz="1800" kern="1200" dirty="0">
            <a:solidFill>
              <a:srgbClr val="0070C0"/>
            </a:solidFill>
          </a:endParaRPr>
        </a:p>
      </dsp:txBody>
      <dsp:txXfrm>
        <a:off x="2952789" y="877863"/>
        <a:ext cx="3495232" cy="1543300"/>
      </dsp:txXfrm>
    </dsp:sp>
    <dsp:sp modelId="{9A43DBBC-198A-4D06-9AEA-1A821A856BCE}">
      <dsp:nvSpPr>
        <dsp:cNvPr id="0" name=""/>
        <dsp:cNvSpPr/>
      </dsp:nvSpPr>
      <dsp:spPr>
        <a:xfrm>
          <a:off x="1641975" y="2056747"/>
          <a:ext cx="4072879" cy="254057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11C23-BD86-448F-958F-5D5C4976DCB6}">
      <dsp:nvSpPr>
        <dsp:cNvPr id="0" name=""/>
        <dsp:cNvSpPr/>
      </dsp:nvSpPr>
      <dsp:spPr>
        <a:xfrm>
          <a:off x="1300222" y="3087354"/>
          <a:ext cx="4797070" cy="499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Yu Gothic UI Semibold" panose="020B0700000000000000" pitchFamily="34" charset="-128"/>
              <a:ea typeface="Yu Gothic UI Semibold" panose="020B0700000000000000" pitchFamily="34" charset="-128"/>
            </a:rPr>
            <a:t>	</a:t>
          </a:r>
          <a:r>
            <a:rPr lang="en-US" sz="24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Tuition, </a:t>
          </a:r>
          <a:r>
            <a:rPr lang="en-US" sz="24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Student debt, </a:t>
          </a:r>
          <a:r>
            <a:rPr lang="en-US" sz="24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Political ill will </a:t>
          </a:r>
          <a:endParaRPr lang="en-US" sz="1800" kern="1200" dirty="0">
            <a:solidFill>
              <a:srgbClr val="0070C0"/>
            </a:solidFill>
            <a:latin typeface="Yu Gothic UI Semibold" panose="020B0700000000000000" pitchFamily="34" charset="-128"/>
            <a:ea typeface="Yu Gothic UI Semibold" panose="020B0700000000000000" pitchFamily="34" charset="-128"/>
          </a:endParaRPr>
        </a:p>
      </dsp:txBody>
      <dsp:txXfrm>
        <a:off x="1300222" y="3087354"/>
        <a:ext cx="4797070" cy="499155"/>
      </dsp:txXfrm>
    </dsp:sp>
    <dsp:sp modelId="{F37D27E2-4E7E-44B8-8B4A-BDE3BB6913E4}">
      <dsp:nvSpPr>
        <dsp:cNvPr id="0" name=""/>
        <dsp:cNvSpPr/>
      </dsp:nvSpPr>
      <dsp:spPr>
        <a:xfrm>
          <a:off x="2611869" y="4012650"/>
          <a:ext cx="4410698" cy="202640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64A9D-5E5E-4728-85F5-F3DF2542A09E}">
      <dsp:nvSpPr>
        <dsp:cNvPr id="0" name=""/>
        <dsp:cNvSpPr/>
      </dsp:nvSpPr>
      <dsp:spPr>
        <a:xfrm>
          <a:off x="3232677" y="4218113"/>
          <a:ext cx="2890380" cy="1934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Accountability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 </a:t>
          </a:r>
          <a:r>
            <a:rPr lang="en-US" sz="24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⬆</a:t>
          </a:r>
          <a:r>
            <a:rPr lang="en-US" sz="2000" kern="1200" dirty="0" smtClean="0">
              <a:solidFill>
                <a:srgbClr val="0070C0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rPr>
            <a:t>Regulation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rgbClr val="0070C0"/>
            </a:solidFill>
            <a:latin typeface="Yu Gothic UI Semibold" panose="020B0700000000000000" pitchFamily="34" charset="-128"/>
            <a:ea typeface="Yu Gothic UI Semibold" panose="020B0700000000000000" pitchFamily="34" charset="-128"/>
          </a:endParaRPr>
        </a:p>
      </dsp:txBody>
      <dsp:txXfrm>
        <a:off x="3232677" y="4218113"/>
        <a:ext cx="2890380" cy="1934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pPr/>
              <a:t>2/15/17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1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03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6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51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0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1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7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1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44E437-9714-40B4-8042-3825234AB3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2017 ASCCC Accreditation Institute </a:t>
            </a:r>
            <a:r>
              <a:rPr lang="mr-IN" dirty="0" smtClean="0"/>
              <a:t>–</a:t>
            </a:r>
            <a:r>
              <a:rPr lang="en-US" dirty="0" smtClean="0"/>
              <a:t> Napa, CA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E437-9714-40B4-8042-3825234AB3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27CF-BF37-4969-8ADF-3A47A962F15D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2017 ASCCC Accreditation Institute </a:t>
            </a:r>
            <a:r>
              <a:rPr lang="mr-IN" dirty="0" smtClean="0"/>
              <a:t>–</a:t>
            </a:r>
            <a:r>
              <a:rPr lang="en-US" dirty="0" smtClean="0"/>
              <a:t> Napa,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DC8-528C-496E-B79C-0088B173B6C8}" type="datetime1">
              <a:rPr lang="en-US" smtClean="0"/>
              <a:pPr/>
              <a:t>2/15/17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ASCCC Accreditation Institute </a:t>
            </a:r>
            <a:r>
              <a:rPr lang="mr-IN" dirty="0" smtClean="0"/>
              <a:t>–</a:t>
            </a:r>
            <a:r>
              <a:rPr lang="en-US" dirty="0" smtClean="0"/>
              <a:t> Napa, 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3BD9-5110-49E5-B20D-9DB2313D9A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2017 ASCCC Accreditation Institute </a:t>
            </a:r>
            <a:r>
              <a:rPr lang="mr-IN" dirty="0" smtClean="0"/>
              <a:t>–</a:t>
            </a:r>
            <a:r>
              <a:rPr lang="en-US" dirty="0" smtClean="0"/>
              <a:t> Napa,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i="0" kern="1200" dirty="0">
          <a:solidFill>
            <a:srgbClr val="2613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A0D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1A0D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1A0D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1A0D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1A0D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3BD9-5110-49E5-B20D-9DB2313D9A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2017 ASCCC Accreditation Institute </a:t>
            </a:r>
            <a:r>
              <a:rPr lang="mr-IN" dirty="0" smtClean="0"/>
              <a:t>–</a:t>
            </a:r>
            <a:r>
              <a:rPr lang="en-US" dirty="0" smtClean="0"/>
              <a:t> Napa,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3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bruno@sierracollege.edu)" TargetMode="External"/><Relationship Id="rId4" Type="http://schemas.openxmlformats.org/officeDocument/2006/relationships/hyperlink" Target="mailto:cindy.miles@gcccd.edu)" TargetMode="External"/><Relationship Id="rId5" Type="http://schemas.openxmlformats.org/officeDocument/2006/relationships/hyperlink" Target="mailto:rutan_craig@sccollege.edu)" TargetMode="External"/><Relationship Id="rId6" Type="http://schemas.openxmlformats.org/officeDocument/2006/relationships/hyperlink" Target="mailto:rwinn@accjc.org)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collegescorecard.ed.gov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2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Changing Federal Landscape of Accreditation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Julie Bruno, ASCCC President</a:t>
            </a: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Cindy Miles, Chancellor, Grossmont-</a:t>
            </a:r>
            <a:r>
              <a:rPr lang="en-US" b="1" dirty="0" err="1" smtClean="0">
                <a:solidFill>
                  <a:srgbClr val="0070C0"/>
                </a:solidFill>
              </a:rPr>
              <a:t>Cuyamaca</a:t>
            </a:r>
            <a:r>
              <a:rPr lang="en-US" b="1" dirty="0" smtClean="0">
                <a:solidFill>
                  <a:srgbClr val="0070C0"/>
                </a:solidFill>
              </a:rPr>
              <a:t> CCD</a:t>
            </a: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Craig Rutan, ASCCC Accreditation Chair</a:t>
            </a:r>
          </a:p>
          <a:p>
            <a:pPr algn="r"/>
            <a:r>
              <a:rPr lang="en-US" b="1" dirty="0" smtClean="0">
                <a:solidFill>
                  <a:srgbClr val="0070C0"/>
                </a:solidFill>
              </a:rPr>
              <a:t>Richard Winn, Interim President, ACCJC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39" y="5904547"/>
            <a:ext cx="5784321" cy="9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bill - Proposed Reforms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91407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300" b="1" dirty="0" smtClean="0">
                <a:solidFill>
                  <a:srgbClr val="0070C0"/>
                </a:solidFill>
              </a:rPr>
              <a:t>Uniform Standards for Student Achievement 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Currently set locally, submitted to ACCJC - annual Institutional Self Evaluation Report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Proposed standards set by Secretary of Education (retention</a:t>
            </a:r>
            <a:r>
              <a:rPr lang="en-US" dirty="0"/>
              <a:t>, </a:t>
            </a:r>
            <a:r>
              <a:rPr lang="en-US" dirty="0" smtClean="0"/>
              <a:t>graduation, course </a:t>
            </a:r>
            <a:r>
              <a:rPr lang="en-US" dirty="0"/>
              <a:t>completion, cohort default, repayment, transfer, student earnings after graduation, job placement, and </a:t>
            </a:r>
            <a:r>
              <a:rPr lang="en-US" dirty="0" smtClean="0"/>
              <a:t>professional/vocational certification, </a:t>
            </a:r>
            <a:r>
              <a:rPr lang="en-US" dirty="0"/>
              <a:t>licensing examination pass </a:t>
            </a:r>
            <a:r>
              <a:rPr lang="en-US" dirty="0" smtClean="0"/>
              <a:t>rates.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Expanded Powers - USDE (Secretary of Education)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require </a:t>
            </a:r>
            <a:r>
              <a:rPr lang="en-US" dirty="0"/>
              <a:t>accreditors to require specific criteria in their review of </a:t>
            </a:r>
            <a:r>
              <a:rPr lang="en-US" dirty="0" smtClean="0"/>
              <a:t>institutions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Initiate performance-based reviews of accreditors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Sanctions for non-performers, including fines to be paid equally by all institutions under the accrediting agency 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914400" lvl="1" indent="-457200">
              <a:buFont typeface="Arial"/>
              <a:buAutoNum type="arabicPeriod" startAt="2"/>
            </a:pPr>
            <a:endParaRPr lang="en-US" dirty="0"/>
          </a:p>
          <a:p>
            <a:pPr marL="914400" lvl="1" indent="-457200">
              <a:buAutoNum type="arabicPeriod" startAt="2"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ASCCC Accreditation Institute </a:t>
            </a:r>
            <a:r>
              <a:rPr lang="mr-IN" smtClean="0"/>
              <a:t>–</a:t>
            </a:r>
            <a:r>
              <a:rPr lang="en-US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61" y="155693"/>
            <a:ext cx="10833367" cy="856573"/>
          </a:xfrm>
        </p:spPr>
        <p:txBody>
          <a:bodyPr>
            <a:normAutofit/>
          </a:bodyPr>
          <a:lstStyle/>
          <a:p>
            <a:r>
              <a:rPr lang="en-US" dirty="0" smtClean="0"/>
              <a:t>Array of Accreditation Reform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59795">
            <a:off x="30974" y="1210215"/>
            <a:ext cx="4210492" cy="755026"/>
          </a:xfrm>
        </p:spPr>
        <p:txBody>
          <a:bodyPr numCol="1">
            <a:noAutofit/>
          </a:bodyPr>
          <a:lstStyle/>
          <a:p>
            <a:pPr marL="0" lvl="0" indent="0" algn="ct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Sens. Warren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smtClean="0">
                <a:solidFill>
                  <a:schemeClr val="accent1"/>
                </a:solidFill>
              </a:rPr>
              <a:t>Durban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en-US" sz="2000" b="1" dirty="0" smtClean="0">
                <a:solidFill>
                  <a:schemeClr val="accent1"/>
                </a:solidFill>
              </a:rPr>
              <a:t>Schatz- make </a:t>
            </a:r>
            <a:r>
              <a:rPr lang="en-US" sz="2000" b="1" dirty="0">
                <a:solidFill>
                  <a:schemeClr val="accent1"/>
                </a:solidFill>
              </a:rPr>
              <a:t>colleges directly responsible </a:t>
            </a:r>
            <a:r>
              <a:rPr lang="en-US" sz="2000" b="1" dirty="0" smtClean="0">
                <a:solidFill>
                  <a:schemeClr val="accent1"/>
                </a:solidFill>
              </a:rPr>
              <a:t>to USDE, which sets standards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lvl="0" algn="ctr">
              <a:buFontTx/>
              <a:buChar char="-"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ASCCC Accreditation Institute </a:t>
            </a:r>
            <a:r>
              <a:rPr lang="mr-IN" smtClean="0"/>
              <a:t>–</a:t>
            </a:r>
            <a:r>
              <a:rPr lang="en-US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581101">
            <a:off x="8792639" y="1339862"/>
            <a:ext cx="3171160" cy="222194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Sens. </a:t>
            </a:r>
            <a:r>
              <a:rPr lang="en-US" sz="2000" b="1" dirty="0">
                <a:solidFill>
                  <a:srgbClr val="7030A0"/>
                </a:solidFill>
              </a:rPr>
              <a:t>Marco Rubio (R-Fla</a:t>
            </a:r>
            <a:r>
              <a:rPr lang="en-US" sz="2000" b="1" dirty="0" smtClean="0">
                <a:solidFill>
                  <a:srgbClr val="7030A0"/>
                </a:solidFill>
              </a:rPr>
              <a:t>), </a:t>
            </a:r>
            <a:r>
              <a:rPr lang="en-US" sz="2000" b="1" dirty="0">
                <a:solidFill>
                  <a:srgbClr val="7030A0"/>
                </a:solidFill>
              </a:rPr>
              <a:t>Michael Bennet (D-</a:t>
            </a:r>
            <a:r>
              <a:rPr lang="en-US" sz="2000" b="1" dirty="0" err="1">
                <a:solidFill>
                  <a:srgbClr val="7030A0"/>
                </a:solidFill>
              </a:rPr>
              <a:t>Colo</a:t>
            </a:r>
            <a:r>
              <a:rPr lang="en-US" sz="2000" b="1" dirty="0">
                <a:solidFill>
                  <a:srgbClr val="7030A0"/>
                </a:solidFill>
              </a:rPr>
              <a:t>) </a:t>
            </a:r>
            <a:r>
              <a:rPr lang="en-US" sz="2000" b="1" dirty="0" smtClean="0">
                <a:solidFill>
                  <a:srgbClr val="7030A0"/>
                </a:solidFill>
              </a:rPr>
              <a:t>– non-college education providers eligible for Title IV (classes from hospitals, unions, churches, etc.) based on outcomes</a:t>
            </a: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4" name="Picture 13" descr="Empowering Creativity Through &lt;strong&gt;Choices and Consequences&lt;/strong&gt;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" b="100000" l="10000" r="865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06" y="2251178"/>
            <a:ext cx="6528699" cy="366244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 rot="832601" flipH="1">
            <a:off x="8617989" y="3556474"/>
            <a:ext cx="2622302" cy="126567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Sen. Michael </a:t>
            </a:r>
            <a:r>
              <a:rPr lang="en-US" sz="2000" b="1" dirty="0">
                <a:solidFill>
                  <a:srgbClr val="00B050"/>
                </a:solidFill>
              </a:rPr>
              <a:t>Lee (R-Utah) </a:t>
            </a:r>
            <a:r>
              <a:rPr lang="en-US" sz="2000" b="1" dirty="0" smtClean="0">
                <a:solidFill>
                  <a:srgbClr val="00B050"/>
                </a:solidFill>
              </a:rPr>
              <a:t>– states develop </a:t>
            </a:r>
            <a:r>
              <a:rPr lang="en-US" sz="2000" b="1" dirty="0">
                <a:solidFill>
                  <a:srgbClr val="00B050"/>
                </a:solidFill>
              </a:rPr>
              <a:t>their own systems of accreditation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endParaRPr lang="en-US" sz="2000" b="1" dirty="0" smtClean="0">
              <a:solidFill>
                <a:srgbClr val="00B050"/>
              </a:solidFill>
            </a:endParaRP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 rot="21223449">
            <a:off x="546778" y="5457744"/>
            <a:ext cx="4798070" cy="110810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GAO </a:t>
            </a:r>
            <a:r>
              <a:rPr lang="en-US" sz="1800" b="1" dirty="0" smtClean="0">
                <a:solidFill>
                  <a:srgbClr val="C00000"/>
                </a:solidFill>
              </a:rPr>
              <a:t>studies underway: </a:t>
            </a:r>
            <a:endParaRPr lang="en-US" sz="18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>
                <a:solidFill>
                  <a:srgbClr val="C00000"/>
                </a:solidFill>
              </a:rPr>
              <a:t>T</a:t>
            </a:r>
            <a:r>
              <a:rPr lang="en-US" sz="1800" b="1" dirty="0" smtClean="0">
                <a:solidFill>
                  <a:srgbClr val="C00000"/>
                </a:solidFill>
              </a:rPr>
              <a:t>ransfer </a:t>
            </a:r>
            <a:r>
              <a:rPr lang="en-US" sz="1800" b="1" dirty="0">
                <a:solidFill>
                  <a:srgbClr val="C00000"/>
                </a:solidFill>
              </a:rPr>
              <a:t>of </a:t>
            </a:r>
            <a:r>
              <a:rPr lang="en-US" sz="1800" b="1" dirty="0" smtClean="0">
                <a:solidFill>
                  <a:srgbClr val="C00000"/>
                </a:solidFill>
              </a:rPr>
              <a:t>credit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</a:rPr>
              <a:t>Rule </a:t>
            </a:r>
            <a:r>
              <a:rPr lang="en-US" sz="1800" b="1" dirty="0">
                <a:solidFill>
                  <a:srgbClr val="C00000"/>
                </a:solidFill>
              </a:rPr>
              <a:t>of </a:t>
            </a:r>
            <a:r>
              <a:rPr lang="en-US" sz="1800" b="1" dirty="0" smtClean="0">
                <a:solidFill>
                  <a:srgbClr val="C00000"/>
                </a:solidFill>
              </a:rPr>
              <a:t>construction re: who </a:t>
            </a:r>
            <a:r>
              <a:rPr lang="en-US" sz="1800" b="1" dirty="0">
                <a:solidFill>
                  <a:srgbClr val="C00000"/>
                </a:solidFill>
              </a:rPr>
              <a:t>can set learning standards </a:t>
            </a: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849">
            <a:off x="5489426" y="1114475"/>
            <a:ext cx="2832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Center for American Progress – independent third-party accreditors </a:t>
            </a:r>
            <a:endParaRPr lang="en-US" sz="2000" b="1" kern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1446894">
            <a:off x="235303" y="4271097"/>
            <a:ext cx="3875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American 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Council of Trustees </a:t>
            </a:r>
            <a:r>
              <a:rPr lang="en-US" sz="2000" dirty="0" smtClean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&amp; Alumni -  separate accreditation &amp; </a:t>
            </a:r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federal student </a:t>
            </a:r>
            <a:r>
              <a:rPr lang="en-US" sz="2000" dirty="0" smtClean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aid</a:t>
            </a: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3200" dirty="0">
              <a:solidFill>
                <a:srgbClr val="FF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314196">
            <a:off x="253336" y="2080769"/>
            <a:ext cx="5180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200" dirty="0" smtClean="0">
                <a:solidFill>
                  <a:schemeClr val="accent6"/>
                </a:solidFill>
              </a:rPr>
              <a:t>NCHEMS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Independent public/private oversight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1200" dirty="0" smtClean="0">
                <a:solidFill>
                  <a:schemeClr val="accent6"/>
                </a:solidFill>
              </a:rPr>
              <a:t>Risk-based review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Do away w/regions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1200" dirty="0" smtClean="0">
                <a:solidFill>
                  <a:schemeClr val="accent6"/>
                </a:solidFill>
              </a:rPr>
              <a:t>Dashboard of indicators</a:t>
            </a:r>
          </a:p>
        </p:txBody>
      </p:sp>
      <p:sp>
        <p:nvSpPr>
          <p:cNvPr id="22" name="TextBox 21"/>
          <p:cNvSpPr txBox="1"/>
          <p:nvPr/>
        </p:nvSpPr>
        <p:spPr>
          <a:xfrm rot="893204">
            <a:off x="8610600" y="5194862"/>
            <a:ext cx="249283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kern="1200" dirty="0" smtClean="0">
                <a:solidFill>
                  <a:srgbClr val="FF0000"/>
                </a:solidFill>
              </a:rPr>
              <a:t>Jerry Falwell, Jr. </a:t>
            </a:r>
            <a:r>
              <a:rPr lang="en-US" sz="2000" b="1" dirty="0" smtClean="0">
                <a:solidFill>
                  <a:srgbClr val="FF0000"/>
                </a:solidFill>
              </a:rPr>
              <a:t>Presidential </a:t>
            </a:r>
            <a:r>
              <a:rPr lang="en-US" sz="2000" b="1" kern="1200" dirty="0" smtClean="0">
                <a:solidFill>
                  <a:srgbClr val="FF0000"/>
                </a:solidFill>
              </a:rPr>
              <a:t>Taskforce on Higher Ed reform</a:t>
            </a:r>
            <a:endParaRPr lang="en-US" sz="20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National Trends </a:t>
            </a:r>
            <a:r>
              <a:rPr lang="en-US" dirty="0"/>
              <a:t>with </a:t>
            </a:r>
            <a:r>
              <a:rPr lang="en-US" dirty="0" smtClean="0"/>
              <a:t>Potential Impact </a:t>
            </a:r>
            <a:r>
              <a:rPr lang="en-US" dirty="0"/>
              <a:t>on </a:t>
            </a:r>
            <a:r>
              <a:rPr lang="en-US" dirty="0" smtClean="0"/>
              <a:t>Higher Education 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05458" cy="497431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Blurring of the traditional lines between 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Private &amp; Public (“Public in Name Only” [PNO] to counter loss in state revenue); seeking greater autonomy from state controls</a:t>
            </a:r>
          </a:p>
          <a:p>
            <a:pPr lvl="1"/>
            <a:r>
              <a:rPr lang="en-US" dirty="0"/>
              <a:t>Profit &amp; Non-Profit </a:t>
            </a:r>
          </a:p>
          <a:p>
            <a:r>
              <a:rPr lang="en-US" b="1" dirty="0">
                <a:solidFill>
                  <a:srgbClr val="0070C0"/>
                </a:solidFill>
              </a:rPr>
              <a:t>Increasing acceptance of non-institutional providers </a:t>
            </a:r>
            <a:r>
              <a:rPr lang="en-US" dirty="0"/>
              <a:t>of educational experiences, some of which are seeking accreditation</a:t>
            </a:r>
          </a:p>
          <a:p>
            <a:pPr lvl="1"/>
            <a:r>
              <a:rPr lang="en-US" dirty="0"/>
              <a:t>The “Quality Assurance Commons”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Unbundling, outsourcing of college functions </a:t>
            </a:r>
            <a:r>
              <a:rPr lang="en-US" dirty="0"/>
              <a:t>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non-institutional </a:t>
            </a:r>
            <a:r>
              <a:rPr lang="en-US" dirty="0"/>
              <a:t>providers, including academic offerings</a:t>
            </a:r>
          </a:p>
          <a:p>
            <a:pPr lvl="1"/>
            <a:r>
              <a:rPr lang="en-US" dirty="0" err="1"/>
              <a:t>StraighterLine</a:t>
            </a:r>
            <a:r>
              <a:rPr lang="en-US" dirty="0"/>
              <a:t> relationship with 107 accredited colleges and universities</a:t>
            </a:r>
          </a:p>
          <a:p>
            <a:pPr lvl="1"/>
            <a:r>
              <a:rPr lang="en-US" dirty="0"/>
              <a:t>Courses are approved for transfer by ACE </a:t>
            </a:r>
            <a:r>
              <a:rPr lang="en-US" dirty="0" smtClean="0"/>
              <a:t>CREDIT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ASCCC Accreditation Institute </a:t>
            </a:r>
            <a:r>
              <a:rPr lang="mr-IN" smtClean="0"/>
              <a:t>–</a:t>
            </a:r>
            <a:r>
              <a:rPr lang="en-US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Palpable Angst </a:t>
            </a:r>
            <a:r>
              <a:rPr lang="en-US" dirty="0"/>
              <a:t>in </a:t>
            </a:r>
            <a:r>
              <a:rPr lang="en-US" dirty="0" smtClean="0"/>
              <a:t>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student debt (&gt;$1 trillion), heavy impact of middle-class families, and high loan default rates – 3x higher for non-completers</a:t>
            </a:r>
          </a:p>
          <a:p>
            <a:r>
              <a:rPr lang="en-US" dirty="0"/>
              <a:t>“Accreditors are the watchdogs that allow schools to soak up billions of taxpayer dollars while not delivering a </a:t>
            </a:r>
            <a:r>
              <a:rPr lang="en-US" dirty="0">
                <a:solidFill>
                  <a:srgbClr val="FF0000"/>
                </a:solidFill>
              </a:rPr>
              <a:t>quality</a:t>
            </a:r>
            <a:r>
              <a:rPr lang="en-US" dirty="0"/>
              <a:t> education.”</a:t>
            </a:r>
          </a:p>
          <a:p>
            <a:r>
              <a:rPr lang="en-US" dirty="0"/>
              <a:t>Federal focus on </a:t>
            </a:r>
            <a:r>
              <a:rPr lang="en-US" u="sng" dirty="0">
                <a:solidFill>
                  <a:srgbClr val="FF0000"/>
                </a:solidFill>
              </a:rPr>
              <a:t>quality</a:t>
            </a:r>
            <a:r>
              <a:rPr lang="en-US" u="sng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COMPLETION. A </a:t>
            </a:r>
            <a:r>
              <a:rPr lang="en-US" dirty="0">
                <a:solidFill>
                  <a:srgbClr val="FF0000"/>
                </a:solidFill>
              </a:rPr>
              <a:t>quantitative</a:t>
            </a:r>
            <a:r>
              <a:rPr lang="en-US" dirty="0"/>
              <a:t> proxy for quality, measured as graduation and loan default 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EMPLOYER SATISFACTION. A </a:t>
            </a:r>
            <a:r>
              <a:rPr lang="en-US" dirty="0">
                <a:solidFill>
                  <a:srgbClr val="FF0000"/>
                </a:solidFill>
              </a:rPr>
              <a:t>qualitative</a:t>
            </a:r>
            <a:r>
              <a:rPr lang="en-US" dirty="0"/>
              <a:t> proxy for quality, indicated by student learning outcomes at the program level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ASCCC Accreditation Institute </a:t>
            </a:r>
            <a:r>
              <a:rPr lang="mr-IN" smtClean="0"/>
              <a:t>–</a:t>
            </a:r>
            <a:r>
              <a:rPr lang="en-US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 by Virginia Foxx (R-NC), Chair,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House </a:t>
            </a:r>
            <a:r>
              <a:rPr lang="en-US" dirty="0"/>
              <a:t>Committee on Education and the Workforce</a:t>
            </a:r>
            <a:br>
              <a:rPr lang="en-US" dirty="0"/>
            </a:br>
            <a:r>
              <a:rPr lang="en-US" sz="2200" dirty="0"/>
              <a:t>January 30, 2017, at CHEA Conference, Washington,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743" y="1825624"/>
            <a:ext cx="11019197" cy="4755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Principles in Reauthorization of the Higher Education Act (a “priority”)</a:t>
            </a:r>
          </a:p>
          <a:p>
            <a:pPr>
              <a:buFont typeface="Arial" charset="0"/>
              <a:buChar char="•"/>
            </a:pPr>
            <a:r>
              <a:rPr lang="en-US" b="1" u="sng" dirty="0">
                <a:solidFill>
                  <a:srgbClr val="0070C0"/>
                </a:solidFill>
              </a:rPr>
              <a:t>Empower student decisions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Information to inform college choices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like the College Scorecard)</a:t>
            </a:r>
          </a:p>
          <a:p>
            <a:pPr>
              <a:buFont typeface="Arial" charset="0"/>
              <a:buChar char="•"/>
            </a:pPr>
            <a:r>
              <a:rPr lang="en-US" b="1" u="sng" dirty="0">
                <a:solidFill>
                  <a:srgbClr val="0070C0"/>
                </a:solidFill>
              </a:rPr>
              <a:t>Simplify the student aid process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dirty="0"/>
              <a:t>Goal: 1 grant program; 1 loan program; 1 work-study program; few forbearance programs (&lt;32)</a:t>
            </a:r>
          </a:p>
          <a:p>
            <a:pPr>
              <a:buFont typeface="Arial" charset="0"/>
              <a:buChar char="•"/>
            </a:pPr>
            <a:r>
              <a:rPr lang="en-US" b="1" u="sng" dirty="0">
                <a:solidFill>
                  <a:srgbClr val="0070C0"/>
                </a:solidFill>
              </a:rPr>
              <a:t>Innovation, Access, and Completion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Cut back on compliance costs; repeal many unnecessary regulations “imposed by the former administration” (e.g. “credit hour definitions”)</a:t>
            </a:r>
          </a:p>
          <a:p>
            <a:pPr>
              <a:buFont typeface="Arial" charset="0"/>
              <a:buChar char="•"/>
            </a:pPr>
            <a:r>
              <a:rPr lang="en-US" b="1" u="sng" dirty="0">
                <a:solidFill>
                  <a:srgbClr val="0070C0"/>
                </a:solidFill>
              </a:rPr>
              <a:t>Keep current accreditation system</a:t>
            </a:r>
            <a:r>
              <a:rPr lang="en-US" u="sng" dirty="0"/>
              <a:t>: </a:t>
            </a:r>
            <a:r>
              <a:rPr lang="en-US" dirty="0"/>
              <a:t>With increased focus on educational quality and learning outcomes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“</a:t>
            </a:r>
            <a:r>
              <a:rPr lang="en-US" b="1" i="1" dirty="0">
                <a:solidFill>
                  <a:srgbClr val="0070C0"/>
                </a:solidFill>
              </a:rPr>
              <a:t>Under Trump, and with </a:t>
            </a:r>
            <a:r>
              <a:rPr lang="en-US" b="1" i="1" dirty="0" err="1">
                <a:solidFill>
                  <a:srgbClr val="0070C0"/>
                </a:solidFill>
              </a:rPr>
              <a:t>DeVos</a:t>
            </a:r>
            <a:r>
              <a:rPr lang="en-US" b="1" i="1" dirty="0">
                <a:solidFill>
                  <a:srgbClr val="0070C0"/>
                </a:solidFill>
              </a:rPr>
              <a:t> at the helm, we will be in good hands.”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ASCCC Accreditation Institute </a:t>
            </a:r>
            <a:r>
              <a:rPr lang="mr-IN" smtClean="0"/>
              <a:t>–</a:t>
            </a:r>
            <a:r>
              <a:rPr lang="en-US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7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Keep an Eye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 Accreditation Reform and Enhanced Accountability Act of 2016 isn’t going forward, Senator Warren has already promised to bring similar legislation forward in 2017.</a:t>
            </a:r>
          </a:p>
          <a:p>
            <a:r>
              <a:rPr lang="en-US" dirty="0" smtClean="0"/>
              <a:t>It is not clear whether legislation like this will be passed, but it is clear that accreditation could be facing major changes.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ASCCC Accreditation Institute </a:t>
            </a:r>
            <a:r>
              <a:rPr lang="mr-IN" smtClean="0"/>
              <a:t>–</a:t>
            </a:r>
            <a:r>
              <a:rPr lang="en-US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Nonverbal Communication - &lt;strong&gt;Eye&lt;/strong&gt; Contact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2" b="100000" l="1786" r="98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3769191"/>
            <a:ext cx="6179457" cy="27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274947"/>
            <a:ext cx="5126736" cy="4152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/>
              <a:t>Thank You for 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2000"/>
              <a:t>Do you have any questions?</a:t>
            </a:r>
          </a:p>
          <a:p>
            <a:pPr lvl="1"/>
            <a:r>
              <a:rPr lang="en-US" sz="2000"/>
              <a:t>Julie Bruno (</a:t>
            </a:r>
            <a:r>
              <a:rPr lang="en-US" sz="2000">
                <a:hlinkClick r:id="rId3"/>
              </a:rPr>
              <a:t>jbruno@sierracollege.edu)</a:t>
            </a:r>
            <a:endParaRPr lang="en-US" sz="2000"/>
          </a:p>
          <a:p>
            <a:pPr lvl="1"/>
            <a:r>
              <a:rPr lang="en-US" sz="2000"/>
              <a:t>Cindy Miles (</a:t>
            </a:r>
            <a:r>
              <a:rPr lang="en-US" sz="2000">
                <a:hlinkClick r:id="rId4"/>
              </a:rPr>
              <a:t>cindy.miles@gcccd.edu)</a:t>
            </a:r>
            <a:endParaRPr lang="en-US" sz="2000"/>
          </a:p>
          <a:p>
            <a:pPr lvl="1"/>
            <a:r>
              <a:rPr lang="en-US" sz="2000"/>
              <a:t>Craig Rutan (</a:t>
            </a:r>
            <a:r>
              <a:rPr lang="en-US" sz="2000">
                <a:hlinkClick r:id="rId5"/>
              </a:rPr>
              <a:t>rutan_craig@sccollege.edu)</a:t>
            </a:r>
            <a:endParaRPr lang="en-US" sz="2000"/>
          </a:p>
          <a:p>
            <a:pPr lvl="1"/>
            <a:r>
              <a:rPr lang="en-US" sz="2000"/>
              <a:t>Richard Winn (</a:t>
            </a:r>
            <a:r>
              <a:rPr lang="en-US" sz="2000">
                <a:hlinkClick r:id="rId6"/>
              </a:rPr>
              <a:t>rwinn@accjc.org)</a:t>
            </a:r>
            <a:endParaRPr lang="en-US" sz="2000"/>
          </a:p>
          <a:p>
            <a:endParaRPr lang="en-US" sz="2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r>
              <a:rPr lang="en-US"/>
              <a:t>2017 ASCCC Accreditation Institute </a:t>
            </a:r>
            <a:r>
              <a:rPr lang="mr-IN"/>
              <a:t>–</a:t>
            </a:r>
            <a:r>
              <a:rPr lang="en-US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fld id="{F01EB0EE-5C55-4A20-9AF4-1E061F85A2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3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4672" cy="4351338"/>
          </a:xfrm>
        </p:spPr>
        <p:txBody>
          <a:bodyPr/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Accreditation Under Pressure 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New metrics: College Scorecard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Focus on Graduation Standards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Accreditation Reform and Enhanced Accountability Act of 2016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What might happen in 2017?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ASCCC Accreditation Institute </a:t>
            </a:r>
            <a:r>
              <a:rPr lang="mr-IN" smtClean="0"/>
              <a:t>–</a:t>
            </a:r>
            <a:r>
              <a:rPr lang="en-US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... ://reddognews.com/wp-content/uploads/2010/11/Magnifying-&lt;strong&gt;Overview&lt;/strong&gt;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53" y="1505392"/>
            <a:ext cx="4667250" cy="46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59" y="331541"/>
            <a:ext cx="10515600" cy="93319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Accreditation Pressures</a:t>
            </a:r>
            <a:endParaRPr lang="en-US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74" y="1194215"/>
            <a:ext cx="6465682" cy="59846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Threats to </a:t>
            </a:r>
            <a:r>
              <a:rPr lang="en-US" b="1" dirty="0" smtClean="0"/>
              <a:t>century-old standard of nongovernmental, voluntary peer-review model of academic self-regulation</a:t>
            </a:r>
            <a:endParaRPr lang="en-US" sz="9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mainstay for college quality assurance and institutional improvement in the U.S.</a:t>
            </a:r>
          </a:p>
          <a:p>
            <a:pPr marL="457200" lvl="1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dirty="0" smtClean="0"/>
              <a:t>Accreditation challenges linked to </a:t>
            </a:r>
            <a:r>
              <a:rPr lang="en-US" b="1" dirty="0" smtClean="0"/>
              <a:t>woes of higher education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privatization” of higher </a:t>
            </a:r>
            <a:r>
              <a:rPr lang="en-US" dirty="0" err="1"/>
              <a:t>ed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Rise and fall of for-profits 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b="1" dirty="0" smtClean="0"/>
              <a:t>New metrics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student default rates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repayment rates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gainful employment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900" i="1" dirty="0" smtClean="0"/>
              <a:t>Accreditation </a:t>
            </a:r>
            <a:r>
              <a:rPr lang="en-US" sz="1900" i="1" dirty="0"/>
              <a:t>in the Policy Crosshair</a:t>
            </a:r>
            <a:r>
              <a:rPr lang="en-US" sz="2200" i="1" dirty="0"/>
              <a:t>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-</a:t>
            </a:r>
            <a:r>
              <a:rPr lang="en-US" sz="1700" dirty="0" err="1"/>
              <a:t>Barmak</a:t>
            </a:r>
            <a:r>
              <a:rPr lang="en-US" sz="1700" dirty="0"/>
              <a:t> </a:t>
            </a:r>
            <a:r>
              <a:rPr lang="en-US" sz="1700" dirty="0" err="1"/>
              <a:t>Nassirian</a:t>
            </a:r>
            <a:r>
              <a:rPr lang="en-US" sz="1700" dirty="0"/>
              <a:t> –AASCU Fall 2016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2017 ASCCC Accreditation Institute </a:t>
            </a:r>
            <a:r>
              <a:rPr lang="mr-IN" dirty="0" smtClean="0"/>
              <a:t>–</a:t>
            </a:r>
            <a:r>
              <a:rPr lang="en-US" dirty="0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62570"/>
            <a:ext cx="2743200" cy="365125"/>
          </a:xfrm>
        </p:spPr>
        <p:txBody>
          <a:bodyPr/>
          <a:lstStyle/>
          <a:p>
            <a:fld id="{F01EB0EE-5C55-4A20-9AF4-1E061F85A2B6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5908371"/>
              </p:ext>
            </p:extLst>
          </p:nvPr>
        </p:nvGraphicFramePr>
        <p:xfrm>
          <a:off x="5134131" y="152666"/>
          <a:ext cx="9193886" cy="6386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98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e:&lt;strong&gt;Broken&lt;/strong&gt; glass.jpg - Wikimedia Common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0" b="52487"/>
          <a:stretch/>
        </p:blipFill>
        <p:spPr>
          <a:xfrm>
            <a:off x="-1" y="24004"/>
            <a:ext cx="12192001" cy="1587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3" y="236612"/>
            <a:ext cx="11253716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Is Accreditation Broken?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9" y="1690687"/>
            <a:ext cx="11223069" cy="483663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600" b="1" dirty="0"/>
              <a:t>Evidence </a:t>
            </a:r>
            <a:r>
              <a:rPr lang="en-US" sz="3600" b="1" dirty="0" smtClean="0"/>
              <a:t>of </a:t>
            </a:r>
            <a:r>
              <a:rPr lang="en-US" sz="3600" b="1" dirty="0"/>
              <a:t>waste, fraud, predatory </a:t>
            </a:r>
            <a:r>
              <a:rPr lang="en-US" sz="3600" b="1" dirty="0" smtClean="0"/>
              <a:t>practices of accredited colleges</a:t>
            </a:r>
            <a:endParaRPr lang="en-US" b="1" dirty="0"/>
          </a:p>
          <a:p>
            <a:pPr lvl="1"/>
            <a:r>
              <a:rPr lang="en-US" sz="3100" dirty="0" smtClean="0"/>
              <a:t>student </a:t>
            </a:r>
            <a:r>
              <a:rPr lang="en-US" sz="3100" dirty="0"/>
              <a:t>loan debt &gt; $1.3 </a:t>
            </a:r>
            <a:r>
              <a:rPr lang="en-US" sz="3100" dirty="0" smtClean="0"/>
              <a:t>trillion </a:t>
            </a:r>
          </a:p>
          <a:p>
            <a:pPr lvl="1"/>
            <a:r>
              <a:rPr lang="en-US" sz="3100" dirty="0"/>
              <a:t>l</a:t>
            </a:r>
            <a:r>
              <a:rPr lang="en-US" sz="3100" dirty="0" smtClean="0"/>
              <a:t>ow college graduation rates </a:t>
            </a:r>
            <a:endParaRPr lang="en-US" sz="3100" dirty="0"/>
          </a:p>
          <a:p>
            <a:pPr lvl="1"/>
            <a:r>
              <a:rPr lang="en-US" sz="3100" dirty="0"/>
              <a:t>customer complaints, lawsuits, federal </a:t>
            </a:r>
            <a:r>
              <a:rPr lang="en-US" sz="3100" dirty="0" smtClean="0"/>
              <a:t>investigations</a:t>
            </a:r>
          </a:p>
          <a:p>
            <a:pPr lvl="1"/>
            <a:r>
              <a:rPr lang="en-US" sz="3100" dirty="0" smtClean="0"/>
              <a:t>Corinthian, ITT Tech, ACICS</a:t>
            </a:r>
            <a:endParaRPr lang="en-US" sz="3100" dirty="0"/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600" b="1" dirty="0" smtClean="0"/>
              <a:t>Charges of being unreliable </a:t>
            </a:r>
            <a:r>
              <a:rPr lang="en-US" sz="3600" b="1" dirty="0"/>
              <a:t>gatekeepers of federal financial aid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“watchdogs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that don’t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bite</a:t>
            </a:r>
            <a:r>
              <a:rPr lang="en-US" sz="2800" dirty="0" smtClean="0"/>
              <a:t> (Sec. of Ed, Arne Duncan)</a:t>
            </a:r>
            <a:endParaRPr lang="en-US" sz="2800" dirty="0"/>
          </a:p>
          <a:p>
            <a:pPr lvl="1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“asleep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at the switch” </a:t>
            </a:r>
            <a:r>
              <a:rPr lang="en-US" sz="2800" dirty="0" smtClean="0"/>
              <a:t>(</a:t>
            </a:r>
            <a:r>
              <a:rPr lang="en-US" sz="2800" dirty="0"/>
              <a:t>Under </a:t>
            </a:r>
            <a:r>
              <a:rPr lang="en-US" sz="2800" dirty="0" smtClean="0"/>
              <a:t>Sec. of Ed, Ted </a:t>
            </a:r>
            <a:r>
              <a:rPr lang="en-US" sz="2800" dirty="0"/>
              <a:t>Mitchell)</a:t>
            </a:r>
          </a:p>
          <a:p>
            <a:pPr lvl="1"/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“too often the accreditation means nothing” </a:t>
            </a:r>
            <a:r>
              <a:rPr lang="en-US" sz="2800" dirty="0" smtClean="0"/>
              <a:t>(Sen. Brian Schatz- D, HI)</a:t>
            </a:r>
            <a:endParaRPr lang="en-US" sz="2800" dirty="0"/>
          </a:p>
          <a:p>
            <a:pPr lvl="1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higher education cartel” </a:t>
            </a:r>
            <a:r>
              <a:rPr lang="en-US" sz="2800" dirty="0" smtClean="0"/>
              <a:t>blocks innovative providers (Sen. </a:t>
            </a:r>
            <a:r>
              <a:rPr lang="en-US" sz="2800" dirty="0"/>
              <a:t>Marco Rubio, House Speaker Paul </a:t>
            </a:r>
            <a:r>
              <a:rPr lang="en-US" sz="2800" dirty="0" smtClean="0"/>
              <a:t>Ryan)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ASCCC Accreditation Institute </a:t>
            </a:r>
            <a:r>
              <a:rPr lang="mr-IN" smtClean="0"/>
              <a:t>–</a:t>
            </a:r>
            <a:r>
              <a:rPr lang="en-US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03" y="385597"/>
            <a:ext cx="6999863" cy="1325563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002060"/>
                </a:solidFill>
                <a:latin typeface="Arial Narrow" panose="020B0606020202030204" pitchFamily="34" charset="0"/>
              </a:rPr>
              <a:t>2016 - </a:t>
            </a:r>
            <a:r>
              <a:rPr lang="en-US" sz="36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Pivotal </a:t>
            </a:r>
            <a:r>
              <a:rPr lang="en-US" sz="3600" i="1" dirty="0">
                <a:solidFill>
                  <a:srgbClr val="002060"/>
                </a:solidFill>
                <a:latin typeface="Arial Narrow" panose="020B0606020202030204" pitchFamily="34" charset="0"/>
              </a:rPr>
              <a:t>Year for Accreditation </a:t>
            </a:r>
            <a:r>
              <a:rPr lang="en-US" sz="36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36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en-US" sz="2400" dirty="0" smtClean="0"/>
              <a:t>– </a:t>
            </a:r>
            <a:r>
              <a:rPr lang="en-US" sz="2400" dirty="0"/>
              <a:t>Judith Eaton, </a:t>
            </a:r>
            <a:r>
              <a:rPr lang="en-US" sz="2400" dirty="0" smtClean="0"/>
              <a:t>CHEA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04" y="1595470"/>
            <a:ext cx="7439908" cy="26157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Two fundamental shifts: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Federal </a:t>
            </a:r>
            <a:r>
              <a:rPr lang="en-US" dirty="0"/>
              <a:t>government (USDE) </a:t>
            </a:r>
            <a:r>
              <a:rPr lang="en-US" b="1" dirty="0"/>
              <a:t>consolidated authority </a:t>
            </a:r>
            <a:r>
              <a:rPr lang="en-US" dirty="0"/>
              <a:t>over </a:t>
            </a:r>
            <a:r>
              <a:rPr lang="en-US" dirty="0" smtClean="0"/>
              <a:t>accreditation</a:t>
            </a: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Agreement that primary </a:t>
            </a:r>
            <a:r>
              <a:rPr lang="en-US" dirty="0"/>
              <a:t>task of accreditation is </a:t>
            </a:r>
            <a:r>
              <a:rPr lang="en-US" b="1" dirty="0"/>
              <a:t>public accountability </a:t>
            </a:r>
            <a:r>
              <a:rPr lang="en-US" sz="2600" i="1" dirty="0" smtClean="0">
                <a:solidFill>
                  <a:srgbClr val="0070C0"/>
                </a:solidFill>
              </a:rPr>
              <a:t>(i.e., student </a:t>
            </a:r>
            <a:r>
              <a:rPr lang="en-US" sz="2600" i="1" dirty="0">
                <a:solidFill>
                  <a:srgbClr val="0070C0"/>
                </a:solidFill>
              </a:rPr>
              <a:t>completion and economic </a:t>
            </a:r>
            <a:r>
              <a:rPr lang="en-US" sz="2600" i="1" dirty="0" smtClean="0">
                <a:solidFill>
                  <a:srgbClr val="0070C0"/>
                </a:solidFill>
              </a:rPr>
              <a:t>gain)</a:t>
            </a:r>
            <a:r>
              <a:rPr lang="en-US" dirty="0"/>
              <a:t>	</a:t>
            </a:r>
            <a:endParaRPr lang="en-US" sz="3600" dirty="0"/>
          </a:p>
          <a:p>
            <a:pPr marL="457200" lvl="1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ASCCC Accreditation Institute </a:t>
            </a:r>
            <a:r>
              <a:rPr lang="mr-IN" smtClean="0"/>
              <a:t>–</a:t>
            </a:r>
            <a:r>
              <a:rPr lang="en-US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767" y="4160157"/>
            <a:ext cx="121442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TRENDS…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Education </a:t>
            </a:r>
            <a:r>
              <a:rPr lang="en-US" sz="2800" dirty="0"/>
              <a:t>= </a:t>
            </a:r>
            <a:r>
              <a:rPr lang="en-US" sz="2800" dirty="0" smtClean="0"/>
              <a:t>“</a:t>
            </a:r>
            <a:r>
              <a:rPr lang="en-US" sz="2800" b="1" dirty="0" smtClean="0"/>
              <a:t>mass </a:t>
            </a:r>
            <a:r>
              <a:rPr lang="en-US" sz="2800" b="1" dirty="0"/>
              <a:t>consumer service</a:t>
            </a:r>
            <a:r>
              <a:rPr lang="en-US" sz="2800" dirty="0"/>
              <a:t>”</a:t>
            </a:r>
            <a:endParaRPr lang="en-US" sz="36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USDE </a:t>
            </a:r>
            <a:r>
              <a:rPr lang="en-US" sz="2800" dirty="0"/>
              <a:t>College </a:t>
            </a:r>
            <a:r>
              <a:rPr lang="en-US" sz="2800" b="1" dirty="0">
                <a:solidFill>
                  <a:srgbClr val="0070C0"/>
                </a:solidFill>
              </a:rPr>
              <a:t>Scorecard</a:t>
            </a:r>
            <a:r>
              <a:rPr lang="en-US" sz="2800" dirty="0"/>
              <a:t>, College </a:t>
            </a:r>
            <a:r>
              <a:rPr lang="en-US" sz="2800" b="1" dirty="0">
                <a:solidFill>
                  <a:srgbClr val="0070C0"/>
                </a:solidFill>
              </a:rPr>
              <a:t>Navigator</a:t>
            </a:r>
            <a:r>
              <a:rPr lang="en-US" sz="2800" dirty="0" smtClean="0"/>
              <a:t>, </a:t>
            </a:r>
            <a:r>
              <a:rPr lang="en-US" sz="2800" b="1" dirty="0">
                <a:solidFill>
                  <a:srgbClr val="0070C0"/>
                </a:solidFill>
              </a:rPr>
              <a:t>College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Results Online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</a:rPr>
              <a:t>Google</a:t>
            </a:r>
            <a:r>
              <a:rPr lang="en-US" sz="2800" dirty="0"/>
              <a:t> plans to show College Scorecard data (graduation rates, earnings, tuition) when people search for a </a:t>
            </a:r>
            <a:r>
              <a:rPr lang="en-US" sz="2800" dirty="0" smtClean="0"/>
              <a:t>college/university</a:t>
            </a:r>
            <a:r>
              <a:rPr lang="en-US" sz="2800" dirty="0"/>
              <a:t>.</a:t>
            </a:r>
            <a:endParaRPr lang="en-US" sz="2000" dirty="0"/>
          </a:p>
        </p:txBody>
      </p:sp>
      <p:pic>
        <p:nvPicPr>
          <p:cNvPr id="10" name="Picture 9" descr="Original file ‎ (SVG file, nominally 109 × 109 pixels, file size: 4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21" y="105745"/>
            <a:ext cx="4089001" cy="40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g-&lt;strong&gt;data&lt;/strong&gt;-fast-&lt;strong&gt;data&lt;/strong&gt;-analytics-tren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54" y="-496149"/>
            <a:ext cx="12520245" cy="74654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39" y="2581507"/>
            <a:ext cx="10910597" cy="4387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Integrated Postsecondary Education Data System</a:t>
            </a:r>
            <a:r>
              <a:rPr lang="en-US" sz="3200" dirty="0" smtClean="0">
                <a:solidFill>
                  <a:schemeClr val="bg1"/>
                </a:solidFill>
              </a:rPr>
              <a:t> (IPEDS) 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database of </a:t>
            </a:r>
            <a:r>
              <a:rPr lang="en-US" sz="3200" b="1" dirty="0" smtClean="0">
                <a:solidFill>
                  <a:schemeClr val="bg1"/>
                </a:solidFill>
              </a:rPr>
              <a:t>mandatory</a:t>
            </a:r>
            <a:r>
              <a:rPr lang="en-US" sz="3200" dirty="0" smtClean="0">
                <a:solidFill>
                  <a:schemeClr val="bg1"/>
                </a:solidFill>
              </a:rPr>
              <a:t> information from every college or university that participates in the federal financial aid system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IPEDS includes: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Student demographics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Unduplicated Headcount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Retention Rates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Degree and Certificate Programs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Graduation Rates – </a:t>
            </a:r>
            <a:r>
              <a:rPr lang="en-US" sz="3200" b="1" dirty="0" smtClean="0">
                <a:solidFill>
                  <a:schemeClr val="bg1"/>
                </a:solidFill>
              </a:rPr>
              <a:t>FIRST TIME, FULL TIME, 3 YEARS</a:t>
            </a: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49" y="250408"/>
            <a:ext cx="4082770" cy="21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 b="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College Scorecard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205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hlinkClick r:id="rId4"/>
              </a:rPr>
              <a:t>collegescorecard.ed.gov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graphically </a:t>
            </a:r>
            <a:r>
              <a:rPr lang="en-US" sz="2400" dirty="0"/>
              <a:t>displays </a:t>
            </a:r>
            <a:r>
              <a:rPr lang="en-US" sz="2400" dirty="0" smtClean="0"/>
              <a:t>comparative data </a:t>
            </a:r>
            <a:r>
              <a:rPr lang="en-US" sz="2400" dirty="0"/>
              <a:t>from IPEDS </a:t>
            </a:r>
            <a:r>
              <a:rPr lang="en-US" sz="2400" dirty="0" smtClean="0"/>
              <a:t>about colleges </a:t>
            </a:r>
            <a:r>
              <a:rPr lang="en-US" sz="2400" dirty="0"/>
              <a:t>and universities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/>
            <a:r>
              <a:rPr lang="en-US"/>
              <a:t>2017 ASCCC Accreditation Institute </a:t>
            </a:r>
            <a:r>
              <a:rPr lang="mr-IN"/>
              <a:t>–</a:t>
            </a:r>
            <a:r>
              <a:rPr lang="en-US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/>
            <a:fld id="{F01EB0EE-5C55-4A20-9AF4-1E061F85A2B6}" type="slidenum">
              <a:rPr lang="en-US">
                <a:solidFill>
                  <a:srgbClr val="FFFFFF"/>
                </a:solidFill>
              </a:rPr>
              <a:pPr algn="l"/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&lt;strong&gt;Focus&lt;/strong&gt;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4667" l="7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136">
            <a:off x="449701" y="-278490"/>
            <a:ext cx="3508711" cy="3359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Graduation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905" y="2442949"/>
            <a:ext cx="10551826" cy="3450589"/>
          </a:xfrm>
        </p:spPr>
        <p:txBody>
          <a:bodyPr>
            <a:noAutofit/>
          </a:bodyPr>
          <a:lstStyle/>
          <a:p>
            <a:r>
              <a:rPr lang="en-US" dirty="0" smtClean="0"/>
              <a:t>The</a:t>
            </a:r>
            <a:r>
              <a:rPr lang="en-US" b="1" dirty="0" smtClean="0"/>
              <a:t> California Student Success Scorecard,</a:t>
            </a:r>
            <a:r>
              <a:rPr lang="en-US" dirty="0" smtClean="0"/>
              <a:t> like the federal </a:t>
            </a:r>
            <a:r>
              <a:rPr lang="en-US" b="1" dirty="0" smtClean="0"/>
              <a:t>College Scorecard</a:t>
            </a:r>
            <a:r>
              <a:rPr lang="en-US" dirty="0" smtClean="0"/>
              <a:t> is used by researchers, legislators, media, public to compare colleges</a:t>
            </a:r>
          </a:p>
          <a:p>
            <a:pPr marL="0" indent="0">
              <a:buNone/>
            </a:pPr>
            <a:endParaRPr lang="en-US" sz="300" dirty="0"/>
          </a:p>
          <a:p>
            <a:r>
              <a:rPr lang="en-US" dirty="0" smtClean="0"/>
              <a:t>September 2016 - </a:t>
            </a:r>
            <a:r>
              <a:rPr lang="en-US" sz="3200" b="1" dirty="0" smtClean="0">
                <a:solidFill>
                  <a:srgbClr val="FF0000"/>
                </a:solidFill>
              </a:rPr>
              <a:t>Council of Regional Accrediting Commissions (C-RAC)</a:t>
            </a:r>
            <a:r>
              <a:rPr lang="en-US" dirty="0" smtClean="0"/>
              <a:t> focus </a:t>
            </a:r>
            <a:r>
              <a:rPr lang="en-US" dirty="0"/>
              <a:t>on colleges w/ </a:t>
            </a:r>
            <a:r>
              <a:rPr lang="en-US" dirty="0" smtClean="0"/>
              <a:t>IPEDS graduation </a:t>
            </a:r>
            <a:r>
              <a:rPr lang="en-US" dirty="0"/>
              <a:t>rates at or below 50 </a:t>
            </a:r>
            <a:r>
              <a:rPr lang="en-US" dirty="0" smtClean="0"/>
              <a:t>% of </a:t>
            </a:r>
            <a:r>
              <a:rPr lang="en-US" dirty="0"/>
              <a:t>their </a:t>
            </a:r>
            <a:r>
              <a:rPr lang="en-US" dirty="0" smtClean="0"/>
              <a:t>sectors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&lt; 25% percent for four-year institutions 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&lt; 15% for community </a:t>
            </a:r>
            <a:r>
              <a:rPr lang="en-US" sz="3200" b="1" dirty="0" smtClean="0">
                <a:solidFill>
                  <a:srgbClr val="FF0000"/>
                </a:solidFill>
              </a:rPr>
              <a:t>colleges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ASCCC Accreditation Institute </a:t>
            </a:r>
            <a:r>
              <a:rPr lang="mr-IN" smtClean="0"/>
              <a:t>–</a:t>
            </a:r>
            <a:r>
              <a:rPr lang="en-US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40" y="546899"/>
            <a:ext cx="12102060" cy="111701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The Accreditation Reform and </a:t>
            </a: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Enhanced </a:t>
            </a:r>
            <a:r>
              <a:rPr lang="en-US" sz="4000" dirty="0">
                <a:solidFill>
                  <a:srgbClr val="0070C0"/>
                </a:solidFill>
              </a:rPr>
              <a:t>Accountability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982" y="2121299"/>
            <a:ext cx="7218566" cy="460017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2016 bill by leading Democratic </a:t>
            </a:r>
            <a:r>
              <a:rPr lang="en-US" dirty="0"/>
              <a:t>senators </a:t>
            </a:r>
            <a:r>
              <a:rPr lang="en-US" dirty="0" smtClean="0"/>
              <a:t>(</a:t>
            </a:r>
            <a:r>
              <a:rPr lang="en-US" b="1" dirty="0" smtClean="0"/>
              <a:t>Warren</a:t>
            </a:r>
            <a:r>
              <a:rPr lang="en-US" b="1" dirty="0"/>
              <a:t>, </a:t>
            </a:r>
            <a:r>
              <a:rPr lang="en-US" b="1" dirty="0" smtClean="0"/>
              <a:t>Durbin, Schatz)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to hold accreditors accountable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to protect students and inform the public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i="1" dirty="0" smtClean="0">
                <a:solidFill>
                  <a:srgbClr val="0070C0"/>
                </a:solidFill>
              </a:rPr>
              <a:t>20 changes to accreditation </a:t>
            </a:r>
          </a:p>
          <a:p>
            <a:r>
              <a:rPr lang="en-US" dirty="0" smtClean="0"/>
              <a:t>Bill in committee – future not clear</a:t>
            </a:r>
          </a:p>
          <a:p>
            <a:r>
              <a:rPr lang="en-US" dirty="0" smtClean="0"/>
              <a:t>It provides </a:t>
            </a:r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blueprint for change in accreditation for the next </a:t>
            </a:r>
            <a:r>
              <a:rPr lang="en-US" b="1" dirty="0" smtClean="0">
                <a:solidFill>
                  <a:srgbClr val="0070C0"/>
                </a:solidFill>
              </a:rPr>
              <a:t>Congress, future </a:t>
            </a:r>
            <a:r>
              <a:rPr lang="en-US" b="1" dirty="0">
                <a:solidFill>
                  <a:srgbClr val="0070C0"/>
                </a:solidFill>
              </a:rPr>
              <a:t>reauthorization the Higher Education </a:t>
            </a:r>
            <a:r>
              <a:rPr lang="en-US" b="1" dirty="0" smtClean="0">
                <a:solidFill>
                  <a:srgbClr val="0070C0"/>
                </a:solidFill>
              </a:rPr>
              <a:t>Act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ASCCC Accreditation Institute </a:t>
            </a:r>
            <a:r>
              <a:rPr lang="mr-IN" smtClean="0"/>
              <a:t>–</a:t>
            </a:r>
            <a:r>
              <a:rPr lang="en-US" smtClean="0"/>
              <a:t> Napa, 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The direction education &lt;strong&gt;reform&lt;/strong&gt; takes must be based on sound scientific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48" y="2121299"/>
            <a:ext cx="4437851" cy="37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1030</Words>
  <Application>Microsoft Macintosh PowerPoint</Application>
  <PresentationFormat>Widescreen</PresentationFormat>
  <Paragraphs>177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Calibri Light</vt:lpstr>
      <vt:lpstr>Mangal</vt:lpstr>
      <vt:lpstr>Times New Roman</vt:lpstr>
      <vt:lpstr>Wingdings</vt:lpstr>
      <vt:lpstr>Yu Gothic UI Semibold</vt:lpstr>
      <vt:lpstr>1_Office Theme</vt:lpstr>
      <vt:lpstr>3_Office Theme</vt:lpstr>
      <vt:lpstr>The Changing Federal Landscape of Accreditation</vt:lpstr>
      <vt:lpstr>Overview</vt:lpstr>
      <vt:lpstr>Accreditation Pressures</vt:lpstr>
      <vt:lpstr>Is Accreditation Broken?</vt:lpstr>
      <vt:lpstr>2016 - Pivotal Year for Accreditation  – Judith Eaton, CHEA</vt:lpstr>
      <vt:lpstr>PowerPoint Presentation</vt:lpstr>
      <vt:lpstr>College Scorecard</vt:lpstr>
      <vt:lpstr> Graduation Rates</vt:lpstr>
      <vt:lpstr>The Accreditation Reform and  Enhanced Accountability Act</vt:lpstr>
      <vt:lpstr>Warren bill - Proposed Reforms </vt:lpstr>
      <vt:lpstr>Array of Accreditation Reform Proposals</vt:lpstr>
      <vt:lpstr>Other National Trends with Potential Impact on Higher Education Accreditation</vt:lpstr>
      <vt:lpstr>The Palpable Angst in Washington</vt:lpstr>
      <vt:lpstr>Comments by Virginia Foxx (R-NC), Chair,  House Committee on Education and the Workforce January 30, 2017, at CHEA Conference, Washington, DC</vt:lpstr>
      <vt:lpstr>Things to Keep an Eye On</vt:lpstr>
      <vt:lpstr>Thank You for Coming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Craig Rutan</cp:lastModifiedBy>
  <cp:revision>111</cp:revision>
  <dcterms:created xsi:type="dcterms:W3CDTF">2015-05-02T02:46:00Z</dcterms:created>
  <dcterms:modified xsi:type="dcterms:W3CDTF">2017-02-15T14:51:15Z</dcterms:modified>
</cp:coreProperties>
</file>