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 id="2147483665" r:id="rId2"/>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44"/>
    <p:restoredTop sz="94168"/>
  </p:normalViewPr>
  <p:slideViewPr>
    <p:cSldViewPr snapToGrid="0">
      <p:cViewPr varScale="1">
        <p:scale>
          <a:sx n="97" d="100"/>
          <a:sy n="97" d="100"/>
        </p:scale>
        <p:origin x="592"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738f7e4560_1_29: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Cheryl</a:t>
            </a:r>
            <a:endParaRPr/>
          </a:p>
        </p:txBody>
      </p:sp>
      <p:sp>
        <p:nvSpPr>
          <p:cNvPr id="81" name="Google Shape;81;g1738f7e4560_1_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735c4f9a13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1735c4f9a13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Ric</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735c4f9a13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735c4f9a13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Ric</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735c4f9a13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735c4f9a13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735c4f9a13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735c4f9a13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735c4f9a13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735c4f9a13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1735c4f9a13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1735c4f9a13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Angela example - being asked to speak to board about AB1705 concerns and impacts.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735c4f9a13_0_1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1735c4f9a13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1735c4f9a13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1735c4f9a13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735c4f9a13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1735c4f9a13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1735c4f9a13_0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1735c4f9a13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738f7e4560_1_34: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g1738f7e4560_1_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1735c4f9a13_0_1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1735c4f9a13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738f7e4560_1_4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g1738f7e4560_1_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735c4f9a1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735c4f9a1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Cheryl</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735c4f9a13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735c4f9a13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Cheryl</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735c4f9a13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735c4f9a13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Ric</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735c4f9a13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1735c4f9a13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Ric</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735c4f9a13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735c4f9a13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Ric</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735c4f9a13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735c4f9a13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Ric</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4.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jp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719254" y="3242855"/>
            <a:ext cx="7824187" cy="1620401"/>
          </a:xfrm>
          <a:prstGeom prst="rect">
            <a:avLst/>
          </a:prstGeom>
          <a:noFill/>
          <a:ln>
            <a:noFill/>
          </a:ln>
        </p:spPr>
        <p:txBody>
          <a:bodyPr spcFirstLastPara="1" wrap="square" lIns="68575" tIns="34275" rIns="68575" bIns="34275" anchor="t" anchorCtr="0">
            <a:normAutofit/>
          </a:bodyPr>
          <a:lstStyle>
            <a:lvl1pPr lvl="0" algn="ctr">
              <a:lnSpc>
                <a:spcPct val="100000"/>
              </a:lnSpc>
              <a:spcBef>
                <a:spcPts val="0"/>
              </a:spcBef>
              <a:spcAft>
                <a:spcPts val="0"/>
              </a:spcAft>
              <a:buSzPts val="1100"/>
              <a:buNone/>
              <a:defRPr sz="3300">
                <a:solidFill>
                  <a:schemeClr val="lt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Content 1 Column Slide">
  <p:cSld name="1_Content 1 Column Slide">
    <p:spTree>
      <p:nvGrpSpPr>
        <p:cNvPr id="1" name="Shape 56"/>
        <p:cNvGrpSpPr/>
        <p:nvPr/>
      </p:nvGrpSpPr>
      <p:grpSpPr>
        <a:xfrm>
          <a:off x="0" y="0"/>
          <a:ext cx="0" cy="0"/>
          <a:chOff x="0" y="0"/>
          <a:chExt cx="0" cy="0"/>
        </a:xfrm>
      </p:grpSpPr>
      <p:pic>
        <p:nvPicPr>
          <p:cNvPr id="57" name="Google Shape;57;p15"/>
          <p:cNvPicPr preferRelativeResize="0"/>
          <p:nvPr/>
        </p:nvPicPr>
        <p:blipFill rotWithShape="1">
          <a:blip r:embed="rId2">
            <a:alphaModFix/>
          </a:blip>
          <a:srcRect/>
          <a:stretch/>
        </p:blipFill>
        <p:spPr>
          <a:xfrm>
            <a:off x="958454" y="4782741"/>
            <a:ext cx="283369" cy="283369"/>
          </a:xfrm>
          <a:prstGeom prst="rect">
            <a:avLst/>
          </a:prstGeom>
          <a:noFill/>
          <a:ln>
            <a:noFill/>
          </a:ln>
        </p:spPr>
      </p:pic>
      <p:sp>
        <p:nvSpPr>
          <p:cNvPr id="58" name="Google Shape;58;p15"/>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29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59" name="Google Shape;59;p15"/>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0" name="Google Shape;60;p15"/>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61" name="Google Shape;61;p15"/>
          <p:cNvPicPr preferRelativeResize="0"/>
          <p:nvPr/>
        </p:nvPicPr>
        <p:blipFill rotWithShape="1">
          <a:blip r:embed="rId3">
            <a:alphaModFix/>
          </a:blip>
          <a:srcRect/>
          <a:stretch/>
        </p:blipFill>
        <p:spPr>
          <a:xfrm>
            <a:off x="-5334" y="4097"/>
            <a:ext cx="615552" cy="5135306"/>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Slide A">
  <p:cSld name="Section Slide A">
    <p:spTree>
      <p:nvGrpSpPr>
        <p:cNvPr id="1" name="Shape 62"/>
        <p:cNvGrpSpPr/>
        <p:nvPr/>
      </p:nvGrpSpPr>
      <p:grpSpPr>
        <a:xfrm>
          <a:off x="0" y="0"/>
          <a:ext cx="0" cy="0"/>
          <a:chOff x="0" y="0"/>
          <a:chExt cx="0" cy="0"/>
        </a:xfrm>
      </p:grpSpPr>
      <p:sp>
        <p:nvSpPr>
          <p:cNvPr id="63" name="Google Shape;63;p16"/>
          <p:cNvSpPr/>
          <p:nvPr/>
        </p:nvSpPr>
        <p:spPr>
          <a:xfrm>
            <a:off x="0" y="0"/>
            <a:ext cx="9144000" cy="1704703"/>
          </a:xfrm>
          <a:prstGeom prst="rect">
            <a:avLst/>
          </a:prstGeom>
          <a:solidFill>
            <a:schemeClr val="accent1"/>
          </a:solidFill>
          <a:ln w="12700" cap="flat" cmpd="sng">
            <a:solidFill>
              <a:srgbClr val="1F1A1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64" name="Google Shape;64;p16"/>
          <p:cNvPicPr preferRelativeResize="0"/>
          <p:nvPr/>
        </p:nvPicPr>
        <p:blipFill rotWithShape="1">
          <a:blip r:embed="rId2">
            <a:alphaModFix/>
          </a:blip>
          <a:srcRect/>
          <a:stretch/>
        </p:blipFill>
        <p:spPr>
          <a:xfrm>
            <a:off x="622697" y="4782741"/>
            <a:ext cx="283369" cy="283369"/>
          </a:xfrm>
          <a:prstGeom prst="rect">
            <a:avLst/>
          </a:prstGeom>
          <a:noFill/>
          <a:ln>
            <a:noFill/>
          </a:ln>
        </p:spPr>
      </p:pic>
      <p:sp>
        <p:nvSpPr>
          <p:cNvPr id="65" name="Google Shape;65;p16"/>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SzPts val="1100"/>
              <a:buNone/>
              <a:defRPr sz="2900">
                <a:solidFill>
                  <a:schemeClr val="lt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66" name="Google Shape;66;p16"/>
          <p:cNvSpPr txBox="1">
            <a:spLocks noGrp="1"/>
          </p:cNvSpPr>
          <p:nvPr>
            <p:ph type="body" idx="1"/>
          </p:nvPr>
        </p:nvSpPr>
        <p:spPr>
          <a:xfrm>
            <a:off x="622496" y="1996926"/>
            <a:ext cx="7892855" cy="2677064"/>
          </a:xfrm>
          <a:prstGeom prst="rect">
            <a:avLst/>
          </a:prstGeom>
          <a:noFill/>
          <a:ln>
            <a:noFill/>
          </a:ln>
        </p:spPr>
        <p:txBody>
          <a:bodyPr spcFirstLastPara="1" wrap="square" lIns="68575" tIns="34275" rIns="68575" bIns="34275" anchor="t" anchorCtr="0">
            <a:noAutofit/>
          </a:bodyPr>
          <a:lstStyle>
            <a:lvl1pPr marL="457200" marR="0" lvl="0" indent="-228600" algn="l">
              <a:lnSpc>
                <a:spcPct val="90000"/>
              </a:lnSpc>
              <a:spcBef>
                <a:spcPts val="800"/>
              </a:spcBef>
              <a:spcAft>
                <a:spcPts val="0"/>
              </a:spcAft>
              <a:buClr>
                <a:srgbClr val="404040"/>
              </a:buClr>
              <a:buSzPts val="1800"/>
              <a:buFont typeface="Arial"/>
              <a:buNone/>
              <a:defRPr sz="1800"/>
            </a:lvl1pPr>
            <a:lvl2pPr marL="914400" lvl="1" indent="-342900" algn="l">
              <a:lnSpc>
                <a:spcPct val="90000"/>
              </a:lnSpc>
              <a:spcBef>
                <a:spcPts val="400"/>
              </a:spcBef>
              <a:spcAft>
                <a:spcPts val="0"/>
              </a:spcAft>
              <a:buClr>
                <a:srgbClr val="404040"/>
              </a:buClr>
              <a:buSzPts val="1800"/>
              <a:buChar char="•"/>
              <a:defRPr sz="1800"/>
            </a:lvl2pPr>
            <a:lvl3pPr marL="1371600" lvl="2" indent="-323850" algn="l">
              <a:lnSpc>
                <a:spcPct val="90000"/>
              </a:lnSpc>
              <a:spcBef>
                <a:spcPts val="400"/>
              </a:spcBef>
              <a:spcAft>
                <a:spcPts val="0"/>
              </a:spcAft>
              <a:buClr>
                <a:srgbClr val="404040"/>
              </a:buClr>
              <a:buSzPts val="1500"/>
              <a:buChar char="•"/>
              <a:defRPr sz="1500"/>
            </a:lvl3pPr>
            <a:lvl4pPr marL="1828800" lvl="3" indent="-317500" algn="l">
              <a:lnSpc>
                <a:spcPct val="90000"/>
              </a:lnSpc>
              <a:spcBef>
                <a:spcPts val="400"/>
              </a:spcBef>
              <a:spcAft>
                <a:spcPts val="0"/>
              </a:spcAft>
              <a:buClr>
                <a:srgbClr val="404040"/>
              </a:buClr>
              <a:buSzPts val="1400"/>
              <a:buChar char="•"/>
              <a:defRPr sz="1400"/>
            </a:lvl4pPr>
            <a:lvl5pPr marL="2286000" lvl="4" indent="-323850" algn="l">
              <a:lnSpc>
                <a:spcPct val="90000"/>
              </a:lnSpc>
              <a:spcBef>
                <a:spcPts val="400"/>
              </a:spcBef>
              <a:spcAft>
                <a:spcPts val="0"/>
              </a:spcAft>
              <a:buClr>
                <a:srgbClr val="404040"/>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67" name="Google Shape;67;p16"/>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68" name="Google Shape;68;p16"/>
          <p:cNvPicPr preferRelativeResize="0"/>
          <p:nvPr/>
        </p:nvPicPr>
        <p:blipFill rotWithShape="1">
          <a:blip r:embed="rId3">
            <a:alphaModFix/>
          </a:blip>
          <a:srcRect/>
          <a:stretch/>
        </p:blipFill>
        <p:spPr>
          <a:xfrm>
            <a:off x="0" y="0"/>
            <a:ext cx="1931996" cy="1704703"/>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_Content 2 Column Slide">
  <p:cSld name="1_Content 2 Column Slide">
    <p:spTree>
      <p:nvGrpSpPr>
        <p:cNvPr id="1" name="Shape 69"/>
        <p:cNvGrpSpPr/>
        <p:nvPr/>
      </p:nvGrpSpPr>
      <p:grpSpPr>
        <a:xfrm>
          <a:off x="0" y="0"/>
          <a:ext cx="0" cy="0"/>
          <a:chOff x="0" y="0"/>
          <a:chExt cx="0" cy="0"/>
        </a:xfrm>
      </p:grpSpPr>
      <p:pic>
        <p:nvPicPr>
          <p:cNvPr id="70" name="Google Shape;70;p17"/>
          <p:cNvPicPr preferRelativeResize="0"/>
          <p:nvPr/>
        </p:nvPicPr>
        <p:blipFill rotWithShape="1">
          <a:blip r:embed="rId2">
            <a:alphaModFix/>
          </a:blip>
          <a:srcRect/>
          <a:stretch/>
        </p:blipFill>
        <p:spPr>
          <a:xfrm>
            <a:off x="958454" y="4782741"/>
            <a:ext cx="283369" cy="283369"/>
          </a:xfrm>
          <a:prstGeom prst="rect">
            <a:avLst/>
          </a:prstGeom>
          <a:noFill/>
          <a:ln>
            <a:noFill/>
          </a:ln>
        </p:spPr>
      </p:pic>
      <p:sp>
        <p:nvSpPr>
          <p:cNvPr id="71" name="Google Shape;71;p17"/>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29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72" name="Google Shape;72;p17"/>
          <p:cNvSpPr txBox="1">
            <a:spLocks noGrp="1"/>
          </p:cNvSpPr>
          <p:nvPr>
            <p:ph type="body" idx="1"/>
          </p:nvPr>
        </p:nvSpPr>
        <p:spPr>
          <a:xfrm>
            <a:off x="958238" y="1348740"/>
            <a:ext cx="3691903" cy="3293507"/>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3" name="Google Shape;73;p17"/>
          <p:cNvSpPr txBox="1">
            <a:spLocks noGrp="1"/>
          </p:cNvSpPr>
          <p:nvPr>
            <p:ph type="body" idx="2"/>
          </p:nvPr>
        </p:nvSpPr>
        <p:spPr>
          <a:xfrm>
            <a:off x="4791194" y="1348740"/>
            <a:ext cx="3711661" cy="3293507"/>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4" name="Google Shape;74;p17"/>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75" name="Google Shape;75;p17"/>
          <p:cNvPicPr preferRelativeResize="0"/>
          <p:nvPr/>
        </p:nvPicPr>
        <p:blipFill rotWithShape="1">
          <a:blip r:embed="rId3">
            <a:alphaModFix/>
          </a:blip>
          <a:srcRect/>
          <a:stretch/>
        </p:blipFill>
        <p:spPr>
          <a:xfrm>
            <a:off x="-5334" y="4097"/>
            <a:ext cx="615552" cy="5135306"/>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pic>
        <p:nvPicPr>
          <p:cNvPr id="77" name="Google Shape;77;p18"/>
          <p:cNvPicPr preferRelativeResize="0"/>
          <p:nvPr/>
        </p:nvPicPr>
        <p:blipFill rotWithShape="1">
          <a:blip r:embed="rId2">
            <a:alphaModFix/>
          </a:blip>
          <a:srcRect/>
          <a:stretch/>
        </p:blipFill>
        <p:spPr>
          <a:xfrm>
            <a:off x="622697" y="4782741"/>
            <a:ext cx="283369" cy="283369"/>
          </a:xfrm>
          <a:prstGeom prst="rect">
            <a:avLst/>
          </a:prstGeom>
          <a:noFill/>
          <a:ln>
            <a:noFill/>
          </a:ln>
        </p:spPr>
      </p:pic>
      <p:sp>
        <p:nvSpPr>
          <p:cNvPr id="78" name="Google Shape;78;p18"/>
          <p:cNvSpPr txBox="1">
            <a:spLocks noGrp="1"/>
          </p:cNvSpPr>
          <p:nvPr>
            <p:ph type="sldNum" idx="12"/>
          </p:nvPr>
        </p:nvSpPr>
        <p:spPr>
          <a:xfrm>
            <a:off x="7723585" y="4767263"/>
            <a:ext cx="791765" cy="273844"/>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958454" y="273844"/>
            <a:ext cx="7556897" cy="994172"/>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SzPts val="1100"/>
              <a:buNone/>
              <a:defRPr sz="3300" b="0" i="0" u="none" strike="noStrike" cap="none">
                <a:solidFill>
                  <a:schemeClr val="dk1"/>
                </a:solidFill>
                <a:latin typeface="Georgia"/>
                <a:ea typeface="Georgia"/>
                <a:cs typeface="Georgia"/>
                <a:sym typeface="Georgia"/>
              </a:defRPr>
            </a:lvl1pPr>
            <a:lvl2pPr marR="0" lvl="1"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2pPr>
            <a:lvl3pPr marR="0" lvl="2"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3pPr>
            <a:lvl4pPr marR="0" lvl="3"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4pPr>
            <a:lvl5pPr marR="0" lvl="4"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5pPr>
            <a:lvl6pPr marR="0" lvl="5"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9pPr>
          </a:lstStyle>
          <a:p>
            <a:endParaRPr/>
          </a:p>
        </p:txBody>
      </p:sp>
      <p:sp>
        <p:nvSpPr>
          <p:cNvPr id="52" name="Google Shape;52;p13"/>
          <p:cNvSpPr txBox="1">
            <a:spLocks noGrp="1"/>
          </p:cNvSpPr>
          <p:nvPr>
            <p:ph type="body" idx="1"/>
          </p:nvPr>
        </p:nvSpPr>
        <p:spPr>
          <a:xfrm>
            <a:off x="966788" y="1369219"/>
            <a:ext cx="7548563" cy="3263504"/>
          </a:xfrm>
          <a:prstGeom prst="rect">
            <a:avLst/>
          </a:prstGeom>
          <a:noFill/>
          <a:ln>
            <a:noFill/>
          </a:ln>
        </p:spPr>
        <p:txBody>
          <a:bodyPr spcFirstLastPara="1" wrap="square" lIns="68575" tIns="34275" rIns="68575" bIns="34275" anchor="t" anchorCtr="0">
            <a:noAutofit/>
          </a:bodyPr>
          <a:lstStyle>
            <a:lvl1pPr marL="457200" marR="0" lvl="0" indent="-342900" algn="l" rtl="0">
              <a:lnSpc>
                <a:spcPct val="90000"/>
              </a:lnSpc>
              <a:spcBef>
                <a:spcPts val="8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1pPr>
            <a:lvl2pPr marL="914400" marR="0" lvl="1" indent="-336550" algn="l" rtl="0">
              <a:lnSpc>
                <a:spcPct val="90000"/>
              </a:lnSpc>
              <a:spcBef>
                <a:spcPts val="400"/>
              </a:spcBef>
              <a:spcAft>
                <a:spcPts val="0"/>
              </a:spcAft>
              <a:buClr>
                <a:srgbClr val="404040"/>
              </a:buClr>
              <a:buSzPts val="1700"/>
              <a:buFont typeface="Arial"/>
              <a:buChar char="•"/>
              <a:defRPr sz="1700" b="0" i="0" u="none" strike="noStrike" cap="none">
                <a:solidFill>
                  <a:srgbClr val="404040"/>
                </a:solidFill>
                <a:latin typeface="Arial"/>
                <a:ea typeface="Arial"/>
                <a:cs typeface="Arial"/>
                <a:sym typeface="Arial"/>
              </a:defRPr>
            </a:lvl2pPr>
            <a:lvl3pPr marL="1371600" marR="0" lvl="2" indent="-323850" algn="l" rtl="0">
              <a:lnSpc>
                <a:spcPct val="90000"/>
              </a:lnSpc>
              <a:spcBef>
                <a:spcPts val="400"/>
              </a:spcBef>
              <a:spcAft>
                <a:spcPts val="0"/>
              </a:spcAft>
              <a:buClr>
                <a:srgbClr val="404040"/>
              </a:buClr>
              <a:buSzPts val="1500"/>
              <a:buFont typeface="Arial"/>
              <a:buChar char="•"/>
              <a:defRPr sz="1500" b="0" i="0" u="none" strike="noStrike" cap="none">
                <a:solidFill>
                  <a:srgbClr val="404040"/>
                </a:solidFill>
                <a:latin typeface="Arial"/>
                <a:ea typeface="Arial"/>
                <a:cs typeface="Arial"/>
                <a:sym typeface="Arial"/>
              </a:defRPr>
            </a:lvl3pPr>
            <a:lvl4pPr marL="1828800" marR="0" lvl="3" indent="-317500" algn="l" rtl="0">
              <a:lnSpc>
                <a:spcPct val="90000"/>
              </a:lnSpc>
              <a:spcBef>
                <a:spcPts val="400"/>
              </a:spcBef>
              <a:spcAft>
                <a:spcPts val="0"/>
              </a:spcAft>
              <a:buClr>
                <a:srgbClr val="404040"/>
              </a:buClr>
              <a:buSzPts val="1400"/>
              <a:buFont typeface="Arial"/>
              <a:buChar char="•"/>
              <a:defRPr sz="1400" b="0" i="0" u="none" strike="noStrike" cap="none">
                <a:solidFill>
                  <a:srgbClr val="404040"/>
                </a:solidFill>
                <a:latin typeface="Arial"/>
                <a:ea typeface="Arial"/>
                <a:cs typeface="Arial"/>
                <a:sym typeface="Arial"/>
              </a:defRPr>
            </a:lvl4pPr>
            <a:lvl5pPr marL="2286000" marR="0" lvl="4" indent="-317500" algn="l" rtl="0">
              <a:lnSpc>
                <a:spcPct val="90000"/>
              </a:lnSpc>
              <a:spcBef>
                <a:spcPts val="400"/>
              </a:spcBef>
              <a:spcAft>
                <a:spcPts val="0"/>
              </a:spcAft>
              <a:buClr>
                <a:srgbClr val="404040"/>
              </a:buClr>
              <a:buSzPts val="1400"/>
              <a:buFont typeface="Arial"/>
              <a:buChar char="•"/>
              <a:defRPr sz="1400" b="0" i="0" u="none" strike="noStrike" cap="none">
                <a:solidFill>
                  <a:srgbClr val="404040"/>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lvl1pPr marL="0" marR="0" lvl="0" indent="0" algn="r" rtl="0">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1" Type="http://schemas.openxmlformats.org/officeDocument/2006/relationships/hyperlink" Target="https://leginfo.legislature.ca.gov/faces/codesTOCSelected.xhtml?tocCode=EDC&amp;tocTitle=+Education+Code+-+EDC" TargetMode="External"/><Relationship Id="rId12" Type="http://schemas.openxmlformats.org/officeDocument/2006/relationships/hyperlink" Target="https://govt.westlaw.com/calregs/Index?transitionType=Default&amp;contextData=(sc.Default)" TargetMode="External"/><Relationship Id="rId1" Type="http://schemas.openxmlformats.org/officeDocument/2006/relationships/slideLayout" Target="../slideLayouts/slideLayout13.xml"/><Relationship Id="rId2" Type="http://schemas.openxmlformats.org/officeDocument/2006/relationships/notesSlide" Target="../notesSlides/notesSlide17.xml"/><Relationship Id="rId3" Type="http://schemas.openxmlformats.org/officeDocument/2006/relationships/hyperlink" Target="https://www.cccco.edu/About-Us/Chancellors-Office/Divisions/Governmental-Relations/Policy-in-action/State-Relations/Tracked-Legislation" TargetMode="External"/><Relationship Id="rId4" Type="http://schemas.openxmlformats.org/officeDocument/2006/relationships/hyperlink" Target="https://ccleague.org/advocacy/legislative-actions" TargetMode="External"/><Relationship Id="rId5" Type="http://schemas.openxmlformats.org/officeDocument/2006/relationships/hyperlink" Target="https://asccc.org/legislative-updates" TargetMode="External"/><Relationship Id="rId6" Type="http://schemas.openxmlformats.org/officeDocument/2006/relationships/hyperlink" Target="https://asccc.org/resources/resolutions" TargetMode="External"/><Relationship Id="rId7" Type="http://schemas.openxmlformats.org/officeDocument/2006/relationships/hyperlink" Target="https://www.faccc.org/legislative-priorities" TargetMode="External"/><Relationship Id="rId8" Type="http://schemas.openxmlformats.org/officeDocument/2006/relationships/hyperlink" Target="https://ctweb.capitoltrack.com/public/publish.aspx?session=21&amp;id=c46c38e2-40d8-49bb-a9aa-7d7ea2c467ea" TargetMode="External"/><Relationship Id="rId9" Type="http://schemas.openxmlformats.org/officeDocument/2006/relationships/hyperlink" Target="https://cca4us.org/issuesandaction/legislationpoliticalaction/" TargetMode="External"/><Relationship Id="rId10" Type="http://schemas.openxmlformats.org/officeDocument/2006/relationships/hyperlink" Target="https://www.cft.org/legislative-updates" TargetMode="External"/></Relationships>
</file>

<file path=ppt/slides/_rels/slide18.xml.rels><?xml version="1.0" encoding="UTF-8" standalone="yes"?>
<Relationships xmlns="http://schemas.openxmlformats.org/package/2006/relationships"><Relationship Id="rId11" Type="http://schemas.openxmlformats.org/officeDocument/2006/relationships/hyperlink" Target="https://ahed.assembly.ca.gov/" TargetMode="External"/><Relationship Id="rId12" Type="http://schemas.openxmlformats.org/officeDocument/2006/relationships/hyperlink" Target="https://abgt.assembly.ca.gov/" TargetMode="External"/><Relationship Id="rId13" Type="http://schemas.openxmlformats.org/officeDocument/2006/relationships/hyperlink" Target="https://abgt.assembly.ca.gov/sub2educationfinance" TargetMode="External"/><Relationship Id="rId14" Type="http://schemas.openxmlformats.org/officeDocument/2006/relationships/hyperlink" Target="https://www.assembly.ca.gov/audioandtv" TargetMode="External"/><Relationship Id="rId15" Type="http://schemas.openxmlformats.org/officeDocument/2006/relationships/hyperlink" Target="https://findyourrep.legislature.ca.gov/" TargetMode="External"/><Relationship Id="rId1" Type="http://schemas.openxmlformats.org/officeDocument/2006/relationships/slideLayout" Target="../slideLayouts/slideLayout13.xml"/><Relationship Id="rId2" Type="http://schemas.openxmlformats.org/officeDocument/2006/relationships/notesSlide" Target="../notesSlides/notesSlide18.xml"/><Relationship Id="rId3" Type="http://schemas.openxmlformats.org/officeDocument/2006/relationships/hyperlink" Target="https://www.senate.ca.gov/" TargetMode="External"/><Relationship Id="rId4" Type="http://schemas.openxmlformats.org/officeDocument/2006/relationships/hyperlink" Target="https://www.senate.ca.gov/senators" TargetMode="External"/><Relationship Id="rId5" Type="http://schemas.openxmlformats.org/officeDocument/2006/relationships/hyperlink" Target="https://sedn.senate.ca.gov/" TargetMode="External"/><Relationship Id="rId6" Type="http://schemas.openxmlformats.org/officeDocument/2006/relationships/hyperlink" Target="https://sbud.senate.ca.gov/" TargetMode="External"/><Relationship Id="rId7" Type="http://schemas.openxmlformats.org/officeDocument/2006/relationships/hyperlink" Target="https://sbud.senate.ca.gov/subcommittee1" TargetMode="External"/><Relationship Id="rId8" Type="http://schemas.openxmlformats.org/officeDocument/2006/relationships/hyperlink" Target="https://www.senate.ca.gov/calendar" TargetMode="External"/><Relationship Id="rId9" Type="http://schemas.openxmlformats.org/officeDocument/2006/relationships/hyperlink" Target="https://www.assembly.ca.gov/" TargetMode="External"/><Relationship Id="rId10" Type="http://schemas.openxmlformats.org/officeDocument/2006/relationships/hyperlink" Target="https://www.assembly.ca.gov/assemblymember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senate.ca.gov/sites/senate.ca.gov/files/the_legislative_process.pdf" TargetMode="External"/><Relationship Id="rId4" Type="http://schemas.openxmlformats.org/officeDocument/2006/relationships/hyperlink" Target="https://www.youtube.com/watch?v=r7GpFrD5tgk" TargetMode="External"/><Relationship Id="rId5" Type="http://schemas.openxmlformats.org/officeDocument/2006/relationships/hyperlink" Target="https://docs.google.com/presentation/d/1ifCwSM4o2ewpgJI1TMOLfkcDmTJm87rMQO0gVSvqP0g/edit?usp=sharing" TargetMode="External"/><Relationship Id="rId6" Type="http://schemas.openxmlformats.org/officeDocument/2006/relationships/hyperlink" Target="https://asccc.org/content/why-legislative-advocacy-matters" TargetMode="External"/><Relationship Id="rId7" Type="http://schemas.openxmlformats.org/officeDocument/2006/relationships/hyperlink" Target="https://asccc.org/content/advocacy-local-level-what-your-senate-can-do-stay-informed-and-active" TargetMode="External"/><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9"/>
          <p:cNvSpPr txBox="1">
            <a:spLocks noGrp="1"/>
          </p:cNvSpPr>
          <p:nvPr>
            <p:ph type="title"/>
          </p:nvPr>
        </p:nvSpPr>
        <p:spPr>
          <a:xfrm>
            <a:off x="719138" y="3067312"/>
            <a:ext cx="7824788" cy="1747577"/>
          </a:xfrm>
          <a:prstGeom prst="rect">
            <a:avLst/>
          </a:prstGeom>
          <a:noFill/>
          <a:ln>
            <a:noFill/>
          </a:ln>
        </p:spPr>
        <p:txBody>
          <a:bodyPr spcFirstLastPara="1" wrap="square" lIns="68575" tIns="34275" rIns="68575" bIns="34275" anchor="t" anchorCtr="0">
            <a:normAutofit fontScale="90000"/>
          </a:bodyPr>
          <a:lstStyle/>
          <a:p>
            <a:pPr marL="0" lvl="0" indent="0" algn="ctr" rtl="0">
              <a:lnSpc>
                <a:spcPct val="115000"/>
              </a:lnSpc>
              <a:spcBef>
                <a:spcPts val="0"/>
              </a:spcBef>
              <a:spcAft>
                <a:spcPts val="0"/>
              </a:spcAft>
              <a:buNone/>
            </a:pPr>
            <a:r>
              <a:rPr lang="en" sz="2200" b="1">
                <a:latin typeface="Calibri"/>
                <a:ea typeface="Calibri"/>
                <a:cs typeface="Calibri"/>
                <a:sym typeface="Calibri"/>
              </a:rPr>
              <a:t>The Legislative Landscape and You: </a:t>
            </a:r>
            <a:endParaRPr sz="2200" b="1">
              <a:latin typeface="Calibri"/>
              <a:ea typeface="Calibri"/>
              <a:cs typeface="Calibri"/>
              <a:sym typeface="Calibri"/>
            </a:endParaRPr>
          </a:p>
          <a:p>
            <a:pPr marL="0" lvl="0" indent="0" algn="ctr" rtl="0">
              <a:lnSpc>
                <a:spcPct val="100000"/>
              </a:lnSpc>
              <a:spcBef>
                <a:spcPts val="0"/>
              </a:spcBef>
              <a:spcAft>
                <a:spcPts val="0"/>
              </a:spcAft>
              <a:buNone/>
            </a:pPr>
            <a:r>
              <a:rPr lang="en" sz="2200" b="1">
                <a:latin typeface="Calibri"/>
                <a:ea typeface="Calibri"/>
                <a:cs typeface="Calibri"/>
                <a:sym typeface="Calibri"/>
              </a:rPr>
              <a:t>Using Authentic Voices and Experiences as Impactful Advocacy Efforts</a:t>
            </a:r>
            <a:r>
              <a:rPr lang="en"/>
              <a:t/>
            </a:r>
            <a:br>
              <a:rPr lang="en"/>
            </a:br>
            <a:r>
              <a:rPr lang="en" sz="1749">
                <a:latin typeface="Calibri"/>
                <a:ea typeface="Calibri"/>
                <a:cs typeface="Calibri"/>
                <a:sym typeface="Calibri"/>
              </a:rPr>
              <a:t>Juan Arzola, ASCCCC At-Large Representative</a:t>
            </a:r>
            <a:endParaRPr sz="1749">
              <a:latin typeface="Calibri"/>
              <a:ea typeface="Calibri"/>
              <a:cs typeface="Calibri"/>
              <a:sym typeface="Calibri"/>
            </a:endParaRPr>
          </a:p>
          <a:p>
            <a:pPr marL="0" lvl="0" indent="0" algn="ctr" rtl="0">
              <a:lnSpc>
                <a:spcPct val="115000"/>
              </a:lnSpc>
              <a:spcBef>
                <a:spcPts val="0"/>
              </a:spcBef>
              <a:spcAft>
                <a:spcPts val="0"/>
              </a:spcAft>
              <a:buNone/>
            </a:pPr>
            <a:r>
              <a:rPr lang="en" sz="1749">
                <a:latin typeface="Calibri"/>
                <a:ea typeface="Calibri"/>
                <a:cs typeface="Calibri"/>
                <a:sym typeface="Calibri"/>
              </a:rPr>
              <a:t>Cheryl Aschenbach, ASCCC Vice President</a:t>
            </a:r>
            <a:endParaRPr sz="1749">
              <a:latin typeface="Calibri"/>
              <a:ea typeface="Calibri"/>
              <a:cs typeface="Calibri"/>
              <a:sym typeface="Calibri"/>
            </a:endParaRPr>
          </a:p>
          <a:p>
            <a:pPr marL="0" lvl="0" indent="0" algn="ctr" rtl="0">
              <a:lnSpc>
                <a:spcPct val="115000"/>
              </a:lnSpc>
              <a:spcBef>
                <a:spcPts val="0"/>
              </a:spcBef>
              <a:spcAft>
                <a:spcPts val="0"/>
              </a:spcAft>
              <a:buNone/>
            </a:pPr>
            <a:r>
              <a:rPr lang="en" sz="1749">
                <a:latin typeface="Calibri"/>
                <a:ea typeface="Calibri"/>
                <a:cs typeface="Calibri"/>
                <a:sym typeface="Calibri"/>
              </a:rPr>
              <a:t>Angela Echeverri, ASCCC Legislation and Advocacy Committee</a:t>
            </a:r>
            <a:r>
              <a:rPr lang="en" sz="1200">
                <a:latin typeface="Calibri"/>
                <a:ea typeface="Calibri"/>
                <a:cs typeface="Calibri"/>
                <a:sym typeface="Calibri"/>
              </a:rPr>
              <a:t> </a:t>
            </a:r>
            <a:endParaRPr sz="1749">
              <a:latin typeface="Calibri"/>
              <a:ea typeface="Calibri"/>
              <a:cs typeface="Calibri"/>
              <a:sym typeface="Calibri"/>
            </a:endParaRPr>
          </a:p>
          <a:p>
            <a:pPr marL="0" lvl="0" indent="0" algn="ctr" rtl="0">
              <a:lnSpc>
                <a:spcPct val="100000"/>
              </a:lnSpc>
              <a:spcBef>
                <a:spcPts val="0"/>
              </a:spcBef>
              <a:spcAft>
                <a:spcPts val="0"/>
              </a:spcAft>
              <a:buNone/>
            </a:pPr>
            <a:r>
              <a:rPr lang="en" sz="1749">
                <a:latin typeface="Calibri"/>
                <a:ea typeface="Calibri"/>
                <a:cs typeface="Calibri"/>
                <a:sym typeface="Calibri"/>
              </a:rPr>
              <a:t>Ric Epps, ASCCC Legislation and Advocacy Committee</a:t>
            </a:r>
            <a:r>
              <a:rPr lang="en" sz="1800"/>
              <a:t/>
            </a:r>
            <a:br>
              <a:rPr lang="en" sz="1800"/>
            </a:b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pic>
        <p:nvPicPr>
          <p:cNvPr id="141" name="Google Shape;141;p28" descr="Arrows for process. January Sponsor idea for legislation; Feburary Author of AB or SB; March Policy Committee; April Appropriations Committee to evaluate cost of implementation; June Repeat process in next house" title="Bill LifeCycle Image Overview"/>
          <p:cNvPicPr preferRelativeResize="0"/>
          <p:nvPr/>
        </p:nvPicPr>
        <p:blipFill>
          <a:blip r:embed="rId3">
            <a:alphaModFix/>
          </a:blip>
          <a:stretch>
            <a:fillRect/>
          </a:stretch>
        </p:blipFill>
        <p:spPr>
          <a:xfrm>
            <a:off x="1419650" y="2237625"/>
            <a:ext cx="6988874" cy="2882249"/>
          </a:xfrm>
          <a:prstGeom prst="rect">
            <a:avLst/>
          </a:prstGeom>
          <a:noFill/>
          <a:ln>
            <a:noFill/>
          </a:ln>
        </p:spPr>
      </p:pic>
      <p:sp>
        <p:nvSpPr>
          <p:cNvPr id="140" name="Google Shape;140;p28"/>
          <p:cNvSpPr txBox="1">
            <a:spLocks noGrp="1"/>
          </p:cNvSpPr>
          <p:nvPr>
            <p:ph type="body" idx="1"/>
          </p:nvPr>
        </p:nvSpPr>
        <p:spPr>
          <a:xfrm>
            <a:off x="958251" y="1348750"/>
            <a:ext cx="8031600" cy="3314700"/>
          </a:xfrm>
          <a:prstGeom prst="rect">
            <a:avLst/>
          </a:prstGeom>
        </p:spPr>
        <p:txBody>
          <a:bodyPr spcFirstLastPara="1" wrap="square" lIns="68575" tIns="34275" rIns="68575" bIns="34275" anchor="t" anchorCtr="0">
            <a:noAutofit/>
          </a:bodyPr>
          <a:lstStyle/>
          <a:p>
            <a:pPr marL="0" lvl="0" indent="0" algn="ctr" rtl="0">
              <a:lnSpc>
                <a:spcPct val="115000"/>
              </a:lnSpc>
              <a:spcBef>
                <a:spcPts val="0"/>
              </a:spcBef>
              <a:spcAft>
                <a:spcPts val="0"/>
              </a:spcAft>
              <a:buNone/>
            </a:pPr>
            <a:r>
              <a:rPr lang="en" sz="1400">
                <a:solidFill>
                  <a:srgbClr val="0D0C36"/>
                </a:solidFill>
              </a:rPr>
              <a:t>Bills originating in the Assembly as house of origin will begin with AB and conversely bills with SB originate in the Senate. If a bill makes it out of the house of origin it will be run through the same process in the second house.</a:t>
            </a:r>
            <a:endParaRPr sz="1400">
              <a:solidFill>
                <a:srgbClr val="0D0C36"/>
              </a:solidFill>
            </a:endParaRPr>
          </a:p>
          <a:p>
            <a:pPr marL="0" lvl="0" indent="0" algn="l" rtl="0">
              <a:spcBef>
                <a:spcPts val="800"/>
              </a:spcBef>
              <a:spcAft>
                <a:spcPts val="0"/>
              </a:spcAft>
              <a:buNone/>
            </a:pPr>
            <a:endParaRPr/>
          </a:p>
        </p:txBody>
      </p:sp>
      <p:sp>
        <p:nvSpPr>
          <p:cNvPr id="139" name="Google Shape;139;p28"/>
          <p:cNvSpPr txBox="1">
            <a:spLocks noGrp="1"/>
          </p:cNvSpPr>
          <p:nvPr>
            <p:ph type="title"/>
          </p:nvPr>
        </p:nvSpPr>
        <p:spPr>
          <a:xfrm>
            <a:off x="958238" y="273844"/>
            <a:ext cx="7534500" cy="9942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I’m Just A Bill: Life Cycle of a Bill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147" name="Google Shape;147;p29" descr="Interlocking circles to demonstrate process: Sept-Dec New requests submitted; Jan 10 Governor's Budget released; Jan-Feb Budget Trailer Bills introduced; Feb-June Budget hearings; May Gov's May Revise; June Legislative Actions &amp; Gov's Consideration; July budget year begins" title="Legislative Budget Process Overview"/>
          <p:cNvPicPr preferRelativeResize="0"/>
          <p:nvPr/>
        </p:nvPicPr>
        <p:blipFill>
          <a:blip r:embed="rId3">
            <a:alphaModFix/>
          </a:blip>
          <a:stretch>
            <a:fillRect/>
          </a:stretch>
        </p:blipFill>
        <p:spPr>
          <a:xfrm>
            <a:off x="3277950" y="143700"/>
            <a:ext cx="7172702" cy="4856100"/>
          </a:xfrm>
          <a:prstGeom prst="rect">
            <a:avLst/>
          </a:prstGeom>
          <a:noFill/>
          <a:ln>
            <a:noFill/>
          </a:ln>
        </p:spPr>
      </p:pic>
      <p:sp>
        <p:nvSpPr>
          <p:cNvPr id="146" name="Google Shape;146;p29" descr="Interlocking circles: Sept-Dec New Requests submitted; Jan 10 Release of Gov's budget; Jan-Feb Budget Trailer Bills Introduced; Feb-June Budget Hearings; May Gov's May Revise; June Leg Actions &amp; Gov's Consideration; July Budget year begins" title="Legislative Budget Process Image Overview"/>
          <p:cNvSpPr txBox="1">
            <a:spLocks noGrp="1"/>
          </p:cNvSpPr>
          <p:nvPr>
            <p:ph type="title"/>
          </p:nvPr>
        </p:nvSpPr>
        <p:spPr>
          <a:xfrm>
            <a:off x="958243" y="273854"/>
            <a:ext cx="3201300" cy="16941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dirty="0"/>
              <a:t>I’m Just A Bill: </a:t>
            </a:r>
            <a:r>
              <a:rPr lang="en" dirty="0" smtClean="0"/>
              <a:t>Legislative</a:t>
            </a:r>
            <a:r>
              <a:rPr lang="en-US" dirty="0" smtClean="0"/>
              <a:t/>
            </a:r>
            <a:br>
              <a:rPr lang="en-US" dirty="0" smtClean="0"/>
            </a:br>
            <a:r>
              <a:rPr lang="en" dirty="0" smtClean="0"/>
              <a:t>Budget </a:t>
            </a:r>
            <a:r>
              <a:rPr lang="en" dirty="0"/>
              <a:t>Process</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0"/>
          <p:cNvSpPr txBox="1">
            <a:spLocks noGrp="1"/>
          </p:cNvSpPr>
          <p:nvPr>
            <p:ph type="title"/>
          </p:nvPr>
        </p:nvSpPr>
        <p:spPr>
          <a:xfrm>
            <a:off x="2096588" y="302559"/>
            <a:ext cx="6418800" cy="12642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The Times They Are A-Changin’:</a:t>
            </a:r>
            <a:br>
              <a:rPr lang="en"/>
            </a:br>
            <a:r>
              <a:rPr lang="en"/>
              <a:t>Legislative Turnover</a:t>
            </a:r>
            <a:endParaRPr/>
          </a:p>
        </p:txBody>
      </p:sp>
      <p:sp>
        <p:nvSpPr>
          <p:cNvPr id="153" name="Google Shape;153;p30"/>
          <p:cNvSpPr txBox="1">
            <a:spLocks noGrp="1"/>
          </p:cNvSpPr>
          <p:nvPr>
            <p:ph type="body" idx="1"/>
          </p:nvPr>
        </p:nvSpPr>
        <p:spPr>
          <a:xfrm>
            <a:off x="622500" y="1996925"/>
            <a:ext cx="7893000" cy="30123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Factors influencing legislative turnover</a:t>
            </a:r>
            <a:endParaRPr/>
          </a:p>
          <a:p>
            <a:pPr marL="457200" lvl="0" indent="-342900" algn="l" rtl="0">
              <a:spcBef>
                <a:spcPts val="800"/>
              </a:spcBef>
              <a:spcAft>
                <a:spcPts val="0"/>
              </a:spcAft>
              <a:buSzPts val="1800"/>
              <a:buChar char="●"/>
            </a:pPr>
            <a:r>
              <a:rPr lang="en"/>
              <a:t>Prop 28 (2012) Legislative Term Limits = 12 years max combined (previously 8 yrs Senate &amp; 6 yrs Assembly)</a:t>
            </a:r>
            <a:endParaRPr/>
          </a:p>
          <a:p>
            <a:pPr marL="457200" lvl="0" indent="-342900" algn="l" rtl="0">
              <a:spcBef>
                <a:spcPts val="0"/>
              </a:spcBef>
              <a:spcAft>
                <a:spcPts val="0"/>
              </a:spcAft>
              <a:buSzPts val="1800"/>
              <a:buChar char="●"/>
            </a:pPr>
            <a:r>
              <a:rPr lang="en"/>
              <a:t>Post-2020 Census Redistricting = New Electoral Districts</a:t>
            </a:r>
            <a:endParaRPr/>
          </a:p>
          <a:p>
            <a:pPr marL="457200" lvl="0" indent="-342900" algn="l" rtl="0">
              <a:spcBef>
                <a:spcPts val="0"/>
              </a:spcBef>
              <a:spcAft>
                <a:spcPts val="0"/>
              </a:spcAft>
              <a:buSzPts val="1800"/>
              <a:buChar char="●"/>
            </a:pPr>
            <a:r>
              <a:rPr lang="en"/>
              <a:t>Legislators seeking other opportunities</a:t>
            </a:r>
            <a:endParaRPr/>
          </a:p>
          <a:p>
            <a:pPr marL="0" lvl="0" indent="0" algn="l" rtl="0">
              <a:spcBef>
                <a:spcPts val="800"/>
              </a:spcBef>
              <a:spcAft>
                <a:spcPts val="0"/>
              </a:spcAft>
              <a:buNone/>
            </a:pPr>
            <a:endParaRPr/>
          </a:p>
          <a:p>
            <a:pPr marL="0" lvl="0" indent="0" algn="l" rtl="0">
              <a:spcBef>
                <a:spcPts val="800"/>
              </a:spcBef>
              <a:spcAft>
                <a:spcPts val="0"/>
              </a:spcAft>
              <a:buNone/>
            </a:pPr>
            <a:r>
              <a:rPr lang="en"/>
              <a:t>After 2022 November election, at least 33 of 120 legislators will be new</a:t>
            </a:r>
            <a:endParaRPr/>
          </a:p>
          <a:p>
            <a:pPr marL="0" lvl="0" indent="0" algn="l" rtl="0">
              <a:spcBef>
                <a:spcPts val="800"/>
              </a:spcBef>
              <a:spcAft>
                <a:spcPts val="0"/>
              </a:spcAft>
              <a:buNone/>
            </a:pPr>
            <a:endParaRPr/>
          </a:p>
          <a:p>
            <a:pPr marL="0" lvl="0" indent="0" algn="l" rtl="0">
              <a:spcBef>
                <a:spcPts val="800"/>
              </a:spcBef>
              <a:spcAft>
                <a:spcPts val="0"/>
              </a:spcAft>
              <a:buNone/>
            </a:pPr>
            <a:r>
              <a:rPr lang="en"/>
              <a:t>This is an opportunity to build new relationships and engage in advocacy!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1"/>
          <p:cNvSpPr txBox="1">
            <a:spLocks noGrp="1"/>
          </p:cNvSpPr>
          <p:nvPr>
            <p:ph type="title"/>
          </p:nvPr>
        </p:nvSpPr>
        <p:spPr>
          <a:xfrm>
            <a:off x="2096588" y="302559"/>
            <a:ext cx="6418800" cy="12642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Building Connections</a:t>
            </a:r>
            <a:endParaRPr/>
          </a:p>
          <a:p>
            <a:pPr marL="0" lvl="0" indent="0" algn="l" rtl="0">
              <a:spcBef>
                <a:spcPts val="0"/>
              </a:spcBef>
              <a:spcAft>
                <a:spcPts val="0"/>
              </a:spcAft>
              <a:buNone/>
            </a:pPr>
            <a:r>
              <a:rPr lang="en"/>
              <a:t>with Legislators &amp; Staff</a:t>
            </a:r>
            <a:endParaRPr/>
          </a:p>
        </p:txBody>
      </p:sp>
      <p:sp>
        <p:nvSpPr>
          <p:cNvPr id="159" name="Google Shape;159;p31"/>
          <p:cNvSpPr txBox="1">
            <a:spLocks noGrp="1"/>
          </p:cNvSpPr>
          <p:nvPr>
            <p:ph type="body" idx="1"/>
          </p:nvPr>
        </p:nvSpPr>
        <p:spPr>
          <a:xfrm>
            <a:off x="622496" y="1996926"/>
            <a:ext cx="7893000" cy="2677200"/>
          </a:xfrm>
          <a:prstGeom prst="rect">
            <a:avLst/>
          </a:prstGeom>
        </p:spPr>
        <p:txBody>
          <a:bodyPr spcFirstLastPara="1" wrap="square" lIns="68575" tIns="34275" rIns="68575" bIns="34275" anchor="t" anchorCtr="0">
            <a:noAutofit/>
          </a:bodyPr>
          <a:lstStyle/>
          <a:p>
            <a:pPr marL="457200" lvl="0" indent="-342900" algn="l" rtl="0">
              <a:lnSpc>
                <a:spcPct val="100000"/>
              </a:lnSpc>
              <a:spcBef>
                <a:spcPts val="800"/>
              </a:spcBef>
              <a:spcAft>
                <a:spcPts val="0"/>
              </a:spcAft>
              <a:buSzPts val="1800"/>
              <a:buChar char="●"/>
            </a:pPr>
            <a:r>
              <a:rPr lang="en"/>
              <a:t>Know who your representatives are (at college, at home)</a:t>
            </a:r>
            <a:endParaRPr/>
          </a:p>
          <a:p>
            <a:pPr marL="457200" lvl="0" indent="-342900" algn="l" rtl="0">
              <a:lnSpc>
                <a:spcPct val="100000"/>
              </a:lnSpc>
              <a:spcBef>
                <a:spcPts val="0"/>
              </a:spcBef>
              <a:spcAft>
                <a:spcPts val="0"/>
              </a:spcAft>
              <a:buSzPts val="1800"/>
              <a:buChar char="●"/>
            </a:pPr>
            <a:r>
              <a:rPr lang="en"/>
              <a:t>Attend a legislator’s event (town halls, district meetings, special events)</a:t>
            </a:r>
            <a:endParaRPr/>
          </a:p>
          <a:p>
            <a:pPr marL="457200" lvl="0" indent="-342900" algn="l" rtl="0">
              <a:lnSpc>
                <a:spcPct val="100000"/>
              </a:lnSpc>
              <a:spcBef>
                <a:spcPts val="0"/>
              </a:spcBef>
              <a:spcAft>
                <a:spcPts val="0"/>
              </a:spcAft>
              <a:buSzPts val="1800"/>
              <a:buChar char="●"/>
            </a:pPr>
            <a:r>
              <a:rPr lang="en"/>
              <a:t>Arrange one-on-one meetings at district office</a:t>
            </a:r>
            <a:endParaRPr/>
          </a:p>
          <a:p>
            <a:pPr marL="457200" lvl="0" indent="-342900" algn="l" rtl="0">
              <a:lnSpc>
                <a:spcPct val="100000"/>
              </a:lnSpc>
              <a:spcBef>
                <a:spcPts val="0"/>
              </a:spcBef>
              <a:spcAft>
                <a:spcPts val="0"/>
              </a:spcAft>
              <a:buSzPts val="1800"/>
              <a:buChar char="●"/>
            </a:pPr>
            <a:r>
              <a:rPr lang="en"/>
              <a:t>Invite legislator and staff to a faculty meeting or campus event</a:t>
            </a:r>
            <a:endParaRPr/>
          </a:p>
          <a:p>
            <a:pPr marL="457200" lvl="0" indent="-342900" algn="l" rtl="0">
              <a:lnSpc>
                <a:spcPct val="100000"/>
              </a:lnSpc>
              <a:spcBef>
                <a:spcPts val="0"/>
              </a:spcBef>
              <a:spcAft>
                <a:spcPts val="0"/>
              </a:spcAft>
              <a:buSzPts val="1800"/>
              <a:buChar char="●"/>
            </a:pPr>
            <a:r>
              <a:rPr lang="en"/>
              <a:t>Ask how you can assist the legislator</a:t>
            </a:r>
            <a:endParaRPr/>
          </a:p>
          <a:p>
            <a:pPr marL="457200" lvl="0" indent="-342900" algn="l" rtl="0">
              <a:lnSpc>
                <a:spcPct val="100000"/>
              </a:lnSpc>
              <a:spcBef>
                <a:spcPts val="0"/>
              </a:spcBef>
              <a:spcAft>
                <a:spcPts val="0"/>
              </a:spcAft>
              <a:buSzPts val="1800"/>
              <a:buChar char="●"/>
            </a:pPr>
            <a:r>
              <a:rPr lang="en"/>
              <a:t>Express support and opposition for bills; share potential impacts, offer ideas for amendments</a:t>
            </a:r>
            <a:endParaRPr/>
          </a:p>
          <a:p>
            <a:pPr marL="457200" lvl="0" indent="-342900" algn="l" rtl="0">
              <a:lnSpc>
                <a:spcPct val="100000"/>
              </a:lnSpc>
              <a:spcBef>
                <a:spcPts val="0"/>
              </a:spcBef>
              <a:spcAft>
                <a:spcPts val="0"/>
              </a:spcAft>
              <a:buSzPts val="1800"/>
              <a:buChar char="●"/>
            </a:pPr>
            <a:r>
              <a:rPr lang="en"/>
              <a:t>Progress may be subtle. Keep advocating. Aim for the tip of the iceberg.</a:t>
            </a:r>
            <a:endParaRPr/>
          </a:p>
          <a:p>
            <a:pPr marL="0" lvl="0" indent="0" algn="l" rtl="0">
              <a:spcBef>
                <a:spcPts val="800"/>
              </a:spcBef>
              <a:spcAft>
                <a:spcPts val="0"/>
              </a:spcAft>
              <a:buNone/>
            </a:pPr>
            <a:endParaRPr/>
          </a:p>
          <a:p>
            <a:pPr marL="0" lvl="0" indent="457200" algn="l" rtl="0">
              <a:spcBef>
                <a:spcPts val="800"/>
              </a:spcBef>
              <a:spcAft>
                <a:spcPts val="0"/>
              </a:spcAft>
              <a:buNone/>
            </a:pPr>
            <a:endParaRPr/>
          </a:p>
          <a:p>
            <a:pPr marL="0" lvl="0" indent="0" algn="l" rtl="0">
              <a:spcBef>
                <a:spcPts val="80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096588" y="302559"/>
            <a:ext cx="6418800" cy="12642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Sharing Stories: </a:t>
            </a:r>
            <a:br>
              <a:rPr lang="en"/>
            </a:br>
            <a:r>
              <a:rPr lang="en"/>
              <a:t>Authentic Voices and Experiences</a:t>
            </a:r>
            <a:endParaRPr/>
          </a:p>
        </p:txBody>
      </p:sp>
      <p:sp>
        <p:nvSpPr>
          <p:cNvPr id="165" name="Google Shape;165;p32"/>
          <p:cNvSpPr txBox="1">
            <a:spLocks noGrp="1"/>
          </p:cNvSpPr>
          <p:nvPr>
            <p:ph type="body" idx="1"/>
          </p:nvPr>
        </p:nvSpPr>
        <p:spPr>
          <a:xfrm>
            <a:off x="622500" y="1996925"/>
            <a:ext cx="8457000" cy="30273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Stories: faculty and student voices and experiences can be powerful in advocacy</a:t>
            </a:r>
            <a:endParaRPr/>
          </a:p>
          <a:p>
            <a:pPr marL="457200" lvl="0" indent="-342900" algn="l" rtl="0">
              <a:spcBef>
                <a:spcPts val="800"/>
              </a:spcBef>
              <a:spcAft>
                <a:spcPts val="0"/>
              </a:spcAft>
              <a:buSzPts val="1800"/>
              <a:buChar char="●"/>
            </a:pPr>
            <a:r>
              <a:rPr lang="en"/>
              <a:t>Stories add credibility to a problem or solution</a:t>
            </a:r>
            <a:endParaRPr/>
          </a:p>
          <a:p>
            <a:pPr marL="457200" lvl="0" indent="-342900" algn="l" rtl="0">
              <a:spcBef>
                <a:spcPts val="0"/>
              </a:spcBef>
              <a:spcAft>
                <a:spcPts val="0"/>
              </a:spcAft>
              <a:buSzPts val="1800"/>
              <a:buChar char="●"/>
            </a:pPr>
            <a:r>
              <a:rPr lang="en"/>
              <a:t>Stories connect a person - face, name - to a problem or solution</a:t>
            </a:r>
            <a:endParaRPr/>
          </a:p>
          <a:p>
            <a:pPr marL="457200" lvl="0" indent="-342900" algn="l" rtl="0">
              <a:spcBef>
                <a:spcPts val="0"/>
              </a:spcBef>
              <a:spcAft>
                <a:spcPts val="0"/>
              </a:spcAft>
              <a:buSzPts val="1800"/>
              <a:buChar char="●"/>
            </a:pPr>
            <a:r>
              <a:rPr lang="en"/>
              <a:t>Stories stir compassion and create heartfelt connections</a:t>
            </a:r>
            <a:endParaRPr/>
          </a:p>
          <a:p>
            <a:pPr marL="457200" lvl="0" indent="-342900" algn="l" rtl="0">
              <a:spcBef>
                <a:spcPts val="0"/>
              </a:spcBef>
              <a:spcAft>
                <a:spcPts val="0"/>
              </a:spcAft>
              <a:buSzPts val="1800"/>
              <a:buChar char="●"/>
            </a:pPr>
            <a:r>
              <a:rPr lang="en"/>
              <a:t>Stories can move people to act in ways logic or credibility may not</a:t>
            </a:r>
            <a:endParaRPr/>
          </a:p>
          <a:p>
            <a:pPr marL="0" lvl="0" indent="0" algn="l" rtl="0">
              <a:spcBef>
                <a:spcPts val="800"/>
              </a:spcBef>
              <a:spcAft>
                <a:spcPts val="0"/>
              </a:spcAft>
              <a:buNone/>
            </a:pPr>
            <a:r>
              <a:rPr lang="en"/>
              <a:t>Share or find personal stories that demonstrate the impact or importance of the change you seek  </a:t>
            </a:r>
            <a:endParaRPr/>
          </a:p>
          <a:p>
            <a:pPr marL="457200" lvl="0" indent="-342900" algn="l" rtl="0">
              <a:spcBef>
                <a:spcPts val="800"/>
              </a:spcBef>
              <a:spcAft>
                <a:spcPts val="0"/>
              </a:spcAft>
              <a:buSzPts val="1800"/>
              <a:buChar char="●"/>
            </a:pPr>
            <a:r>
              <a:rPr lang="en"/>
              <a:t>What is your goal? What do you want to accomplish?</a:t>
            </a:r>
            <a:endParaRPr/>
          </a:p>
          <a:p>
            <a:pPr marL="457200" lvl="0" indent="-342900" algn="l" rtl="0">
              <a:spcBef>
                <a:spcPts val="0"/>
              </a:spcBef>
              <a:spcAft>
                <a:spcPts val="0"/>
              </a:spcAft>
              <a:buSzPts val="1800"/>
              <a:buChar char="●"/>
            </a:pPr>
            <a:r>
              <a:rPr lang="en"/>
              <a:t>What type of story best illustrates the goal? From whose perspective?</a:t>
            </a:r>
            <a:endParaRPr/>
          </a:p>
          <a:p>
            <a:pPr marL="457200" lvl="0" indent="-342900" algn="l" rtl="0">
              <a:spcBef>
                <a:spcPts val="0"/>
              </a:spcBef>
              <a:spcAft>
                <a:spcPts val="0"/>
              </a:spcAft>
              <a:buSzPts val="1800"/>
              <a:buChar char="●"/>
            </a:pPr>
            <a:r>
              <a:rPr lang="en"/>
              <a:t>Whose stories will meet the goal? Whose stories will have the most impact?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3"/>
          <p:cNvSpPr txBox="1">
            <a:spLocks noGrp="1"/>
          </p:cNvSpPr>
          <p:nvPr>
            <p:ph type="title"/>
          </p:nvPr>
        </p:nvSpPr>
        <p:spPr>
          <a:xfrm>
            <a:off x="2096588" y="302559"/>
            <a:ext cx="6418800" cy="12642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Collaborate! Share Efforts</a:t>
            </a:r>
            <a:endParaRPr/>
          </a:p>
        </p:txBody>
      </p:sp>
      <p:sp>
        <p:nvSpPr>
          <p:cNvPr id="171" name="Google Shape;171;p33"/>
          <p:cNvSpPr txBox="1">
            <a:spLocks noGrp="1"/>
          </p:cNvSpPr>
          <p:nvPr>
            <p:ph type="body" idx="1"/>
          </p:nvPr>
        </p:nvSpPr>
        <p:spPr>
          <a:xfrm>
            <a:off x="622500" y="1996925"/>
            <a:ext cx="7893000" cy="31467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Senate presidents, appoint a legislative liaison to serve as point person </a:t>
            </a:r>
            <a:endParaRPr/>
          </a:p>
          <a:p>
            <a:pPr marL="914400" lvl="0" indent="-342900" algn="l" rtl="0">
              <a:spcBef>
                <a:spcPts val="800"/>
              </a:spcBef>
              <a:spcAft>
                <a:spcPts val="0"/>
              </a:spcAft>
              <a:buSzPts val="1800"/>
              <a:buChar char="●"/>
            </a:pPr>
            <a:r>
              <a:rPr lang="en"/>
              <a:t>Include legislation info in reports to board</a:t>
            </a:r>
            <a:endParaRPr/>
          </a:p>
          <a:p>
            <a:pPr marL="914400" lvl="0" indent="-342900" algn="l" rtl="0">
              <a:spcBef>
                <a:spcPts val="0"/>
              </a:spcBef>
              <a:spcAft>
                <a:spcPts val="0"/>
              </a:spcAft>
              <a:buSzPts val="1800"/>
              <a:buChar char="●"/>
            </a:pPr>
            <a:r>
              <a:rPr lang="en"/>
              <a:t>Faculty, offer to be the legislative liaison</a:t>
            </a:r>
            <a:endParaRPr/>
          </a:p>
          <a:p>
            <a:pPr marL="0" lvl="0" indent="0" algn="l" rtl="0">
              <a:spcBef>
                <a:spcPts val="800"/>
              </a:spcBef>
              <a:spcAft>
                <a:spcPts val="0"/>
              </a:spcAft>
              <a:buNone/>
            </a:pPr>
            <a:r>
              <a:rPr lang="en"/>
              <a:t>Faculty unions</a:t>
            </a:r>
            <a:endParaRPr/>
          </a:p>
          <a:p>
            <a:pPr marL="914400" lvl="0" indent="-342900" algn="l" rtl="0">
              <a:spcBef>
                <a:spcPts val="800"/>
              </a:spcBef>
              <a:spcAft>
                <a:spcPts val="0"/>
              </a:spcAft>
              <a:buSzPts val="1800"/>
              <a:buChar char="●"/>
            </a:pPr>
            <a:r>
              <a:rPr lang="en"/>
              <a:t>Discuss positions</a:t>
            </a:r>
            <a:endParaRPr/>
          </a:p>
          <a:p>
            <a:pPr marL="914400" lvl="0" indent="-342900" algn="l" rtl="0">
              <a:spcBef>
                <a:spcPts val="0"/>
              </a:spcBef>
              <a:spcAft>
                <a:spcPts val="0"/>
              </a:spcAft>
              <a:buSzPts val="1800"/>
              <a:buChar char="●"/>
            </a:pPr>
            <a:r>
              <a:rPr lang="en"/>
              <a:t>Consider combining efforts on shared positions</a:t>
            </a:r>
            <a:endParaRPr/>
          </a:p>
          <a:p>
            <a:pPr marL="0" lvl="0" indent="0" algn="l" rtl="0">
              <a:spcBef>
                <a:spcPts val="800"/>
              </a:spcBef>
              <a:spcAft>
                <a:spcPts val="0"/>
              </a:spcAft>
              <a:buNone/>
            </a:pPr>
            <a:r>
              <a:rPr lang="en"/>
              <a:t>Administrators</a:t>
            </a:r>
            <a:endParaRPr/>
          </a:p>
          <a:p>
            <a:pPr marL="914400" lvl="0" indent="-342900" algn="l" rtl="0">
              <a:spcBef>
                <a:spcPts val="800"/>
              </a:spcBef>
              <a:spcAft>
                <a:spcPts val="0"/>
              </a:spcAft>
              <a:buSzPts val="1800"/>
              <a:buChar char="●"/>
            </a:pPr>
            <a:r>
              <a:rPr lang="en"/>
              <a:t>Discuss pending legislation &amp; potential impacts</a:t>
            </a:r>
            <a:endParaRPr/>
          </a:p>
          <a:p>
            <a:pPr marL="914400" lvl="0" indent="-342900" algn="l" rtl="0">
              <a:spcBef>
                <a:spcPts val="0"/>
              </a:spcBef>
              <a:spcAft>
                <a:spcPts val="0"/>
              </a:spcAft>
              <a:buSzPts val="1800"/>
              <a:buChar char="●"/>
            </a:pPr>
            <a:r>
              <a:rPr lang="en"/>
              <a:t>Discuss district &amp; statewide organization positions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4"/>
          <p:cNvSpPr txBox="1">
            <a:spLocks noGrp="1"/>
          </p:cNvSpPr>
          <p:nvPr>
            <p:ph type="title"/>
          </p:nvPr>
        </p:nvSpPr>
        <p:spPr>
          <a:xfrm>
            <a:off x="2096588" y="302559"/>
            <a:ext cx="6418800" cy="12642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Collaborate! Leverage Relationships</a:t>
            </a:r>
            <a:endParaRPr/>
          </a:p>
        </p:txBody>
      </p:sp>
      <p:sp>
        <p:nvSpPr>
          <p:cNvPr id="177" name="Google Shape;177;p34"/>
          <p:cNvSpPr txBox="1">
            <a:spLocks noGrp="1"/>
          </p:cNvSpPr>
          <p:nvPr>
            <p:ph type="body" idx="1"/>
          </p:nvPr>
        </p:nvSpPr>
        <p:spPr>
          <a:xfrm>
            <a:off x="622496" y="1996926"/>
            <a:ext cx="7893000" cy="26772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Connect with student government</a:t>
            </a:r>
            <a:endParaRPr/>
          </a:p>
          <a:p>
            <a:pPr marL="457200" lvl="0" indent="-342900" algn="l" rtl="0">
              <a:spcBef>
                <a:spcPts val="800"/>
              </a:spcBef>
              <a:spcAft>
                <a:spcPts val="0"/>
              </a:spcAft>
              <a:buSzPts val="1800"/>
              <a:buChar char="●"/>
            </a:pPr>
            <a:r>
              <a:rPr lang="en"/>
              <a:t>What advocacy are they doing? </a:t>
            </a:r>
            <a:endParaRPr/>
          </a:p>
          <a:p>
            <a:pPr marL="457200" lvl="0" indent="-342900" algn="l" rtl="0">
              <a:spcBef>
                <a:spcPts val="0"/>
              </a:spcBef>
              <a:spcAft>
                <a:spcPts val="0"/>
              </a:spcAft>
              <a:buSzPts val="1800"/>
              <a:buChar char="●"/>
            </a:pPr>
            <a:r>
              <a:rPr lang="en"/>
              <a:t>Do you share the same positions on a bill?</a:t>
            </a:r>
            <a:endParaRPr/>
          </a:p>
          <a:p>
            <a:pPr marL="0" lvl="0" indent="0" algn="l" rtl="0">
              <a:spcBef>
                <a:spcPts val="800"/>
              </a:spcBef>
              <a:spcAft>
                <a:spcPts val="0"/>
              </a:spcAft>
              <a:buNone/>
            </a:pPr>
            <a:r>
              <a:rPr lang="en"/>
              <a:t>Ask about college and district advocacy efforts</a:t>
            </a:r>
            <a:endParaRPr/>
          </a:p>
          <a:p>
            <a:pPr marL="457200" lvl="0" indent="-342900" algn="l" rtl="0">
              <a:spcBef>
                <a:spcPts val="800"/>
              </a:spcBef>
              <a:spcAft>
                <a:spcPts val="0"/>
              </a:spcAft>
              <a:buSzPts val="1800"/>
              <a:buChar char="●"/>
            </a:pPr>
            <a:r>
              <a:rPr lang="en"/>
              <a:t>Communicate regularly with administrators about legislation</a:t>
            </a:r>
            <a:endParaRPr/>
          </a:p>
          <a:p>
            <a:pPr marL="457200" lvl="0" indent="-342900" algn="l" rtl="0">
              <a:spcBef>
                <a:spcPts val="0"/>
              </a:spcBef>
              <a:spcAft>
                <a:spcPts val="0"/>
              </a:spcAft>
              <a:buSzPts val="1800"/>
              <a:buChar char="●"/>
            </a:pPr>
            <a:r>
              <a:rPr lang="en"/>
              <a:t>Engage with board members about pending legislation</a:t>
            </a:r>
            <a:endParaRPr/>
          </a:p>
          <a:p>
            <a:pPr marL="457200" lvl="0" indent="-342900" algn="l" rtl="0">
              <a:spcBef>
                <a:spcPts val="0"/>
              </a:spcBef>
              <a:spcAft>
                <a:spcPts val="0"/>
              </a:spcAft>
              <a:buSzPts val="1800"/>
              <a:buChar char="●"/>
            </a:pPr>
            <a:r>
              <a:rPr lang="en"/>
              <a:t>How can faculty and students contribute to district efforts?</a:t>
            </a:r>
            <a:endParaRPr/>
          </a:p>
          <a:p>
            <a:pPr marL="0" lvl="0" indent="457200" algn="l" rtl="0">
              <a:spcBef>
                <a:spcPts val="800"/>
              </a:spcBef>
              <a:spcAft>
                <a:spcPts val="0"/>
              </a:spcAft>
              <a:buNone/>
            </a:pPr>
            <a:endParaRPr/>
          </a:p>
          <a:p>
            <a:pPr marL="0" lvl="0" indent="0" algn="l" rtl="0">
              <a:spcBef>
                <a:spcPts val="80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5"/>
          <p:cNvSpPr txBox="1">
            <a:spLocks noGrp="1"/>
          </p:cNvSpPr>
          <p:nvPr>
            <p:ph type="title"/>
          </p:nvPr>
        </p:nvSpPr>
        <p:spPr>
          <a:xfrm>
            <a:off x="958238" y="273844"/>
            <a:ext cx="7534500" cy="9942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Collaborate! Utilize Resources</a:t>
            </a:r>
            <a:endParaRPr/>
          </a:p>
        </p:txBody>
      </p:sp>
      <p:sp>
        <p:nvSpPr>
          <p:cNvPr id="183" name="Google Shape;183;p35"/>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Chancellor’s Office </a:t>
            </a:r>
            <a:r>
              <a:rPr lang="en" u="sng">
                <a:solidFill>
                  <a:schemeClr val="hlink"/>
                </a:solidFill>
                <a:hlinkClick r:id="rId3"/>
              </a:rPr>
              <a:t>Tracked Legislation</a:t>
            </a:r>
            <a:endParaRPr/>
          </a:p>
          <a:p>
            <a:pPr marL="0" lvl="0" indent="0" algn="l" rtl="0">
              <a:spcBef>
                <a:spcPts val="800"/>
              </a:spcBef>
              <a:spcAft>
                <a:spcPts val="0"/>
              </a:spcAft>
              <a:buNone/>
            </a:pPr>
            <a:r>
              <a:rPr lang="en"/>
              <a:t>Community College League of California (CCLC) </a:t>
            </a:r>
            <a:r>
              <a:rPr lang="en" u="sng">
                <a:solidFill>
                  <a:schemeClr val="hlink"/>
                </a:solidFill>
                <a:hlinkClick r:id="rId4"/>
              </a:rPr>
              <a:t>Legislative Actions</a:t>
            </a:r>
            <a:endParaRPr/>
          </a:p>
          <a:p>
            <a:pPr marL="0" lvl="0" indent="0" algn="l" rtl="0">
              <a:spcBef>
                <a:spcPts val="800"/>
              </a:spcBef>
              <a:spcAft>
                <a:spcPts val="0"/>
              </a:spcAft>
              <a:buNone/>
            </a:pPr>
            <a:r>
              <a:rPr lang="en"/>
              <a:t>ASCCC </a:t>
            </a:r>
            <a:r>
              <a:rPr lang="en" u="sng">
                <a:solidFill>
                  <a:schemeClr val="hlink"/>
                </a:solidFill>
                <a:hlinkClick r:id="rId5"/>
              </a:rPr>
              <a:t>Legislative Positions</a:t>
            </a:r>
            <a:r>
              <a:rPr lang="en"/>
              <a:t> and </a:t>
            </a:r>
            <a:r>
              <a:rPr lang="en" u="sng">
                <a:solidFill>
                  <a:schemeClr val="hlink"/>
                </a:solidFill>
                <a:hlinkClick r:id="rId6"/>
              </a:rPr>
              <a:t>Resolutions</a:t>
            </a:r>
            <a:r>
              <a:rPr lang="en"/>
              <a:t> </a:t>
            </a:r>
            <a:endParaRPr/>
          </a:p>
          <a:p>
            <a:pPr marL="0" lvl="0" indent="0" algn="l" rtl="0">
              <a:spcBef>
                <a:spcPts val="800"/>
              </a:spcBef>
              <a:spcAft>
                <a:spcPts val="0"/>
              </a:spcAft>
              <a:buNone/>
            </a:pPr>
            <a:r>
              <a:rPr lang="en"/>
              <a:t>Faculty Association of CCCs (FACCC) </a:t>
            </a:r>
            <a:r>
              <a:rPr lang="en" u="sng">
                <a:solidFill>
                  <a:schemeClr val="hlink"/>
                </a:solidFill>
                <a:hlinkClick r:id="rId7"/>
              </a:rPr>
              <a:t>Legislative Priorities</a:t>
            </a:r>
            <a:r>
              <a:rPr lang="en"/>
              <a:t> and </a:t>
            </a:r>
            <a:r>
              <a:rPr lang="en" u="sng">
                <a:solidFill>
                  <a:schemeClr val="hlink"/>
                </a:solidFill>
                <a:hlinkClick r:id="rId8"/>
              </a:rPr>
              <a:t>Current Legislation</a:t>
            </a:r>
            <a:endParaRPr/>
          </a:p>
          <a:p>
            <a:pPr marL="0" lvl="0" indent="0" algn="l" rtl="0">
              <a:spcBef>
                <a:spcPts val="800"/>
              </a:spcBef>
              <a:spcAft>
                <a:spcPts val="0"/>
              </a:spcAft>
              <a:buNone/>
            </a:pPr>
            <a:r>
              <a:rPr lang="en"/>
              <a:t>Community College Association (CCA) </a:t>
            </a:r>
            <a:r>
              <a:rPr lang="en" u="sng">
                <a:solidFill>
                  <a:schemeClr val="hlink"/>
                </a:solidFill>
                <a:hlinkClick r:id="rId9"/>
              </a:rPr>
              <a:t>Legislative and Political Action</a:t>
            </a:r>
            <a:endParaRPr/>
          </a:p>
          <a:p>
            <a:pPr marL="0" lvl="0" indent="0" algn="l" rtl="0">
              <a:spcBef>
                <a:spcPts val="800"/>
              </a:spcBef>
              <a:spcAft>
                <a:spcPts val="0"/>
              </a:spcAft>
              <a:buNone/>
            </a:pPr>
            <a:r>
              <a:rPr lang="en"/>
              <a:t>California Federation of Teachers (CFT) </a:t>
            </a:r>
            <a:r>
              <a:rPr lang="en" u="sng">
                <a:solidFill>
                  <a:schemeClr val="hlink"/>
                </a:solidFill>
                <a:hlinkClick r:id="rId10"/>
              </a:rPr>
              <a:t>Legislative Updates</a:t>
            </a:r>
            <a:endParaRPr/>
          </a:p>
          <a:p>
            <a:pPr marL="0" lvl="0" indent="0" algn="l" rtl="0">
              <a:spcBef>
                <a:spcPts val="800"/>
              </a:spcBef>
              <a:spcAft>
                <a:spcPts val="0"/>
              </a:spcAft>
              <a:buNone/>
            </a:pPr>
            <a:r>
              <a:rPr lang="en" u="sng">
                <a:solidFill>
                  <a:schemeClr val="hlink"/>
                </a:solidFill>
                <a:hlinkClick r:id="rId11"/>
              </a:rPr>
              <a:t>Bill Info (Leginfo)</a:t>
            </a:r>
            <a:endParaRPr/>
          </a:p>
          <a:p>
            <a:pPr marL="0" lvl="0" indent="0" algn="l" rtl="0">
              <a:spcBef>
                <a:spcPts val="800"/>
              </a:spcBef>
              <a:spcAft>
                <a:spcPts val="0"/>
              </a:spcAft>
              <a:buNone/>
            </a:pPr>
            <a:r>
              <a:rPr lang="en" u="sng">
                <a:solidFill>
                  <a:schemeClr val="hlink"/>
                </a:solidFill>
                <a:hlinkClick r:id="rId11"/>
              </a:rPr>
              <a:t>California Education Code</a:t>
            </a:r>
            <a:endParaRPr/>
          </a:p>
          <a:p>
            <a:pPr marL="0" lvl="0" indent="0" algn="l" rtl="0">
              <a:spcBef>
                <a:spcPts val="800"/>
              </a:spcBef>
              <a:spcAft>
                <a:spcPts val="0"/>
              </a:spcAft>
              <a:buNone/>
            </a:pPr>
            <a:r>
              <a:rPr lang="en" u="sng">
                <a:solidFill>
                  <a:schemeClr val="hlink"/>
                </a:solidFill>
                <a:hlinkClick r:id="rId12"/>
              </a:rPr>
              <a:t>California Code of Regulations</a:t>
            </a:r>
            <a:endParaRPr>
              <a:highlight>
                <a:srgbClr val="FFFF00"/>
              </a:highlight>
            </a:endParaRPr>
          </a:p>
          <a:p>
            <a:pPr marL="0" lvl="0" indent="0" algn="l" rtl="0">
              <a:lnSpc>
                <a:spcPct val="100000"/>
              </a:lnSpc>
              <a:spcBef>
                <a:spcPts val="800"/>
              </a:spcBef>
              <a:spcAft>
                <a:spcPts val="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6" descr="Yellow rectangular button with words &quot;Find Your California Representatives&quot; linked on it" title="Button"/>
          <p:cNvSpPr/>
          <p:nvPr/>
        </p:nvSpPr>
        <p:spPr>
          <a:xfrm>
            <a:off x="6321225" y="323350"/>
            <a:ext cx="2415300" cy="895200"/>
          </a:xfrm>
          <a:prstGeom prst="bevel">
            <a:avLst>
              <a:gd name="adj" fmla="val 1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6"/>
          <p:cNvSpPr txBox="1">
            <a:spLocks noGrp="1"/>
          </p:cNvSpPr>
          <p:nvPr>
            <p:ph type="title"/>
          </p:nvPr>
        </p:nvSpPr>
        <p:spPr>
          <a:xfrm>
            <a:off x="958245" y="273850"/>
            <a:ext cx="4662300" cy="9942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Find Your Legislators: </a:t>
            </a:r>
            <a:endParaRPr/>
          </a:p>
          <a:p>
            <a:pPr marL="0" lvl="0" indent="0" algn="l" rtl="0">
              <a:spcBef>
                <a:spcPts val="0"/>
              </a:spcBef>
              <a:spcAft>
                <a:spcPts val="0"/>
              </a:spcAft>
              <a:buNone/>
            </a:pPr>
            <a:r>
              <a:rPr lang="en"/>
              <a:t>Legislation Info &amp; Contacts</a:t>
            </a:r>
            <a:endParaRPr/>
          </a:p>
        </p:txBody>
      </p:sp>
      <p:sp>
        <p:nvSpPr>
          <p:cNvPr id="190" name="Google Shape;190;p36"/>
          <p:cNvSpPr txBox="1">
            <a:spLocks noGrp="1"/>
          </p:cNvSpPr>
          <p:nvPr>
            <p:ph type="body" idx="1"/>
          </p:nvPr>
        </p:nvSpPr>
        <p:spPr>
          <a:xfrm>
            <a:off x="958251" y="1348750"/>
            <a:ext cx="8031600" cy="33147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Senate</a:t>
            </a:r>
            <a:endParaRPr/>
          </a:p>
          <a:p>
            <a:pPr marL="457200" lvl="0" indent="-317500" algn="l" rtl="0">
              <a:spcBef>
                <a:spcPts val="800"/>
              </a:spcBef>
              <a:spcAft>
                <a:spcPts val="0"/>
              </a:spcAft>
              <a:buSzPts val="1400"/>
              <a:buChar char="•"/>
            </a:pPr>
            <a:r>
              <a:rPr lang="en" u="sng">
                <a:solidFill>
                  <a:schemeClr val="hlink"/>
                </a:solidFill>
                <a:hlinkClick r:id="rId3"/>
              </a:rPr>
              <a:t>California State Senate</a:t>
            </a:r>
            <a:endParaRPr/>
          </a:p>
          <a:p>
            <a:pPr marL="457200" lvl="0" indent="-317500" algn="l" rtl="0">
              <a:spcBef>
                <a:spcPts val="0"/>
              </a:spcBef>
              <a:spcAft>
                <a:spcPts val="0"/>
              </a:spcAft>
              <a:buSzPts val="1400"/>
              <a:buChar char="•"/>
            </a:pPr>
            <a:r>
              <a:rPr lang="en" u="sng">
                <a:solidFill>
                  <a:schemeClr val="hlink"/>
                </a:solidFill>
                <a:hlinkClick r:id="rId4"/>
              </a:rPr>
              <a:t>Senate Roster</a:t>
            </a:r>
            <a:r>
              <a:rPr lang="en"/>
              <a:t> </a:t>
            </a:r>
            <a:endParaRPr/>
          </a:p>
          <a:p>
            <a:pPr marL="457200" lvl="0" indent="-317500" algn="l" rtl="0">
              <a:spcBef>
                <a:spcPts val="0"/>
              </a:spcBef>
              <a:spcAft>
                <a:spcPts val="0"/>
              </a:spcAft>
              <a:buSzPts val="1400"/>
              <a:buChar char="•"/>
            </a:pPr>
            <a:r>
              <a:rPr lang="en" u="sng">
                <a:solidFill>
                  <a:schemeClr val="hlink"/>
                </a:solidFill>
                <a:hlinkClick r:id="rId5"/>
              </a:rPr>
              <a:t>Senate Committee on Education</a:t>
            </a:r>
            <a:endParaRPr/>
          </a:p>
          <a:p>
            <a:pPr marL="457200" lvl="0" indent="-317500" algn="l" rtl="0">
              <a:spcBef>
                <a:spcPts val="0"/>
              </a:spcBef>
              <a:spcAft>
                <a:spcPts val="0"/>
              </a:spcAft>
              <a:buSzPts val="1400"/>
              <a:buChar char="•"/>
            </a:pPr>
            <a:r>
              <a:rPr lang="en" u="sng">
                <a:solidFill>
                  <a:schemeClr val="hlink"/>
                </a:solidFill>
                <a:hlinkClick r:id="rId6"/>
              </a:rPr>
              <a:t>Senate Budget and Fiscal Review</a:t>
            </a:r>
            <a:r>
              <a:rPr lang="en"/>
              <a:t> and </a:t>
            </a:r>
            <a:r>
              <a:rPr lang="en" u="sng">
                <a:solidFill>
                  <a:schemeClr val="hlink"/>
                </a:solidFill>
                <a:hlinkClick r:id="rId7"/>
              </a:rPr>
              <a:t>Subcommittee 1 on Education</a:t>
            </a:r>
            <a:endParaRPr/>
          </a:p>
          <a:p>
            <a:pPr marL="457200" lvl="0" indent="-317500" algn="l" rtl="0">
              <a:spcBef>
                <a:spcPts val="0"/>
              </a:spcBef>
              <a:spcAft>
                <a:spcPts val="0"/>
              </a:spcAft>
              <a:buSzPts val="1400"/>
              <a:buChar char="•"/>
            </a:pPr>
            <a:r>
              <a:rPr lang="en" u="sng">
                <a:solidFill>
                  <a:schemeClr val="hlink"/>
                </a:solidFill>
                <a:hlinkClick r:id="rId8"/>
              </a:rPr>
              <a:t>Streaming Info</a:t>
            </a:r>
            <a:r>
              <a:rPr lang="en"/>
              <a:t> for Senate Floor Sessions and Committee Hearings</a:t>
            </a:r>
            <a:endParaRPr/>
          </a:p>
          <a:p>
            <a:pPr marL="0" lvl="0" indent="0" algn="l" rtl="0">
              <a:spcBef>
                <a:spcPts val="800"/>
              </a:spcBef>
              <a:spcAft>
                <a:spcPts val="0"/>
              </a:spcAft>
              <a:buNone/>
            </a:pPr>
            <a:r>
              <a:rPr lang="en"/>
              <a:t>Assembly</a:t>
            </a:r>
            <a:endParaRPr/>
          </a:p>
          <a:p>
            <a:pPr marL="457200" lvl="0" indent="-317500" algn="l" rtl="0">
              <a:spcBef>
                <a:spcPts val="800"/>
              </a:spcBef>
              <a:spcAft>
                <a:spcPts val="0"/>
              </a:spcAft>
              <a:buSzPts val="1400"/>
              <a:buChar char="•"/>
            </a:pPr>
            <a:r>
              <a:rPr lang="en" u="sng">
                <a:solidFill>
                  <a:schemeClr val="hlink"/>
                </a:solidFill>
                <a:hlinkClick r:id="rId9"/>
              </a:rPr>
              <a:t>California Assembly</a:t>
            </a:r>
            <a:endParaRPr/>
          </a:p>
          <a:p>
            <a:pPr marL="457200" lvl="0" indent="-317500" algn="l" rtl="0">
              <a:spcBef>
                <a:spcPts val="0"/>
              </a:spcBef>
              <a:spcAft>
                <a:spcPts val="0"/>
              </a:spcAft>
              <a:buSzPts val="1400"/>
              <a:buChar char="•"/>
            </a:pPr>
            <a:r>
              <a:rPr lang="en" u="sng">
                <a:solidFill>
                  <a:schemeClr val="hlink"/>
                </a:solidFill>
                <a:hlinkClick r:id="rId10"/>
              </a:rPr>
              <a:t>Assembly Roster</a:t>
            </a:r>
            <a:r>
              <a:rPr lang="en"/>
              <a:t> </a:t>
            </a:r>
            <a:endParaRPr/>
          </a:p>
          <a:p>
            <a:pPr marL="457200" lvl="0" indent="-317500" algn="l" rtl="0">
              <a:spcBef>
                <a:spcPts val="0"/>
              </a:spcBef>
              <a:spcAft>
                <a:spcPts val="0"/>
              </a:spcAft>
              <a:buSzPts val="1400"/>
              <a:buChar char="•"/>
            </a:pPr>
            <a:r>
              <a:rPr lang="en" u="sng">
                <a:solidFill>
                  <a:schemeClr val="hlink"/>
                </a:solidFill>
                <a:hlinkClick r:id="rId11"/>
              </a:rPr>
              <a:t>Assembly Committee on Higher Education</a:t>
            </a:r>
            <a:endParaRPr/>
          </a:p>
          <a:p>
            <a:pPr marL="457200" lvl="0" indent="-317500" algn="l" rtl="0">
              <a:spcBef>
                <a:spcPts val="0"/>
              </a:spcBef>
              <a:spcAft>
                <a:spcPts val="0"/>
              </a:spcAft>
              <a:buSzPts val="1400"/>
              <a:buChar char="•"/>
            </a:pPr>
            <a:r>
              <a:rPr lang="en" u="sng">
                <a:solidFill>
                  <a:schemeClr val="hlink"/>
                </a:solidFill>
                <a:hlinkClick r:id="rId12"/>
              </a:rPr>
              <a:t>Assembly Budget</a:t>
            </a:r>
            <a:r>
              <a:rPr lang="en"/>
              <a:t> and </a:t>
            </a:r>
            <a:r>
              <a:rPr lang="en" u="sng">
                <a:solidFill>
                  <a:schemeClr val="hlink"/>
                </a:solidFill>
                <a:hlinkClick r:id="rId13"/>
              </a:rPr>
              <a:t>Subcommittee 2 on Education Finance</a:t>
            </a:r>
            <a:endParaRPr/>
          </a:p>
          <a:p>
            <a:pPr marL="457200" lvl="0" indent="-317500" algn="l" rtl="0">
              <a:spcBef>
                <a:spcPts val="0"/>
              </a:spcBef>
              <a:spcAft>
                <a:spcPts val="0"/>
              </a:spcAft>
              <a:buSzPts val="1400"/>
              <a:buChar char="•"/>
            </a:pPr>
            <a:r>
              <a:rPr lang="en" u="sng">
                <a:solidFill>
                  <a:schemeClr val="hlink"/>
                </a:solidFill>
                <a:hlinkClick r:id="rId14"/>
              </a:rPr>
              <a:t>Streaming info</a:t>
            </a:r>
            <a:r>
              <a:rPr lang="en"/>
              <a:t> for Assembly Floor Sessions and Committee Hearings</a:t>
            </a:r>
            <a:endParaRPr/>
          </a:p>
        </p:txBody>
      </p:sp>
      <p:sp>
        <p:nvSpPr>
          <p:cNvPr id="191" name="Google Shape;191;p36"/>
          <p:cNvSpPr txBox="1"/>
          <p:nvPr/>
        </p:nvSpPr>
        <p:spPr>
          <a:xfrm>
            <a:off x="6231825" y="402525"/>
            <a:ext cx="2594100" cy="683400"/>
          </a:xfrm>
          <a:prstGeom prst="rect">
            <a:avLst/>
          </a:prstGeom>
          <a:noFill/>
          <a:ln>
            <a:noFill/>
          </a:ln>
        </p:spPr>
        <p:txBody>
          <a:bodyPr spcFirstLastPara="1" wrap="square" lIns="91425" tIns="91425" rIns="91425" bIns="91425" anchor="t" anchorCtr="0">
            <a:spAutoFit/>
          </a:bodyPr>
          <a:lstStyle/>
          <a:p>
            <a:pPr marL="0" lvl="0" indent="0" algn="ctr" rtl="0">
              <a:lnSpc>
                <a:spcPct val="90000"/>
              </a:lnSpc>
              <a:spcBef>
                <a:spcPts val="800"/>
              </a:spcBef>
              <a:spcAft>
                <a:spcPts val="0"/>
              </a:spcAft>
              <a:buNone/>
            </a:pPr>
            <a:r>
              <a:rPr lang="en" sz="1800" u="sng" dirty="0">
                <a:solidFill>
                  <a:schemeClr val="hlink"/>
                </a:solidFill>
                <a:hlinkClick r:id="rId15"/>
              </a:rPr>
              <a:t>Find your California Representatives</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7"/>
          <p:cNvSpPr txBox="1">
            <a:spLocks noGrp="1"/>
          </p:cNvSpPr>
          <p:nvPr>
            <p:ph type="title"/>
          </p:nvPr>
        </p:nvSpPr>
        <p:spPr>
          <a:xfrm>
            <a:off x="958238" y="273844"/>
            <a:ext cx="7534500" cy="9942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Resources for Advocacy</a:t>
            </a:r>
            <a:endParaRPr/>
          </a:p>
        </p:txBody>
      </p:sp>
      <p:sp>
        <p:nvSpPr>
          <p:cNvPr id="197" name="Google Shape;197;p37"/>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endParaRPr/>
          </a:p>
          <a:p>
            <a:pPr marL="0" lvl="0" indent="0" algn="l" rtl="0">
              <a:spcBef>
                <a:spcPts val="800"/>
              </a:spcBef>
              <a:spcAft>
                <a:spcPts val="0"/>
              </a:spcAft>
              <a:buNone/>
            </a:pPr>
            <a:r>
              <a:rPr lang="en"/>
              <a:t>CA State Senate Publication: </a:t>
            </a:r>
            <a:r>
              <a:rPr lang="en" u="sng">
                <a:solidFill>
                  <a:schemeClr val="hlink"/>
                </a:solidFill>
                <a:hlinkClick r:id="rId3"/>
              </a:rPr>
              <a:t>The Legislative Process: A Citizen’s Guide to Participation</a:t>
            </a:r>
            <a:endParaRPr/>
          </a:p>
          <a:p>
            <a:pPr marL="0" lvl="0" indent="0" algn="l" rtl="0">
              <a:spcBef>
                <a:spcPts val="1000"/>
              </a:spcBef>
              <a:spcAft>
                <a:spcPts val="0"/>
              </a:spcAft>
              <a:buNone/>
            </a:pPr>
            <a:r>
              <a:rPr lang="en"/>
              <a:t>ASCCC/FACCC Advocacy &amp; Legislative Training Webinar: </a:t>
            </a:r>
            <a:r>
              <a:rPr lang="en" u="sng">
                <a:solidFill>
                  <a:schemeClr val="hlink"/>
                </a:solidFill>
                <a:hlinkClick r:id="rId4"/>
              </a:rPr>
              <a:t>Sp22 Recording</a:t>
            </a:r>
            <a:r>
              <a:rPr lang="en"/>
              <a:t> | </a:t>
            </a:r>
            <a:r>
              <a:rPr lang="en" u="sng">
                <a:solidFill>
                  <a:schemeClr val="hlink"/>
                </a:solidFill>
                <a:hlinkClick r:id="rId5"/>
              </a:rPr>
              <a:t>Powerpoint</a:t>
            </a:r>
            <a:endParaRPr/>
          </a:p>
          <a:p>
            <a:pPr marL="0" lvl="0" indent="0" algn="l" rtl="0">
              <a:spcBef>
                <a:spcPts val="1000"/>
              </a:spcBef>
              <a:spcAft>
                <a:spcPts val="0"/>
              </a:spcAft>
              <a:buNone/>
            </a:pPr>
            <a:r>
              <a:rPr lang="en"/>
              <a:t>ASCCC Rostrum Article (Feb. 2019): </a:t>
            </a:r>
            <a:r>
              <a:rPr lang="en" u="sng">
                <a:solidFill>
                  <a:schemeClr val="hlink"/>
                </a:solidFill>
                <a:hlinkClick r:id="rId6"/>
              </a:rPr>
              <a:t>Why Legislative Advocacy Matters</a:t>
            </a:r>
            <a:r>
              <a:rPr lang="en"/>
              <a:t> </a:t>
            </a:r>
            <a:endParaRPr/>
          </a:p>
          <a:p>
            <a:pPr marL="0" lvl="0" indent="0" algn="l" rtl="0">
              <a:spcBef>
                <a:spcPts val="1000"/>
              </a:spcBef>
              <a:spcAft>
                <a:spcPts val="0"/>
              </a:spcAft>
              <a:buNone/>
            </a:pPr>
            <a:r>
              <a:rPr lang="en"/>
              <a:t>ASCCC Rostrum Article (Nov. 2013): </a:t>
            </a:r>
            <a:r>
              <a:rPr lang="en" u="sng">
                <a:solidFill>
                  <a:schemeClr val="hlink"/>
                </a:solidFill>
                <a:hlinkClick r:id="rId7"/>
              </a:rPr>
              <a:t>Advocacy at the Local Level: What Your Senate Can Do to Stay Informed and Active</a:t>
            </a:r>
            <a:endParaRPr/>
          </a:p>
          <a:p>
            <a:pPr marL="0" lvl="0" indent="0" algn="l" rtl="0">
              <a:spcBef>
                <a:spcPts val="80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Shape 87"/>
        <p:cNvGrpSpPr/>
        <p:nvPr/>
      </p:nvGrpSpPr>
      <p:grpSpPr>
        <a:xfrm>
          <a:off x="0" y="0"/>
          <a:ext cx="0" cy="0"/>
          <a:chOff x="0" y="0"/>
          <a:chExt cx="0" cy="0"/>
        </a:xfrm>
      </p:grpSpPr>
      <p:sp>
        <p:nvSpPr>
          <p:cNvPr id="88" name="Google Shape;88;p20"/>
          <p:cNvSpPr txBox="1">
            <a:spLocks noGrp="1"/>
          </p:cNvSpPr>
          <p:nvPr>
            <p:ph type="title"/>
          </p:nvPr>
        </p:nvSpPr>
        <p:spPr>
          <a:xfrm>
            <a:off x="958238" y="273844"/>
            <a:ext cx="7534532" cy="994172"/>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None/>
            </a:pPr>
            <a:r>
              <a:rPr lang="en">
                <a:solidFill>
                  <a:srgbClr val="655555"/>
                </a:solidFill>
              </a:rPr>
              <a:t>Session Description</a:t>
            </a:r>
            <a:endParaRPr/>
          </a:p>
        </p:txBody>
      </p:sp>
      <p:sp>
        <p:nvSpPr>
          <p:cNvPr id="89" name="Google Shape;89;p20"/>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p>
            <a:pPr marL="0" lvl="0" indent="0" algn="l" rtl="0">
              <a:lnSpc>
                <a:spcPct val="100000"/>
              </a:lnSpc>
              <a:spcBef>
                <a:spcPts val="0"/>
              </a:spcBef>
              <a:spcAft>
                <a:spcPts val="0"/>
              </a:spcAft>
              <a:buNone/>
            </a:pPr>
            <a:r>
              <a:rPr lang="en">
                <a:solidFill>
                  <a:srgbClr val="242424"/>
                </a:solidFill>
                <a:highlight>
                  <a:schemeClr val="lt1"/>
                </a:highlight>
              </a:rPr>
              <a:t>When Sacramento passes legislation, the impact on local colleges is undeniable. Academic senate leaders and faculty are tasked with shaping local implementation, particularly when the legislation involves the 10+1 or academic and professional matters. Consequently, it should be of great importance for faculty to be informed of bills being considered in Sacramento and to strategize advocacy efforts that center the authentic and lived experiences of students and faculty in the stories shared with legislators. Presenters will reflect on a few of the bills signed into law during the 2022 legislative session as well as share strategies for increasing faculty awareness and expanding wide-spread involvement in local and statewide advocacy.</a:t>
            </a:r>
            <a:endParaRPr/>
          </a:p>
        </p:txBody>
      </p:sp>
      <p:sp>
        <p:nvSpPr>
          <p:cNvPr id="90" name="Google Shape;90;p20"/>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8"/>
          <p:cNvSpPr txBox="1">
            <a:spLocks noGrp="1"/>
          </p:cNvSpPr>
          <p:nvPr>
            <p:ph type="title"/>
          </p:nvPr>
        </p:nvSpPr>
        <p:spPr>
          <a:xfrm>
            <a:off x="719254" y="3242855"/>
            <a:ext cx="7824300" cy="1620300"/>
          </a:xfrm>
          <a:prstGeom prst="rect">
            <a:avLst/>
          </a:prstGeom>
        </p:spPr>
        <p:txBody>
          <a:bodyPr spcFirstLastPara="1" wrap="square" lIns="68575" tIns="34275" rIns="68575" bIns="34275" anchor="t" anchorCtr="0">
            <a:normAutofit/>
          </a:bodyPr>
          <a:lstStyle/>
          <a:p>
            <a:pPr marL="0" lvl="0" indent="0" algn="ctr" rtl="0">
              <a:spcBef>
                <a:spcPts val="0"/>
              </a:spcBef>
              <a:spcAft>
                <a:spcPts val="0"/>
              </a:spcAft>
              <a:buNone/>
            </a:pPr>
            <a:r>
              <a:rPr lang="en"/>
              <a:t>Thank you!</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1"/>
          <p:cNvSpPr txBox="1">
            <a:spLocks noGrp="1"/>
          </p:cNvSpPr>
          <p:nvPr>
            <p:ph type="title"/>
          </p:nvPr>
        </p:nvSpPr>
        <p:spPr>
          <a:xfrm>
            <a:off x="2096588" y="302559"/>
            <a:ext cx="6418760" cy="1264326"/>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None/>
            </a:pPr>
            <a:r>
              <a:rPr lang="en"/>
              <a:t>Session Overview</a:t>
            </a:r>
            <a:endParaRPr/>
          </a:p>
        </p:txBody>
      </p:sp>
      <p:sp>
        <p:nvSpPr>
          <p:cNvPr id="96" name="Google Shape;96;p21"/>
          <p:cNvSpPr txBox="1">
            <a:spLocks noGrp="1"/>
          </p:cNvSpPr>
          <p:nvPr>
            <p:ph type="body" idx="1"/>
          </p:nvPr>
        </p:nvSpPr>
        <p:spPr>
          <a:xfrm>
            <a:off x="622496" y="1808445"/>
            <a:ext cx="7892855" cy="2865546"/>
          </a:xfrm>
          <a:prstGeom prst="rect">
            <a:avLst/>
          </a:prstGeom>
          <a:noFill/>
          <a:ln>
            <a:noFill/>
          </a:ln>
        </p:spPr>
        <p:txBody>
          <a:bodyPr spcFirstLastPara="1" wrap="square" lIns="68575" tIns="34275" rIns="68575" bIns="34275" anchor="t" anchorCtr="0">
            <a:noAutofit/>
          </a:bodyPr>
          <a:lstStyle/>
          <a:p>
            <a:pPr marL="457200" lvl="0" indent="-342900" algn="l" rtl="0">
              <a:lnSpc>
                <a:spcPct val="150000"/>
              </a:lnSpc>
              <a:spcBef>
                <a:spcPts val="0"/>
              </a:spcBef>
              <a:spcAft>
                <a:spcPts val="0"/>
              </a:spcAft>
              <a:buClr>
                <a:srgbClr val="595959"/>
              </a:buClr>
              <a:buSzPts val="1800"/>
              <a:buAutoNum type="arabicPeriod"/>
            </a:pPr>
            <a:r>
              <a:rPr lang="en">
                <a:solidFill>
                  <a:srgbClr val="595959"/>
                </a:solidFill>
              </a:rPr>
              <a:t>Overview of Legislative Actions Related to 10+1 </a:t>
            </a:r>
            <a:endParaRPr>
              <a:solidFill>
                <a:srgbClr val="595959"/>
              </a:solidFill>
            </a:endParaRPr>
          </a:p>
          <a:p>
            <a:pPr marL="457200" lvl="0" indent="-342900" algn="l" rtl="0">
              <a:lnSpc>
                <a:spcPct val="150000"/>
              </a:lnSpc>
              <a:spcBef>
                <a:spcPts val="0"/>
              </a:spcBef>
              <a:spcAft>
                <a:spcPts val="0"/>
              </a:spcAft>
              <a:buClr>
                <a:srgbClr val="595959"/>
              </a:buClr>
              <a:buSzPts val="1800"/>
              <a:buAutoNum type="arabicPeriod"/>
            </a:pPr>
            <a:r>
              <a:rPr lang="en">
                <a:solidFill>
                  <a:srgbClr val="595959"/>
                </a:solidFill>
              </a:rPr>
              <a:t>Key bills: 2022 Legislation Session</a:t>
            </a:r>
            <a:endParaRPr>
              <a:solidFill>
                <a:srgbClr val="595959"/>
              </a:solidFill>
            </a:endParaRPr>
          </a:p>
          <a:p>
            <a:pPr marL="457200" lvl="0" indent="-342900" algn="l" rtl="0">
              <a:lnSpc>
                <a:spcPct val="150000"/>
              </a:lnSpc>
              <a:spcBef>
                <a:spcPts val="0"/>
              </a:spcBef>
              <a:spcAft>
                <a:spcPts val="0"/>
              </a:spcAft>
              <a:buClr>
                <a:srgbClr val="595959"/>
              </a:buClr>
              <a:buSzPts val="1800"/>
              <a:buAutoNum type="arabicPeriod"/>
            </a:pPr>
            <a:r>
              <a:rPr lang="en">
                <a:solidFill>
                  <a:srgbClr val="595959"/>
                </a:solidFill>
              </a:rPr>
              <a:t>“I’m Just A Bill”: Legislative Basics</a:t>
            </a:r>
            <a:endParaRPr>
              <a:solidFill>
                <a:srgbClr val="595959"/>
              </a:solidFill>
            </a:endParaRPr>
          </a:p>
          <a:p>
            <a:pPr marL="457200" lvl="0" indent="-342900" algn="l" rtl="0">
              <a:lnSpc>
                <a:spcPct val="150000"/>
              </a:lnSpc>
              <a:spcBef>
                <a:spcPts val="0"/>
              </a:spcBef>
              <a:spcAft>
                <a:spcPts val="0"/>
              </a:spcAft>
              <a:buClr>
                <a:srgbClr val="595959"/>
              </a:buClr>
              <a:buSzPts val="1800"/>
              <a:buAutoNum type="arabicPeriod"/>
            </a:pPr>
            <a:r>
              <a:rPr lang="en">
                <a:solidFill>
                  <a:srgbClr val="595959"/>
                </a:solidFill>
              </a:rPr>
              <a:t>“The Times They Are A-Changin’”: Legislative Turnover</a:t>
            </a:r>
            <a:endParaRPr>
              <a:solidFill>
                <a:srgbClr val="595959"/>
              </a:solidFill>
            </a:endParaRPr>
          </a:p>
          <a:p>
            <a:pPr marL="457200" lvl="0" indent="-342900" algn="l" rtl="0">
              <a:lnSpc>
                <a:spcPct val="150000"/>
              </a:lnSpc>
              <a:spcBef>
                <a:spcPts val="0"/>
              </a:spcBef>
              <a:spcAft>
                <a:spcPts val="0"/>
              </a:spcAft>
              <a:buClr>
                <a:srgbClr val="595959"/>
              </a:buClr>
              <a:buSzPts val="1800"/>
              <a:buAutoNum type="arabicPeriod"/>
            </a:pPr>
            <a:r>
              <a:rPr lang="en">
                <a:solidFill>
                  <a:srgbClr val="595959"/>
                </a:solidFill>
              </a:rPr>
              <a:t>Building Connections with Legislators</a:t>
            </a:r>
            <a:endParaRPr>
              <a:solidFill>
                <a:srgbClr val="595959"/>
              </a:solidFill>
            </a:endParaRPr>
          </a:p>
          <a:p>
            <a:pPr marL="457200" lvl="0" indent="-342900" algn="l" rtl="0">
              <a:lnSpc>
                <a:spcPct val="150000"/>
              </a:lnSpc>
              <a:spcBef>
                <a:spcPts val="0"/>
              </a:spcBef>
              <a:spcAft>
                <a:spcPts val="0"/>
              </a:spcAft>
              <a:buClr>
                <a:srgbClr val="595959"/>
              </a:buClr>
              <a:buSzPts val="1800"/>
              <a:buAutoNum type="arabicPeriod"/>
            </a:pPr>
            <a:r>
              <a:rPr lang="en">
                <a:solidFill>
                  <a:srgbClr val="595959"/>
                </a:solidFill>
              </a:rPr>
              <a:t>Sharing Stories: Authentic Voices and Experiences</a:t>
            </a:r>
            <a:endParaRPr>
              <a:solidFill>
                <a:srgbClr val="595959"/>
              </a:solidFill>
            </a:endParaRPr>
          </a:p>
          <a:p>
            <a:pPr marL="457200" lvl="0" indent="-342900" algn="l" rtl="0">
              <a:lnSpc>
                <a:spcPct val="150000"/>
              </a:lnSpc>
              <a:spcBef>
                <a:spcPts val="0"/>
              </a:spcBef>
              <a:spcAft>
                <a:spcPts val="0"/>
              </a:spcAft>
              <a:buClr>
                <a:srgbClr val="595959"/>
              </a:buClr>
              <a:buSzPts val="1800"/>
              <a:buAutoNum type="arabicPeriod"/>
            </a:pPr>
            <a:r>
              <a:rPr lang="en">
                <a:solidFill>
                  <a:srgbClr val="595959"/>
                </a:solidFill>
              </a:rPr>
              <a:t>Collaborate!</a:t>
            </a:r>
            <a:endParaRPr>
              <a:solidFill>
                <a:srgbClr val="595959"/>
              </a:solidFill>
            </a:endParaRPr>
          </a:p>
          <a:p>
            <a:pPr marL="0" marR="0" lvl="0" indent="0" algn="l" rtl="0">
              <a:lnSpc>
                <a:spcPct val="90000"/>
              </a:lnSpc>
              <a:spcBef>
                <a:spcPts val="1200"/>
              </a:spcBef>
              <a:spcAft>
                <a:spcPts val="0"/>
              </a:spcAft>
              <a:buClr>
                <a:srgbClr val="404040"/>
              </a:buClr>
              <a:buSzPts val="1800"/>
              <a:buFont typeface="Arial"/>
              <a:buNone/>
            </a:pPr>
            <a:endParaRPr/>
          </a:p>
        </p:txBody>
      </p:sp>
      <p:sp>
        <p:nvSpPr>
          <p:cNvPr id="97" name="Google Shape;97;p21"/>
          <p:cNvSpPr txBox="1">
            <a:spLocks noGrp="1"/>
          </p:cNvSpPr>
          <p:nvPr>
            <p:ph type="sldNum" idx="12"/>
          </p:nvPr>
        </p:nvSpPr>
        <p:spPr>
          <a:xfrm>
            <a:off x="7828360" y="4767263"/>
            <a:ext cx="686990" cy="273844"/>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2"/>
          <p:cNvSpPr txBox="1">
            <a:spLocks noGrp="1"/>
          </p:cNvSpPr>
          <p:nvPr>
            <p:ph type="title"/>
          </p:nvPr>
        </p:nvSpPr>
        <p:spPr>
          <a:xfrm>
            <a:off x="958238" y="273844"/>
            <a:ext cx="7534500" cy="9942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Legislation and 10+1: History 2010-2017</a:t>
            </a:r>
            <a:endParaRPr/>
          </a:p>
        </p:txBody>
      </p:sp>
      <p:sp>
        <p:nvSpPr>
          <p:cNvPr id="103" name="Google Shape;103;p22"/>
          <p:cNvSpPr txBox="1">
            <a:spLocks noGrp="1"/>
          </p:cNvSpPr>
          <p:nvPr>
            <p:ph type="body" idx="1"/>
          </p:nvPr>
        </p:nvSpPr>
        <p:spPr>
          <a:xfrm>
            <a:off x="958250" y="1348750"/>
            <a:ext cx="8106300" cy="36606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2010: SB 1440 (Padilla) Transfer (Associate Degrees for Transfer)</a:t>
            </a:r>
            <a:endParaRPr/>
          </a:p>
          <a:p>
            <a:pPr marL="0" lvl="0" indent="0" algn="l" rtl="0">
              <a:spcBef>
                <a:spcPts val="800"/>
              </a:spcBef>
              <a:spcAft>
                <a:spcPts val="0"/>
              </a:spcAft>
              <a:buNone/>
            </a:pPr>
            <a:r>
              <a:rPr lang="en"/>
              <a:t>2012: SB 1456 (Lowenthal) Seymour-Campbell Student Success Act of 2012 (Ed Plans and Success Metrics)</a:t>
            </a:r>
            <a:endParaRPr/>
          </a:p>
          <a:p>
            <a:pPr marL="0" lvl="0" indent="0" algn="l" rtl="0">
              <a:spcBef>
                <a:spcPts val="800"/>
              </a:spcBef>
              <a:spcAft>
                <a:spcPts val="0"/>
              </a:spcAft>
              <a:buNone/>
            </a:pPr>
            <a:r>
              <a:rPr lang="en"/>
              <a:t>2013 SB 440 (Padilla) Student Transfer Achievement Reform Act  (ADT if a local Associate degree)</a:t>
            </a:r>
            <a:endParaRPr/>
          </a:p>
          <a:p>
            <a:pPr marL="0" lvl="0" indent="0" algn="l" rtl="0">
              <a:spcBef>
                <a:spcPts val="800"/>
              </a:spcBef>
              <a:spcAft>
                <a:spcPts val="0"/>
              </a:spcAft>
              <a:buNone/>
            </a:pPr>
            <a:r>
              <a:rPr lang="en"/>
              <a:t>2013 AB 86 Education Trailer Bill (Adult Ed Block Grants)</a:t>
            </a:r>
            <a:endParaRPr/>
          </a:p>
          <a:p>
            <a:pPr marL="0" lvl="0" indent="0" algn="l" rtl="0">
              <a:spcBef>
                <a:spcPts val="800"/>
              </a:spcBef>
              <a:spcAft>
                <a:spcPts val="0"/>
              </a:spcAft>
              <a:buNone/>
            </a:pPr>
            <a:r>
              <a:rPr lang="en"/>
              <a:t>2014 SB 850 (Block) Baccalaureate Degree Pilot Program (no more than 15 colleges)</a:t>
            </a:r>
            <a:endParaRPr/>
          </a:p>
          <a:p>
            <a:pPr marL="0" lvl="0" indent="0" algn="l" rtl="0">
              <a:spcBef>
                <a:spcPts val="800"/>
              </a:spcBef>
              <a:spcAft>
                <a:spcPts val="0"/>
              </a:spcAft>
              <a:buNone/>
            </a:pPr>
            <a:r>
              <a:rPr lang="en"/>
              <a:t>2017 AB 705 (Irwin) S-C Student Success Act of 2012: Matric: assessment</a:t>
            </a:r>
            <a:endParaRPr/>
          </a:p>
          <a:p>
            <a:pPr marL="0" lvl="0" indent="0" algn="l" rtl="0">
              <a:spcBef>
                <a:spcPts val="800"/>
              </a:spcBef>
              <a:spcAft>
                <a:spcPts val="0"/>
              </a:spcAft>
              <a:buNone/>
            </a:pPr>
            <a:r>
              <a:rPr lang="en"/>
              <a:t>2017 SB 85 Education Budget Act (CA Guided Pathways Grant Program)</a:t>
            </a:r>
            <a:endParaRPr/>
          </a:p>
          <a:p>
            <a:pPr marL="0" lvl="0" indent="0" algn="l" rtl="0">
              <a:spcBef>
                <a:spcPts val="80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3"/>
          <p:cNvSpPr txBox="1">
            <a:spLocks noGrp="1"/>
          </p:cNvSpPr>
          <p:nvPr>
            <p:ph type="title"/>
          </p:nvPr>
        </p:nvSpPr>
        <p:spPr>
          <a:xfrm>
            <a:off x="958238" y="273844"/>
            <a:ext cx="7534500" cy="9942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Legislation and 10+1: History 2018-2022</a:t>
            </a:r>
            <a:endParaRPr/>
          </a:p>
        </p:txBody>
      </p:sp>
      <p:sp>
        <p:nvSpPr>
          <p:cNvPr id="109" name="Google Shape;109;p23"/>
          <p:cNvSpPr txBox="1">
            <a:spLocks noGrp="1"/>
          </p:cNvSpPr>
          <p:nvPr>
            <p:ph type="body" idx="1"/>
          </p:nvPr>
        </p:nvSpPr>
        <p:spPr>
          <a:xfrm>
            <a:off x="958250" y="1348750"/>
            <a:ext cx="8091300" cy="35562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2018 AB 1809 Higher Education Trailer Bill (Student Centered Funding Formula, Student Equity &amp; Achievement Program, California Online Community College)</a:t>
            </a:r>
            <a:endParaRPr/>
          </a:p>
          <a:p>
            <a:pPr marL="0" lvl="0" indent="0" algn="l" rtl="0">
              <a:spcBef>
                <a:spcPts val="800"/>
              </a:spcBef>
              <a:spcAft>
                <a:spcPts val="0"/>
              </a:spcAft>
              <a:buNone/>
            </a:pPr>
            <a:r>
              <a:rPr lang="en"/>
              <a:t>2021 AB 927 (Medina) Statewide Baccalaureate Degree Program</a:t>
            </a:r>
            <a:endParaRPr/>
          </a:p>
          <a:p>
            <a:pPr marL="0" lvl="0" indent="0" algn="l" rtl="0">
              <a:spcBef>
                <a:spcPts val="800"/>
              </a:spcBef>
              <a:spcAft>
                <a:spcPts val="0"/>
              </a:spcAft>
              <a:buNone/>
            </a:pPr>
            <a:r>
              <a:rPr lang="en"/>
              <a:t>2021 AB 928 (Berman) Student Transfer Achievement Reform Act 2021</a:t>
            </a:r>
            <a:endParaRPr/>
          </a:p>
          <a:p>
            <a:pPr marL="0" lvl="0" indent="0" algn="l" rtl="0">
              <a:spcBef>
                <a:spcPts val="800"/>
              </a:spcBef>
              <a:spcAft>
                <a:spcPts val="0"/>
              </a:spcAft>
              <a:buNone/>
            </a:pPr>
            <a:r>
              <a:rPr lang="en"/>
              <a:t>2021 AB 1111 (Berman) Common Course Numbering</a:t>
            </a:r>
            <a:endParaRPr/>
          </a:p>
          <a:p>
            <a:pPr marL="0" lvl="0" indent="0" algn="l" rtl="0">
              <a:spcBef>
                <a:spcPts val="800"/>
              </a:spcBef>
              <a:spcAft>
                <a:spcPts val="0"/>
              </a:spcAft>
              <a:buNone/>
            </a:pPr>
            <a:r>
              <a:rPr lang="en"/>
              <a:t>2022 AB 1187 (Irwin) Community Colleges: Tutoring</a:t>
            </a:r>
            <a:endParaRPr/>
          </a:p>
          <a:p>
            <a:pPr marL="0" lvl="0" indent="0" algn="l" rtl="0">
              <a:spcBef>
                <a:spcPts val="800"/>
              </a:spcBef>
              <a:spcAft>
                <a:spcPts val="0"/>
              </a:spcAft>
              <a:buNone/>
            </a:pPr>
            <a:r>
              <a:rPr lang="en"/>
              <a:t>2022 AB 1705 (Irwin) S-C Student Success Act of 2012: Matric: assessment</a:t>
            </a:r>
            <a:endParaRPr/>
          </a:p>
          <a:p>
            <a:pPr marL="0" lvl="0" indent="0" algn="l" rtl="0">
              <a:spcBef>
                <a:spcPts val="800"/>
              </a:spcBef>
              <a:spcAft>
                <a:spcPts val="0"/>
              </a:spcAft>
              <a:buNone/>
            </a:pPr>
            <a:endParaRPr/>
          </a:p>
          <a:p>
            <a:pPr marL="0" lvl="0" indent="0" algn="l" rtl="0">
              <a:spcBef>
                <a:spcPts val="800"/>
              </a:spcBef>
              <a:spcAft>
                <a:spcPts val="0"/>
              </a:spcAft>
              <a:buNone/>
            </a:pPr>
            <a:r>
              <a:rPr lang="en" sz="2900">
                <a:solidFill>
                  <a:schemeClr val="dk1"/>
                </a:solidFill>
                <a:latin typeface="Georgia"/>
                <a:ea typeface="Georgia"/>
                <a:cs typeface="Georgia"/>
                <a:sym typeface="Georgia"/>
              </a:rPr>
              <a:t>What is next?!</a:t>
            </a:r>
            <a:endParaRPr sz="2900">
              <a:solidFill>
                <a:schemeClr val="dk1"/>
              </a:solidFill>
              <a:latin typeface="Georgia"/>
              <a:ea typeface="Georgia"/>
              <a:cs typeface="Georgia"/>
              <a:sym typeface="Georgia"/>
            </a:endParaRPr>
          </a:p>
          <a:p>
            <a:pPr marL="0" lvl="0" indent="0" algn="l" rtl="0">
              <a:spcBef>
                <a:spcPts val="80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4"/>
          <p:cNvSpPr txBox="1">
            <a:spLocks noGrp="1"/>
          </p:cNvSpPr>
          <p:nvPr>
            <p:ph type="title"/>
          </p:nvPr>
        </p:nvSpPr>
        <p:spPr>
          <a:xfrm>
            <a:off x="2096588" y="302559"/>
            <a:ext cx="6418800" cy="12642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I’m Just A Bill: Legislative Basics</a:t>
            </a:r>
            <a:endParaRPr/>
          </a:p>
        </p:txBody>
      </p:sp>
      <p:sp>
        <p:nvSpPr>
          <p:cNvPr id="115" name="Google Shape;115;p24"/>
          <p:cNvSpPr txBox="1">
            <a:spLocks noGrp="1"/>
          </p:cNvSpPr>
          <p:nvPr>
            <p:ph type="body" idx="1"/>
          </p:nvPr>
        </p:nvSpPr>
        <p:spPr>
          <a:xfrm>
            <a:off x="622496" y="1996926"/>
            <a:ext cx="7893000" cy="26772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It’s important to have some understanding of legislative process to maximize advocacy efforts</a:t>
            </a:r>
            <a:endParaRPr/>
          </a:p>
          <a:p>
            <a:pPr marL="457200" lvl="0" indent="-342900" algn="l" rtl="0">
              <a:spcBef>
                <a:spcPts val="800"/>
              </a:spcBef>
              <a:spcAft>
                <a:spcPts val="0"/>
              </a:spcAft>
              <a:buSzPts val="1800"/>
              <a:buChar char="●"/>
            </a:pPr>
            <a:r>
              <a:rPr lang="en"/>
              <a:t>Bill development process</a:t>
            </a:r>
            <a:endParaRPr/>
          </a:p>
          <a:p>
            <a:pPr marL="457200" lvl="0" indent="-342900" algn="l" rtl="0">
              <a:spcBef>
                <a:spcPts val="0"/>
              </a:spcBef>
              <a:spcAft>
                <a:spcPts val="0"/>
              </a:spcAft>
              <a:buSzPts val="1800"/>
              <a:buChar char="●"/>
            </a:pPr>
            <a:r>
              <a:rPr lang="en"/>
              <a:t>Legislative calendar</a:t>
            </a:r>
            <a:endParaRPr/>
          </a:p>
          <a:p>
            <a:pPr marL="457200" lvl="0" indent="-342900" algn="l" rtl="0">
              <a:spcBef>
                <a:spcPts val="0"/>
              </a:spcBef>
              <a:spcAft>
                <a:spcPts val="0"/>
              </a:spcAft>
              <a:buSzPts val="1800"/>
              <a:buChar char="●"/>
            </a:pPr>
            <a:r>
              <a:rPr lang="en"/>
              <a:t>Life Cycle of a Bill</a:t>
            </a:r>
            <a:endParaRPr/>
          </a:p>
          <a:p>
            <a:pPr marL="0" lvl="0" indent="0" algn="l" rtl="0">
              <a:spcBef>
                <a:spcPts val="800"/>
              </a:spcBef>
              <a:spcAft>
                <a:spcPts val="0"/>
              </a:spcAft>
              <a:buNone/>
            </a:pPr>
            <a:endParaRPr/>
          </a:p>
          <a:p>
            <a:pPr marL="0" lvl="0" indent="0" algn="l" rtl="0">
              <a:spcBef>
                <a:spcPts val="800"/>
              </a:spcBef>
              <a:spcAft>
                <a:spcPts val="0"/>
              </a:spcAft>
              <a:buNone/>
            </a:pPr>
            <a:r>
              <a:rPr lang="en"/>
              <a:t>Two ways legislators enact actions for us:</a:t>
            </a:r>
            <a:endParaRPr/>
          </a:p>
          <a:p>
            <a:pPr marL="457200" lvl="0" indent="-342900" algn="l" rtl="0">
              <a:spcBef>
                <a:spcPts val="800"/>
              </a:spcBef>
              <a:spcAft>
                <a:spcPts val="0"/>
              </a:spcAft>
              <a:buSzPts val="1800"/>
              <a:buChar char="●"/>
            </a:pPr>
            <a:r>
              <a:rPr lang="en"/>
              <a:t>Bills generated by legislators in senate and assembly</a:t>
            </a:r>
            <a:endParaRPr/>
          </a:p>
          <a:p>
            <a:pPr marL="457200" lvl="0" indent="-342900" algn="l" rtl="0">
              <a:spcBef>
                <a:spcPts val="0"/>
              </a:spcBef>
              <a:spcAft>
                <a:spcPts val="0"/>
              </a:spcAft>
              <a:buSzPts val="1800"/>
              <a:buChar char="●"/>
            </a:pPr>
            <a:r>
              <a:rPr lang="en"/>
              <a:t>Budget, including Budget Act and Trailer Bills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5"/>
          <p:cNvSpPr txBox="1">
            <a:spLocks noGrp="1"/>
          </p:cNvSpPr>
          <p:nvPr>
            <p:ph type="title"/>
          </p:nvPr>
        </p:nvSpPr>
        <p:spPr>
          <a:xfrm>
            <a:off x="958238" y="273844"/>
            <a:ext cx="7534500" cy="9942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I’m Just A Bill: Bills, Bills, Bills</a:t>
            </a:r>
            <a:endParaRPr/>
          </a:p>
        </p:txBody>
      </p:sp>
      <p:sp>
        <p:nvSpPr>
          <p:cNvPr id="121" name="Google Shape;121;p25"/>
          <p:cNvSpPr txBox="1">
            <a:spLocks noGrp="1"/>
          </p:cNvSpPr>
          <p:nvPr>
            <p:ph type="body" idx="1"/>
          </p:nvPr>
        </p:nvSpPr>
        <p:spPr>
          <a:xfrm>
            <a:off x="958250" y="1348750"/>
            <a:ext cx="7543800" cy="37203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Creation: </a:t>
            </a:r>
            <a:endParaRPr/>
          </a:p>
          <a:p>
            <a:pPr marL="457200" lvl="0" indent="-317500" algn="l" rtl="0">
              <a:spcBef>
                <a:spcPts val="800"/>
              </a:spcBef>
              <a:spcAft>
                <a:spcPts val="0"/>
              </a:spcAft>
              <a:buSzPts val="1400"/>
              <a:buChar char="•"/>
            </a:pPr>
            <a:r>
              <a:rPr lang="en"/>
              <a:t>Bill sponsor’s idea is put into draft language by the Legislative Council and is introduced into the house or origin by the legislative author</a:t>
            </a:r>
            <a:endParaRPr/>
          </a:p>
          <a:p>
            <a:pPr marL="457200" lvl="0" indent="-317500" algn="l" rtl="0">
              <a:spcBef>
                <a:spcPts val="0"/>
              </a:spcBef>
              <a:spcAft>
                <a:spcPts val="0"/>
              </a:spcAft>
              <a:buSzPts val="1400"/>
              <a:buChar char="•"/>
            </a:pPr>
            <a:r>
              <a:rPr lang="en"/>
              <a:t>Sponsor = Individual, advocacy group, or organization will a bill idea</a:t>
            </a:r>
            <a:endParaRPr/>
          </a:p>
          <a:p>
            <a:pPr marL="457200" lvl="0" indent="-317500" algn="l" rtl="0">
              <a:spcBef>
                <a:spcPts val="0"/>
              </a:spcBef>
              <a:spcAft>
                <a:spcPts val="0"/>
              </a:spcAft>
              <a:buSzPts val="1400"/>
              <a:buChar char="•"/>
            </a:pPr>
            <a:r>
              <a:rPr lang="en"/>
              <a:t>Author = Elected representative in CA Senate or Assembly</a:t>
            </a:r>
            <a:endParaRPr/>
          </a:p>
          <a:p>
            <a:pPr marL="0" lvl="0" indent="0" algn="l" rtl="0">
              <a:spcBef>
                <a:spcPts val="800"/>
              </a:spcBef>
              <a:spcAft>
                <a:spcPts val="0"/>
              </a:spcAft>
              <a:buNone/>
            </a:pPr>
            <a:r>
              <a:rPr lang="en"/>
              <a:t>How Many Bills Are Possible in a Two-Year Session?</a:t>
            </a:r>
            <a:endParaRPr/>
          </a:p>
          <a:p>
            <a:pPr marL="457200" lvl="0" indent="-317500" algn="l" rtl="0">
              <a:spcBef>
                <a:spcPts val="800"/>
              </a:spcBef>
              <a:spcAft>
                <a:spcPts val="0"/>
              </a:spcAft>
              <a:buSzPts val="1400"/>
              <a:buChar char="•"/>
            </a:pPr>
            <a:r>
              <a:rPr lang="en"/>
              <a:t>Assembly members = 50 bills max/2-yr session (Assembly Rule 49)</a:t>
            </a:r>
            <a:endParaRPr/>
          </a:p>
          <a:p>
            <a:pPr marL="457200" lvl="0" indent="-317500" algn="l" rtl="0">
              <a:spcBef>
                <a:spcPts val="0"/>
              </a:spcBef>
              <a:spcAft>
                <a:spcPts val="0"/>
              </a:spcAft>
              <a:buSzPts val="1400"/>
              <a:buChar char="•"/>
            </a:pPr>
            <a:r>
              <a:rPr lang="en"/>
              <a:t>Senate members = 40 bills max/2-yr session (Senate Rule 22.5)</a:t>
            </a:r>
            <a:endParaRPr/>
          </a:p>
          <a:p>
            <a:pPr marL="457200" lvl="0" indent="-317500" algn="l" rtl="0">
              <a:spcBef>
                <a:spcPts val="0"/>
              </a:spcBef>
              <a:spcAft>
                <a:spcPts val="0"/>
              </a:spcAft>
              <a:buSzPts val="1400"/>
              <a:buChar char="•"/>
            </a:pPr>
            <a:r>
              <a:rPr lang="en"/>
              <a:t>5,600 bills possible in 2-yr session (4,000 + 1,600)</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6"/>
          <p:cNvSpPr txBox="1">
            <a:spLocks noGrp="1"/>
          </p:cNvSpPr>
          <p:nvPr>
            <p:ph type="title"/>
          </p:nvPr>
        </p:nvSpPr>
        <p:spPr>
          <a:xfrm>
            <a:off x="958238" y="273844"/>
            <a:ext cx="7534500" cy="9942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I’m Just A Bill: Bills, Bills, and More Bills</a:t>
            </a:r>
            <a:endParaRPr/>
          </a:p>
        </p:txBody>
      </p:sp>
      <p:sp>
        <p:nvSpPr>
          <p:cNvPr id="127" name="Google Shape;127;p26"/>
          <p:cNvSpPr txBox="1">
            <a:spLocks noGrp="1"/>
          </p:cNvSpPr>
          <p:nvPr>
            <p:ph type="body" idx="1"/>
          </p:nvPr>
        </p:nvSpPr>
        <p:spPr>
          <a:xfrm>
            <a:off x="958237" y="1348740"/>
            <a:ext cx="7841205" cy="33147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sz="2400" dirty="0"/>
              <a:t>2021 </a:t>
            </a:r>
            <a:endParaRPr sz="2400" dirty="0"/>
          </a:p>
          <a:p>
            <a:pPr marL="285750" indent="-285750"/>
            <a:r>
              <a:rPr lang="en" dirty="0"/>
              <a:t>2,379 Bills introduced, including 203 pertinent to CCCs</a:t>
            </a:r>
            <a:endParaRPr dirty="0"/>
          </a:p>
          <a:p>
            <a:pPr marL="285750" indent="-285750"/>
            <a:r>
              <a:rPr lang="en" dirty="0"/>
              <a:t>836 Bills made it to Governor’s desk.</a:t>
            </a:r>
            <a:endParaRPr dirty="0"/>
          </a:p>
          <a:p>
            <a:pPr marL="285750" indent="-285750"/>
            <a:r>
              <a:rPr lang="en" dirty="0"/>
              <a:t>91 new CCC-related bills</a:t>
            </a:r>
            <a:endParaRPr dirty="0"/>
          </a:p>
          <a:p>
            <a:pPr marL="0" lvl="0" indent="0" algn="l" rtl="0">
              <a:spcBef>
                <a:spcPts val="800"/>
              </a:spcBef>
              <a:spcAft>
                <a:spcPts val="0"/>
              </a:spcAft>
              <a:buNone/>
            </a:pPr>
            <a:endParaRPr dirty="0"/>
          </a:p>
          <a:p>
            <a:pPr marL="0" lvl="0" indent="0" algn="l" rtl="0">
              <a:spcBef>
                <a:spcPts val="800"/>
              </a:spcBef>
              <a:spcAft>
                <a:spcPts val="0"/>
              </a:spcAft>
              <a:buNone/>
            </a:pPr>
            <a:r>
              <a:rPr lang="en" sz="2400" dirty="0" smtClean="0"/>
              <a:t>2022</a:t>
            </a:r>
            <a:endParaRPr lang="en-US" sz="2400" dirty="0" smtClean="0"/>
          </a:p>
          <a:p>
            <a:pPr marL="285750" indent="-285750"/>
            <a:r>
              <a:rPr lang="en" dirty="0" smtClean="0"/>
              <a:t>2,353 </a:t>
            </a:r>
            <a:r>
              <a:rPr lang="en" dirty="0"/>
              <a:t>Bills introduced, including 240 pertinent to Higher </a:t>
            </a:r>
            <a:r>
              <a:rPr lang="en-US" dirty="0"/>
              <a:t>E</a:t>
            </a:r>
            <a:r>
              <a:rPr lang="en" dirty="0" smtClean="0"/>
              <a:t>d</a:t>
            </a:r>
            <a:r>
              <a:rPr lang="en-US" dirty="0" smtClean="0"/>
              <a:t>.</a:t>
            </a:r>
            <a:r>
              <a:rPr lang="en" dirty="0" smtClean="0"/>
              <a:t> </a:t>
            </a:r>
            <a:r>
              <a:rPr lang="en" dirty="0"/>
              <a:t>(&gt;80 CCCs)</a:t>
            </a:r>
            <a:endParaRPr dirty="0">
              <a:highlight>
                <a:srgbClr val="FFFF00"/>
              </a:highlight>
            </a:endParaRPr>
          </a:p>
          <a:p>
            <a:pPr marL="285750" indent="-285750"/>
            <a:r>
              <a:rPr lang="en" dirty="0"/>
              <a:t>1,166 Bills made it to Governor’s desk; 997 signed into law</a:t>
            </a:r>
            <a:endParaRPr dirty="0"/>
          </a:p>
          <a:p>
            <a:pPr marL="285750" indent="-285750"/>
            <a:r>
              <a:rPr lang="en" dirty="0"/>
              <a:t>99 new CCC-related bills</a:t>
            </a:r>
            <a:endParaRPr dirty="0"/>
          </a:p>
          <a:p>
            <a:pPr marL="0" lvl="0" indent="0" algn="l" rtl="0">
              <a:spcBef>
                <a:spcPts val="800"/>
              </a:spcBef>
              <a:spcAft>
                <a:spcPts val="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pic>
        <p:nvPicPr>
          <p:cNvPr id="134" name="Google Shape;134;p27" descr="Interlocking circles: Feb-May Bill introduction in hours of origin; May-Aug Second Legislative house; Sept Concurrence Committee; Oct Gov's desk; Law, Veto, 2/3 Override" title="Bill process image overview"/>
          <p:cNvPicPr preferRelativeResize="0"/>
          <p:nvPr/>
        </p:nvPicPr>
        <p:blipFill>
          <a:blip r:embed="rId3">
            <a:alphaModFix/>
          </a:blip>
          <a:stretch>
            <a:fillRect/>
          </a:stretch>
        </p:blipFill>
        <p:spPr>
          <a:xfrm>
            <a:off x="1017888" y="2451801"/>
            <a:ext cx="7927323" cy="2691700"/>
          </a:xfrm>
          <a:prstGeom prst="rect">
            <a:avLst/>
          </a:prstGeom>
          <a:noFill/>
          <a:ln>
            <a:noFill/>
          </a:ln>
        </p:spPr>
      </p:pic>
      <p:sp>
        <p:nvSpPr>
          <p:cNvPr id="133" name="Google Shape;133;p27"/>
          <p:cNvSpPr txBox="1">
            <a:spLocks noGrp="1"/>
          </p:cNvSpPr>
          <p:nvPr>
            <p:ph type="body" idx="1"/>
          </p:nvPr>
        </p:nvSpPr>
        <p:spPr>
          <a:xfrm>
            <a:off x="958251" y="1348750"/>
            <a:ext cx="8046600" cy="3314700"/>
          </a:xfrm>
          <a:prstGeom prst="rect">
            <a:avLst/>
          </a:prstGeom>
        </p:spPr>
        <p:txBody>
          <a:bodyPr spcFirstLastPara="1" wrap="square" lIns="68575" tIns="34275" rIns="68575" bIns="34275" anchor="t" anchorCtr="0">
            <a:noAutofit/>
          </a:bodyPr>
          <a:lstStyle/>
          <a:p>
            <a:pPr marL="0" lvl="0" indent="0" algn="ctr" rtl="0">
              <a:lnSpc>
                <a:spcPct val="115000"/>
              </a:lnSpc>
              <a:spcBef>
                <a:spcPts val="0"/>
              </a:spcBef>
              <a:spcAft>
                <a:spcPts val="0"/>
              </a:spcAft>
              <a:buNone/>
            </a:pPr>
            <a:r>
              <a:rPr lang="en" sz="1400">
                <a:solidFill>
                  <a:srgbClr val="0D0C36"/>
                </a:solidFill>
              </a:rPr>
              <a:t>Bills that pass both houses enter the concurrence process to reconcile amendments and then are sent to the Governor’s desk . The bill will then become law (with or without the governor’s signature) or possibly be vetoed and sent back to the legislature with a message from the executive office. The legislature can override the Governor’s veto with a vote of the super majority.</a:t>
            </a:r>
            <a:endParaRPr sz="1400">
              <a:solidFill>
                <a:srgbClr val="0D0C36"/>
              </a:solidFill>
            </a:endParaRPr>
          </a:p>
          <a:p>
            <a:pPr marL="0" lvl="0" indent="0" algn="l" rtl="0">
              <a:spcBef>
                <a:spcPts val="800"/>
              </a:spcBef>
              <a:spcAft>
                <a:spcPts val="0"/>
              </a:spcAft>
              <a:buNone/>
            </a:pPr>
            <a:endParaRPr/>
          </a:p>
        </p:txBody>
      </p:sp>
      <p:sp>
        <p:nvSpPr>
          <p:cNvPr id="132" name="Google Shape;132;p27"/>
          <p:cNvSpPr txBox="1">
            <a:spLocks noGrp="1"/>
          </p:cNvSpPr>
          <p:nvPr>
            <p:ph type="title"/>
          </p:nvPr>
        </p:nvSpPr>
        <p:spPr>
          <a:xfrm>
            <a:off x="958238" y="273844"/>
            <a:ext cx="7534500" cy="994200"/>
          </a:xfrm>
          <a:prstGeom prst="rect">
            <a:avLst/>
          </a:prstGeom>
        </p:spPr>
        <p:txBody>
          <a:bodyPr spcFirstLastPara="1" wrap="square" lIns="68575" tIns="34275" rIns="68575" bIns="34275" anchor="b" anchorCtr="0">
            <a:normAutofit/>
          </a:bodyPr>
          <a:lstStyle/>
          <a:p>
            <a:pPr marL="0" lvl="0" indent="0" algn="l" rtl="0">
              <a:spcBef>
                <a:spcPts val="0"/>
              </a:spcBef>
              <a:spcAft>
                <a:spcPts val="0"/>
              </a:spcAft>
              <a:buNone/>
            </a:pPr>
            <a:r>
              <a:rPr lang="en"/>
              <a:t>I’m Just A Bill: Legislative Calendar</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CCC Curriculum Inst. 2020 Theme">
  <a:themeElements>
    <a:clrScheme name="ASCCC Fall Plenary 2022">
      <a:dk1>
        <a:srgbClr val="07827C"/>
      </a:dk1>
      <a:lt1>
        <a:srgbClr val="FFFFFF"/>
      </a:lt1>
      <a:dk2>
        <a:srgbClr val="265E76"/>
      </a:dk2>
      <a:lt2>
        <a:srgbClr val="F8E8B9"/>
      </a:lt2>
      <a:accent1>
        <a:srgbClr val="2B2425"/>
      </a:accent1>
      <a:accent2>
        <a:srgbClr val="F15746"/>
      </a:accent2>
      <a:accent3>
        <a:srgbClr val="62C1AE"/>
      </a:accent3>
      <a:accent4>
        <a:srgbClr val="E8831D"/>
      </a:accent4>
      <a:accent5>
        <a:srgbClr val="B13635"/>
      </a:accent5>
      <a:accent6>
        <a:srgbClr val="D6BE78"/>
      </a:accent6>
      <a:hlink>
        <a:srgbClr val="06827B"/>
      </a:hlink>
      <a:folHlink>
        <a:srgbClr val="0682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1355</Words>
  <Application>Microsoft Macintosh PowerPoint</Application>
  <PresentationFormat>On-screen Show (16:9)</PresentationFormat>
  <Paragraphs>156</Paragraphs>
  <Slides>20</Slides>
  <Notes>20</Notes>
  <HiddenSlides>1</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Calibri</vt:lpstr>
      <vt:lpstr>Georgia</vt:lpstr>
      <vt:lpstr>Palatino</vt:lpstr>
      <vt:lpstr>Arial</vt:lpstr>
      <vt:lpstr>Simple Light</vt:lpstr>
      <vt:lpstr>ASCCC Curriculum Inst. 2020 Theme</vt:lpstr>
      <vt:lpstr>The Legislative Landscape and You:  Using Authentic Voices and Experiences as Impactful Advocacy Efforts Juan Arzola, ASCCCC At-Large Representative Cheryl Aschenbach, ASCCC Vice President Angela Echeverri, ASCCC Legislation and Advocacy Committee  Ric Epps, ASCCC Legislation and Advocacy Committee </vt:lpstr>
      <vt:lpstr>Session Description</vt:lpstr>
      <vt:lpstr>Session Overview</vt:lpstr>
      <vt:lpstr>Legislation and 10+1: History 2010-2017</vt:lpstr>
      <vt:lpstr>Legislation and 10+1: History 2018-2022</vt:lpstr>
      <vt:lpstr>I’m Just A Bill: Legislative Basics</vt:lpstr>
      <vt:lpstr>I’m Just A Bill: Bills, Bills, Bills</vt:lpstr>
      <vt:lpstr>I’m Just A Bill: Bills, Bills, and More Bills</vt:lpstr>
      <vt:lpstr>I’m Just A Bill: Legislative Calendar</vt:lpstr>
      <vt:lpstr>I’m Just A Bill: Life Cycle of a Bill</vt:lpstr>
      <vt:lpstr>I’m Just A Bill: Legislative Budget Process</vt:lpstr>
      <vt:lpstr>The Times They Are A-Changin’: Legislative Turnover</vt:lpstr>
      <vt:lpstr>Building Connections with Legislators &amp; Staff</vt:lpstr>
      <vt:lpstr>Sharing Stories:  Authentic Voices and Experiences</vt:lpstr>
      <vt:lpstr>Collaborate! Share Efforts</vt:lpstr>
      <vt:lpstr>Collaborate! Leverage Relationships</vt:lpstr>
      <vt:lpstr>Collaborate! Utilize Resources</vt:lpstr>
      <vt:lpstr>Find Your Legislators:  Legislation Info &amp; Contacts</vt:lpstr>
      <vt:lpstr>Resources for Advocacy</vt:lpstr>
      <vt:lpstr>Thank you!</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Legislative Landscape and You:  Using Authentic Voices and Experiences as Impactful Advocacy Efforts Juan Arzola, ASCCCC At-Large Representative Cheryl Aschenbach, ASCCC Vice President Angela Echeverri, ASCCC Legislation and Advocacy Committee  Ric Epps, ASCCC Legislation and Advocacy Committee </dc:title>
  <cp:lastModifiedBy>Microsoft Office User</cp:lastModifiedBy>
  <cp:revision>1</cp:revision>
  <dcterms:modified xsi:type="dcterms:W3CDTF">2022-11-02T13:41:07Z</dcterms:modified>
</cp:coreProperties>
</file>