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7" r:id="rId2"/>
    <p:sldId id="260" r:id="rId3"/>
    <p:sldId id="262" r:id="rId4"/>
    <p:sldId id="265" r:id="rId5"/>
    <p:sldId id="261" r:id="rId6"/>
    <p:sldId id="267" r:id="rId7"/>
    <p:sldId id="264" r:id="rId8"/>
    <p:sldId id="268" r:id="rId9"/>
    <p:sldId id="263" r:id="rId10"/>
    <p:sldId id="274" r:id="rId11"/>
    <p:sldId id="271" r:id="rId12"/>
    <p:sldId id="272" r:id="rId13"/>
    <p:sldId id="273" r:id="rId14"/>
    <p:sldId id="269" r:id="rId15"/>
    <p:sldId id="270"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1DC"/>
    <a:srgbClr val="30C8E9"/>
    <a:srgbClr val="C8E5B4"/>
    <a:srgbClr val="1EA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61" autoAdjust="0"/>
    <p:restoredTop sz="69741" autoAdjust="0"/>
  </p:normalViewPr>
  <p:slideViewPr>
    <p:cSldViewPr snapToGrid="0" snapToObjects="1">
      <p:cViewPr varScale="1">
        <p:scale>
          <a:sx n="43" d="100"/>
          <a:sy n="43" d="100"/>
        </p:scale>
        <p:origin x="756" y="42"/>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CCC4D2D-8C89-0644-B639-64734A9AF3D2}" type="datetimeFigureOut">
              <a:rPr lang="en-US"/>
              <a:pPr>
                <a:defRPr/>
              </a:pPr>
              <a:t>2/17/2022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41355F52-F447-F54A-961B-8E00CCF7250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0A2E8F5-E4C1-6249-8084-6F16D0B19D74}" type="datetimeFigureOut">
              <a:rPr lang="en-US"/>
              <a:pPr>
                <a:defRPr/>
              </a:pPr>
              <a:t>2/17/2022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00586E-ECDB-F44A-B6A8-2831118B7B4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Opening Questions for the Panelist</a:t>
            </a:r>
          </a:p>
          <a:p>
            <a:pPr marL="457200" indent="-457200">
              <a:buFont typeface="+mj-lt"/>
              <a:buAutoNum type="arabicPeriod"/>
            </a:pPr>
            <a:r>
              <a:rPr lang="en-US" dirty="0"/>
              <a:t>How did you get introduced to accreditation work?</a:t>
            </a:r>
          </a:p>
          <a:p>
            <a:pPr marL="457200" indent="-457200">
              <a:buFont typeface="+mj-lt"/>
              <a:buAutoNum type="arabicPeriod"/>
            </a:pPr>
            <a:r>
              <a:rPr lang="en-US" dirty="0"/>
              <a:t>What has been your experience with accreditation?</a:t>
            </a:r>
          </a:p>
          <a:p>
            <a:pPr marL="457200" indent="-457200">
              <a:buFont typeface="+mj-lt"/>
              <a:buAutoNum type="arabicPeriod"/>
            </a:pPr>
            <a:r>
              <a:rPr lang="en-US" dirty="0"/>
              <a:t>What is it about accreditation work that you enjoy?</a:t>
            </a:r>
          </a:p>
          <a:p>
            <a:pPr marL="457200" indent="-457200">
              <a:buFont typeface="+mj-lt"/>
              <a:buAutoNum type="arabicPeriod"/>
            </a:pPr>
            <a:r>
              <a:rPr lang="en-US" dirty="0"/>
              <a:t>What would you say to those new to accreditation work?</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4</a:t>
            </a:fld>
            <a:endParaRPr lang="en-US" altLang="en-US"/>
          </a:p>
        </p:txBody>
      </p:sp>
    </p:spTree>
    <p:extLst>
      <p:ext uri="{BB962C8B-B14F-4D97-AF65-F5344CB8AC3E}">
        <p14:creationId xmlns:p14="http://schemas.microsoft.com/office/powerpoint/2010/main" val="2120447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updates not including the F/S or the development of the new standards as they are covered later in this presentation.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5</a:t>
            </a:fld>
            <a:endParaRPr lang="en-US" altLang="en-US"/>
          </a:p>
        </p:txBody>
      </p:sp>
    </p:spTree>
    <p:extLst>
      <p:ext uri="{BB962C8B-B14F-4D97-AF65-F5344CB8AC3E}">
        <p14:creationId xmlns:p14="http://schemas.microsoft.com/office/powerpoint/2010/main" val="50933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Review Leadership Team</a:t>
            </a:r>
          </a:p>
          <a:p>
            <a:r>
              <a:rPr lang="en-US" dirty="0"/>
              <a:t>The ACCJC Standards Review Leadership Team is the steering council for the Standards Review process. The Leadership Team advises on the Standards Review process and helps facilitate dialogue between the Field, the Commission, and ACCJC staff. </a:t>
            </a:r>
          </a:p>
          <a:p>
            <a:endParaRPr lang="en-US" dirty="0"/>
          </a:p>
          <a:p>
            <a:endParaRPr lang="en-US" dirty="0"/>
          </a:p>
          <a:p>
            <a:r>
              <a:rPr lang="en-US" dirty="0"/>
              <a:t>Members				ACCJC</a:t>
            </a:r>
          </a:p>
          <a:p>
            <a:r>
              <a:rPr lang="en-US" dirty="0"/>
              <a:t>Dr. Keith Curry – CEO, Compton College		Dr. Lori Gaskin – Commission Vice Chair</a:t>
            </a:r>
          </a:p>
          <a:p>
            <a:r>
              <a:rPr lang="en-US" dirty="0"/>
              <a:t>Dr. Erika </a:t>
            </a:r>
            <a:r>
              <a:rPr lang="en-US" dirty="0" err="1"/>
              <a:t>Endrijonas</a:t>
            </a:r>
            <a:r>
              <a:rPr lang="en-US" dirty="0"/>
              <a:t> – CEO, Pasadena City College	Dr. Catherine Webb – Vice President</a:t>
            </a:r>
          </a:p>
          <a:p>
            <a:r>
              <a:rPr lang="en-US" dirty="0"/>
              <a:t>Dr. Janet Fulks – Retired Faculty, Bakersfield College	</a:t>
            </a:r>
          </a:p>
          <a:p>
            <a:r>
              <a:rPr lang="en-US" dirty="0"/>
              <a:t>Dr. Rachel </a:t>
            </a:r>
            <a:r>
              <a:rPr lang="en-US" dirty="0" err="1"/>
              <a:t>Solemsaas</a:t>
            </a:r>
            <a:r>
              <a:rPr lang="en-US" dirty="0"/>
              <a:t> – CEO, Hawai’i Community College</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6</a:t>
            </a:fld>
            <a:endParaRPr lang="en-US" altLang="en-US"/>
          </a:p>
        </p:txBody>
      </p:sp>
    </p:spTree>
    <p:extLst>
      <p:ext uri="{BB962C8B-B14F-4D97-AF65-F5344CB8AC3E}">
        <p14:creationId xmlns:p14="http://schemas.microsoft.com/office/powerpoint/2010/main" val="1230918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possible, highlight the idea of core inquiries and focused site visit</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9</a:t>
            </a:fld>
            <a:endParaRPr lang="en-US" altLang="en-US"/>
          </a:p>
        </p:txBody>
      </p:sp>
    </p:spTree>
    <p:extLst>
      <p:ext uri="{BB962C8B-B14F-4D97-AF65-F5344CB8AC3E}">
        <p14:creationId xmlns:p14="http://schemas.microsoft.com/office/powerpoint/2010/main" val="2056868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time also ask if the implementation of AB927 – expansion of the ability for CA community colleges adding baccalaureate degrees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12</a:t>
            </a:fld>
            <a:endParaRPr lang="en-US" altLang="en-US"/>
          </a:p>
        </p:txBody>
      </p:sp>
    </p:spTree>
    <p:extLst>
      <p:ext uri="{BB962C8B-B14F-4D97-AF65-F5344CB8AC3E}">
        <p14:creationId xmlns:p14="http://schemas.microsoft.com/office/powerpoint/2010/main" val="2014061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attendees that there is a follow-up breakout session if you would like to discuss any of these concepts further, or if there are other questions you would like to ask participants of this panel.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D900586E-ECDB-F44A-B6A8-2831118B7B4F}" type="slidenum">
              <a:rPr lang="en-US" altLang="en-US" smtClean="0"/>
              <a:pPr>
                <a:defRPr/>
              </a:pPr>
              <a:t>15</a:t>
            </a:fld>
            <a:endParaRPr lang="en-US" altLang="en-US"/>
          </a:p>
        </p:txBody>
      </p:sp>
    </p:spTree>
    <p:extLst>
      <p:ext uri="{BB962C8B-B14F-4D97-AF65-F5344CB8AC3E}">
        <p14:creationId xmlns:p14="http://schemas.microsoft.com/office/powerpoint/2010/main" val="1888150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683512"/>
            <a:ext cx="10432249" cy="1736660"/>
          </a:xfrm>
        </p:spPr>
        <p:txBody>
          <a:bodyPr anchor="ct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3561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88E9CC-3E5C-1A42-8F10-1C5F7D6F7DCB}"/>
              </a:ext>
            </a:extLst>
          </p:cNvPr>
          <p:cNvSpPr/>
          <p:nvPr userDrawn="1"/>
        </p:nvSpPr>
        <p:spPr>
          <a:xfrm>
            <a:off x="2352691" y="0"/>
            <a:ext cx="9839310" cy="235269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t> </a:t>
            </a:r>
          </a:p>
        </p:txBody>
      </p:sp>
      <p:pic>
        <p:nvPicPr>
          <p:cNvPr id="9" name="Picture 8">
            <a:extLst>
              <a:ext uri="{FF2B5EF4-FFF2-40B4-BE49-F238E27FC236}">
                <a16:creationId xmlns:a16="http://schemas.microsoft.com/office/drawing/2014/main" id="{D683F7ED-ADA5-0F4A-8BE2-B1987E86E8EC}"/>
              </a:ext>
            </a:extLst>
          </p:cNvPr>
          <p:cNvPicPr>
            <a:picLocks noChangeAspect="1"/>
          </p:cNvPicPr>
          <p:nvPr userDrawn="1"/>
        </p:nvPicPr>
        <p:blipFill>
          <a:blip r:embed="rId2"/>
          <a:stretch>
            <a:fillRect/>
          </a:stretch>
        </p:blipFill>
        <p:spPr>
          <a:xfrm>
            <a:off x="0" y="0"/>
            <a:ext cx="2352690" cy="2352690"/>
          </a:xfrm>
          <a:prstGeom prst="rect">
            <a:avLst/>
          </a:prstGeom>
        </p:spPr>
      </p:pic>
      <p:pic>
        <p:nvPicPr>
          <p:cNvPr id="6" name="Picture 6">
            <a:extLst>
              <a:ext uri="{FF2B5EF4-FFF2-40B4-BE49-F238E27FC236}">
                <a16:creationId xmlns:a16="http://schemas.microsoft.com/office/drawing/2014/main" id="{1E2055A4-D301-6F44-BF4D-9C69B0BAC2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95515" y="403412"/>
            <a:ext cx="8058283"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3C4D22D1-B652-3642-A8BF-57EE1D580DA4}"/>
              </a:ext>
            </a:extLst>
          </p:cNvPr>
          <p:cNvSpPr>
            <a:spLocks noGrp="1"/>
          </p:cNvSpPr>
          <p:nvPr>
            <p:ph type="sldNum" sz="quarter" idx="10"/>
          </p:nvPr>
        </p:nvSpPr>
        <p:spPr/>
        <p:txBody>
          <a:bodyPr/>
          <a:lstStyle>
            <a:lvl1pPr>
              <a:defRPr/>
            </a:lvl1pPr>
          </a:lstStyle>
          <a:p>
            <a:pPr>
              <a:defRPr/>
            </a:pPr>
            <a:fld id="{68B9F06C-3E18-7D4A-8620-170A4BF71910}" type="slidenum">
              <a:rPr lang="en-US" altLang="en-US"/>
              <a:pPr>
                <a:defRPr/>
              </a:pPr>
              <a:t>‹#›</a:t>
            </a:fld>
            <a:endParaRPr lang="en-US" altLang="en-US"/>
          </a:p>
        </p:txBody>
      </p:sp>
    </p:spTree>
    <p:extLst>
      <p:ext uri="{BB962C8B-B14F-4D97-AF65-F5344CB8AC3E}">
        <p14:creationId xmlns:p14="http://schemas.microsoft.com/office/powerpoint/2010/main" val="92314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53B915-8011-0845-8F57-66B3733FFC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906C4B8-BC79-8641-AAD2-E2366060EF06}"/>
              </a:ext>
            </a:extLst>
          </p:cNvPr>
          <p:cNvPicPr>
            <a:picLocks noChangeAspect="1"/>
          </p:cNvPicPr>
          <p:nvPr userDrawn="1"/>
        </p:nvPicPr>
        <p:blipFill>
          <a:blip r:embed="rId3"/>
          <a:stretch>
            <a:fillRect/>
          </a:stretch>
        </p:blipFill>
        <p:spPr>
          <a:xfrm>
            <a:off x="456" y="5355"/>
            <a:ext cx="821412" cy="6852645"/>
          </a:xfrm>
          <a:prstGeom prst="rect">
            <a:avLst/>
          </a:prstGeom>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4E3D54CA-1BB6-5248-84C6-D1720C69014D}"/>
              </a:ext>
            </a:extLst>
          </p:cNvPr>
          <p:cNvSpPr>
            <a:spLocks noGrp="1"/>
          </p:cNvSpPr>
          <p:nvPr>
            <p:ph type="sldNum" sz="quarter" idx="10"/>
          </p:nvPr>
        </p:nvSpPr>
        <p:spPr/>
        <p:txBody>
          <a:bodyPr/>
          <a:lstStyle>
            <a:lvl1pPr>
              <a:defRPr/>
            </a:lvl1pPr>
          </a:lstStyle>
          <a:p>
            <a:pPr>
              <a:defRPr/>
            </a:pPr>
            <a:fld id="{B7979332-CAD7-7B44-A441-F122C39CA061}" type="slidenum">
              <a:rPr lang="en-US" altLang="en-US"/>
              <a:pPr>
                <a:defRPr/>
              </a:pPr>
              <a:t>‹#›</a:t>
            </a:fld>
            <a:endParaRPr lang="en-US" altLang="en-US"/>
          </a:p>
        </p:txBody>
      </p:sp>
    </p:spTree>
    <p:extLst>
      <p:ext uri="{BB962C8B-B14F-4D97-AF65-F5344CB8AC3E}">
        <p14:creationId xmlns:p14="http://schemas.microsoft.com/office/powerpoint/2010/main" val="418496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C30B6C9-9E5E-B142-BE67-0050E11B83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2"/>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BFE2F8CC-2327-B946-B58B-7820E3757DBF}"/>
              </a:ext>
            </a:extLst>
          </p:cNvPr>
          <p:cNvSpPr>
            <a:spLocks noGrp="1"/>
          </p:cNvSpPr>
          <p:nvPr>
            <p:ph type="sldNum" sz="quarter" idx="10"/>
          </p:nvPr>
        </p:nvSpPr>
        <p:spPr/>
        <p:txBody>
          <a:bodyPr/>
          <a:lstStyle>
            <a:lvl1pPr>
              <a:defRPr/>
            </a:lvl1pPr>
          </a:lstStyle>
          <a:p>
            <a:pPr>
              <a:defRPr/>
            </a:pPr>
            <a:fld id="{0154297E-07AE-1449-BCEE-4C04EBDD19BF}" type="slidenum">
              <a:rPr lang="en-US" altLang="en-US"/>
              <a:pPr>
                <a:defRPr/>
              </a:pPr>
              <a:t>‹#›</a:t>
            </a:fld>
            <a:endParaRPr lang="en-US" altLang="en-US"/>
          </a:p>
        </p:txBody>
      </p:sp>
      <p:pic>
        <p:nvPicPr>
          <p:cNvPr id="8" name="Picture 7">
            <a:extLst>
              <a:ext uri="{FF2B5EF4-FFF2-40B4-BE49-F238E27FC236}">
                <a16:creationId xmlns:a16="http://schemas.microsoft.com/office/drawing/2014/main" id="{3A9881A1-1F1D-AA41-BB20-C1C416941427}"/>
              </a:ext>
            </a:extLst>
          </p:cNvPr>
          <p:cNvPicPr>
            <a:picLocks noChangeAspect="1"/>
          </p:cNvPicPr>
          <p:nvPr userDrawn="1"/>
        </p:nvPicPr>
        <p:blipFill>
          <a:blip r:embed="rId3"/>
          <a:stretch>
            <a:fillRect/>
          </a:stretch>
        </p:blipFill>
        <p:spPr>
          <a:xfrm>
            <a:off x="456" y="5355"/>
            <a:ext cx="821412" cy="6852645"/>
          </a:xfrm>
          <a:prstGeom prst="rect">
            <a:avLst/>
          </a:prstGeom>
          <a:effectLst/>
        </p:spPr>
      </p:pic>
    </p:spTree>
    <p:extLst>
      <p:ext uri="{BB962C8B-B14F-4D97-AF65-F5344CB8AC3E}">
        <p14:creationId xmlns:p14="http://schemas.microsoft.com/office/powerpoint/2010/main" val="314239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9C82E804-7C62-714B-934D-34CB036820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3B9883AA-8376-3E4F-941E-9AB602480396}"/>
              </a:ext>
            </a:extLst>
          </p:cNvPr>
          <p:cNvSpPr>
            <a:spLocks noGrp="1"/>
          </p:cNvSpPr>
          <p:nvPr>
            <p:ph type="sldNum" sz="quarter" idx="10"/>
          </p:nvPr>
        </p:nvSpPr>
        <p:spPr>
          <a:xfrm>
            <a:off x="10298113" y="6356350"/>
            <a:ext cx="1055687" cy="365125"/>
          </a:xfrm>
        </p:spPr>
        <p:txBody>
          <a:bodyPr/>
          <a:lstStyle>
            <a:lvl1pPr>
              <a:defRPr/>
            </a:lvl1pPr>
          </a:lstStyle>
          <a:p>
            <a:pPr>
              <a:defRPr/>
            </a:pPr>
            <a:fld id="{C080EA95-3868-B04B-BC44-37A0E4E4BD83}" type="slidenum">
              <a:rPr lang="en-US" altLang="en-US"/>
              <a:pPr>
                <a:defRPr/>
              </a:pPr>
              <a:t>‹#›</a:t>
            </a:fld>
            <a:endParaRPr lang="en-US" altLang="en-US"/>
          </a:p>
        </p:txBody>
      </p:sp>
    </p:spTree>
    <p:extLst>
      <p:ext uri="{BB962C8B-B14F-4D97-AF65-F5344CB8AC3E}">
        <p14:creationId xmlns:p14="http://schemas.microsoft.com/office/powerpoint/2010/main" val="433829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9F61EA3-B5F0-3549-9CDE-ACB3094957AF}"/>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13E075BF-353E-F148-AA68-3CA99C93E815}"/>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24BE405D-08E2-8A46-B448-98EC89699F6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hf hdr="0" dt="0"/>
  <p:txStyles>
    <p:titleStyle>
      <a:lvl1pPr algn="l" rtl="0" eaLnBrk="1" fontAlgn="base" hangingPunct="1">
        <a:lnSpc>
          <a:spcPct val="90000"/>
        </a:lnSpc>
        <a:spcBef>
          <a:spcPct val="0"/>
        </a:spcBef>
        <a:spcAft>
          <a:spcPct val="0"/>
        </a:spcAft>
        <a:defRPr sz="4400" kern="1200">
          <a:solidFill>
            <a:schemeClr val="tx2"/>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2"/>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cjc.org/webinar/" TargetMode="External"/><Relationship Id="rId2" Type="http://schemas.openxmlformats.org/officeDocument/2006/relationships/hyperlink" Target="https://accjc.org/educational-seri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asccc.org/services/accreditation-resource-team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eginfo.legislature.ca.gov/faces/billTextClient.xhtml?bill_id=202120220AB927"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4B549F50-4B9B-4D4D-9C9A-6CB9930169B0}"/>
              </a:ext>
            </a:extLst>
          </p:cNvPr>
          <p:cNvSpPr>
            <a:spLocks noGrp="1" noChangeArrowheads="1"/>
          </p:cNvSpPr>
          <p:nvPr>
            <p:ph type="title"/>
          </p:nvPr>
        </p:nvSpPr>
        <p:spPr>
          <a:xfrm>
            <a:off x="275573" y="4546948"/>
            <a:ext cx="11636679" cy="2054267"/>
          </a:xfrm>
        </p:spPr>
        <p:txBody>
          <a:bodyPr>
            <a:normAutofit fontScale="90000"/>
          </a:bodyPr>
          <a:lstStyle/>
          <a:p>
            <a:r>
              <a:rPr lang="en-US" altLang="en-US" dirty="0"/>
              <a:t>General Session 2</a:t>
            </a:r>
            <a:br>
              <a:rPr lang="en-US" altLang="en-US" dirty="0"/>
            </a:br>
            <a:r>
              <a:rPr lang="en-US" altLang="en-US" sz="3100" dirty="0"/>
              <a:t>Friday February 25, 2022 </a:t>
            </a:r>
            <a:r>
              <a:rPr lang="en-US" altLang="en-US" sz="3100" dirty="0">
                <a:solidFill>
                  <a:schemeClr val="tx1"/>
                </a:solidFill>
                <a:latin typeface="Arial" panose="020B0604020202020204" pitchFamily="34" charset="0"/>
                <a:cs typeface="Arial" panose="020B0604020202020204" pitchFamily="34" charset="0"/>
              </a:rPr>
              <a:t>ǀ </a:t>
            </a:r>
            <a:r>
              <a:rPr lang="en-US" altLang="en-US" sz="3100" dirty="0">
                <a:latin typeface="Arial" panose="020B0604020202020204" pitchFamily="34" charset="0"/>
                <a:cs typeface="Arial" panose="020B0604020202020204" pitchFamily="34" charset="0"/>
              </a:rPr>
              <a:t>12:30pm – 2:00pm</a:t>
            </a:r>
            <a:br>
              <a:rPr lang="en-US" altLang="en-US" dirty="0"/>
            </a:br>
            <a:r>
              <a:rPr lang="en-US" altLang="en-US" sz="3600" b="1" dirty="0"/>
              <a:t>ACCJC Updates, the Formative/Summative Process, and the “New Standards”</a:t>
            </a:r>
            <a:endParaRPr lang="en-US" alt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BB43-8BF0-44E5-8819-F233A3310147}"/>
              </a:ext>
            </a:extLst>
          </p:cNvPr>
          <p:cNvSpPr>
            <a:spLocks noGrp="1"/>
          </p:cNvSpPr>
          <p:nvPr>
            <p:ph type="title"/>
          </p:nvPr>
        </p:nvSpPr>
        <p:spPr/>
        <p:txBody>
          <a:bodyPr/>
          <a:lstStyle/>
          <a:p>
            <a:r>
              <a:rPr lang="en-US" dirty="0"/>
              <a:t>Additional Trainings/Resources - ACCJC</a:t>
            </a:r>
          </a:p>
        </p:txBody>
      </p:sp>
      <p:sp>
        <p:nvSpPr>
          <p:cNvPr id="3" name="Content Placeholder 2">
            <a:extLst>
              <a:ext uri="{FF2B5EF4-FFF2-40B4-BE49-F238E27FC236}">
                <a16:creationId xmlns:a16="http://schemas.microsoft.com/office/drawing/2014/main" id="{720FD678-AF7D-4B38-AF6E-2A66AEAA30A9}"/>
              </a:ext>
            </a:extLst>
          </p:cNvPr>
          <p:cNvSpPr>
            <a:spLocks noGrp="1"/>
          </p:cNvSpPr>
          <p:nvPr>
            <p:ph idx="1"/>
          </p:nvPr>
        </p:nvSpPr>
        <p:spPr>
          <a:xfrm>
            <a:off x="829994" y="2662569"/>
            <a:ext cx="4398498" cy="3257586"/>
          </a:xfrm>
        </p:spPr>
        <p:txBody>
          <a:bodyPr/>
          <a:lstStyle/>
          <a:p>
            <a:pPr marL="342900" indent="-342900">
              <a:buFont typeface="Arial" panose="020B0604020202020204" pitchFamily="34" charset="0"/>
              <a:buChar char="•"/>
            </a:pPr>
            <a:r>
              <a:rPr lang="en-US" dirty="0">
                <a:hlinkClick r:id="rId2"/>
              </a:rPr>
              <a:t>ACCJC Educational Series</a:t>
            </a:r>
            <a:endParaRPr lang="en-US" dirty="0"/>
          </a:p>
          <a:p>
            <a:pPr marL="1028700" lvl="1" indent="-342900"/>
            <a:r>
              <a:rPr lang="en-US" dirty="0"/>
              <a:t>Accreditation Basics</a:t>
            </a:r>
          </a:p>
          <a:p>
            <a:pPr marL="1028700" lvl="1" indent="-342900"/>
            <a:r>
              <a:rPr lang="en-US" dirty="0"/>
              <a:t>Preparing the ISER</a:t>
            </a:r>
          </a:p>
          <a:p>
            <a:pPr marL="1028700" lvl="1" indent="-342900"/>
            <a:r>
              <a:rPr lang="en-US" dirty="0"/>
              <a:t>Peer Reviewers</a:t>
            </a:r>
          </a:p>
          <a:p>
            <a:pPr marL="1028700" lvl="1" indent="-342900"/>
            <a:r>
              <a:rPr lang="en-US" dirty="0"/>
              <a:t>How-To</a:t>
            </a:r>
          </a:p>
          <a:p>
            <a:pPr marL="1028700" lvl="1" indent="-342900"/>
            <a:endParaRPr lang="en-US" dirty="0"/>
          </a:p>
          <a:p>
            <a:pPr marL="342900" indent="-342900">
              <a:buFont typeface="Arial" panose="020B0604020202020204" pitchFamily="34" charset="0"/>
              <a:buChar char="•"/>
            </a:pPr>
            <a:r>
              <a:rPr lang="en-US" dirty="0">
                <a:hlinkClick r:id="rId3"/>
              </a:rPr>
              <a:t>ACCJC Webinars</a:t>
            </a:r>
            <a:endParaRPr lang="en-US" dirty="0"/>
          </a:p>
        </p:txBody>
      </p:sp>
      <p:sp>
        <p:nvSpPr>
          <p:cNvPr id="4" name="Slide Number Placeholder 3">
            <a:extLst>
              <a:ext uri="{FF2B5EF4-FFF2-40B4-BE49-F238E27FC236}">
                <a16:creationId xmlns:a16="http://schemas.microsoft.com/office/drawing/2014/main" id="{EF024BFE-B0C1-4A5E-A2BB-6DA998FF1361}"/>
              </a:ext>
            </a:extLst>
          </p:cNvPr>
          <p:cNvSpPr>
            <a:spLocks noGrp="1"/>
          </p:cNvSpPr>
          <p:nvPr>
            <p:ph type="sldNum" sz="quarter" idx="10"/>
          </p:nvPr>
        </p:nvSpPr>
        <p:spPr/>
        <p:txBody>
          <a:bodyPr/>
          <a:lstStyle/>
          <a:p>
            <a:pPr>
              <a:defRPr/>
            </a:pPr>
            <a:fld id="{68B9F06C-3E18-7D4A-8620-170A4BF71910}" type="slidenum">
              <a:rPr lang="en-US" altLang="en-US" smtClean="0"/>
              <a:pPr>
                <a:defRPr/>
              </a:pPr>
              <a:t>10</a:t>
            </a:fld>
            <a:endParaRPr lang="en-US" altLang="en-US"/>
          </a:p>
        </p:txBody>
      </p:sp>
      <p:pic>
        <p:nvPicPr>
          <p:cNvPr id="6" name="Picture 5">
            <a:extLst>
              <a:ext uri="{FF2B5EF4-FFF2-40B4-BE49-F238E27FC236}">
                <a16:creationId xmlns:a16="http://schemas.microsoft.com/office/drawing/2014/main" id="{993BE5AD-4C34-42B5-BAF4-8A3E9DCB7591}"/>
              </a:ext>
            </a:extLst>
          </p:cNvPr>
          <p:cNvPicPr>
            <a:picLocks noChangeAspect="1"/>
          </p:cNvPicPr>
          <p:nvPr/>
        </p:nvPicPr>
        <p:blipFill rotWithShape="1">
          <a:blip r:embed="rId4"/>
          <a:srcRect l="40385" t="5276" r="39712" b="6192"/>
          <a:stretch/>
        </p:blipFill>
        <p:spPr>
          <a:xfrm>
            <a:off x="6497308" y="2437895"/>
            <a:ext cx="4398498" cy="4101017"/>
          </a:xfrm>
          <a:prstGeom prst="rect">
            <a:avLst/>
          </a:prstGeom>
        </p:spPr>
      </p:pic>
    </p:spTree>
    <p:extLst>
      <p:ext uri="{BB962C8B-B14F-4D97-AF65-F5344CB8AC3E}">
        <p14:creationId xmlns:p14="http://schemas.microsoft.com/office/powerpoint/2010/main" val="639929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2BB43-8BF0-44E5-8819-F233A3310147}"/>
              </a:ext>
            </a:extLst>
          </p:cNvPr>
          <p:cNvSpPr>
            <a:spLocks noGrp="1"/>
          </p:cNvSpPr>
          <p:nvPr>
            <p:ph type="title"/>
          </p:nvPr>
        </p:nvSpPr>
        <p:spPr/>
        <p:txBody>
          <a:bodyPr/>
          <a:lstStyle/>
          <a:p>
            <a:r>
              <a:rPr lang="en-US" dirty="0"/>
              <a:t>Additional Trainings/Resources -ASCCC</a:t>
            </a:r>
          </a:p>
        </p:txBody>
      </p:sp>
      <p:sp>
        <p:nvSpPr>
          <p:cNvPr id="3" name="Content Placeholder 2">
            <a:extLst>
              <a:ext uri="{FF2B5EF4-FFF2-40B4-BE49-F238E27FC236}">
                <a16:creationId xmlns:a16="http://schemas.microsoft.com/office/drawing/2014/main" id="{720FD678-AF7D-4B38-AF6E-2A66AEAA30A9}"/>
              </a:ext>
            </a:extLst>
          </p:cNvPr>
          <p:cNvSpPr>
            <a:spLocks noGrp="1"/>
          </p:cNvSpPr>
          <p:nvPr>
            <p:ph idx="1"/>
          </p:nvPr>
        </p:nvSpPr>
        <p:spPr>
          <a:xfrm>
            <a:off x="6096000" y="2662569"/>
            <a:ext cx="5191621" cy="3257586"/>
          </a:xfrm>
        </p:spPr>
        <p:txBody>
          <a:bodyPr/>
          <a:lstStyle/>
          <a:p>
            <a:pPr marL="342900" indent="-342900">
              <a:buFont typeface="Arial" panose="020B0604020202020204" pitchFamily="34" charset="0"/>
              <a:buChar char="•"/>
            </a:pPr>
            <a:r>
              <a:rPr lang="en-US" dirty="0">
                <a:hlinkClick r:id="rId2"/>
              </a:rPr>
              <a:t>Accreditation Resource Teams</a:t>
            </a:r>
            <a:endParaRPr lang="en-US" dirty="0"/>
          </a:p>
          <a:p>
            <a:pPr lvl="1" indent="0">
              <a:buNone/>
            </a:pPr>
            <a:endParaRPr lang="en-US" dirty="0"/>
          </a:p>
        </p:txBody>
      </p:sp>
      <p:sp>
        <p:nvSpPr>
          <p:cNvPr id="4" name="Slide Number Placeholder 3">
            <a:extLst>
              <a:ext uri="{FF2B5EF4-FFF2-40B4-BE49-F238E27FC236}">
                <a16:creationId xmlns:a16="http://schemas.microsoft.com/office/drawing/2014/main" id="{EF024BFE-B0C1-4A5E-A2BB-6DA998FF1361}"/>
              </a:ext>
            </a:extLst>
          </p:cNvPr>
          <p:cNvSpPr>
            <a:spLocks noGrp="1"/>
          </p:cNvSpPr>
          <p:nvPr>
            <p:ph type="sldNum" sz="quarter" idx="10"/>
          </p:nvPr>
        </p:nvSpPr>
        <p:spPr/>
        <p:txBody>
          <a:bodyPr/>
          <a:lstStyle/>
          <a:p>
            <a:pPr>
              <a:defRPr/>
            </a:pPr>
            <a:fld id="{68B9F06C-3E18-7D4A-8620-170A4BF71910}" type="slidenum">
              <a:rPr lang="en-US" altLang="en-US" smtClean="0"/>
              <a:pPr>
                <a:defRPr/>
              </a:pPr>
              <a:t>11</a:t>
            </a:fld>
            <a:endParaRPr lang="en-US" altLang="en-US"/>
          </a:p>
        </p:txBody>
      </p:sp>
      <p:pic>
        <p:nvPicPr>
          <p:cNvPr id="7" name="Picture 6">
            <a:extLst>
              <a:ext uri="{FF2B5EF4-FFF2-40B4-BE49-F238E27FC236}">
                <a16:creationId xmlns:a16="http://schemas.microsoft.com/office/drawing/2014/main" id="{0AE03E86-4F06-4E52-B0F9-D9AAC04C8F97}"/>
              </a:ext>
            </a:extLst>
          </p:cNvPr>
          <p:cNvPicPr>
            <a:picLocks noChangeAspect="1"/>
          </p:cNvPicPr>
          <p:nvPr/>
        </p:nvPicPr>
        <p:blipFill rotWithShape="1">
          <a:blip r:embed="rId3"/>
          <a:srcRect l="7863" t="9892" r="75081" b="5852"/>
          <a:stretch/>
        </p:blipFill>
        <p:spPr>
          <a:xfrm>
            <a:off x="1485870" y="2586549"/>
            <a:ext cx="3817008" cy="3952363"/>
          </a:xfrm>
          <a:prstGeom prst="rect">
            <a:avLst/>
          </a:prstGeom>
        </p:spPr>
      </p:pic>
    </p:spTree>
    <p:extLst>
      <p:ext uri="{BB962C8B-B14F-4D97-AF65-F5344CB8AC3E}">
        <p14:creationId xmlns:p14="http://schemas.microsoft.com/office/powerpoint/2010/main" val="260430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DD2F-E056-418B-8322-5C8A4291879C}"/>
              </a:ext>
            </a:extLst>
          </p:cNvPr>
          <p:cNvSpPr>
            <a:spLocks noGrp="1"/>
          </p:cNvSpPr>
          <p:nvPr>
            <p:ph type="title"/>
          </p:nvPr>
        </p:nvSpPr>
        <p:spPr/>
        <p:txBody>
          <a:bodyPr/>
          <a:lstStyle/>
          <a:p>
            <a:r>
              <a:rPr lang="en-US" dirty="0"/>
              <a:t>Baccalaureate Degrees</a:t>
            </a:r>
          </a:p>
        </p:txBody>
      </p:sp>
      <p:sp>
        <p:nvSpPr>
          <p:cNvPr id="3" name="Content Placeholder 2">
            <a:extLst>
              <a:ext uri="{FF2B5EF4-FFF2-40B4-BE49-F238E27FC236}">
                <a16:creationId xmlns:a16="http://schemas.microsoft.com/office/drawing/2014/main" id="{0BFED280-7680-4960-B18D-A13BFE6DD56A}"/>
              </a:ext>
            </a:extLst>
          </p:cNvPr>
          <p:cNvSpPr>
            <a:spLocks noGrp="1"/>
          </p:cNvSpPr>
          <p:nvPr>
            <p:ph idx="1"/>
          </p:nvPr>
        </p:nvSpPr>
        <p:spPr>
          <a:xfrm>
            <a:off x="5456902" y="2662568"/>
            <a:ext cx="5896897" cy="3792020"/>
          </a:xfrm>
        </p:spPr>
        <p:txBody>
          <a:bodyPr/>
          <a:lstStyle/>
          <a:p>
            <a:r>
              <a:rPr lang="en-US" sz="2800" dirty="0"/>
              <a:t>What do you see as an impact on the accreditation process for those community colleges that have added new baccalaureate degree programs/curriculum?</a:t>
            </a:r>
          </a:p>
          <a:p>
            <a:endParaRPr lang="en-US" sz="2800" dirty="0"/>
          </a:p>
          <a:p>
            <a:r>
              <a:rPr lang="en-US" sz="2800" dirty="0">
                <a:hlinkClick r:id="rId3"/>
              </a:rPr>
              <a:t>AB 927 </a:t>
            </a:r>
            <a:r>
              <a:rPr lang="en-US" sz="2800" dirty="0"/>
              <a:t>– </a:t>
            </a:r>
            <a:r>
              <a:rPr lang="en-US" dirty="0"/>
              <a:t>Public postsecondary education: community colleges: statewide baccalaureate degree program</a:t>
            </a:r>
          </a:p>
          <a:p>
            <a:endParaRPr lang="en-US" dirty="0"/>
          </a:p>
        </p:txBody>
      </p:sp>
      <p:sp>
        <p:nvSpPr>
          <p:cNvPr id="4" name="Slide Number Placeholder 3">
            <a:extLst>
              <a:ext uri="{FF2B5EF4-FFF2-40B4-BE49-F238E27FC236}">
                <a16:creationId xmlns:a16="http://schemas.microsoft.com/office/drawing/2014/main" id="{5A5DE0C9-23D3-49AB-AB8C-41284BC14244}"/>
              </a:ext>
            </a:extLst>
          </p:cNvPr>
          <p:cNvSpPr>
            <a:spLocks noGrp="1"/>
          </p:cNvSpPr>
          <p:nvPr>
            <p:ph type="sldNum" sz="quarter" idx="10"/>
          </p:nvPr>
        </p:nvSpPr>
        <p:spPr/>
        <p:txBody>
          <a:bodyPr/>
          <a:lstStyle/>
          <a:p>
            <a:pPr>
              <a:defRPr/>
            </a:pPr>
            <a:fld id="{68B9F06C-3E18-7D4A-8620-170A4BF71910}" type="slidenum">
              <a:rPr lang="en-US" altLang="en-US" smtClean="0"/>
              <a:pPr>
                <a:defRPr/>
              </a:pPr>
              <a:t>12</a:t>
            </a:fld>
            <a:endParaRPr lang="en-US" altLang="en-US"/>
          </a:p>
        </p:txBody>
      </p:sp>
      <p:pic>
        <p:nvPicPr>
          <p:cNvPr id="5" name="Picture 4">
            <a:extLst>
              <a:ext uri="{FF2B5EF4-FFF2-40B4-BE49-F238E27FC236}">
                <a16:creationId xmlns:a16="http://schemas.microsoft.com/office/drawing/2014/main" id="{724F0E55-5E7B-486E-817C-4F56666D4FC8}"/>
              </a:ext>
            </a:extLst>
          </p:cNvPr>
          <p:cNvPicPr>
            <a:picLocks noChangeAspect="1"/>
          </p:cNvPicPr>
          <p:nvPr/>
        </p:nvPicPr>
        <p:blipFill>
          <a:blip r:embed="rId4"/>
          <a:stretch>
            <a:fillRect/>
          </a:stretch>
        </p:blipFill>
        <p:spPr>
          <a:xfrm>
            <a:off x="545691" y="2662568"/>
            <a:ext cx="4662487" cy="3102673"/>
          </a:xfrm>
          <a:prstGeom prst="rect">
            <a:avLst/>
          </a:prstGeom>
        </p:spPr>
      </p:pic>
    </p:spTree>
    <p:extLst>
      <p:ext uri="{BB962C8B-B14F-4D97-AF65-F5344CB8AC3E}">
        <p14:creationId xmlns:p14="http://schemas.microsoft.com/office/powerpoint/2010/main" val="3046244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3EFA-B01A-48E0-8078-F8970D5CE8E6}"/>
              </a:ext>
            </a:extLst>
          </p:cNvPr>
          <p:cNvSpPr>
            <a:spLocks noGrp="1"/>
          </p:cNvSpPr>
          <p:nvPr>
            <p:ph type="title"/>
          </p:nvPr>
        </p:nvSpPr>
        <p:spPr/>
        <p:txBody>
          <a:bodyPr/>
          <a:lstStyle/>
          <a:p>
            <a:r>
              <a:rPr lang="en-US" dirty="0"/>
              <a:t>Opportunities/Challenges</a:t>
            </a:r>
          </a:p>
        </p:txBody>
      </p:sp>
      <p:sp>
        <p:nvSpPr>
          <p:cNvPr id="3" name="Content Placeholder 2">
            <a:extLst>
              <a:ext uri="{FF2B5EF4-FFF2-40B4-BE49-F238E27FC236}">
                <a16:creationId xmlns:a16="http://schemas.microsoft.com/office/drawing/2014/main" id="{E993E033-B91B-4CCE-BDAB-163F0062189F}"/>
              </a:ext>
            </a:extLst>
          </p:cNvPr>
          <p:cNvSpPr>
            <a:spLocks noGrp="1"/>
          </p:cNvSpPr>
          <p:nvPr>
            <p:ph idx="1"/>
          </p:nvPr>
        </p:nvSpPr>
        <p:spPr>
          <a:xfrm>
            <a:off x="829994" y="2662568"/>
            <a:ext cx="5266006" cy="3325277"/>
          </a:xfrm>
        </p:spPr>
        <p:txBody>
          <a:bodyPr/>
          <a:lstStyle/>
          <a:p>
            <a:r>
              <a:rPr lang="en-US" sz="2800" dirty="0"/>
              <a:t>With the impact of the pandemic to higher education over the last two years, what are some of the unexpected opportunities or challenges you have seen to accreditation work?</a:t>
            </a:r>
          </a:p>
        </p:txBody>
      </p:sp>
      <p:sp>
        <p:nvSpPr>
          <p:cNvPr id="4" name="Slide Number Placeholder 3">
            <a:extLst>
              <a:ext uri="{FF2B5EF4-FFF2-40B4-BE49-F238E27FC236}">
                <a16:creationId xmlns:a16="http://schemas.microsoft.com/office/drawing/2014/main" id="{2243EA44-0F4F-4977-BADC-536E7F530F44}"/>
              </a:ext>
            </a:extLst>
          </p:cNvPr>
          <p:cNvSpPr>
            <a:spLocks noGrp="1"/>
          </p:cNvSpPr>
          <p:nvPr>
            <p:ph type="sldNum" sz="quarter" idx="10"/>
          </p:nvPr>
        </p:nvSpPr>
        <p:spPr/>
        <p:txBody>
          <a:bodyPr/>
          <a:lstStyle/>
          <a:p>
            <a:pPr>
              <a:defRPr/>
            </a:pPr>
            <a:fld id="{68B9F06C-3E18-7D4A-8620-170A4BF71910}" type="slidenum">
              <a:rPr lang="en-US" altLang="en-US" smtClean="0"/>
              <a:pPr>
                <a:defRPr/>
              </a:pPr>
              <a:t>13</a:t>
            </a:fld>
            <a:endParaRPr lang="en-US" altLang="en-US"/>
          </a:p>
        </p:txBody>
      </p:sp>
      <p:pic>
        <p:nvPicPr>
          <p:cNvPr id="5" name="Picture 4">
            <a:extLst>
              <a:ext uri="{FF2B5EF4-FFF2-40B4-BE49-F238E27FC236}">
                <a16:creationId xmlns:a16="http://schemas.microsoft.com/office/drawing/2014/main" id="{CE3380B7-7B11-4406-950F-4AE089422BF4}"/>
              </a:ext>
            </a:extLst>
          </p:cNvPr>
          <p:cNvPicPr>
            <a:picLocks noChangeAspect="1"/>
          </p:cNvPicPr>
          <p:nvPr/>
        </p:nvPicPr>
        <p:blipFill>
          <a:blip r:embed="rId2"/>
          <a:stretch>
            <a:fillRect/>
          </a:stretch>
        </p:blipFill>
        <p:spPr>
          <a:xfrm>
            <a:off x="6506167" y="2921527"/>
            <a:ext cx="4855839" cy="2602476"/>
          </a:xfrm>
          <a:prstGeom prst="rect">
            <a:avLst/>
          </a:prstGeom>
        </p:spPr>
      </p:pic>
    </p:spTree>
    <p:extLst>
      <p:ext uri="{BB962C8B-B14F-4D97-AF65-F5344CB8AC3E}">
        <p14:creationId xmlns:p14="http://schemas.microsoft.com/office/powerpoint/2010/main" val="396096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EE4AF-D9B2-4231-8DA5-3F3DA135FE4B}"/>
              </a:ext>
            </a:extLst>
          </p:cNvPr>
          <p:cNvSpPr>
            <a:spLocks noGrp="1"/>
          </p:cNvSpPr>
          <p:nvPr>
            <p:ph type="title"/>
          </p:nvPr>
        </p:nvSpPr>
        <p:spPr/>
        <p:txBody>
          <a:bodyPr/>
          <a:lstStyle/>
          <a:p>
            <a:r>
              <a:rPr lang="en-US" dirty="0"/>
              <a:t>Finally….</a:t>
            </a:r>
          </a:p>
        </p:txBody>
      </p:sp>
      <p:sp>
        <p:nvSpPr>
          <p:cNvPr id="3" name="Content Placeholder 2">
            <a:extLst>
              <a:ext uri="{FF2B5EF4-FFF2-40B4-BE49-F238E27FC236}">
                <a16:creationId xmlns:a16="http://schemas.microsoft.com/office/drawing/2014/main" id="{FABD9B99-09A0-46AE-84AE-04BD6CF7E469}"/>
              </a:ext>
            </a:extLst>
          </p:cNvPr>
          <p:cNvSpPr>
            <a:spLocks noGrp="1"/>
          </p:cNvSpPr>
          <p:nvPr>
            <p:ph idx="1"/>
          </p:nvPr>
        </p:nvSpPr>
        <p:spPr>
          <a:xfrm>
            <a:off x="829994" y="3200401"/>
            <a:ext cx="5559083" cy="2239108"/>
          </a:xfrm>
        </p:spPr>
        <p:txBody>
          <a:bodyPr/>
          <a:lstStyle/>
          <a:p>
            <a:pPr algn="ctr"/>
            <a:r>
              <a:rPr lang="en-US" sz="3200" dirty="0"/>
              <a:t>Any last words of advice for colleges who are working on their self-studies or preparing for an accreditation visit?</a:t>
            </a:r>
          </a:p>
        </p:txBody>
      </p:sp>
      <p:sp>
        <p:nvSpPr>
          <p:cNvPr id="4" name="Slide Number Placeholder 3">
            <a:extLst>
              <a:ext uri="{FF2B5EF4-FFF2-40B4-BE49-F238E27FC236}">
                <a16:creationId xmlns:a16="http://schemas.microsoft.com/office/drawing/2014/main" id="{530ECB5A-4FAD-431F-8A92-E3BD6D909CD7}"/>
              </a:ext>
            </a:extLst>
          </p:cNvPr>
          <p:cNvSpPr>
            <a:spLocks noGrp="1"/>
          </p:cNvSpPr>
          <p:nvPr>
            <p:ph type="sldNum" sz="quarter" idx="10"/>
          </p:nvPr>
        </p:nvSpPr>
        <p:spPr/>
        <p:txBody>
          <a:bodyPr/>
          <a:lstStyle/>
          <a:p>
            <a:pPr>
              <a:defRPr/>
            </a:pPr>
            <a:fld id="{68B9F06C-3E18-7D4A-8620-170A4BF71910}" type="slidenum">
              <a:rPr lang="en-US" altLang="en-US" smtClean="0"/>
              <a:pPr>
                <a:defRPr/>
              </a:pPr>
              <a:t>14</a:t>
            </a:fld>
            <a:endParaRPr lang="en-US" altLang="en-US"/>
          </a:p>
        </p:txBody>
      </p:sp>
      <p:pic>
        <p:nvPicPr>
          <p:cNvPr id="5" name="Picture 4">
            <a:extLst>
              <a:ext uri="{FF2B5EF4-FFF2-40B4-BE49-F238E27FC236}">
                <a16:creationId xmlns:a16="http://schemas.microsoft.com/office/drawing/2014/main" id="{889BD5C8-61E5-4C5A-890B-947B82E4A915}"/>
              </a:ext>
            </a:extLst>
          </p:cNvPr>
          <p:cNvPicPr>
            <a:picLocks noChangeAspect="1"/>
          </p:cNvPicPr>
          <p:nvPr/>
        </p:nvPicPr>
        <p:blipFill>
          <a:blip r:embed="rId2"/>
          <a:stretch>
            <a:fillRect/>
          </a:stretch>
        </p:blipFill>
        <p:spPr>
          <a:xfrm>
            <a:off x="6743333" y="2742415"/>
            <a:ext cx="4334975" cy="3409723"/>
          </a:xfrm>
          <a:prstGeom prst="rect">
            <a:avLst/>
          </a:prstGeom>
        </p:spPr>
      </p:pic>
    </p:spTree>
    <p:extLst>
      <p:ext uri="{BB962C8B-B14F-4D97-AF65-F5344CB8AC3E}">
        <p14:creationId xmlns:p14="http://schemas.microsoft.com/office/powerpoint/2010/main" val="291654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BB95C6-BE43-432F-9326-F5BAA92A2DE1}"/>
              </a:ext>
            </a:extLst>
          </p:cNvPr>
          <p:cNvSpPr>
            <a:spLocks noGrp="1"/>
          </p:cNvSpPr>
          <p:nvPr>
            <p:ph type="sldNum" sz="quarter" idx="10"/>
          </p:nvPr>
        </p:nvSpPr>
        <p:spPr/>
        <p:txBody>
          <a:bodyPr/>
          <a:lstStyle/>
          <a:p>
            <a:pPr>
              <a:defRPr/>
            </a:pPr>
            <a:fld id="{C080EA95-3868-B04B-BC44-37A0E4E4BD83}" type="slidenum">
              <a:rPr lang="en-US" altLang="en-US" smtClean="0"/>
              <a:pPr>
                <a:defRPr/>
              </a:pPr>
              <a:t>15</a:t>
            </a:fld>
            <a:endParaRPr lang="en-US" altLang="en-US"/>
          </a:p>
        </p:txBody>
      </p:sp>
      <p:pic>
        <p:nvPicPr>
          <p:cNvPr id="4" name="Picture 3">
            <a:extLst>
              <a:ext uri="{FF2B5EF4-FFF2-40B4-BE49-F238E27FC236}">
                <a16:creationId xmlns:a16="http://schemas.microsoft.com/office/drawing/2014/main" id="{E5AC48CA-F34F-4E4E-92FB-F9FE7EFAF251}"/>
              </a:ext>
            </a:extLst>
          </p:cNvPr>
          <p:cNvPicPr>
            <a:picLocks noChangeAspect="1"/>
          </p:cNvPicPr>
          <p:nvPr/>
        </p:nvPicPr>
        <p:blipFill>
          <a:blip r:embed="rId3"/>
          <a:stretch>
            <a:fillRect/>
          </a:stretch>
        </p:blipFill>
        <p:spPr>
          <a:xfrm>
            <a:off x="1819131" y="1112070"/>
            <a:ext cx="8437418" cy="4953920"/>
          </a:xfrm>
          <a:prstGeom prst="rect">
            <a:avLst/>
          </a:prstGeom>
        </p:spPr>
      </p:pic>
    </p:spTree>
    <p:extLst>
      <p:ext uri="{BB962C8B-B14F-4D97-AF65-F5344CB8AC3E}">
        <p14:creationId xmlns:p14="http://schemas.microsoft.com/office/powerpoint/2010/main" val="3342072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564F-4466-43F2-BE26-56E87B99E572}"/>
              </a:ext>
            </a:extLst>
          </p:cNvPr>
          <p:cNvSpPr>
            <a:spLocks noGrp="1"/>
          </p:cNvSpPr>
          <p:nvPr>
            <p:ph type="title"/>
          </p:nvPr>
        </p:nvSpPr>
        <p:spPr>
          <a:xfrm>
            <a:off x="2556961" y="403412"/>
            <a:ext cx="8058283" cy="1685768"/>
          </a:xfrm>
        </p:spPr>
        <p:txBody>
          <a:bodyPr/>
          <a:lstStyle/>
          <a:p>
            <a:r>
              <a:rPr lang="en-US" dirty="0"/>
              <a:t>Today’s Panel</a:t>
            </a:r>
          </a:p>
        </p:txBody>
      </p:sp>
      <p:sp>
        <p:nvSpPr>
          <p:cNvPr id="3" name="Content Placeholder 2">
            <a:extLst>
              <a:ext uri="{FF2B5EF4-FFF2-40B4-BE49-F238E27FC236}">
                <a16:creationId xmlns:a16="http://schemas.microsoft.com/office/drawing/2014/main" id="{073F7EC5-7026-4AA2-ACF7-BAD2658151A7}"/>
              </a:ext>
            </a:extLst>
          </p:cNvPr>
          <p:cNvSpPr>
            <a:spLocks noGrp="1"/>
          </p:cNvSpPr>
          <p:nvPr>
            <p:ph idx="1"/>
          </p:nvPr>
        </p:nvSpPr>
        <p:spPr/>
        <p:txBody>
          <a:bodyPr/>
          <a:lstStyle/>
          <a:p>
            <a:pPr marL="342900" indent="-342900">
              <a:buFont typeface="Arial" panose="020B0604020202020204" pitchFamily="34" charset="0"/>
              <a:buChar char="•"/>
            </a:pPr>
            <a:r>
              <a:rPr lang="en-US" sz="3200" b="1" dirty="0"/>
              <a:t>Kevin </a:t>
            </a:r>
            <a:r>
              <a:rPr lang="en-US" sz="3200" b="1" dirty="0" err="1"/>
              <a:t>Bontenbal</a:t>
            </a:r>
            <a:r>
              <a:rPr lang="en-US" sz="3200" b="1" dirty="0"/>
              <a:t>, ACCJC Vice President</a:t>
            </a:r>
          </a:p>
          <a:p>
            <a:pPr marL="342900" indent="-342900">
              <a:buFont typeface="Arial" panose="020B0604020202020204" pitchFamily="34" charset="0"/>
              <a:buChar char="•"/>
            </a:pPr>
            <a:r>
              <a:rPr lang="en-US" sz="3200" b="1" dirty="0"/>
              <a:t>Stephanie Curry, ASCCC Area A Representative</a:t>
            </a:r>
          </a:p>
          <a:p>
            <a:pPr marL="342900" indent="-342900">
              <a:buFont typeface="Arial" panose="020B0604020202020204" pitchFamily="34" charset="0"/>
              <a:buChar char="•"/>
            </a:pPr>
            <a:r>
              <a:rPr lang="en-US" sz="3200" b="1" dirty="0"/>
              <a:t>Virginia “</a:t>
            </a:r>
            <a:r>
              <a:rPr lang="en-US" sz="3200" b="1" dirty="0" err="1"/>
              <a:t>Ginni</a:t>
            </a:r>
            <a:r>
              <a:rPr lang="en-US" sz="3200" b="1" dirty="0"/>
              <a:t>” May, ASCCC Vice President</a:t>
            </a:r>
          </a:p>
          <a:p>
            <a:pPr marL="342900" indent="-342900">
              <a:buFont typeface="Arial" panose="020B0604020202020204" pitchFamily="34" charset="0"/>
              <a:buChar char="•"/>
            </a:pPr>
            <a:r>
              <a:rPr lang="en-US" sz="3200" b="1" dirty="0"/>
              <a:t>Catherine Webb, ACCJC Vice President</a:t>
            </a:r>
          </a:p>
          <a:p>
            <a:endParaRPr lang="en-US" dirty="0"/>
          </a:p>
          <a:p>
            <a:endParaRPr lang="en-US" dirty="0"/>
          </a:p>
          <a:p>
            <a:r>
              <a:rPr lang="en-US" dirty="0"/>
              <a:t>Facilitator: Christopher J. Howerton, ASCCC Accreditation Committee Chair</a:t>
            </a:r>
          </a:p>
        </p:txBody>
      </p:sp>
      <p:sp>
        <p:nvSpPr>
          <p:cNvPr id="4" name="Slide Number Placeholder 3">
            <a:extLst>
              <a:ext uri="{FF2B5EF4-FFF2-40B4-BE49-F238E27FC236}">
                <a16:creationId xmlns:a16="http://schemas.microsoft.com/office/drawing/2014/main" id="{42659E61-3A72-479D-8137-B5E2697CF033}"/>
              </a:ext>
            </a:extLst>
          </p:cNvPr>
          <p:cNvSpPr>
            <a:spLocks noGrp="1"/>
          </p:cNvSpPr>
          <p:nvPr>
            <p:ph type="sldNum" sz="quarter" idx="10"/>
          </p:nvPr>
        </p:nvSpPr>
        <p:spPr/>
        <p:txBody>
          <a:bodyPr/>
          <a:lstStyle/>
          <a:p>
            <a:pPr>
              <a:defRPr/>
            </a:pPr>
            <a:fld id="{68B9F06C-3E18-7D4A-8620-170A4BF71910}" type="slidenum">
              <a:rPr lang="en-US" altLang="en-US" smtClean="0"/>
              <a:pPr>
                <a:defRPr/>
              </a:pPr>
              <a:t>2</a:t>
            </a:fld>
            <a:endParaRPr lang="en-US" altLang="en-US"/>
          </a:p>
        </p:txBody>
      </p:sp>
    </p:spTree>
    <p:extLst>
      <p:ext uri="{BB962C8B-B14F-4D97-AF65-F5344CB8AC3E}">
        <p14:creationId xmlns:p14="http://schemas.microsoft.com/office/powerpoint/2010/main" val="175595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0E780-C557-4C77-B751-54EE87CC7E70}"/>
              </a:ext>
            </a:extLst>
          </p:cNvPr>
          <p:cNvSpPr>
            <a:spLocks noGrp="1"/>
          </p:cNvSpPr>
          <p:nvPr>
            <p:ph type="title"/>
          </p:nvPr>
        </p:nvSpPr>
        <p:spPr>
          <a:xfrm>
            <a:off x="1277650" y="365125"/>
            <a:ext cx="10046043" cy="772013"/>
          </a:xfrm>
        </p:spPr>
        <p:txBody>
          <a:bodyPr/>
          <a:lstStyle/>
          <a:p>
            <a:r>
              <a:rPr lang="en-US" dirty="0"/>
              <a:t>Topics:</a:t>
            </a:r>
          </a:p>
        </p:txBody>
      </p:sp>
      <p:sp>
        <p:nvSpPr>
          <p:cNvPr id="3" name="Content Placeholder 2">
            <a:extLst>
              <a:ext uri="{FF2B5EF4-FFF2-40B4-BE49-F238E27FC236}">
                <a16:creationId xmlns:a16="http://schemas.microsoft.com/office/drawing/2014/main" id="{4E4191F7-3D7A-4FD9-AACF-1E52C6953242}"/>
              </a:ext>
            </a:extLst>
          </p:cNvPr>
          <p:cNvSpPr>
            <a:spLocks noGrp="1"/>
          </p:cNvSpPr>
          <p:nvPr>
            <p:ph sz="half" idx="1"/>
          </p:nvPr>
        </p:nvSpPr>
        <p:spPr>
          <a:xfrm>
            <a:off x="1277650" y="1395046"/>
            <a:ext cx="10058400" cy="4822874"/>
          </a:xfrm>
        </p:spPr>
        <p:txBody>
          <a:bodyPr/>
          <a:lstStyle/>
          <a:p>
            <a:pPr algn="l">
              <a:buFont typeface="Arial" panose="020B0604020202020204" pitchFamily="34" charset="0"/>
              <a:buChar char="•"/>
            </a:pPr>
            <a:r>
              <a:rPr lang="en-US" b="0" i="0" dirty="0">
                <a:solidFill>
                  <a:srgbClr val="000000"/>
                </a:solidFill>
                <a:effectLst/>
                <a:latin typeface="Arial" panose="020B0604020202020204" pitchFamily="34" charset="0"/>
              </a:rPr>
              <a:t>Introductions/Opening Questions</a:t>
            </a:r>
          </a:p>
          <a:p>
            <a:pPr algn="l">
              <a:buFont typeface="Arial" panose="020B0604020202020204" pitchFamily="34" charset="0"/>
              <a:buChar char="•"/>
            </a:pPr>
            <a:r>
              <a:rPr lang="en-US" b="0" i="0" dirty="0">
                <a:solidFill>
                  <a:srgbClr val="000000"/>
                </a:solidFill>
                <a:effectLst/>
                <a:latin typeface="Arial" panose="020B0604020202020204" pitchFamily="34" charset="0"/>
              </a:rPr>
              <a:t>Overall update and recent changes with ACCJC</a:t>
            </a:r>
          </a:p>
          <a:p>
            <a:pPr algn="l">
              <a:buFont typeface="Arial" panose="020B0604020202020204" pitchFamily="34" charset="0"/>
              <a:buChar char="•"/>
            </a:pPr>
            <a:r>
              <a:rPr lang="en-US" b="0" i="0" dirty="0">
                <a:solidFill>
                  <a:srgbClr val="000000"/>
                </a:solidFill>
                <a:effectLst/>
                <a:latin typeface="Arial" panose="020B0604020202020204" pitchFamily="34" charset="0"/>
              </a:rPr>
              <a:t>Process of developing the next set of accreditation standards and how are faculty included in the development.</a:t>
            </a:r>
          </a:p>
          <a:p>
            <a:r>
              <a:rPr lang="en-US" b="0" i="0" dirty="0">
                <a:solidFill>
                  <a:srgbClr val="000000"/>
                </a:solidFill>
                <a:effectLst/>
                <a:latin typeface="Arial" panose="020B0604020202020204" pitchFamily="34" charset="0"/>
              </a:rPr>
              <a:t>Update on the roll-out of the formative/summative assessment process</a:t>
            </a:r>
          </a:p>
          <a:p>
            <a:r>
              <a:rPr lang="en-US" b="0" i="0" dirty="0">
                <a:solidFill>
                  <a:srgbClr val="000000"/>
                </a:solidFill>
                <a:effectLst/>
                <a:latin typeface="Arial" panose="020B0604020202020204" pitchFamily="34" charset="0"/>
              </a:rPr>
              <a:t> Additional trainings/resources that are provided by ACCJC</a:t>
            </a:r>
          </a:p>
          <a:p>
            <a:pPr algn="l">
              <a:buFont typeface="Arial" panose="020B0604020202020204" pitchFamily="34" charset="0"/>
              <a:buChar char="•"/>
            </a:pPr>
            <a:r>
              <a:rPr lang="en-US" b="0" i="0" dirty="0">
                <a:solidFill>
                  <a:srgbClr val="000000"/>
                </a:solidFill>
                <a:effectLst/>
                <a:latin typeface="Arial" panose="020B0604020202020204" pitchFamily="34" charset="0"/>
              </a:rPr>
              <a:t>The impact on the accreditation process due to increased number of baccalaureate degrees offered by CA community colleges</a:t>
            </a:r>
          </a:p>
          <a:p>
            <a:pPr algn="l">
              <a:buFont typeface="Arial" panose="020B0604020202020204" pitchFamily="34" charset="0"/>
              <a:buChar char="•"/>
            </a:pPr>
            <a:r>
              <a:rPr lang="en-US" dirty="0">
                <a:solidFill>
                  <a:srgbClr val="000000"/>
                </a:solidFill>
                <a:latin typeface="Arial" panose="020B0604020202020204" pitchFamily="34" charset="0"/>
              </a:rPr>
              <a:t>Some of the o</a:t>
            </a:r>
            <a:r>
              <a:rPr lang="en-US" b="0" i="0" dirty="0">
                <a:solidFill>
                  <a:srgbClr val="000000"/>
                </a:solidFill>
                <a:effectLst/>
                <a:latin typeface="Arial" panose="020B0604020202020204" pitchFamily="34" charset="0"/>
              </a:rPr>
              <a:t>pportunities/challenges around accreditation considering the last 2 years</a:t>
            </a:r>
          </a:p>
          <a:p>
            <a:endParaRPr lang="en-US" dirty="0"/>
          </a:p>
        </p:txBody>
      </p:sp>
      <p:sp>
        <p:nvSpPr>
          <p:cNvPr id="4" name="Slide Number Placeholder 3">
            <a:extLst>
              <a:ext uri="{FF2B5EF4-FFF2-40B4-BE49-F238E27FC236}">
                <a16:creationId xmlns:a16="http://schemas.microsoft.com/office/drawing/2014/main" id="{C05F79F0-9DD5-4E84-B443-9A978DAEEC27}"/>
              </a:ext>
            </a:extLst>
          </p:cNvPr>
          <p:cNvSpPr>
            <a:spLocks noGrp="1"/>
          </p:cNvSpPr>
          <p:nvPr>
            <p:ph type="sldNum" sz="quarter" idx="10"/>
          </p:nvPr>
        </p:nvSpPr>
        <p:spPr/>
        <p:txBody>
          <a:bodyPr/>
          <a:lstStyle/>
          <a:p>
            <a:pPr>
              <a:defRPr/>
            </a:pPr>
            <a:fld id="{0154297E-07AE-1449-BCEE-4C04EBDD19BF}" type="slidenum">
              <a:rPr lang="en-US" altLang="en-US" smtClean="0"/>
              <a:pPr>
                <a:defRPr/>
              </a:pPr>
              <a:t>3</a:t>
            </a:fld>
            <a:endParaRPr lang="en-US" altLang="en-US"/>
          </a:p>
        </p:txBody>
      </p:sp>
    </p:spTree>
    <p:extLst>
      <p:ext uri="{BB962C8B-B14F-4D97-AF65-F5344CB8AC3E}">
        <p14:creationId xmlns:p14="http://schemas.microsoft.com/office/powerpoint/2010/main" val="2129799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78C6-B2F3-485E-81BB-34B6F584F7DF}"/>
              </a:ext>
            </a:extLst>
          </p:cNvPr>
          <p:cNvSpPr>
            <a:spLocks noGrp="1"/>
          </p:cNvSpPr>
          <p:nvPr>
            <p:ph type="title"/>
          </p:nvPr>
        </p:nvSpPr>
        <p:spPr/>
        <p:txBody>
          <a:bodyPr/>
          <a:lstStyle/>
          <a:p>
            <a:r>
              <a:rPr lang="en-US" dirty="0"/>
              <a:t>Introductions</a:t>
            </a:r>
          </a:p>
        </p:txBody>
      </p:sp>
      <p:sp>
        <p:nvSpPr>
          <p:cNvPr id="4" name="Slide Number Placeholder 3">
            <a:extLst>
              <a:ext uri="{FF2B5EF4-FFF2-40B4-BE49-F238E27FC236}">
                <a16:creationId xmlns:a16="http://schemas.microsoft.com/office/drawing/2014/main" id="{06929692-A71A-4C63-9494-A28C96972483}"/>
              </a:ext>
            </a:extLst>
          </p:cNvPr>
          <p:cNvSpPr>
            <a:spLocks noGrp="1"/>
          </p:cNvSpPr>
          <p:nvPr>
            <p:ph type="sldNum" sz="quarter" idx="10"/>
          </p:nvPr>
        </p:nvSpPr>
        <p:spPr/>
        <p:txBody>
          <a:bodyPr/>
          <a:lstStyle/>
          <a:p>
            <a:pPr>
              <a:defRPr/>
            </a:pPr>
            <a:fld id="{68B9F06C-3E18-7D4A-8620-170A4BF71910}" type="slidenum">
              <a:rPr lang="en-US" altLang="en-US" smtClean="0"/>
              <a:pPr>
                <a:defRPr/>
              </a:pPr>
              <a:t>4</a:t>
            </a:fld>
            <a:endParaRPr lang="en-US" altLang="en-US"/>
          </a:p>
        </p:txBody>
      </p:sp>
      <p:pic>
        <p:nvPicPr>
          <p:cNvPr id="5" name="Picture 4">
            <a:extLst>
              <a:ext uri="{FF2B5EF4-FFF2-40B4-BE49-F238E27FC236}">
                <a16:creationId xmlns:a16="http://schemas.microsoft.com/office/drawing/2014/main" id="{A2238024-001D-4CC5-8CA5-A58E16AEE7D1}"/>
              </a:ext>
            </a:extLst>
          </p:cNvPr>
          <p:cNvPicPr>
            <a:picLocks noChangeAspect="1"/>
          </p:cNvPicPr>
          <p:nvPr/>
        </p:nvPicPr>
        <p:blipFill>
          <a:blip r:embed="rId3"/>
          <a:stretch>
            <a:fillRect/>
          </a:stretch>
        </p:blipFill>
        <p:spPr>
          <a:xfrm>
            <a:off x="2918564" y="2409595"/>
            <a:ext cx="5938850" cy="4044993"/>
          </a:xfrm>
          <a:prstGeom prst="rect">
            <a:avLst/>
          </a:prstGeom>
        </p:spPr>
      </p:pic>
    </p:spTree>
    <p:extLst>
      <p:ext uri="{BB962C8B-B14F-4D97-AF65-F5344CB8AC3E}">
        <p14:creationId xmlns:p14="http://schemas.microsoft.com/office/powerpoint/2010/main" val="404145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AF95-1B67-46FE-9D97-9BB507EB30BE}"/>
              </a:ext>
            </a:extLst>
          </p:cNvPr>
          <p:cNvSpPr>
            <a:spLocks noGrp="1"/>
          </p:cNvSpPr>
          <p:nvPr>
            <p:ph type="title"/>
          </p:nvPr>
        </p:nvSpPr>
        <p:spPr/>
        <p:txBody>
          <a:bodyPr/>
          <a:lstStyle/>
          <a:p>
            <a:r>
              <a:rPr lang="en-US" dirty="0"/>
              <a:t>General ACCJC Update</a:t>
            </a:r>
          </a:p>
        </p:txBody>
      </p:sp>
      <p:pic>
        <p:nvPicPr>
          <p:cNvPr id="5" name="Content Placeholder 4">
            <a:extLst>
              <a:ext uri="{FF2B5EF4-FFF2-40B4-BE49-F238E27FC236}">
                <a16:creationId xmlns:a16="http://schemas.microsoft.com/office/drawing/2014/main" id="{2889618B-7E0A-4F89-BFF6-FD33AAC3C877}"/>
              </a:ext>
            </a:extLst>
          </p:cNvPr>
          <p:cNvPicPr>
            <a:picLocks noGrp="1" noChangeAspect="1"/>
          </p:cNvPicPr>
          <p:nvPr>
            <p:ph idx="1"/>
          </p:nvPr>
        </p:nvPicPr>
        <p:blipFill>
          <a:blip r:embed="rId3"/>
          <a:stretch>
            <a:fillRect/>
          </a:stretch>
        </p:blipFill>
        <p:spPr>
          <a:xfrm>
            <a:off x="1768271" y="3429000"/>
            <a:ext cx="8655458" cy="1514414"/>
          </a:xfrm>
          <a:prstGeom prst="rect">
            <a:avLst/>
          </a:prstGeom>
        </p:spPr>
      </p:pic>
      <p:sp>
        <p:nvSpPr>
          <p:cNvPr id="4" name="Slide Number Placeholder 3">
            <a:extLst>
              <a:ext uri="{FF2B5EF4-FFF2-40B4-BE49-F238E27FC236}">
                <a16:creationId xmlns:a16="http://schemas.microsoft.com/office/drawing/2014/main" id="{621A5589-E653-46E2-9E13-F141DED41421}"/>
              </a:ext>
            </a:extLst>
          </p:cNvPr>
          <p:cNvSpPr>
            <a:spLocks noGrp="1"/>
          </p:cNvSpPr>
          <p:nvPr>
            <p:ph type="sldNum" sz="quarter" idx="10"/>
          </p:nvPr>
        </p:nvSpPr>
        <p:spPr/>
        <p:txBody>
          <a:bodyPr/>
          <a:lstStyle/>
          <a:p>
            <a:pPr>
              <a:defRPr/>
            </a:pPr>
            <a:fld id="{68B9F06C-3E18-7D4A-8620-170A4BF71910}" type="slidenum">
              <a:rPr lang="en-US" altLang="en-US" smtClean="0"/>
              <a:pPr>
                <a:defRPr/>
              </a:pPr>
              <a:t>5</a:t>
            </a:fld>
            <a:endParaRPr lang="en-US" altLang="en-US"/>
          </a:p>
        </p:txBody>
      </p:sp>
    </p:spTree>
    <p:extLst>
      <p:ext uri="{BB962C8B-B14F-4D97-AF65-F5344CB8AC3E}">
        <p14:creationId xmlns:p14="http://schemas.microsoft.com/office/powerpoint/2010/main" val="301140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5898-115F-4366-A436-E7C7906F82AD}"/>
              </a:ext>
            </a:extLst>
          </p:cNvPr>
          <p:cNvSpPr>
            <a:spLocks noGrp="1"/>
          </p:cNvSpPr>
          <p:nvPr>
            <p:ph type="title"/>
          </p:nvPr>
        </p:nvSpPr>
        <p:spPr/>
        <p:txBody>
          <a:bodyPr/>
          <a:lstStyle/>
          <a:p>
            <a:r>
              <a:rPr lang="en-US" dirty="0"/>
              <a:t>Development of Updated Standards</a:t>
            </a:r>
          </a:p>
        </p:txBody>
      </p:sp>
      <p:sp>
        <p:nvSpPr>
          <p:cNvPr id="3" name="Content Placeholder 2">
            <a:extLst>
              <a:ext uri="{FF2B5EF4-FFF2-40B4-BE49-F238E27FC236}">
                <a16:creationId xmlns:a16="http://schemas.microsoft.com/office/drawing/2014/main" id="{79DAB54D-961E-4270-B00F-C1C39E9423EB}"/>
              </a:ext>
            </a:extLst>
          </p:cNvPr>
          <p:cNvSpPr>
            <a:spLocks noGrp="1"/>
          </p:cNvSpPr>
          <p:nvPr>
            <p:ph idx="1"/>
          </p:nvPr>
        </p:nvSpPr>
        <p:spPr/>
        <p:txBody>
          <a:bodyPr/>
          <a:lstStyle/>
          <a:p>
            <a:pPr marL="342900" indent="-342900">
              <a:buFont typeface="Arial" panose="020B0604020202020204" pitchFamily="34" charset="0"/>
              <a:buChar char="•"/>
            </a:pPr>
            <a:r>
              <a:rPr lang="en-US" dirty="0"/>
              <a:t>Who is involved in developing the standards and how are they vetted?</a:t>
            </a:r>
          </a:p>
          <a:p>
            <a:pPr marL="342900" indent="-342900">
              <a:buFont typeface="Arial" panose="020B0604020202020204" pitchFamily="34" charset="0"/>
              <a:buChar char="•"/>
            </a:pPr>
            <a:r>
              <a:rPr lang="en-US" dirty="0"/>
              <a:t>How specifically are faculty included in this process?</a:t>
            </a:r>
          </a:p>
          <a:p>
            <a:pPr marL="342900" indent="-342900">
              <a:buFont typeface="Arial" panose="020B0604020202020204" pitchFamily="34" charset="0"/>
              <a:buChar char="•"/>
            </a:pPr>
            <a:r>
              <a:rPr lang="en-US" dirty="0"/>
              <a:t>What is the timeline for this development and when will colleges be reviewed with these updated standards?</a:t>
            </a:r>
          </a:p>
          <a:p>
            <a:pPr marL="342900" indent="-342900">
              <a:buFont typeface="Arial" panose="020B0604020202020204" pitchFamily="34" charset="0"/>
              <a:buChar char="•"/>
            </a:pPr>
            <a:r>
              <a:rPr lang="en-US" dirty="0"/>
              <a:t>What type of trainings will be done to prepare colleges and teams in preparation for using the updated standards?</a:t>
            </a:r>
          </a:p>
        </p:txBody>
      </p:sp>
      <p:sp>
        <p:nvSpPr>
          <p:cNvPr id="4" name="Slide Number Placeholder 3">
            <a:extLst>
              <a:ext uri="{FF2B5EF4-FFF2-40B4-BE49-F238E27FC236}">
                <a16:creationId xmlns:a16="http://schemas.microsoft.com/office/drawing/2014/main" id="{9B18C0B0-DF2E-4810-9471-49DEBDC4F910}"/>
              </a:ext>
            </a:extLst>
          </p:cNvPr>
          <p:cNvSpPr>
            <a:spLocks noGrp="1"/>
          </p:cNvSpPr>
          <p:nvPr>
            <p:ph type="sldNum" sz="quarter" idx="10"/>
          </p:nvPr>
        </p:nvSpPr>
        <p:spPr/>
        <p:txBody>
          <a:bodyPr/>
          <a:lstStyle/>
          <a:p>
            <a:pPr>
              <a:defRPr/>
            </a:pPr>
            <a:fld id="{68B9F06C-3E18-7D4A-8620-170A4BF71910}" type="slidenum">
              <a:rPr lang="en-US" altLang="en-US" smtClean="0"/>
              <a:pPr>
                <a:defRPr/>
              </a:pPr>
              <a:t>6</a:t>
            </a:fld>
            <a:endParaRPr lang="en-US" altLang="en-US"/>
          </a:p>
        </p:txBody>
      </p:sp>
    </p:spTree>
    <p:extLst>
      <p:ext uri="{BB962C8B-B14F-4D97-AF65-F5344CB8AC3E}">
        <p14:creationId xmlns:p14="http://schemas.microsoft.com/office/powerpoint/2010/main" val="423254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878A4-1E16-4968-BD91-45943A449BF2}"/>
              </a:ext>
            </a:extLst>
          </p:cNvPr>
          <p:cNvSpPr>
            <a:spLocks noGrp="1"/>
          </p:cNvSpPr>
          <p:nvPr>
            <p:ph type="title"/>
          </p:nvPr>
        </p:nvSpPr>
        <p:spPr>
          <a:xfrm>
            <a:off x="1277650" y="365126"/>
            <a:ext cx="10046043" cy="1020330"/>
          </a:xfrm>
        </p:spPr>
        <p:txBody>
          <a:bodyPr/>
          <a:lstStyle/>
          <a:p>
            <a:r>
              <a:rPr lang="en-US" b="1" dirty="0"/>
              <a:t>Standards Review Timeline</a:t>
            </a:r>
          </a:p>
        </p:txBody>
      </p:sp>
      <p:pic>
        <p:nvPicPr>
          <p:cNvPr id="6" name="Content Placeholder 5">
            <a:extLst>
              <a:ext uri="{FF2B5EF4-FFF2-40B4-BE49-F238E27FC236}">
                <a16:creationId xmlns:a16="http://schemas.microsoft.com/office/drawing/2014/main" id="{FB6999CA-56E5-4BF6-832B-84243B0536BF}"/>
              </a:ext>
            </a:extLst>
          </p:cNvPr>
          <p:cNvPicPr>
            <a:picLocks noGrp="1" noChangeAspect="1"/>
          </p:cNvPicPr>
          <p:nvPr>
            <p:ph sz="half" idx="1"/>
          </p:nvPr>
        </p:nvPicPr>
        <p:blipFill rotWithShape="1">
          <a:blip r:embed="rId2"/>
          <a:srcRect l="39361" t="27446" r="35295" b="16043"/>
          <a:stretch/>
        </p:blipFill>
        <p:spPr>
          <a:xfrm>
            <a:off x="1389984" y="1849947"/>
            <a:ext cx="9933709" cy="4506404"/>
          </a:xfrm>
        </p:spPr>
      </p:pic>
      <p:sp>
        <p:nvSpPr>
          <p:cNvPr id="4" name="Slide Number Placeholder 3">
            <a:extLst>
              <a:ext uri="{FF2B5EF4-FFF2-40B4-BE49-F238E27FC236}">
                <a16:creationId xmlns:a16="http://schemas.microsoft.com/office/drawing/2014/main" id="{E3B9D949-413E-4611-8413-CD417237C25A}"/>
              </a:ext>
            </a:extLst>
          </p:cNvPr>
          <p:cNvSpPr>
            <a:spLocks noGrp="1"/>
          </p:cNvSpPr>
          <p:nvPr>
            <p:ph type="sldNum" sz="quarter" idx="10"/>
          </p:nvPr>
        </p:nvSpPr>
        <p:spPr/>
        <p:txBody>
          <a:bodyPr/>
          <a:lstStyle/>
          <a:p>
            <a:pPr>
              <a:defRPr/>
            </a:pPr>
            <a:fld id="{0154297E-07AE-1449-BCEE-4C04EBDD19BF}" type="slidenum">
              <a:rPr lang="en-US" altLang="en-US" smtClean="0"/>
              <a:pPr>
                <a:defRPr/>
              </a:pPr>
              <a:t>7</a:t>
            </a:fld>
            <a:endParaRPr lang="en-US" altLang="en-US"/>
          </a:p>
        </p:txBody>
      </p:sp>
    </p:spTree>
    <p:extLst>
      <p:ext uri="{BB962C8B-B14F-4D97-AF65-F5344CB8AC3E}">
        <p14:creationId xmlns:p14="http://schemas.microsoft.com/office/powerpoint/2010/main" val="270821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7DBFF-E0AF-4902-9506-E87ADC48B3C1}"/>
              </a:ext>
            </a:extLst>
          </p:cNvPr>
          <p:cNvSpPr>
            <a:spLocks noGrp="1"/>
          </p:cNvSpPr>
          <p:nvPr>
            <p:ph type="title"/>
          </p:nvPr>
        </p:nvSpPr>
        <p:spPr/>
        <p:txBody>
          <a:bodyPr/>
          <a:lstStyle/>
          <a:p>
            <a:r>
              <a:rPr lang="en-US" dirty="0"/>
              <a:t>Formative/Summative Comprehensive Review Process</a:t>
            </a:r>
          </a:p>
        </p:txBody>
      </p:sp>
      <p:sp>
        <p:nvSpPr>
          <p:cNvPr id="3" name="Content Placeholder 2">
            <a:extLst>
              <a:ext uri="{FF2B5EF4-FFF2-40B4-BE49-F238E27FC236}">
                <a16:creationId xmlns:a16="http://schemas.microsoft.com/office/drawing/2014/main" id="{37704662-7F3A-4ECA-A790-6CDF2FE179D0}"/>
              </a:ext>
            </a:extLst>
          </p:cNvPr>
          <p:cNvSpPr>
            <a:spLocks noGrp="1"/>
          </p:cNvSpPr>
          <p:nvPr>
            <p:ph idx="1"/>
          </p:nvPr>
        </p:nvSpPr>
        <p:spPr/>
        <p:txBody>
          <a:bodyPr/>
          <a:lstStyle/>
          <a:p>
            <a:r>
              <a:rPr lang="en-US" dirty="0"/>
              <a:t>In addition to the update of the standards, ACCJC has also been piloting a new comprehensive review process.</a:t>
            </a:r>
          </a:p>
          <a:p>
            <a:endParaRPr lang="en-US" dirty="0"/>
          </a:p>
          <a:p>
            <a:pPr marL="457200" indent="-457200">
              <a:buFont typeface="+mj-lt"/>
              <a:buAutoNum type="arabicPeriod"/>
            </a:pPr>
            <a:r>
              <a:rPr lang="en-US" dirty="0"/>
              <a:t>Overview of the process</a:t>
            </a:r>
          </a:p>
          <a:p>
            <a:pPr marL="457200" indent="-457200">
              <a:buFont typeface="+mj-lt"/>
              <a:buAutoNum type="arabicPeriod"/>
            </a:pPr>
            <a:r>
              <a:rPr lang="en-US" dirty="0"/>
              <a:t>Any initial findings from conducting the pilot?</a:t>
            </a:r>
          </a:p>
          <a:p>
            <a:pPr marL="457200" indent="-457200">
              <a:buFont typeface="+mj-lt"/>
              <a:buAutoNum type="arabicPeriod"/>
            </a:pPr>
            <a:r>
              <a:rPr lang="en-US" dirty="0"/>
              <a:t>What has been some of the experiences for those that have served on </a:t>
            </a:r>
            <a:r>
              <a:rPr lang="en-US"/>
              <a:t>the pilot teams?</a:t>
            </a:r>
            <a:endParaRPr lang="en-US" dirty="0"/>
          </a:p>
        </p:txBody>
      </p:sp>
      <p:sp>
        <p:nvSpPr>
          <p:cNvPr id="4" name="Slide Number Placeholder 3">
            <a:extLst>
              <a:ext uri="{FF2B5EF4-FFF2-40B4-BE49-F238E27FC236}">
                <a16:creationId xmlns:a16="http://schemas.microsoft.com/office/drawing/2014/main" id="{9048EC35-4101-48A8-ACA2-34DF664F55DD}"/>
              </a:ext>
            </a:extLst>
          </p:cNvPr>
          <p:cNvSpPr>
            <a:spLocks noGrp="1"/>
          </p:cNvSpPr>
          <p:nvPr>
            <p:ph type="sldNum" sz="quarter" idx="10"/>
          </p:nvPr>
        </p:nvSpPr>
        <p:spPr/>
        <p:txBody>
          <a:bodyPr/>
          <a:lstStyle/>
          <a:p>
            <a:pPr>
              <a:defRPr/>
            </a:pPr>
            <a:fld id="{68B9F06C-3E18-7D4A-8620-170A4BF71910}" type="slidenum">
              <a:rPr lang="en-US" altLang="en-US" smtClean="0"/>
              <a:pPr>
                <a:defRPr/>
              </a:pPr>
              <a:t>8</a:t>
            </a:fld>
            <a:endParaRPr lang="en-US" altLang="en-US"/>
          </a:p>
        </p:txBody>
      </p:sp>
    </p:spTree>
    <p:extLst>
      <p:ext uri="{BB962C8B-B14F-4D97-AF65-F5344CB8AC3E}">
        <p14:creationId xmlns:p14="http://schemas.microsoft.com/office/powerpoint/2010/main" val="390008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132D5DC-9425-4131-B2B1-2CC3AA6811E5}"/>
              </a:ext>
            </a:extLst>
          </p:cNvPr>
          <p:cNvSpPr>
            <a:spLocks noGrp="1"/>
          </p:cNvSpPr>
          <p:nvPr>
            <p:ph type="title"/>
          </p:nvPr>
        </p:nvSpPr>
        <p:spPr>
          <a:xfrm>
            <a:off x="1277650" y="365125"/>
            <a:ext cx="10392574" cy="874739"/>
          </a:xfrm>
        </p:spPr>
        <p:txBody>
          <a:bodyPr/>
          <a:lstStyle/>
          <a:p>
            <a:r>
              <a:rPr lang="en-US" b="1" dirty="0"/>
              <a:t>Formative/summative Comprehensive Review</a:t>
            </a:r>
          </a:p>
        </p:txBody>
      </p:sp>
      <p:pic>
        <p:nvPicPr>
          <p:cNvPr id="3" name="Picture 2">
            <a:extLst>
              <a:ext uri="{FF2B5EF4-FFF2-40B4-BE49-F238E27FC236}">
                <a16:creationId xmlns:a16="http://schemas.microsoft.com/office/drawing/2014/main" id="{765FB5A7-F6D0-4215-B1CC-0CD2F36EA685}"/>
              </a:ext>
            </a:extLst>
          </p:cNvPr>
          <p:cNvPicPr>
            <a:picLocks noChangeAspect="1"/>
          </p:cNvPicPr>
          <p:nvPr/>
        </p:nvPicPr>
        <p:blipFill>
          <a:blip r:embed="rId3"/>
          <a:stretch>
            <a:fillRect/>
          </a:stretch>
        </p:blipFill>
        <p:spPr>
          <a:xfrm>
            <a:off x="925248" y="1657416"/>
            <a:ext cx="11266752" cy="4563032"/>
          </a:xfrm>
          <a:prstGeom prst="rect">
            <a:avLst/>
          </a:prstGeom>
          <a:noFill/>
        </p:spPr>
      </p:pic>
      <p:sp>
        <p:nvSpPr>
          <p:cNvPr id="10" name="Slide Number Placeholder 3">
            <a:extLst>
              <a:ext uri="{FF2B5EF4-FFF2-40B4-BE49-F238E27FC236}">
                <a16:creationId xmlns:a16="http://schemas.microsoft.com/office/drawing/2014/main" id="{E811EE83-262E-40DA-8410-04B40204AFAB}"/>
              </a:ext>
            </a:extLst>
          </p:cNvPr>
          <p:cNvSpPr>
            <a:spLocks noGrp="1"/>
          </p:cNvSpPr>
          <p:nvPr>
            <p:ph type="sldNum" sz="quarter" idx="10"/>
          </p:nvPr>
        </p:nvSpPr>
        <p:spPr>
          <a:xfrm>
            <a:off x="10437813" y="6356350"/>
            <a:ext cx="915987" cy="365125"/>
          </a:xfrm>
        </p:spPr>
        <p:txBody>
          <a:bodyPr/>
          <a:lstStyle/>
          <a:p>
            <a:pPr>
              <a:spcAft>
                <a:spcPts val="600"/>
              </a:spcAft>
              <a:defRPr/>
            </a:pPr>
            <a:fld id="{0154297E-07AE-1449-BCEE-4C04EBDD19BF}" type="slidenum">
              <a:rPr lang="en-US" altLang="en-US"/>
              <a:pPr>
                <a:spcAft>
                  <a:spcPts val="600"/>
                </a:spcAft>
                <a:defRPr/>
              </a:pPr>
              <a:t>9</a:t>
            </a:fld>
            <a:endParaRPr lang="en-US" altLang="en-US"/>
          </a:p>
        </p:txBody>
      </p:sp>
    </p:spTree>
    <p:extLst>
      <p:ext uri="{BB962C8B-B14F-4D97-AF65-F5344CB8AC3E}">
        <p14:creationId xmlns:p14="http://schemas.microsoft.com/office/powerpoint/2010/main" val="2294138829"/>
      </p:ext>
    </p:extLst>
  </p:cSld>
  <p:clrMapOvr>
    <a:masterClrMapping/>
  </p:clrMapOvr>
</p:sld>
</file>

<file path=ppt/theme/theme1.xml><?xml version="1.0" encoding="utf-8"?>
<a:theme xmlns:a="http://schemas.openxmlformats.org/drawingml/2006/main" name="ASCCC Curriculum Inst. 2020 Theme">
  <a:themeElements>
    <a:clrScheme name="ASCCC Ai 2022 2">
      <a:dk1>
        <a:srgbClr val="4C0061"/>
      </a:dk1>
      <a:lt1>
        <a:srgbClr val="FFFFFF"/>
      </a:lt1>
      <a:dk2>
        <a:srgbClr val="8A528C"/>
      </a:dk2>
      <a:lt2>
        <a:srgbClr val="48A6B3"/>
      </a:lt2>
      <a:accent1>
        <a:srgbClr val="EF6873"/>
      </a:accent1>
      <a:accent2>
        <a:srgbClr val="BF75E7"/>
      </a:accent2>
      <a:accent3>
        <a:srgbClr val="FBF39F"/>
      </a:accent3>
      <a:accent4>
        <a:srgbClr val="AEDA7E"/>
      </a:accent4>
      <a:accent5>
        <a:srgbClr val="8ED4CE"/>
      </a:accent5>
      <a:accent6>
        <a:srgbClr val="D0AAEE"/>
      </a:accent6>
      <a:hlink>
        <a:srgbClr val="8A528C"/>
      </a:hlink>
      <a:folHlink>
        <a:srgbClr val="A375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AI 2022 ppt layout 1" id="{94C3D8B1-7C66-F54A-8D09-75CC90F3B9E7}" vid="{57358102-F10B-BD47-8E49-9FF61B1B20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AI 2022 ppt template 1</Template>
  <TotalTime>1051</TotalTime>
  <Words>699</Words>
  <Application>Microsoft Office PowerPoint</Application>
  <PresentationFormat>Widescreen</PresentationFormat>
  <Paragraphs>94</Paragraphs>
  <Slides>15</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Palatino</vt:lpstr>
      <vt:lpstr>ASCCC Curriculum Inst. 2020 Theme</vt:lpstr>
      <vt:lpstr>General Session 2 Friday February 25, 2022 ǀ 12:30pm – 2:00pm ACCJC Updates, the Formative/Summative Process, and the “New Standards”</vt:lpstr>
      <vt:lpstr>Today’s Panel</vt:lpstr>
      <vt:lpstr>Topics:</vt:lpstr>
      <vt:lpstr>Introductions</vt:lpstr>
      <vt:lpstr>General ACCJC Update</vt:lpstr>
      <vt:lpstr>Development of Updated Standards</vt:lpstr>
      <vt:lpstr>Standards Review Timeline</vt:lpstr>
      <vt:lpstr>Formative/Summative Comprehensive Review Process</vt:lpstr>
      <vt:lpstr>Formative/summative Comprehensive Review</vt:lpstr>
      <vt:lpstr>Additional Trainings/Resources - ACCJC</vt:lpstr>
      <vt:lpstr>Additional Trainings/Resources -ASCCC</vt:lpstr>
      <vt:lpstr>Baccalaureate Degrees</vt:lpstr>
      <vt:lpstr>Opportunities/Challenges</vt:lpstr>
      <vt:lpstr>Finally….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Howerton</dc:creator>
  <cp:lastModifiedBy>Christopher Howerton</cp:lastModifiedBy>
  <cp:revision>13</cp:revision>
  <cp:lastPrinted>2020-11-24T19:39:26Z</cp:lastPrinted>
  <dcterms:created xsi:type="dcterms:W3CDTF">2022-02-10T17:37:38Z</dcterms:created>
  <dcterms:modified xsi:type="dcterms:W3CDTF">2022-02-17T23:02:34Z</dcterms:modified>
</cp:coreProperties>
</file>