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0" r:id="rId3"/>
    <p:sldId id="263" r:id="rId4"/>
    <p:sldId id="264" r:id="rId5"/>
    <p:sldId id="265" r:id="rId6"/>
    <p:sldId id="267" r:id="rId7"/>
    <p:sldId id="266" r:id="rId8"/>
    <p:sldId id="269" r:id="rId9"/>
    <p:sldId id="268" r:id="rId10"/>
    <p:sldId id="259" r:id="rId11"/>
    <p:sldId id="261" r:id="rId12"/>
    <p:sldId id="262" r:id="rId13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1DC"/>
    <a:srgbClr val="30C8E9"/>
    <a:srgbClr val="C8E5B4"/>
    <a:srgbClr val="1EA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94"/>
    <p:restoredTop sz="70597" autoAdjust="0"/>
  </p:normalViewPr>
  <p:slideViewPr>
    <p:cSldViewPr snapToGrid="0" snapToObjects="1">
      <p:cViewPr varScale="1">
        <p:scale>
          <a:sx n="65" d="100"/>
          <a:sy n="65" d="100"/>
        </p:scale>
        <p:origin x="8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5CB547-D8BB-5C48-8462-FD0CB901A9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683E5D-00DF-F041-A84B-D6F1E6295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CC4D2D-8C89-0644-B639-64734A9AF3D2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55CACD-274B-DE4E-99EE-46077CD0BC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Accreditation Institute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1FC012-AC68-714B-9724-7A479BC42B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355F52-F447-F54A-961B-8E00CCF725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915D97-8592-FF4E-9875-358BF4973D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F2FB98-4577-9543-8172-332ACAD91F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A2E8F5-E4C1-6249-8084-6F16D0B19D74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F9F6430-99A5-C04A-A795-F657A57272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1A5CFA7-3E9F-FA48-842F-93F2B1056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F7AEB-216D-7346-A3DF-4423C420B2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Accreditation Institute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5396A-B27A-3E44-8659-67897C8AAD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900586E-ECDB-F44A-B6A8-2831118B7B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Session Title: </a:t>
            </a:r>
          </a:p>
          <a:p>
            <a:r>
              <a:rPr lang="en-US" dirty="0"/>
              <a:t>Finding Synergy in Accreditation Work: Collaborations that Matter &amp; Listening Session to Collect Additional Needs from the Field.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Accreditation Institute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0586E-ECDB-F44A-B6A8-2831118B7B4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766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the attendees for a successful institute. </a:t>
            </a:r>
          </a:p>
          <a:p>
            <a:r>
              <a:rPr lang="en-US" dirty="0"/>
              <a:t>Thank the following again: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Dr. Miles, ACCJC Interim President for her welcome yesterday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Dr. Siria Martinez, CCCCO for her keynote to start off our event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The support of the ACCJC VPs and active participation in the planning for our institute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The Accreditation Committee Members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All our presenters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And to all our attendees.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FINALLY, to our ASCCC Office and Events staff for their work and support.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Next Slide just some additional resources, many that were shared earlier in the institute. Also, a reminder that you’ll have access to this Pathable site for about a year where you can revisit any of the presentations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Accreditation Institute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0586E-ECDB-F44A-B6A8-2831118B7B4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320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Accreditation Institute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0586E-ECDB-F44A-B6A8-2831118B7B4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590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Accreditation Institute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0586E-ECDB-F44A-B6A8-2831118B7B4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036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Accreditation Institute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0586E-ECDB-F44A-B6A8-2831118B7B4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374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Accreditation Institute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0586E-ECDB-F44A-B6A8-2831118B7B4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6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Accreditation Institute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0586E-ECDB-F44A-B6A8-2831118B7B4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108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Accreditation Institute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0586E-ECDB-F44A-B6A8-2831118B7B4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002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Accreditation Institute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0586E-ECDB-F44A-B6A8-2831118B7B4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632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Accreditation Institute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0586E-ECDB-F44A-B6A8-2831118B7B4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228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Accreditation Institute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0586E-ECDB-F44A-B6A8-2831118B7B4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662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4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For the Final General Session: Finding Synergy....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fontAlgn="base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Q1: How has this institute affected your perception of accreditation?</a:t>
            </a:r>
          </a:p>
          <a:p>
            <a:pPr algn="l" fontAlgn="base"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My initial perception was favorable and remains favorable</a:t>
            </a:r>
          </a:p>
          <a:p>
            <a:pPr algn="l" fontAlgn="base"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My initial perception was lukewarm and now is more favorable</a:t>
            </a:r>
          </a:p>
          <a:p>
            <a:pPr algn="l" fontAlgn="base"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My initial perception was lukewarm and now is less favorable</a:t>
            </a:r>
          </a:p>
          <a:p>
            <a:pPr algn="l" fontAlgn="base"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My initial perception was less favorable and remains less favorable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Accreditation Institute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0586E-ECDB-F44A-B6A8-2831118B7B4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7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59005" y="4683512"/>
            <a:ext cx="10432249" cy="173666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61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88E9CC-3E5C-1A42-8F10-1C5F7D6F7DCB}"/>
              </a:ext>
            </a:extLst>
          </p:cNvPr>
          <p:cNvSpPr/>
          <p:nvPr userDrawn="1"/>
        </p:nvSpPr>
        <p:spPr>
          <a:xfrm>
            <a:off x="2352691" y="0"/>
            <a:ext cx="9839310" cy="235269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83F7ED-ADA5-0F4A-8BE2-B1987E86E8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352690" cy="235269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E2055A4-D301-6F44-BF4D-9C69B0BAC2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5515" y="403412"/>
            <a:ext cx="8058283" cy="1685768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994" y="2662568"/>
            <a:ext cx="10523806" cy="356941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3C4D22D1-B652-3642-A8BF-57EE1D580D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9F06C-3E18-7D4A-8620-170A4BF719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14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53B915-8011-0845-8F57-66B3733FFC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06C4B8-BC79-8641-AAD2-E2366060EF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6" y="5355"/>
            <a:ext cx="821412" cy="6852645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4E3D54CA-1BB6-5248-84C6-D1720C6901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79332-CAD7-7B44-A441-F122C39CA0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963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C30B6C9-9E5E-B142-BE67-0050E11B83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BFE2F8CC-2327-B946-B58B-7820E3757D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4297E-07AE-1449-BCEE-4C04EBDD19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9881A1-1F1D-AA41-BB20-C1C4169414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6" y="5355"/>
            <a:ext cx="821412" cy="685264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4239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9C82E804-7C62-714B-934D-34CB036820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B9883AA-8376-3E4F-941E-9AB602480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98113" y="6356350"/>
            <a:ext cx="10556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0EA95-3868-B04B-BC44-37A0E4E4BD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829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9F61EA3-B5F0-3549-9CDE-ACB309495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365125"/>
            <a:ext cx="100758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3E075BF-353E-F148-AA68-3CA99C93E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89050" y="1825625"/>
            <a:ext cx="100647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– Remember to ad alt text to all imported graphics and images.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85FCD8D-1E30-B240-9C71-F2AE6C6B8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24BE405D-08E2-8A46-B448-98EC89699F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accjc.org/webinar/" TargetMode="External"/><Relationship Id="rId3" Type="http://schemas.openxmlformats.org/officeDocument/2006/relationships/hyperlink" Target="https://asccc.org/" TargetMode="External"/><Relationship Id="rId7" Type="http://schemas.openxmlformats.org/officeDocument/2006/relationships/hyperlink" Target="https://accjc.org/educational-serie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ccjc.org/" TargetMode="External"/><Relationship Id="rId5" Type="http://schemas.openxmlformats.org/officeDocument/2006/relationships/hyperlink" Target="mailto:info@asccc.org" TargetMode="External"/><Relationship Id="rId4" Type="http://schemas.openxmlformats.org/officeDocument/2006/relationships/hyperlink" Target="https://asccc.org/services/accreditation-resource-team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4B549F50-4B9B-4D4D-9C9A-6CB9930169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8850" y="4683125"/>
            <a:ext cx="10433050" cy="1736725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Finding Synergy in Accreditation Work</a:t>
            </a:r>
            <a:br>
              <a:rPr lang="en-US" altLang="en-US" dirty="0"/>
            </a:br>
            <a:r>
              <a:rPr lang="en-US" altLang="en-US" dirty="0"/>
              <a:t>General Session 3</a:t>
            </a:r>
            <a:br>
              <a:rPr lang="en-US" altLang="en-US" dirty="0"/>
            </a:br>
            <a:r>
              <a:rPr lang="en-US" altLang="en-US" sz="4000" dirty="0"/>
              <a:t>Saturday February 26, 2022 </a:t>
            </a: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ǀ 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10:30am – 12:00pm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C50AC-D9CF-45C4-94FD-53EDAB128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6AB70-0A63-419F-90AA-9158D5D1A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3" y="2662568"/>
            <a:ext cx="10989473" cy="3569419"/>
          </a:xfrm>
        </p:spPr>
        <p:txBody>
          <a:bodyPr/>
          <a:lstStyle/>
          <a:p>
            <a:r>
              <a:rPr lang="en-US" sz="2800" b="1" dirty="0"/>
              <a:t>Dolores Davison</a:t>
            </a:r>
            <a:r>
              <a:rPr lang="en-US" sz="2800" dirty="0"/>
              <a:t>, ASCCC President </a:t>
            </a:r>
          </a:p>
          <a:p>
            <a:endParaRPr lang="en-US" sz="2800" dirty="0"/>
          </a:p>
          <a:p>
            <a:r>
              <a:rPr lang="en-US" sz="2800" b="1" dirty="0"/>
              <a:t>Christopher J. Howerton</a:t>
            </a:r>
            <a:r>
              <a:rPr lang="en-US" sz="2800" dirty="0"/>
              <a:t>, ASCCC Accreditation Committee Chair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D666D-A44F-4358-AAB2-1F74C3C1B5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9F06C-3E18-7D4A-8620-170A4BF71910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088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95392-A877-482C-83AB-189A1FB7A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7F1BC-6D0A-4776-A554-8FB52062E6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ASCCC.org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ASCCC Accreditation Resource Teams</a:t>
            </a:r>
            <a:endParaRPr lang="en-US" dirty="0"/>
          </a:p>
          <a:p>
            <a:pPr lvl="1"/>
            <a:r>
              <a:rPr lang="en-US" dirty="0"/>
              <a:t>Questions: </a:t>
            </a:r>
            <a:r>
              <a:rPr lang="en-US" dirty="0">
                <a:hlinkClick r:id="rId5"/>
              </a:rPr>
              <a:t>info@asccc.org</a:t>
            </a:r>
            <a:endParaRPr lang="en-US" dirty="0"/>
          </a:p>
          <a:p>
            <a:r>
              <a:rPr lang="en-US" dirty="0">
                <a:hlinkClick r:id="rId6"/>
              </a:rPr>
              <a:t>ACCJC.org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Educational Series</a:t>
            </a:r>
            <a:endParaRPr lang="en-US" dirty="0"/>
          </a:p>
          <a:p>
            <a:pPr lvl="1"/>
            <a:r>
              <a:rPr lang="en-US" dirty="0">
                <a:hlinkClick r:id="rId8"/>
              </a:rPr>
              <a:t>Webinar Series</a:t>
            </a:r>
            <a:endParaRPr lang="en-US" dirty="0"/>
          </a:p>
          <a:p>
            <a:pPr lvl="2"/>
            <a:r>
              <a:rPr lang="en-US" dirty="0"/>
              <a:t>Past webinars are recorded</a:t>
            </a:r>
          </a:p>
          <a:p>
            <a:pPr lvl="2"/>
            <a:r>
              <a:rPr lang="en-US" dirty="0"/>
              <a:t>Upcoming webinars include:</a:t>
            </a:r>
          </a:p>
          <a:p>
            <a:pPr lvl="3"/>
            <a:r>
              <a:rPr lang="en-US" dirty="0"/>
              <a:t>Changes in Distance Education Regulations (3/15/2022 1-2pm)</a:t>
            </a:r>
          </a:p>
          <a:p>
            <a:pPr lvl="3"/>
            <a:r>
              <a:rPr lang="en-US" dirty="0"/>
              <a:t>The Formative Summative Peer Review Model (4/19/2022 1-2pm)</a:t>
            </a:r>
          </a:p>
          <a:p>
            <a:pPr lvl="3"/>
            <a:r>
              <a:rPr lang="en-US" dirty="0"/>
              <a:t>Standards Review Update (5/17/2022 1-2pm)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6A56A-8DA2-4B52-B7CE-9B86D4D660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297E-07AE-1449-BCEE-4C04EBDD19B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917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AF4CD6-F0C2-4E8D-A0E6-698F44C7D1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00" r="42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BA232082-A519-4120-BA34-C2C810899D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C080EA95-3868-B04B-BC44-37A0E4E4BD83}" type="slidenum">
              <a:rPr lang="en-US" altLang="en-US" smtClean="0"/>
              <a:pPr>
                <a:spcAft>
                  <a:spcPts val="600"/>
                </a:spcAft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39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EC070-825B-48D7-8698-550831DA9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833EB-3822-47AE-8D25-949549864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Goal for this session</a:t>
            </a:r>
            <a:r>
              <a:rPr lang="en-US" dirty="0"/>
              <a:t>: To allow virtual participants an opportunity to ask any additional questions that may remain and offer suggestions for future additional professional development as it relates to accreditation work.</a:t>
            </a:r>
          </a:p>
          <a:p>
            <a:endParaRPr lang="en-US" dirty="0"/>
          </a:p>
          <a:p>
            <a:r>
              <a:rPr lang="en-US" b="1" u="sng" dirty="0"/>
              <a:t>Process:  </a:t>
            </a:r>
            <a:r>
              <a:rPr lang="en-US" dirty="0"/>
              <a:t>Please use the chat feature in our Pathable platform to submit any questions or suggestions for the panel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25E4A-D870-4F96-A1DA-6BBE59EC72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9F06C-3E18-7D4A-8620-170A4BF7191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528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7564F-3F0F-4630-9E2D-7D0D909B1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Discussion/Question Prompts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035CB-4615-4D5C-A37A-E1680FFAF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650" y="2065867"/>
            <a:ext cx="10058400" cy="4152053"/>
          </a:xfrm>
        </p:spPr>
        <p:txBody>
          <a:bodyPr/>
          <a:lstStyle/>
          <a:p>
            <a:r>
              <a:rPr lang="en-US" dirty="0"/>
              <a:t>NOTE: there will be a follow up survey sent about your experience with this institute. We ask that the questions and suggestions offered be focused on accreditation content topics.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8BDD4-5CB4-466A-892B-6FFCC43495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297E-07AE-1449-BCEE-4C04EBDD19B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9347E4-EF3F-4E64-AF77-033E3C868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129" y="3501256"/>
            <a:ext cx="3851805" cy="285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59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39948-1555-4A5F-A824-DC8E0FBF5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250C5-4A83-431F-A0CD-9E7FF71E0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1151357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What questions do you still have about accreditation?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9EEA7-FC0F-4F43-BD3F-4DBAE0E620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297E-07AE-1449-BCEE-4C04EBDD19B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5" name="Picture 4" descr="cat surrounded by question marks">
            <a:extLst>
              <a:ext uri="{FF2B5EF4-FFF2-40B4-BE49-F238E27FC236}">
                <a16:creationId xmlns:a16="http://schemas.microsoft.com/office/drawing/2014/main" id="{3BE1045E-1DB7-47AB-9BB3-2BD96CAB8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374" y="2771929"/>
            <a:ext cx="4666738" cy="311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92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39948-1555-4A5F-A824-DC8E0FBF5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Two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250C5-4A83-431F-A0CD-9E7FF71E05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/>
              <a:t>What additional resources do you think you still need?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9EEA7-FC0F-4F43-BD3F-4DBAE0E620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297E-07AE-1449-BCEE-4C04EBDD19B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444193-2404-4610-8920-B1C55F105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232" y="2859616"/>
            <a:ext cx="4849989" cy="311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16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39948-1555-4A5F-A824-DC8E0FBF5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Three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250C5-4A83-431F-A0CD-9E7FF71E05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/>
              <a:t>What are some of the biggest “take-a-ways” you have from this institute?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9EEA7-FC0F-4F43-BD3F-4DBAE0E620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297E-07AE-1449-BCEE-4C04EBDD19B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5" name="Picture 4" descr="lightbulb with aha moments text">
            <a:extLst>
              <a:ext uri="{FF2B5EF4-FFF2-40B4-BE49-F238E27FC236}">
                <a16:creationId xmlns:a16="http://schemas.microsoft.com/office/drawing/2014/main" id="{D9686936-6624-4481-B253-FB7535505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820" y="3034770"/>
            <a:ext cx="3004873" cy="300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00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39948-1555-4A5F-A824-DC8E0FBF5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Four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250C5-4A83-431F-A0CD-9E7FF71E05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/>
              <a:t>What are some of your next steps to apply the knowledge you gained from our event?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9EEA7-FC0F-4F43-BD3F-4DBAE0E620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297E-07AE-1449-BCEE-4C04EBDD19B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3BB0F3-D6CF-49FC-9D4C-6B61D5739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952" y="2991379"/>
            <a:ext cx="3730096" cy="373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68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39948-1555-4A5F-A824-DC8E0FBF5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Five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250C5-4A83-431F-A0CD-9E7FF71E05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/>
              <a:t>Are there any session topics you would like to see during a future institute that was not available this time?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9EEA7-FC0F-4F43-BD3F-4DBAE0E620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297E-07AE-1449-BCEE-4C04EBDD19B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7BD829-10C3-4D87-857B-48A9FA083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573" y="3296161"/>
            <a:ext cx="5036196" cy="30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84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AF39D-ACBC-4C16-8D0A-BD80999A1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EB775-179E-4139-B16B-5262386CBE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/>
              <a:t>Before we conclude today, please take a moment to answer the final poll question in Pathable.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44394-C574-4909-A570-41ED8C231C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297E-07AE-1449-BCEE-4C04EBDD19B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6" name="Picture 5" descr="A cat sitting on a computer&#10;&#10;Text states, Survey cat says please fill out our survey.">
            <a:extLst>
              <a:ext uri="{FF2B5EF4-FFF2-40B4-BE49-F238E27FC236}">
                <a16:creationId xmlns:a16="http://schemas.microsoft.com/office/drawing/2014/main" id="{E46BB0D7-8ABF-4059-9E25-38771B277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286125"/>
            <a:ext cx="53340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58513"/>
      </p:ext>
    </p:extLst>
  </p:cSld>
  <p:clrMapOvr>
    <a:masterClrMapping/>
  </p:clrMapOvr>
</p:sld>
</file>

<file path=ppt/theme/theme1.xml><?xml version="1.0" encoding="utf-8"?>
<a:theme xmlns:a="http://schemas.openxmlformats.org/drawingml/2006/main" name="ASCCC Curriculum Inst. 2020 Theme">
  <a:themeElements>
    <a:clrScheme name="ASCCC Ai 2022 2">
      <a:dk1>
        <a:srgbClr val="4C0061"/>
      </a:dk1>
      <a:lt1>
        <a:srgbClr val="FFFFFF"/>
      </a:lt1>
      <a:dk2>
        <a:srgbClr val="8A528C"/>
      </a:dk2>
      <a:lt2>
        <a:srgbClr val="48A6B3"/>
      </a:lt2>
      <a:accent1>
        <a:srgbClr val="EF6873"/>
      </a:accent1>
      <a:accent2>
        <a:srgbClr val="BF75E7"/>
      </a:accent2>
      <a:accent3>
        <a:srgbClr val="FBF39F"/>
      </a:accent3>
      <a:accent4>
        <a:srgbClr val="AEDA7E"/>
      </a:accent4>
      <a:accent5>
        <a:srgbClr val="8ED4CE"/>
      </a:accent5>
      <a:accent6>
        <a:srgbClr val="D0AAEE"/>
      </a:accent6>
      <a:hlink>
        <a:srgbClr val="8A528C"/>
      </a:hlink>
      <a:folHlink>
        <a:srgbClr val="A375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AI 2022 ppt layout 1" id="{94C3D8B1-7C66-F54A-8D09-75CC90F3B9E7}" vid="{57358102-F10B-BD47-8E49-9FF61B1B20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ASCCC AI 2022 ppt template 1</Template>
  <TotalTime>3971</TotalTime>
  <Words>562</Words>
  <Application>Microsoft Office PowerPoint</Application>
  <PresentationFormat>Widescreen</PresentationFormat>
  <Paragraphs>89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Palatino</vt:lpstr>
      <vt:lpstr>ASCCC Curriculum Inst. 2020 Theme</vt:lpstr>
      <vt:lpstr>Finding Synergy in Accreditation Work General Session 3 Saturday February 26, 2022 ǀ 10:30am – 12:00pm</vt:lpstr>
      <vt:lpstr>Questions &amp; Suggestions</vt:lpstr>
      <vt:lpstr>Discussion/Question Prompts</vt:lpstr>
      <vt:lpstr>Question One</vt:lpstr>
      <vt:lpstr>Question Two</vt:lpstr>
      <vt:lpstr>Question Three</vt:lpstr>
      <vt:lpstr>Question Four</vt:lpstr>
      <vt:lpstr>Question Five</vt:lpstr>
      <vt:lpstr>Final Poll</vt:lpstr>
      <vt:lpstr>Closing Remarks</vt:lpstr>
      <vt:lpstr>Additional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Howerton</dc:creator>
  <cp:lastModifiedBy>Christopher Howerton</cp:lastModifiedBy>
  <cp:revision>8</cp:revision>
  <cp:lastPrinted>2022-02-24T19:07:32Z</cp:lastPrinted>
  <dcterms:created xsi:type="dcterms:W3CDTF">2022-02-10T17:37:38Z</dcterms:created>
  <dcterms:modified xsi:type="dcterms:W3CDTF">2022-02-24T19:08:47Z</dcterms:modified>
</cp:coreProperties>
</file>