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 id="2147483681" r:id="rId6"/>
  </p:sldMasterIdLst>
  <p:notesMasterIdLst>
    <p:notesMasterId r:id="rId44"/>
  </p:notesMasterIdLst>
  <p:sldIdLst>
    <p:sldId id="259" r:id="rId7"/>
    <p:sldId id="746" r:id="rId8"/>
    <p:sldId id="736" r:id="rId9"/>
    <p:sldId id="750" r:id="rId10"/>
    <p:sldId id="279" r:id="rId11"/>
    <p:sldId id="540" r:id="rId12"/>
    <p:sldId id="755" r:id="rId13"/>
    <p:sldId id="567" r:id="rId14"/>
    <p:sldId id="754" r:id="rId15"/>
    <p:sldId id="753" r:id="rId16"/>
    <p:sldId id="747" r:id="rId17"/>
    <p:sldId id="281" r:id="rId18"/>
    <p:sldId id="260" r:id="rId19"/>
    <p:sldId id="261" r:id="rId20"/>
    <p:sldId id="262" r:id="rId21"/>
    <p:sldId id="263" r:id="rId22"/>
    <p:sldId id="285" r:id="rId23"/>
    <p:sldId id="257" r:id="rId24"/>
    <p:sldId id="758" r:id="rId25"/>
    <p:sldId id="759" r:id="rId26"/>
    <p:sldId id="760" r:id="rId27"/>
    <p:sldId id="761" r:id="rId28"/>
    <p:sldId id="762" r:id="rId29"/>
    <p:sldId id="763" r:id="rId30"/>
    <p:sldId id="757" r:id="rId31"/>
    <p:sldId id="287" r:id="rId32"/>
    <p:sldId id="293" r:id="rId33"/>
    <p:sldId id="294" r:id="rId34"/>
    <p:sldId id="295" r:id="rId35"/>
    <p:sldId id="296" r:id="rId36"/>
    <p:sldId id="298" r:id="rId37"/>
    <p:sldId id="299" r:id="rId38"/>
    <p:sldId id="756" r:id="rId39"/>
    <p:sldId id="722" r:id="rId40"/>
    <p:sldId id="751" r:id="rId41"/>
    <p:sldId id="730" r:id="rId42"/>
    <p:sldId id="73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F7"/>
    <a:srgbClr val="00FFFF"/>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27" autoAdjust="0"/>
    <p:restoredTop sz="78825" autoAdjust="0"/>
  </p:normalViewPr>
  <p:slideViewPr>
    <p:cSldViewPr snapToGrid="0" snapToObjects="1">
      <p:cViewPr varScale="1">
        <p:scale>
          <a:sx n="53" d="100"/>
          <a:sy n="53" d="100"/>
        </p:scale>
        <p:origin x="896"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5860135141737"/>
          <c:y val="0.20012617184843126"/>
          <c:w val="0.71793985126859139"/>
          <c:h val="0.69827172645086033"/>
        </c:manualLayout>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No H.S Diploma</c:v>
                </c:pt>
                <c:pt idx="1">
                  <c:v>H.S. Diploma</c:v>
                </c:pt>
                <c:pt idx="2">
                  <c:v>Higher Degree</c:v>
                </c:pt>
              </c:strCache>
            </c:strRef>
          </c:cat>
          <c:val>
            <c:numRef>
              <c:f>Sheet1!$B$2:$B$4</c:f>
              <c:numCache>
                <c:formatCode>0.0%</c:formatCode>
                <c:ptCount val="3"/>
                <c:pt idx="0">
                  <c:v>0.17899999999999999</c:v>
                </c:pt>
                <c:pt idx="1">
                  <c:v>0.42299999999999999</c:v>
                </c:pt>
                <c:pt idx="2">
                  <c:v>0.39800000000000002</c:v>
                </c:pt>
              </c:numCache>
            </c:numRef>
          </c:val>
          <c:extLst>
            <c:ext xmlns:c16="http://schemas.microsoft.com/office/drawing/2014/chart" uri="{C3380CC4-5D6E-409C-BE32-E72D297353CC}">
              <c16:uniqueId val="{00000000-953A-4FD7-9BA9-B6D15BFF859D}"/>
            </c:ext>
          </c:extLst>
        </c:ser>
        <c:dLbls>
          <c:dLblPos val="inEnd"/>
          <c:showLegendKey val="0"/>
          <c:showVal val="1"/>
          <c:showCatName val="0"/>
          <c:showSerName val="0"/>
          <c:showPercent val="0"/>
          <c:showBubbleSize val="0"/>
        </c:dLbls>
        <c:gapWidth val="65"/>
        <c:axId val="444622192"/>
        <c:axId val="444611696"/>
      </c:barChart>
      <c:catAx>
        <c:axId val="4446221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444611696"/>
        <c:crosses val="autoZero"/>
        <c:auto val="1"/>
        <c:lblAlgn val="ctr"/>
        <c:lblOffset val="100"/>
        <c:noMultiLvlLbl val="0"/>
      </c:catAx>
      <c:valAx>
        <c:axId val="44461169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crossAx val="444622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ENG 28</c:v>
                </c:pt>
              </c:strCache>
            </c:strRef>
          </c:tx>
          <c:spPr>
            <a:solidFill>
              <a:schemeClr val="accent1"/>
            </a:solidFill>
            <a:ln>
              <a:noFill/>
            </a:ln>
            <a:effectLst/>
          </c:spPr>
          <c:invertIfNegative val="0"/>
          <c:cat>
            <c:strRef>
              <c:f>Sheet1!$A$2:$A$7</c:f>
              <c:strCache>
                <c:ptCount val="6"/>
                <c:pt idx="0">
                  <c:v>Asian</c:v>
                </c:pt>
                <c:pt idx="1">
                  <c:v>Black</c:v>
                </c:pt>
                <c:pt idx="2">
                  <c:v>Filipino</c:v>
                </c:pt>
                <c:pt idx="3">
                  <c:v>Hispanic</c:v>
                </c:pt>
                <c:pt idx="4">
                  <c:v>White</c:v>
                </c:pt>
                <c:pt idx="5">
                  <c:v>District Average</c:v>
                </c:pt>
              </c:strCache>
            </c:strRef>
          </c:cat>
          <c:val>
            <c:numRef>
              <c:f>Sheet1!$B$2:$B$7</c:f>
              <c:numCache>
                <c:formatCode>General</c:formatCode>
                <c:ptCount val="6"/>
                <c:pt idx="0">
                  <c:v>60.8</c:v>
                </c:pt>
                <c:pt idx="1">
                  <c:v>46.8</c:v>
                </c:pt>
                <c:pt idx="2">
                  <c:v>78.900000000000006</c:v>
                </c:pt>
                <c:pt idx="3">
                  <c:v>49.1</c:v>
                </c:pt>
                <c:pt idx="4">
                  <c:v>76.900000000000006</c:v>
                </c:pt>
                <c:pt idx="5">
                  <c:v>58</c:v>
                </c:pt>
              </c:numCache>
            </c:numRef>
          </c:val>
          <c:extLst>
            <c:ext xmlns:c16="http://schemas.microsoft.com/office/drawing/2014/chart" uri="{C3380CC4-5D6E-409C-BE32-E72D297353CC}">
              <c16:uniqueId val="{00000000-E05C-431E-B379-E7851DFD7AA4}"/>
            </c:ext>
          </c:extLst>
        </c:ser>
        <c:ser>
          <c:idx val="1"/>
          <c:order val="1"/>
          <c:tx>
            <c:strRef>
              <c:f>Sheet1!$C$1</c:f>
              <c:strCache>
                <c:ptCount val="1"/>
                <c:pt idx="0">
                  <c:v>ENG 101</c:v>
                </c:pt>
              </c:strCache>
            </c:strRef>
          </c:tx>
          <c:spPr>
            <a:solidFill>
              <a:schemeClr val="accent2"/>
            </a:solidFill>
            <a:ln>
              <a:noFill/>
            </a:ln>
            <a:effectLst/>
          </c:spPr>
          <c:invertIfNegative val="0"/>
          <c:cat>
            <c:strRef>
              <c:f>Sheet1!$A$2:$A$7</c:f>
              <c:strCache>
                <c:ptCount val="6"/>
                <c:pt idx="0">
                  <c:v>Asian</c:v>
                </c:pt>
                <c:pt idx="1">
                  <c:v>Black</c:v>
                </c:pt>
                <c:pt idx="2">
                  <c:v>Filipino</c:v>
                </c:pt>
                <c:pt idx="3">
                  <c:v>Hispanic</c:v>
                </c:pt>
                <c:pt idx="4">
                  <c:v>White</c:v>
                </c:pt>
                <c:pt idx="5">
                  <c:v>District Average</c:v>
                </c:pt>
              </c:strCache>
            </c:strRef>
          </c:cat>
          <c:val>
            <c:numRef>
              <c:f>Sheet1!$C$2:$C$7</c:f>
              <c:numCache>
                <c:formatCode>General</c:formatCode>
                <c:ptCount val="6"/>
                <c:pt idx="0">
                  <c:v>72.8</c:v>
                </c:pt>
                <c:pt idx="1">
                  <c:v>43.5</c:v>
                </c:pt>
                <c:pt idx="2">
                  <c:v>69.3</c:v>
                </c:pt>
                <c:pt idx="3">
                  <c:v>49.2</c:v>
                </c:pt>
                <c:pt idx="4">
                  <c:v>72.599999999999994</c:v>
                </c:pt>
                <c:pt idx="5">
                  <c:v>53.1</c:v>
                </c:pt>
              </c:numCache>
            </c:numRef>
          </c:val>
          <c:extLst>
            <c:ext xmlns:c16="http://schemas.microsoft.com/office/drawing/2014/chart" uri="{C3380CC4-5D6E-409C-BE32-E72D297353CC}">
              <c16:uniqueId val="{00000001-E05C-431E-B379-E7851DFD7AA4}"/>
            </c:ext>
          </c:extLst>
        </c:ser>
        <c:ser>
          <c:idx val="2"/>
          <c:order val="2"/>
          <c:tx>
            <c:strRef>
              <c:f>Sheet1!$D$1</c:f>
              <c:strCache>
                <c:ptCount val="1"/>
                <c:pt idx="0">
                  <c:v>MATH 125</c:v>
                </c:pt>
              </c:strCache>
            </c:strRef>
          </c:tx>
          <c:spPr>
            <a:solidFill>
              <a:srgbClr val="00B050"/>
            </a:solidFill>
            <a:ln>
              <a:noFill/>
            </a:ln>
            <a:effectLst/>
          </c:spPr>
          <c:invertIfNegative val="0"/>
          <c:cat>
            <c:strRef>
              <c:f>Sheet1!$A$2:$A$7</c:f>
              <c:strCache>
                <c:ptCount val="6"/>
                <c:pt idx="0">
                  <c:v>Asian</c:v>
                </c:pt>
                <c:pt idx="1">
                  <c:v>Black</c:v>
                </c:pt>
                <c:pt idx="2">
                  <c:v>Filipino</c:v>
                </c:pt>
                <c:pt idx="3">
                  <c:v>Hispanic</c:v>
                </c:pt>
                <c:pt idx="4">
                  <c:v>White</c:v>
                </c:pt>
                <c:pt idx="5">
                  <c:v>District Average</c:v>
                </c:pt>
              </c:strCache>
            </c:strRef>
          </c:cat>
          <c:val>
            <c:numRef>
              <c:f>Sheet1!$D$2:$D$7</c:f>
              <c:numCache>
                <c:formatCode>General</c:formatCode>
                <c:ptCount val="6"/>
                <c:pt idx="0">
                  <c:v>66.8</c:v>
                </c:pt>
                <c:pt idx="1">
                  <c:v>28.3</c:v>
                </c:pt>
                <c:pt idx="2">
                  <c:v>48.5</c:v>
                </c:pt>
                <c:pt idx="3">
                  <c:v>31.5</c:v>
                </c:pt>
                <c:pt idx="4">
                  <c:v>49.8</c:v>
                </c:pt>
                <c:pt idx="5">
                  <c:v>34.4</c:v>
                </c:pt>
              </c:numCache>
            </c:numRef>
          </c:val>
          <c:extLst>
            <c:ext xmlns:c16="http://schemas.microsoft.com/office/drawing/2014/chart" uri="{C3380CC4-5D6E-409C-BE32-E72D297353CC}">
              <c16:uniqueId val="{00000002-E05C-431E-B379-E7851DFD7AA4}"/>
            </c:ext>
          </c:extLst>
        </c:ser>
        <c:ser>
          <c:idx val="3"/>
          <c:order val="3"/>
          <c:tx>
            <c:strRef>
              <c:f>Sheet1!$E$1</c:f>
              <c:strCache>
                <c:ptCount val="1"/>
                <c:pt idx="0">
                  <c:v>MATH 227</c:v>
                </c:pt>
              </c:strCache>
            </c:strRef>
          </c:tx>
          <c:spPr>
            <a:solidFill>
              <a:schemeClr val="accent4"/>
            </a:solidFill>
            <a:ln>
              <a:noFill/>
            </a:ln>
            <a:effectLst/>
          </c:spPr>
          <c:invertIfNegative val="0"/>
          <c:cat>
            <c:strRef>
              <c:f>Sheet1!$A$2:$A$7</c:f>
              <c:strCache>
                <c:ptCount val="6"/>
                <c:pt idx="0">
                  <c:v>Asian</c:v>
                </c:pt>
                <c:pt idx="1">
                  <c:v>Black</c:v>
                </c:pt>
                <c:pt idx="2">
                  <c:v>Filipino</c:v>
                </c:pt>
                <c:pt idx="3">
                  <c:v>Hispanic</c:v>
                </c:pt>
                <c:pt idx="4">
                  <c:v>White</c:v>
                </c:pt>
                <c:pt idx="5">
                  <c:v>District Average</c:v>
                </c:pt>
              </c:strCache>
            </c:strRef>
          </c:cat>
          <c:val>
            <c:numRef>
              <c:f>Sheet1!$E$2:$E$7</c:f>
              <c:numCache>
                <c:formatCode>General</c:formatCode>
                <c:ptCount val="6"/>
                <c:pt idx="0">
                  <c:v>69.7</c:v>
                </c:pt>
                <c:pt idx="1">
                  <c:v>43.4</c:v>
                </c:pt>
                <c:pt idx="2">
                  <c:v>57.9</c:v>
                </c:pt>
                <c:pt idx="3">
                  <c:v>39</c:v>
                </c:pt>
                <c:pt idx="4">
                  <c:v>56.3</c:v>
                </c:pt>
                <c:pt idx="5">
                  <c:v>44.1</c:v>
                </c:pt>
              </c:numCache>
            </c:numRef>
          </c:val>
          <c:extLst>
            <c:ext xmlns:c16="http://schemas.microsoft.com/office/drawing/2014/chart" uri="{C3380CC4-5D6E-409C-BE32-E72D297353CC}">
              <c16:uniqueId val="{00000003-E05C-431E-B379-E7851DFD7AA4}"/>
            </c:ext>
          </c:extLst>
        </c:ser>
        <c:ser>
          <c:idx val="4"/>
          <c:order val="4"/>
          <c:tx>
            <c:strRef>
              <c:f>Sheet1!$F$1</c:f>
              <c:strCache>
                <c:ptCount val="1"/>
                <c:pt idx="0">
                  <c:v>STATISTICS 101</c:v>
                </c:pt>
              </c:strCache>
            </c:strRef>
          </c:tx>
          <c:spPr>
            <a:solidFill>
              <a:schemeClr val="accent5"/>
            </a:solidFill>
            <a:ln>
              <a:noFill/>
            </a:ln>
            <a:effectLst/>
          </c:spPr>
          <c:invertIfNegative val="0"/>
          <c:cat>
            <c:strRef>
              <c:f>Sheet1!$A$2:$A$7</c:f>
              <c:strCache>
                <c:ptCount val="6"/>
                <c:pt idx="0">
                  <c:v>Asian</c:v>
                </c:pt>
                <c:pt idx="1">
                  <c:v>Black</c:v>
                </c:pt>
                <c:pt idx="2">
                  <c:v>Filipino</c:v>
                </c:pt>
                <c:pt idx="3">
                  <c:v>Hispanic</c:v>
                </c:pt>
                <c:pt idx="4">
                  <c:v>White</c:v>
                </c:pt>
                <c:pt idx="5">
                  <c:v>District Average</c:v>
                </c:pt>
              </c:strCache>
            </c:strRef>
          </c:cat>
          <c:val>
            <c:numRef>
              <c:f>Sheet1!$F$2:$F$7</c:f>
              <c:numCache>
                <c:formatCode>General</c:formatCode>
                <c:ptCount val="6"/>
                <c:pt idx="0">
                  <c:v>74.099999999999994</c:v>
                </c:pt>
                <c:pt idx="1">
                  <c:v>56.5</c:v>
                </c:pt>
                <c:pt idx="2">
                  <c:v>81.599999999999994</c:v>
                </c:pt>
                <c:pt idx="3">
                  <c:v>56.1</c:v>
                </c:pt>
                <c:pt idx="4">
                  <c:v>76.400000000000006</c:v>
                </c:pt>
                <c:pt idx="5">
                  <c:v>62.7</c:v>
                </c:pt>
              </c:numCache>
            </c:numRef>
          </c:val>
          <c:extLst>
            <c:ext xmlns:c16="http://schemas.microsoft.com/office/drawing/2014/chart" uri="{C3380CC4-5D6E-409C-BE32-E72D297353CC}">
              <c16:uniqueId val="{00000004-E05C-431E-B379-E7851DFD7AA4}"/>
            </c:ext>
          </c:extLst>
        </c:ser>
        <c:dLbls>
          <c:showLegendKey val="0"/>
          <c:showVal val="0"/>
          <c:showCatName val="0"/>
          <c:showSerName val="0"/>
          <c:showPercent val="0"/>
          <c:showBubbleSize val="0"/>
        </c:dLbls>
        <c:gapWidth val="219"/>
        <c:overlap val="-27"/>
        <c:axId val="69447680"/>
        <c:axId val="69449216"/>
      </c:barChart>
      <c:catAx>
        <c:axId val="6944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crossAx val="69449216"/>
        <c:crosses val="autoZero"/>
        <c:auto val="1"/>
        <c:lblAlgn val="ctr"/>
        <c:lblOffset val="100"/>
        <c:noMultiLvlLbl val="0"/>
      </c:catAx>
      <c:valAx>
        <c:axId val="69449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r>
                  <a:rPr lang="en-US" dirty="0"/>
                  <a:t>% SUCCESS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crossAx val="69447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2">
                    <a:lumMod val="10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2">
              <a:lumMod val="10000"/>
            </a:schemeClr>
          </a:solidFill>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US" b="1" dirty="0">
                <a:solidFill>
                  <a:schemeClr val="tx2"/>
                </a:solidFill>
              </a:rPr>
              <a:t>Figure 8: Student Drop Survey</a:t>
            </a:r>
            <a:r>
              <a:rPr lang="en-US" b="1" baseline="0" dirty="0">
                <a:solidFill>
                  <a:schemeClr val="tx2"/>
                </a:solidFill>
              </a:rPr>
              <a:t>-Math, Statistics &amp; English-Fall 2019*</a:t>
            </a:r>
          </a:p>
          <a:p>
            <a:pPr>
              <a:defRPr b="1">
                <a:solidFill>
                  <a:schemeClr val="tx2"/>
                </a:solidFill>
              </a:defRPr>
            </a:pPr>
            <a:r>
              <a:rPr lang="en-US" sz="1200" b="0" baseline="0" dirty="0">
                <a:solidFill>
                  <a:schemeClr val="tx2"/>
                </a:solidFill>
              </a:rPr>
              <a:t>Q: </a:t>
            </a:r>
            <a:r>
              <a:rPr lang="en-US" sz="1200" b="0" i="1" baseline="0" dirty="0">
                <a:solidFill>
                  <a:schemeClr val="tx2"/>
                </a:solidFill>
              </a:rPr>
              <a:t>How could the college support you to succeed in your English or math classes?</a:t>
            </a:r>
            <a:endParaRPr lang="en-US" sz="1200" b="0" i="1" dirty="0">
              <a:solidFill>
                <a:schemeClr val="tx2"/>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English</c:v>
                </c:pt>
              </c:strCache>
            </c:strRef>
          </c:tx>
          <c:spPr>
            <a:solidFill>
              <a:schemeClr val="accent5">
                <a:shade val="76000"/>
              </a:schemeClr>
            </a:solidFill>
            <a:ln>
              <a:noFill/>
            </a:ln>
            <a:effectLst/>
          </c:spPr>
          <c:invertIfNegative val="0"/>
          <c:cat>
            <c:strRef>
              <c:f>Sheet1!$A$2:$A$12</c:f>
              <c:strCache>
                <c:ptCount val="11"/>
                <c:pt idx="0">
                  <c:v>In-Person Tutoring</c:v>
                </c:pt>
                <c:pt idx="1">
                  <c:v>Online Materials Canvas</c:v>
                </c:pt>
                <c:pt idx="2">
                  <c:v>Online Tutoring</c:v>
                </c:pt>
                <c:pt idx="3">
                  <c:v>Online Videos</c:v>
                </c:pt>
                <c:pt idx="4">
                  <c:v>Work-shops</c:v>
                </c:pt>
                <c:pt idx="5">
                  <c:v>Conve-nient Schedule</c:v>
                </c:pt>
                <c:pt idx="6">
                  <c:v>Boot Camp or Bridge</c:v>
                </c:pt>
                <c:pt idx="7">
                  <c:v>More Office Hours</c:v>
                </c:pt>
                <c:pt idx="8">
                  <c:v>Lower Level Course</c:v>
                </c:pt>
                <c:pt idx="9">
                  <c:v>Noncredit Class</c:v>
                </c:pt>
                <c:pt idx="10">
                  <c:v>Other</c:v>
                </c:pt>
              </c:strCache>
            </c:strRef>
          </c:cat>
          <c:val>
            <c:numRef>
              <c:f>Sheet1!$B$2:$B$12</c:f>
              <c:numCache>
                <c:formatCode>General</c:formatCode>
                <c:ptCount val="11"/>
                <c:pt idx="0">
                  <c:v>34.1</c:v>
                </c:pt>
                <c:pt idx="1">
                  <c:v>27.8</c:v>
                </c:pt>
                <c:pt idx="2">
                  <c:v>20.9</c:v>
                </c:pt>
                <c:pt idx="3">
                  <c:v>16.2</c:v>
                </c:pt>
                <c:pt idx="4">
                  <c:v>19.899999999999999</c:v>
                </c:pt>
                <c:pt idx="5">
                  <c:v>23.8</c:v>
                </c:pt>
                <c:pt idx="6">
                  <c:v>12.6</c:v>
                </c:pt>
                <c:pt idx="7">
                  <c:v>12.9</c:v>
                </c:pt>
                <c:pt idx="8">
                  <c:v>9.3000000000000007</c:v>
                </c:pt>
                <c:pt idx="9">
                  <c:v>6.6</c:v>
                </c:pt>
                <c:pt idx="10">
                  <c:v>10.3</c:v>
                </c:pt>
              </c:numCache>
            </c:numRef>
          </c:val>
          <c:extLst>
            <c:ext xmlns:c16="http://schemas.microsoft.com/office/drawing/2014/chart" uri="{C3380CC4-5D6E-409C-BE32-E72D297353CC}">
              <c16:uniqueId val="{00000000-ABEA-4B69-9C4B-22026AE4D8C0}"/>
            </c:ext>
          </c:extLst>
        </c:ser>
        <c:ser>
          <c:idx val="1"/>
          <c:order val="1"/>
          <c:tx>
            <c:strRef>
              <c:f>Sheet1!$C$1</c:f>
              <c:strCache>
                <c:ptCount val="1"/>
                <c:pt idx="0">
                  <c:v>Math</c:v>
                </c:pt>
              </c:strCache>
            </c:strRef>
          </c:tx>
          <c:spPr>
            <a:solidFill>
              <a:schemeClr val="accent5">
                <a:tint val="77000"/>
              </a:schemeClr>
            </a:solidFill>
            <a:ln>
              <a:noFill/>
            </a:ln>
            <a:effectLst/>
          </c:spPr>
          <c:invertIfNegative val="0"/>
          <c:cat>
            <c:strRef>
              <c:f>Sheet1!$A$2:$A$12</c:f>
              <c:strCache>
                <c:ptCount val="11"/>
                <c:pt idx="0">
                  <c:v>In-Person Tutoring</c:v>
                </c:pt>
                <c:pt idx="1">
                  <c:v>Online Materials Canvas</c:v>
                </c:pt>
                <c:pt idx="2">
                  <c:v>Online Tutoring</c:v>
                </c:pt>
                <c:pt idx="3">
                  <c:v>Online Videos</c:v>
                </c:pt>
                <c:pt idx="4">
                  <c:v>Work-shops</c:v>
                </c:pt>
                <c:pt idx="5">
                  <c:v>Conve-nient Schedule</c:v>
                </c:pt>
                <c:pt idx="6">
                  <c:v>Boot Camp or Bridge</c:v>
                </c:pt>
                <c:pt idx="7">
                  <c:v>More Office Hours</c:v>
                </c:pt>
                <c:pt idx="8">
                  <c:v>Lower Level Course</c:v>
                </c:pt>
                <c:pt idx="9">
                  <c:v>Noncredit Class</c:v>
                </c:pt>
                <c:pt idx="10">
                  <c:v>Other</c:v>
                </c:pt>
              </c:strCache>
            </c:strRef>
          </c:cat>
          <c:val>
            <c:numRef>
              <c:f>Sheet1!$C$2:$C$12</c:f>
              <c:numCache>
                <c:formatCode>General</c:formatCode>
                <c:ptCount val="11"/>
                <c:pt idx="0">
                  <c:v>50.1</c:v>
                </c:pt>
                <c:pt idx="1">
                  <c:v>32.700000000000003</c:v>
                </c:pt>
                <c:pt idx="2">
                  <c:v>32.700000000000003</c:v>
                </c:pt>
                <c:pt idx="3">
                  <c:v>31.1</c:v>
                </c:pt>
                <c:pt idx="4">
                  <c:v>26.2</c:v>
                </c:pt>
                <c:pt idx="5">
                  <c:v>21.9</c:v>
                </c:pt>
                <c:pt idx="6">
                  <c:v>17.8</c:v>
                </c:pt>
                <c:pt idx="7">
                  <c:v>17.600000000000001</c:v>
                </c:pt>
                <c:pt idx="8">
                  <c:v>17.2</c:v>
                </c:pt>
                <c:pt idx="9">
                  <c:v>12.9</c:v>
                </c:pt>
                <c:pt idx="10">
                  <c:v>11.9</c:v>
                </c:pt>
              </c:numCache>
            </c:numRef>
          </c:val>
          <c:extLst>
            <c:ext xmlns:c16="http://schemas.microsoft.com/office/drawing/2014/chart" uri="{C3380CC4-5D6E-409C-BE32-E72D297353CC}">
              <c16:uniqueId val="{00000001-ABEA-4B69-9C4B-22026AE4D8C0}"/>
            </c:ext>
          </c:extLst>
        </c:ser>
        <c:dLbls>
          <c:showLegendKey val="0"/>
          <c:showVal val="0"/>
          <c:showCatName val="0"/>
          <c:showSerName val="0"/>
          <c:showPercent val="0"/>
          <c:showBubbleSize val="0"/>
        </c:dLbls>
        <c:gapWidth val="219"/>
        <c:overlap val="-27"/>
        <c:axId val="103753600"/>
        <c:axId val="103755136"/>
      </c:barChart>
      <c:catAx>
        <c:axId val="10375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55136"/>
        <c:crosses val="autoZero"/>
        <c:auto val="1"/>
        <c:lblAlgn val="ctr"/>
        <c:lblOffset val="100"/>
        <c:noMultiLvlLbl val="0"/>
      </c:catAx>
      <c:valAx>
        <c:axId val="10375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53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Noncredit</a:t>
            </a:r>
            <a:r>
              <a:rPr lang="en-US" baseline="0" dirty="0"/>
              <a:t> Success in meeting outcomes</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Sheet1!$W$6</c:f>
              <c:strCache>
                <c:ptCount val="1"/>
                <c:pt idx="0">
                  <c:v>percent success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Sheet1!$V$7:$V$26</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Sheet1!$W$7:$W$26</c:f>
              <c:numCache>
                <c:formatCode>0%</c:formatCode>
                <c:ptCount val="20"/>
                <c:pt idx="0">
                  <c:v>0.01</c:v>
                </c:pt>
                <c:pt idx="1">
                  <c:v>0.03</c:v>
                </c:pt>
                <c:pt idx="2">
                  <c:v>0.04</c:v>
                </c:pt>
                <c:pt idx="3">
                  <c:v>0.06</c:v>
                </c:pt>
                <c:pt idx="4">
                  <c:v>0.09</c:v>
                </c:pt>
                <c:pt idx="5">
                  <c:v>0.12</c:v>
                </c:pt>
                <c:pt idx="6">
                  <c:v>0.14000000000000001</c:v>
                </c:pt>
                <c:pt idx="7">
                  <c:v>0.2</c:v>
                </c:pt>
                <c:pt idx="8">
                  <c:v>0.25</c:v>
                </c:pt>
                <c:pt idx="9">
                  <c:v>0.35</c:v>
                </c:pt>
                <c:pt idx="10">
                  <c:v>0.45</c:v>
                </c:pt>
                <c:pt idx="11">
                  <c:v>0.55000000000000004</c:v>
                </c:pt>
                <c:pt idx="12">
                  <c:v>0.65</c:v>
                </c:pt>
                <c:pt idx="13">
                  <c:v>0.7</c:v>
                </c:pt>
                <c:pt idx="14">
                  <c:v>0.75</c:v>
                </c:pt>
                <c:pt idx="15">
                  <c:v>0.85</c:v>
                </c:pt>
                <c:pt idx="16">
                  <c:v>0.87</c:v>
                </c:pt>
                <c:pt idx="17">
                  <c:v>0.9</c:v>
                </c:pt>
                <c:pt idx="18">
                  <c:v>0.92</c:v>
                </c:pt>
                <c:pt idx="19">
                  <c:v>0.95</c:v>
                </c:pt>
              </c:numCache>
            </c:numRef>
          </c:yVal>
          <c:smooth val="0"/>
          <c:extLst>
            <c:ext xmlns:c16="http://schemas.microsoft.com/office/drawing/2014/chart" uri="{C3380CC4-5D6E-409C-BE32-E72D297353CC}">
              <c16:uniqueId val="{00000000-074F-4818-A5DC-F747293E2AFC}"/>
            </c:ext>
          </c:extLst>
        </c:ser>
        <c:dLbls>
          <c:showLegendKey val="0"/>
          <c:showVal val="0"/>
          <c:showCatName val="0"/>
          <c:showSerName val="0"/>
          <c:showPercent val="0"/>
          <c:showBubbleSize val="0"/>
        </c:dLbls>
        <c:axId val="785722608"/>
        <c:axId val="781193312"/>
      </c:scatterChart>
      <c:valAx>
        <c:axId val="7857226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n-lt"/>
                <a:ea typeface="+mn-ea"/>
                <a:cs typeface="+mn-cs"/>
              </a:defRPr>
            </a:pPr>
            <a:endParaRPr lang="en-US"/>
          </a:p>
        </c:txPr>
        <c:crossAx val="781193312"/>
        <c:crosses val="autoZero"/>
        <c:crossBetween val="midCat"/>
      </c:valAx>
      <c:valAx>
        <c:axId val="781193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dirty="0"/>
                  <a:t>Percent Successful Students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57226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Students Served</a:t>
            </a:r>
            <a:r>
              <a:rPr lang="en-US" b="1" baseline="0" dirty="0"/>
              <a:t> in 2018-2019 by Cerritos College</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c:v>
                </c:pt>
              </c:strCache>
            </c:strRef>
          </c:tx>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1-6695-4567-9652-51CF8AE83587}"/>
              </c:ext>
            </c:extLst>
          </c:dPt>
          <c:dPt>
            <c:idx val="2"/>
            <c:invertIfNegative val="0"/>
            <c:bubble3D val="0"/>
            <c:spPr>
              <a:pattFill prst="wdUpDiag">
                <a:fgClr>
                  <a:srgbClr val="0070C0"/>
                </a:fgClr>
                <a:bgClr>
                  <a:srgbClr val="00B050"/>
                </a:bgClr>
              </a:pattFill>
              <a:ln>
                <a:noFill/>
              </a:ln>
              <a:effectLst/>
            </c:spPr>
            <c:extLst>
              <c:ext xmlns:c16="http://schemas.microsoft.com/office/drawing/2014/chart" uri="{C3380CC4-5D6E-409C-BE32-E72D297353CC}">
                <c16:uniqueId val="{00000003-6695-4567-9652-51CF8AE83587}"/>
              </c:ext>
            </c:extLst>
          </c:dPt>
          <c:dLbls>
            <c:dLbl>
              <c:idx val="0"/>
              <c:layout>
                <c:manualLayout>
                  <c:x val="2.9212182475527367E-2"/>
                  <c:y val="-2.6642002396229974E-2"/>
                </c:manualLayout>
              </c:layout>
              <c:tx>
                <c:rich>
                  <a:bodyPr rot="0" spcFirstLastPara="1" vertOverflow="clip" horzOverflow="clip" vert="horz" wrap="square" lIns="38100" tIns="19050" rIns="38100" bIns="19050" anchor="ctr" anchorCtr="1">
                    <a:noAutofit/>
                  </a:bodyPr>
                  <a:lstStyle/>
                  <a:p>
                    <a:pPr>
                      <a:defRPr sz="1197" b="1" i="0" u="none" strike="noStrike" kern="1200" baseline="0">
                        <a:solidFill>
                          <a:schemeClr val="dk1">
                            <a:lumMod val="65000"/>
                            <a:lumOff val="35000"/>
                          </a:schemeClr>
                        </a:solidFill>
                        <a:latin typeface="+mn-lt"/>
                        <a:ea typeface="+mn-ea"/>
                        <a:cs typeface="+mn-cs"/>
                      </a:defRPr>
                    </a:pPr>
                    <a:fld id="{4E608015-B867-4EF2-AEEC-EC2AA53C8481}" type="CATEGORYNAME">
                      <a:rPr lang="en-US" sz="1600" b="1"/>
                      <a:pPr>
                        <a:defRPr b="1"/>
                      </a:pPr>
                      <a:t>[CATEGORY NAME]</a:t>
                    </a:fld>
                    <a:r>
                      <a:rPr lang="en-US" b="1" baseline="0" dirty="0"/>
                      <a:t>, </a:t>
                    </a:r>
                    <a:fld id="{67D30656-D9A6-4A41-B7E2-A1C2FE97C3F9}" type="VALUE">
                      <a:rPr lang="en-US" b="1" baseline="0"/>
                      <a:pPr>
                        <a:defRPr b="1"/>
                      </a:pPr>
                      <a:t>[VALUE]</a:t>
                    </a:fld>
                    <a:endParaRPr lang="en-US" b="1" baseline="0" dirty="0"/>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1889161450018388"/>
                      <c:h val="0.13009503381237128"/>
                    </c:manualLayout>
                  </c15:layout>
                  <c15:dlblFieldTable/>
                  <c15:showDataLabelsRange val="0"/>
                </c:ext>
                <c:ext xmlns:c16="http://schemas.microsoft.com/office/drawing/2014/chart" uri="{C3380CC4-5D6E-409C-BE32-E72D297353CC}">
                  <c16:uniqueId val="{00000004-6695-4567-9652-51CF8AE83587}"/>
                </c:ext>
              </c:extLst>
            </c:dLbl>
            <c:dLbl>
              <c:idx val="1"/>
              <c:layout>
                <c:manualLayout>
                  <c:x val="-5.4529264166222932E-2"/>
                  <c:y val="-2.6290893207219852E-2"/>
                </c:manualLayout>
              </c:layout>
              <c:tx>
                <c:rich>
                  <a:bodyPr/>
                  <a:lstStyle/>
                  <a:p>
                    <a:fld id="{D53F8A98-5DB2-42BE-86A0-8B5001BBCD76}" type="CATEGORYNAME">
                      <a:rPr lang="en-US" sz="1600"/>
                      <a:pPr/>
                      <a:t>[CATEGORY NAME]</a:t>
                    </a:fld>
                    <a:r>
                      <a:rPr lang="en-US" baseline="0" dirty="0"/>
                      <a:t>, </a:t>
                    </a:r>
                    <a:fld id="{23EBBB82-2D4B-43B1-AD17-873E6E1FFC41}"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4993954397526003"/>
                      <c:h val="0.12406587398358555"/>
                    </c:manualLayout>
                  </c15:layout>
                  <c15:dlblFieldTable/>
                  <c15:showDataLabelsRange val="0"/>
                </c:ext>
                <c:ext xmlns:c16="http://schemas.microsoft.com/office/drawing/2014/chart" uri="{C3380CC4-5D6E-409C-BE32-E72D297353CC}">
                  <c16:uniqueId val="{00000001-6695-4567-9652-51CF8AE83587}"/>
                </c:ext>
              </c:extLst>
            </c:dLbl>
            <c:dLbl>
              <c:idx val="2"/>
              <c:layout>
                <c:manualLayout>
                  <c:x val="-1.4281308969396578E-16"/>
                  <c:y val="1.7898239348785951E-2"/>
                </c:manualLayout>
              </c:layout>
              <c:tx>
                <c:rich>
                  <a:bodyPr/>
                  <a:lstStyle/>
                  <a:p>
                    <a:fld id="{0BAE3455-3DB9-4562-8F90-BE20235AC081}" type="CATEGORYNAME">
                      <a:rPr lang="en-US" sz="1600"/>
                      <a:pPr/>
                      <a:t>[CATEGORY NAME]</a:t>
                    </a:fld>
                    <a:r>
                      <a:rPr lang="en-US" baseline="0" dirty="0"/>
                      <a:t>, </a:t>
                    </a:r>
                    <a:fld id="{0579045B-07FD-4370-ADEC-C04FC6C8248D}"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9299144077632744"/>
                      <c:h val="0.10796060937767077"/>
                    </c:manualLayout>
                  </c15:layout>
                  <c15:dlblFieldTable/>
                  <c15:showDataLabelsRange val="0"/>
                </c:ext>
                <c:ext xmlns:c16="http://schemas.microsoft.com/office/drawing/2014/chart" uri="{C3380CC4-5D6E-409C-BE32-E72D297353CC}">
                  <c16:uniqueId val="{00000003-6695-4567-9652-51CF8AE8358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Noncredit Students</c:v>
                </c:pt>
                <c:pt idx="1">
                  <c:v>Credit Students</c:v>
                </c:pt>
                <c:pt idx="2">
                  <c:v>Total Students</c:v>
                </c:pt>
              </c:strCache>
            </c:strRef>
          </c:cat>
          <c:val>
            <c:numRef>
              <c:f>Sheet1!$B$2:$B$4</c:f>
              <c:numCache>
                <c:formatCode>#,##0</c:formatCode>
                <c:ptCount val="3"/>
                <c:pt idx="0">
                  <c:v>4320</c:v>
                </c:pt>
                <c:pt idx="1">
                  <c:v>18725</c:v>
                </c:pt>
                <c:pt idx="2">
                  <c:v>23045</c:v>
                </c:pt>
              </c:numCache>
            </c:numRef>
          </c:val>
          <c:extLst>
            <c:ext xmlns:c16="http://schemas.microsoft.com/office/drawing/2014/chart" uri="{C3380CC4-5D6E-409C-BE32-E72D297353CC}">
              <c16:uniqueId val="{00000005-6695-4567-9652-51CF8AE83587}"/>
            </c:ext>
          </c:extLst>
        </c:ser>
        <c:dLbls>
          <c:showLegendKey val="0"/>
          <c:showVal val="0"/>
          <c:showCatName val="0"/>
          <c:showSerName val="0"/>
          <c:showPercent val="0"/>
          <c:showBubbleSize val="0"/>
        </c:dLbls>
        <c:gapWidth val="219"/>
        <c:overlap val="-27"/>
        <c:axId val="394598936"/>
        <c:axId val="394601232"/>
      </c:barChart>
      <c:catAx>
        <c:axId val="39459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601232"/>
        <c:crosses val="autoZero"/>
        <c:auto val="1"/>
        <c:lblAlgn val="ctr"/>
        <c:lblOffset val="100"/>
        <c:noMultiLvlLbl val="0"/>
      </c:catAx>
      <c:valAx>
        <c:axId val="394601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598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83CAA-2A92-4877-83EE-FDEB387768A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32B0093-12BF-4EC5-87B1-125FD5D619E1}">
      <dgm:prSet/>
      <dgm:spPr/>
      <dgm:t>
        <a:bodyPr/>
        <a:lstStyle/>
        <a:p>
          <a:r>
            <a:rPr lang="en-US" dirty="0"/>
            <a:t>Tuition is free - No financial aid necessary</a:t>
          </a:r>
        </a:p>
      </dgm:t>
    </dgm:pt>
    <dgm:pt modelId="{FD5456B8-0621-4198-97E8-DB3BA6A7E9E2}" type="parTrans" cxnId="{8446127A-5B75-42B6-BC24-2F746AD68CDF}">
      <dgm:prSet/>
      <dgm:spPr/>
      <dgm:t>
        <a:bodyPr/>
        <a:lstStyle/>
        <a:p>
          <a:endParaRPr lang="en-US"/>
        </a:p>
      </dgm:t>
    </dgm:pt>
    <dgm:pt modelId="{CA464F7B-9A45-491D-A3E0-9ABE83501990}" type="sibTrans" cxnId="{8446127A-5B75-42B6-BC24-2F746AD68CDF}">
      <dgm:prSet/>
      <dgm:spPr/>
      <dgm:t>
        <a:bodyPr/>
        <a:lstStyle/>
        <a:p>
          <a:endParaRPr lang="en-US"/>
        </a:p>
      </dgm:t>
    </dgm:pt>
    <dgm:pt modelId="{E93966B7-098D-4C60-9B4F-9671C9D482A5}">
      <dgm:prSet/>
      <dgm:spPr/>
      <dgm:t>
        <a:bodyPr/>
        <a:lstStyle/>
        <a:p>
          <a:r>
            <a:rPr lang="en-US" dirty="0"/>
            <a:t>Risk free – will not affect GPA</a:t>
          </a:r>
        </a:p>
      </dgm:t>
    </dgm:pt>
    <dgm:pt modelId="{2D640EF3-43D9-43BC-8E1F-8CC13EC95056}" type="parTrans" cxnId="{67550904-C3D0-4D1E-9602-F299A84FD5C5}">
      <dgm:prSet/>
      <dgm:spPr/>
      <dgm:t>
        <a:bodyPr/>
        <a:lstStyle/>
        <a:p>
          <a:endParaRPr lang="en-US"/>
        </a:p>
      </dgm:t>
    </dgm:pt>
    <dgm:pt modelId="{4B63EC1A-D5E1-47B1-83D0-370764808BF9}" type="sibTrans" cxnId="{67550904-C3D0-4D1E-9602-F299A84FD5C5}">
      <dgm:prSet/>
      <dgm:spPr/>
      <dgm:t>
        <a:bodyPr/>
        <a:lstStyle/>
        <a:p>
          <a:endParaRPr lang="en-US"/>
        </a:p>
      </dgm:t>
    </dgm:pt>
    <dgm:pt modelId="{8859D417-F047-41E7-A7BA-B0148575FD33}">
      <dgm:prSet/>
      <dgm:spPr/>
      <dgm:t>
        <a:bodyPr/>
        <a:lstStyle/>
        <a:p>
          <a:r>
            <a:rPr lang="en-US" dirty="0"/>
            <a:t>Available for all students</a:t>
          </a:r>
        </a:p>
      </dgm:t>
    </dgm:pt>
    <dgm:pt modelId="{3D2CCAAC-6164-4893-B86B-A64317B6D30B}" type="parTrans" cxnId="{56E672E1-99E4-4202-8B87-D6603EE2ECF7}">
      <dgm:prSet/>
      <dgm:spPr/>
      <dgm:t>
        <a:bodyPr/>
        <a:lstStyle/>
        <a:p>
          <a:endParaRPr lang="en-US"/>
        </a:p>
      </dgm:t>
    </dgm:pt>
    <dgm:pt modelId="{0F958E5B-7C09-493A-88F7-8917E797DE1B}" type="sibTrans" cxnId="{56E672E1-99E4-4202-8B87-D6603EE2ECF7}">
      <dgm:prSet/>
      <dgm:spPr/>
      <dgm:t>
        <a:bodyPr/>
        <a:lstStyle/>
        <a:p>
          <a:endParaRPr lang="en-US"/>
        </a:p>
      </dgm:t>
    </dgm:pt>
    <dgm:pt modelId="{EEE4EEAA-1E7D-44DE-8895-016F43D8D4DF}">
      <dgm:prSet/>
      <dgm:spPr/>
      <dgm:t>
        <a:bodyPr/>
        <a:lstStyle/>
        <a:p>
          <a:r>
            <a:rPr lang="en-US" dirty="0"/>
            <a:t>Open entry/open exit format versus managed enrollment.</a:t>
          </a:r>
        </a:p>
      </dgm:t>
    </dgm:pt>
    <dgm:pt modelId="{FC81B6BF-E27D-4A90-AA8D-18FC13B9241F}" type="parTrans" cxnId="{E5381295-01A5-40B3-8708-134EC9E4AE03}">
      <dgm:prSet/>
      <dgm:spPr/>
      <dgm:t>
        <a:bodyPr/>
        <a:lstStyle/>
        <a:p>
          <a:endParaRPr lang="en-US"/>
        </a:p>
      </dgm:t>
    </dgm:pt>
    <dgm:pt modelId="{46FB4CB3-381E-49F8-A428-C918D1CA2295}" type="sibTrans" cxnId="{E5381295-01A5-40B3-8708-134EC9E4AE03}">
      <dgm:prSet/>
      <dgm:spPr/>
      <dgm:t>
        <a:bodyPr/>
        <a:lstStyle/>
        <a:p>
          <a:endParaRPr lang="en-US"/>
        </a:p>
      </dgm:t>
    </dgm:pt>
    <dgm:pt modelId="{3857AA7D-3241-485E-8BA7-E44991A7687F}">
      <dgm:prSet/>
      <dgm:spPr/>
      <dgm:t>
        <a:bodyPr/>
        <a:lstStyle/>
        <a:p>
          <a:r>
            <a:rPr lang="en-US" dirty="0"/>
            <a:t>Flexible scheduling</a:t>
          </a:r>
        </a:p>
      </dgm:t>
    </dgm:pt>
    <dgm:pt modelId="{E68BA5FE-502D-4B6A-8649-01B5F25B3038}" type="parTrans" cxnId="{369367A7-892A-4CF8-9BAC-337F85DFA31A}">
      <dgm:prSet/>
      <dgm:spPr/>
      <dgm:t>
        <a:bodyPr/>
        <a:lstStyle/>
        <a:p>
          <a:endParaRPr lang="en-US"/>
        </a:p>
      </dgm:t>
    </dgm:pt>
    <dgm:pt modelId="{D8131AFE-2C22-41AE-B6A8-0D2FF36D8D5D}" type="sibTrans" cxnId="{369367A7-892A-4CF8-9BAC-337F85DFA31A}">
      <dgm:prSet/>
      <dgm:spPr/>
      <dgm:t>
        <a:bodyPr/>
        <a:lstStyle/>
        <a:p>
          <a:endParaRPr lang="en-US"/>
        </a:p>
      </dgm:t>
    </dgm:pt>
    <dgm:pt modelId="{5D5051AE-1A32-4AB4-A46B-18D1AED6E075}">
      <dgm:prSet/>
      <dgm:spPr/>
      <dgm:t>
        <a:bodyPr/>
        <a:lstStyle/>
        <a:p>
          <a:r>
            <a:rPr lang="en-US" dirty="0"/>
            <a:t>Integration of counseling </a:t>
          </a:r>
        </a:p>
      </dgm:t>
    </dgm:pt>
    <dgm:pt modelId="{723BC19E-78A1-494F-9998-8FB2928A6EC0}" type="parTrans" cxnId="{D2927A36-2478-4080-B7D2-F6589063AA61}">
      <dgm:prSet/>
      <dgm:spPr/>
      <dgm:t>
        <a:bodyPr/>
        <a:lstStyle/>
        <a:p>
          <a:endParaRPr lang="en-US"/>
        </a:p>
      </dgm:t>
    </dgm:pt>
    <dgm:pt modelId="{50FCCE96-FCFA-4783-BDE0-81B592D3956B}" type="sibTrans" cxnId="{D2927A36-2478-4080-B7D2-F6589063AA61}">
      <dgm:prSet/>
      <dgm:spPr/>
      <dgm:t>
        <a:bodyPr/>
        <a:lstStyle/>
        <a:p>
          <a:endParaRPr lang="en-US"/>
        </a:p>
      </dgm:t>
    </dgm:pt>
    <dgm:pt modelId="{5093252E-C773-461C-8AB3-068E246989E0}" type="pres">
      <dgm:prSet presAssocID="{34783CAA-2A92-4877-83EE-FDEB387768A6}" presName="root" presStyleCnt="0">
        <dgm:presLayoutVars>
          <dgm:dir/>
          <dgm:resizeHandles val="exact"/>
        </dgm:presLayoutVars>
      </dgm:prSet>
      <dgm:spPr/>
    </dgm:pt>
    <dgm:pt modelId="{834CDB1D-46A3-4108-BDAC-EDF0E89A353C}" type="pres">
      <dgm:prSet presAssocID="{132B0093-12BF-4EC5-87B1-125FD5D619E1}" presName="compNode" presStyleCnt="0"/>
      <dgm:spPr/>
    </dgm:pt>
    <dgm:pt modelId="{DE33AC27-D83D-4669-97A4-E6EF7A79E9DC}" type="pres">
      <dgm:prSet presAssocID="{132B0093-12BF-4EC5-87B1-125FD5D619E1}" presName="bgRect" presStyleLbl="bgShp" presStyleIdx="0" presStyleCnt="6"/>
      <dgm:spPr/>
    </dgm:pt>
    <dgm:pt modelId="{14184485-F81F-4E75-9B48-1FCAD9482F8C}" type="pres">
      <dgm:prSet presAssocID="{132B0093-12BF-4EC5-87B1-125FD5D619E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FDCA6ED-8D98-46E9-B5AF-8394400DCAA5}" type="pres">
      <dgm:prSet presAssocID="{132B0093-12BF-4EC5-87B1-125FD5D619E1}" presName="spaceRect" presStyleCnt="0"/>
      <dgm:spPr/>
    </dgm:pt>
    <dgm:pt modelId="{74FBB2BA-9810-45D9-8932-2EAAD2D2B9A7}" type="pres">
      <dgm:prSet presAssocID="{132B0093-12BF-4EC5-87B1-125FD5D619E1}" presName="parTx" presStyleLbl="revTx" presStyleIdx="0" presStyleCnt="6">
        <dgm:presLayoutVars>
          <dgm:chMax val="0"/>
          <dgm:chPref val="0"/>
        </dgm:presLayoutVars>
      </dgm:prSet>
      <dgm:spPr/>
    </dgm:pt>
    <dgm:pt modelId="{4250100C-3254-4452-A209-1CD770CAB7B8}" type="pres">
      <dgm:prSet presAssocID="{CA464F7B-9A45-491D-A3E0-9ABE83501990}" presName="sibTrans" presStyleCnt="0"/>
      <dgm:spPr/>
    </dgm:pt>
    <dgm:pt modelId="{46476860-45A3-49EB-BB49-456915A2432A}" type="pres">
      <dgm:prSet presAssocID="{E93966B7-098D-4C60-9B4F-9671C9D482A5}" presName="compNode" presStyleCnt="0"/>
      <dgm:spPr/>
    </dgm:pt>
    <dgm:pt modelId="{8678A638-76FA-4111-9E79-1ED59FE22AEC}" type="pres">
      <dgm:prSet presAssocID="{E93966B7-098D-4C60-9B4F-9671C9D482A5}" presName="bgRect" presStyleLbl="bgShp" presStyleIdx="1" presStyleCnt="6"/>
      <dgm:spPr/>
    </dgm:pt>
    <dgm:pt modelId="{0AC3CB12-A44A-4142-B594-16D46F4A31CE}" type="pres">
      <dgm:prSet presAssocID="{E93966B7-098D-4C60-9B4F-9671C9D482A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40442100-D353-4F25-BFC5-A9E4D13416AB}" type="pres">
      <dgm:prSet presAssocID="{E93966B7-098D-4C60-9B4F-9671C9D482A5}" presName="spaceRect" presStyleCnt="0"/>
      <dgm:spPr/>
    </dgm:pt>
    <dgm:pt modelId="{E91BC056-0229-4A39-BF48-288F2289B9FF}" type="pres">
      <dgm:prSet presAssocID="{E93966B7-098D-4C60-9B4F-9671C9D482A5}" presName="parTx" presStyleLbl="revTx" presStyleIdx="1" presStyleCnt="6">
        <dgm:presLayoutVars>
          <dgm:chMax val="0"/>
          <dgm:chPref val="0"/>
        </dgm:presLayoutVars>
      </dgm:prSet>
      <dgm:spPr/>
    </dgm:pt>
    <dgm:pt modelId="{F9972272-438B-4ADF-BD89-F9A0AFFB1EAB}" type="pres">
      <dgm:prSet presAssocID="{4B63EC1A-D5E1-47B1-83D0-370764808BF9}" presName="sibTrans" presStyleCnt="0"/>
      <dgm:spPr/>
    </dgm:pt>
    <dgm:pt modelId="{3C65C3B4-3F5D-4982-909C-5B62C2AFDB9B}" type="pres">
      <dgm:prSet presAssocID="{8859D417-F047-41E7-A7BA-B0148575FD33}" presName="compNode" presStyleCnt="0"/>
      <dgm:spPr/>
    </dgm:pt>
    <dgm:pt modelId="{890C8DBA-8041-44DF-85A2-9907F3EA9957}" type="pres">
      <dgm:prSet presAssocID="{8859D417-F047-41E7-A7BA-B0148575FD33}" presName="bgRect" presStyleLbl="bgShp" presStyleIdx="2" presStyleCnt="6"/>
      <dgm:spPr/>
    </dgm:pt>
    <dgm:pt modelId="{8FB4B4DE-1EF4-433C-A0E7-010BDA7F7F47}" type="pres">
      <dgm:prSet presAssocID="{8859D417-F047-41E7-A7BA-B0148575FD3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lle"/>
        </a:ext>
      </dgm:extLst>
    </dgm:pt>
    <dgm:pt modelId="{000239EF-3E8F-4554-905B-31435048CE13}" type="pres">
      <dgm:prSet presAssocID="{8859D417-F047-41E7-A7BA-B0148575FD33}" presName="spaceRect" presStyleCnt="0"/>
      <dgm:spPr/>
    </dgm:pt>
    <dgm:pt modelId="{4011653F-7BCB-4020-8F6A-E2DED325AD5A}" type="pres">
      <dgm:prSet presAssocID="{8859D417-F047-41E7-A7BA-B0148575FD33}" presName="parTx" presStyleLbl="revTx" presStyleIdx="2" presStyleCnt="6">
        <dgm:presLayoutVars>
          <dgm:chMax val="0"/>
          <dgm:chPref val="0"/>
        </dgm:presLayoutVars>
      </dgm:prSet>
      <dgm:spPr/>
    </dgm:pt>
    <dgm:pt modelId="{92C64D65-886B-43DE-B74B-C8A2BDE290A3}" type="pres">
      <dgm:prSet presAssocID="{0F958E5B-7C09-493A-88F7-8917E797DE1B}" presName="sibTrans" presStyleCnt="0"/>
      <dgm:spPr/>
    </dgm:pt>
    <dgm:pt modelId="{80EED324-EB16-48CA-BD8E-C204BC74166A}" type="pres">
      <dgm:prSet presAssocID="{EEE4EEAA-1E7D-44DE-8895-016F43D8D4DF}" presName="compNode" presStyleCnt="0"/>
      <dgm:spPr/>
    </dgm:pt>
    <dgm:pt modelId="{E27765D2-F04F-4536-AFBC-F13333D35AE6}" type="pres">
      <dgm:prSet presAssocID="{EEE4EEAA-1E7D-44DE-8895-016F43D8D4DF}" presName="bgRect" presStyleLbl="bgShp" presStyleIdx="3" presStyleCnt="6"/>
      <dgm:spPr/>
    </dgm:pt>
    <dgm:pt modelId="{16633865-35AA-4CAF-8F91-4FD8BB2734B0}" type="pres">
      <dgm:prSet presAssocID="{EEE4EEAA-1E7D-44DE-8895-016F43D8D4D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4A9068B7-2825-4F80-ABFF-D65F63F3A65C}" type="pres">
      <dgm:prSet presAssocID="{EEE4EEAA-1E7D-44DE-8895-016F43D8D4DF}" presName="spaceRect" presStyleCnt="0"/>
      <dgm:spPr/>
    </dgm:pt>
    <dgm:pt modelId="{3C55D5B6-FEB2-4A59-BB12-21D04A53AEAE}" type="pres">
      <dgm:prSet presAssocID="{EEE4EEAA-1E7D-44DE-8895-016F43D8D4DF}" presName="parTx" presStyleLbl="revTx" presStyleIdx="3" presStyleCnt="6">
        <dgm:presLayoutVars>
          <dgm:chMax val="0"/>
          <dgm:chPref val="0"/>
        </dgm:presLayoutVars>
      </dgm:prSet>
      <dgm:spPr/>
    </dgm:pt>
    <dgm:pt modelId="{3BCB8A83-A21C-4F1C-B561-DFD6DFF18B5D}" type="pres">
      <dgm:prSet presAssocID="{46FB4CB3-381E-49F8-A428-C918D1CA2295}" presName="sibTrans" presStyleCnt="0"/>
      <dgm:spPr/>
    </dgm:pt>
    <dgm:pt modelId="{EF6092CD-7E1D-405B-B936-36F50ABF26C1}" type="pres">
      <dgm:prSet presAssocID="{3857AA7D-3241-485E-8BA7-E44991A7687F}" presName="compNode" presStyleCnt="0"/>
      <dgm:spPr/>
    </dgm:pt>
    <dgm:pt modelId="{F20FF4F5-E88F-48D5-B22A-4411C1C1C2BB}" type="pres">
      <dgm:prSet presAssocID="{3857AA7D-3241-485E-8BA7-E44991A7687F}" presName="bgRect" presStyleLbl="bgShp" presStyleIdx="4" presStyleCnt="6"/>
      <dgm:spPr/>
    </dgm:pt>
    <dgm:pt modelId="{25DB3DFA-9A9F-4A89-B740-112CEEFFFB3A}" type="pres">
      <dgm:prSet presAssocID="{3857AA7D-3241-485E-8BA7-E44991A7687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ily Calendar"/>
        </a:ext>
      </dgm:extLst>
    </dgm:pt>
    <dgm:pt modelId="{EACBC05F-5FD5-4C98-8604-0CCCC3E2AD6A}" type="pres">
      <dgm:prSet presAssocID="{3857AA7D-3241-485E-8BA7-E44991A7687F}" presName="spaceRect" presStyleCnt="0"/>
      <dgm:spPr/>
    </dgm:pt>
    <dgm:pt modelId="{542DFF71-6183-4378-8882-2EA1DD8A2268}" type="pres">
      <dgm:prSet presAssocID="{3857AA7D-3241-485E-8BA7-E44991A7687F}" presName="parTx" presStyleLbl="revTx" presStyleIdx="4" presStyleCnt="6">
        <dgm:presLayoutVars>
          <dgm:chMax val="0"/>
          <dgm:chPref val="0"/>
        </dgm:presLayoutVars>
      </dgm:prSet>
      <dgm:spPr/>
    </dgm:pt>
    <dgm:pt modelId="{6637152C-0CB6-44B9-AE1F-7B0573CBF197}" type="pres">
      <dgm:prSet presAssocID="{D8131AFE-2C22-41AE-B6A8-0D2FF36D8D5D}" presName="sibTrans" presStyleCnt="0"/>
      <dgm:spPr/>
    </dgm:pt>
    <dgm:pt modelId="{BE75555A-5A79-4979-8AFF-6437A1D32853}" type="pres">
      <dgm:prSet presAssocID="{5D5051AE-1A32-4AB4-A46B-18D1AED6E075}" presName="compNode" presStyleCnt="0"/>
      <dgm:spPr/>
    </dgm:pt>
    <dgm:pt modelId="{54AF57BC-4EFA-4BA2-A2CA-06F119897186}" type="pres">
      <dgm:prSet presAssocID="{5D5051AE-1A32-4AB4-A46B-18D1AED6E075}" presName="bgRect" presStyleLbl="bgShp" presStyleIdx="5" presStyleCnt="6"/>
      <dgm:spPr/>
    </dgm:pt>
    <dgm:pt modelId="{0DE5C00B-D67E-4792-BE1F-0C85956FFCF3}" type="pres">
      <dgm:prSet presAssocID="{5D5051AE-1A32-4AB4-A46B-18D1AED6E07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niversal Access"/>
        </a:ext>
      </dgm:extLst>
    </dgm:pt>
    <dgm:pt modelId="{F0A4A8EB-A26B-403C-9CE1-847E2D28BE76}" type="pres">
      <dgm:prSet presAssocID="{5D5051AE-1A32-4AB4-A46B-18D1AED6E075}" presName="spaceRect" presStyleCnt="0"/>
      <dgm:spPr/>
    </dgm:pt>
    <dgm:pt modelId="{63A51673-3590-4E47-A091-9E887F43A299}" type="pres">
      <dgm:prSet presAssocID="{5D5051AE-1A32-4AB4-A46B-18D1AED6E075}" presName="parTx" presStyleLbl="revTx" presStyleIdx="5" presStyleCnt="6">
        <dgm:presLayoutVars>
          <dgm:chMax val="0"/>
          <dgm:chPref val="0"/>
        </dgm:presLayoutVars>
      </dgm:prSet>
      <dgm:spPr/>
    </dgm:pt>
  </dgm:ptLst>
  <dgm:cxnLst>
    <dgm:cxn modelId="{67550904-C3D0-4D1E-9602-F299A84FD5C5}" srcId="{34783CAA-2A92-4877-83EE-FDEB387768A6}" destId="{E93966B7-098D-4C60-9B4F-9671C9D482A5}" srcOrd="1" destOrd="0" parTransId="{2D640EF3-43D9-43BC-8E1F-8CC13EC95056}" sibTransId="{4B63EC1A-D5E1-47B1-83D0-370764808BF9}"/>
    <dgm:cxn modelId="{993F6508-5F0D-4BE2-81E6-A9C5B9DA5C3F}" type="presOf" srcId="{132B0093-12BF-4EC5-87B1-125FD5D619E1}" destId="{74FBB2BA-9810-45D9-8932-2EAAD2D2B9A7}" srcOrd="0" destOrd="0" presId="urn:microsoft.com/office/officeart/2018/2/layout/IconVerticalSolidList"/>
    <dgm:cxn modelId="{D2927A36-2478-4080-B7D2-F6589063AA61}" srcId="{34783CAA-2A92-4877-83EE-FDEB387768A6}" destId="{5D5051AE-1A32-4AB4-A46B-18D1AED6E075}" srcOrd="5" destOrd="0" parTransId="{723BC19E-78A1-494F-9998-8FB2928A6EC0}" sibTransId="{50FCCE96-FCFA-4783-BDE0-81B592D3956B}"/>
    <dgm:cxn modelId="{4FAF8D3B-394F-4804-813E-782BC189F037}" type="presOf" srcId="{3857AA7D-3241-485E-8BA7-E44991A7687F}" destId="{542DFF71-6183-4378-8882-2EA1DD8A2268}" srcOrd="0" destOrd="0" presId="urn:microsoft.com/office/officeart/2018/2/layout/IconVerticalSolidList"/>
    <dgm:cxn modelId="{8446127A-5B75-42B6-BC24-2F746AD68CDF}" srcId="{34783CAA-2A92-4877-83EE-FDEB387768A6}" destId="{132B0093-12BF-4EC5-87B1-125FD5D619E1}" srcOrd="0" destOrd="0" parTransId="{FD5456B8-0621-4198-97E8-DB3BA6A7E9E2}" sibTransId="{CA464F7B-9A45-491D-A3E0-9ABE83501990}"/>
    <dgm:cxn modelId="{E5381295-01A5-40B3-8708-134EC9E4AE03}" srcId="{34783CAA-2A92-4877-83EE-FDEB387768A6}" destId="{EEE4EEAA-1E7D-44DE-8895-016F43D8D4DF}" srcOrd="3" destOrd="0" parTransId="{FC81B6BF-E27D-4A90-AA8D-18FC13B9241F}" sibTransId="{46FB4CB3-381E-49F8-A428-C918D1CA2295}"/>
    <dgm:cxn modelId="{369367A7-892A-4CF8-9BAC-337F85DFA31A}" srcId="{34783CAA-2A92-4877-83EE-FDEB387768A6}" destId="{3857AA7D-3241-485E-8BA7-E44991A7687F}" srcOrd="4" destOrd="0" parTransId="{E68BA5FE-502D-4B6A-8649-01B5F25B3038}" sibTransId="{D8131AFE-2C22-41AE-B6A8-0D2FF36D8D5D}"/>
    <dgm:cxn modelId="{CE500DAC-96AF-4B33-980C-0868E0E09EE3}" type="presOf" srcId="{34783CAA-2A92-4877-83EE-FDEB387768A6}" destId="{5093252E-C773-461C-8AB3-068E246989E0}" srcOrd="0" destOrd="0" presId="urn:microsoft.com/office/officeart/2018/2/layout/IconVerticalSolidList"/>
    <dgm:cxn modelId="{387230BD-0F47-4B1A-A809-358398BB3DEE}" type="presOf" srcId="{8859D417-F047-41E7-A7BA-B0148575FD33}" destId="{4011653F-7BCB-4020-8F6A-E2DED325AD5A}" srcOrd="0" destOrd="0" presId="urn:microsoft.com/office/officeart/2018/2/layout/IconVerticalSolidList"/>
    <dgm:cxn modelId="{56E672E1-99E4-4202-8B87-D6603EE2ECF7}" srcId="{34783CAA-2A92-4877-83EE-FDEB387768A6}" destId="{8859D417-F047-41E7-A7BA-B0148575FD33}" srcOrd="2" destOrd="0" parTransId="{3D2CCAAC-6164-4893-B86B-A64317B6D30B}" sibTransId="{0F958E5B-7C09-493A-88F7-8917E797DE1B}"/>
    <dgm:cxn modelId="{7A37AEEC-B9AD-4AAF-A214-B54F7CF411C9}" type="presOf" srcId="{E93966B7-098D-4C60-9B4F-9671C9D482A5}" destId="{E91BC056-0229-4A39-BF48-288F2289B9FF}" srcOrd="0" destOrd="0" presId="urn:microsoft.com/office/officeart/2018/2/layout/IconVerticalSolidList"/>
    <dgm:cxn modelId="{1F274BFD-6E43-4447-A688-486BE84CD2FE}" type="presOf" srcId="{5D5051AE-1A32-4AB4-A46B-18D1AED6E075}" destId="{63A51673-3590-4E47-A091-9E887F43A299}" srcOrd="0" destOrd="0" presId="urn:microsoft.com/office/officeart/2018/2/layout/IconVerticalSolidList"/>
    <dgm:cxn modelId="{C17ED9FE-67E5-494C-A86C-6BD13ABB2349}" type="presOf" srcId="{EEE4EEAA-1E7D-44DE-8895-016F43D8D4DF}" destId="{3C55D5B6-FEB2-4A59-BB12-21D04A53AEAE}" srcOrd="0" destOrd="0" presId="urn:microsoft.com/office/officeart/2018/2/layout/IconVerticalSolidList"/>
    <dgm:cxn modelId="{36FD7D26-095C-49BF-B552-82F6772AC7EB}" type="presParOf" srcId="{5093252E-C773-461C-8AB3-068E246989E0}" destId="{834CDB1D-46A3-4108-BDAC-EDF0E89A353C}" srcOrd="0" destOrd="0" presId="urn:microsoft.com/office/officeart/2018/2/layout/IconVerticalSolidList"/>
    <dgm:cxn modelId="{2F09CA61-599E-40C0-A217-8E0EC2A6A87B}" type="presParOf" srcId="{834CDB1D-46A3-4108-BDAC-EDF0E89A353C}" destId="{DE33AC27-D83D-4669-97A4-E6EF7A79E9DC}" srcOrd="0" destOrd="0" presId="urn:microsoft.com/office/officeart/2018/2/layout/IconVerticalSolidList"/>
    <dgm:cxn modelId="{11DA824C-9317-48B6-B93C-09C6552CB07A}" type="presParOf" srcId="{834CDB1D-46A3-4108-BDAC-EDF0E89A353C}" destId="{14184485-F81F-4E75-9B48-1FCAD9482F8C}" srcOrd="1" destOrd="0" presId="urn:microsoft.com/office/officeart/2018/2/layout/IconVerticalSolidList"/>
    <dgm:cxn modelId="{BA4EA059-FF3A-4446-BEA3-2B96BA875904}" type="presParOf" srcId="{834CDB1D-46A3-4108-BDAC-EDF0E89A353C}" destId="{EFDCA6ED-8D98-46E9-B5AF-8394400DCAA5}" srcOrd="2" destOrd="0" presId="urn:microsoft.com/office/officeart/2018/2/layout/IconVerticalSolidList"/>
    <dgm:cxn modelId="{FA7A2479-09C7-436D-8A9F-9BEBB582304F}" type="presParOf" srcId="{834CDB1D-46A3-4108-BDAC-EDF0E89A353C}" destId="{74FBB2BA-9810-45D9-8932-2EAAD2D2B9A7}" srcOrd="3" destOrd="0" presId="urn:microsoft.com/office/officeart/2018/2/layout/IconVerticalSolidList"/>
    <dgm:cxn modelId="{16BCCB87-303D-488A-BBB7-9EC6551F7E4D}" type="presParOf" srcId="{5093252E-C773-461C-8AB3-068E246989E0}" destId="{4250100C-3254-4452-A209-1CD770CAB7B8}" srcOrd="1" destOrd="0" presId="urn:microsoft.com/office/officeart/2018/2/layout/IconVerticalSolidList"/>
    <dgm:cxn modelId="{F7D817E7-6C81-4037-A749-DED3AF3A2B64}" type="presParOf" srcId="{5093252E-C773-461C-8AB3-068E246989E0}" destId="{46476860-45A3-49EB-BB49-456915A2432A}" srcOrd="2" destOrd="0" presId="urn:microsoft.com/office/officeart/2018/2/layout/IconVerticalSolidList"/>
    <dgm:cxn modelId="{9E77B8D0-772C-46A4-8ECE-44FF3DD19058}" type="presParOf" srcId="{46476860-45A3-49EB-BB49-456915A2432A}" destId="{8678A638-76FA-4111-9E79-1ED59FE22AEC}" srcOrd="0" destOrd="0" presId="urn:microsoft.com/office/officeart/2018/2/layout/IconVerticalSolidList"/>
    <dgm:cxn modelId="{56C368E5-232A-4A25-B649-50A48A853E49}" type="presParOf" srcId="{46476860-45A3-49EB-BB49-456915A2432A}" destId="{0AC3CB12-A44A-4142-B594-16D46F4A31CE}" srcOrd="1" destOrd="0" presId="urn:microsoft.com/office/officeart/2018/2/layout/IconVerticalSolidList"/>
    <dgm:cxn modelId="{7F965576-5BCA-4ABF-A4FE-19A9134C82BF}" type="presParOf" srcId="{46476860-45A3-49EB-BB49-456915A2432A}" destId="{40442100-D353-4F25-BFC5-A9E4D13416AB}" srcOrd="2" destOrd="0" presId="urn:microsoft.com/office/officeart/2018/2/layout/IconVerticalSolidList"/>
    <dgm:cxn modelId="{A396C49F-FA20-4B4B-B431-93CE10EC1B34}" type="presParOf" srcId="{46476860-45A3-49EB-BB49-456915A2432A}" destId="{E91BC056-0229-4A39-BF48-288F2289B9FF}" srcOrd="3" destOrd="0" presId="urn:microsoft.com/office/officeart/2018/2/layout/IconVerticalSolidList"/>
    <dgm:cxn modelId="{911E7BEB-00EF-40B0-B03D-66420609D0CB}" type="presParOf" srcId="{5093252E-C773-461C-8AB3-068E246989E0}" destId="{F9972272-438B-4ADF-BD89-F9A0AFFB1EAB}" srcOrd="3" destOrd="0" presId="urn:microsoft.com/office/officeart/2018/2/layout/IconVerticalSolidList"/>
    <dgm:cxn modelId="{24D9DFD4-2EA4-4717-BC4F-D162A761E962}" type="presParOf" srcId="{5093252E-C773-461C-8AB3-068E246989E0}" destId="{3C65C3B4-3F5D-4982-909C-5B62C2AFDB9B}" srcOrd="4" destOrd="0" presId="urn:microsoft.com/office/officeart/2018/2/layout/IconVerticalSolidList"/>
    <dgm:cxn modelId="{C741BB5E-D567-4BC0-B066-D8A903CA6C38}" type="presParOf" srcId="{3C65C3B4-3F5D-4982-909C-5B62C2AFDB9B}" destId="{890C8DBA-8041-44DF-85A2-9907F3EA9957}" srcOrd="0" destOrd="0" presId="urn:microsoft.com/office/officeart/2018/2/layout/IconVerticalSolidList"/>
    <dgm:cxn modelId="{AD467078-C71E-4D3C-B419-77020B9EF811}" type="presParOf" srcId="{3C65C3B4-3F5D-4982-909C-5B62C2AFDB9B}" destId="{8FB4B4DE-1EF4-433C-A0E7-010BDA7F7F47}" srcOrd="1" destOrd="0" presId="urn:microsoft.com/office/officeart/2018/2/layout/IconVerticalSolidList"/>
    <dgm:cxn modelId="{BF691689-180B-421E-BBAB-C000DEB009D3}" type="presParOf" srcId="{3C65C3B4-3F5D-4982-909C-5B62C2AFDB9B}" destId="{000239EF-3E8F-4554-905B-31435048CE13}" srcOrd="2" destOrd="0" presId="urn:microsoft.com/office/officeart/2018/2/layout/IconVerticalSolidList"/>
    <dgm:cxn modelId="{38718BBF-3A58-4C1B-BBF7-0A870E324FE0}" type="presParOf" srcId="{3C65C3B4-3F5D-4982-909C-5B62C2AFDB9B}" destId="{4011653F-7BCB-4020-8F6A-E2DED325AD5A}" srcOrd="3" destOrd="0" presId="urn:microsoft.com/office/officeart/2018/2/layout/IconVerticalSolidList"/>
    <dgm:cxn modelId="{170A62B5-E184-47E1-B4FC-75DE6EEA8B35}" type="presParOf" srcId="{5093252E-C773-461C-8AB3-068E246989E0}" destId="{92C64D65-886B-43DE-B74B-C8A2BDE290A3}" srcOrd="5" destOrd="0" presId="urn:microsoft.com/office/officeart/2018/2/layout/IconVerticalSolidList"/>
    <dgm:cxn modelId="{3C9C91C0-FD17-4A71-A37D-49A7E44528A4}" type="presParOf" srcId="{5093252E-C773-461C-8AB3-068E246989E0}" destId="{80EED324-EB16-48CA-BD8E-C204BC74166A}" srcOrd="6" destOrd="0" presId="urn:microsoft.com/office/officeart/2018/2/layout/IconVerticalSolidList"/>
    <dgm:cxn modelId="{EE698A1D-B07A-4A1B-8B75-BE35D1A58769}" type="presParOf" srcId="{80EED324-EB16-48CA-BD8E-C204BC74166A}" destId="{E27765D2-F04F-4536-AFBC-F13333D35AE6}" srcOrd="0" destOrd="0" presId="urn:microsoft.com/office/officeart/2018/2/layout/IconVerticalSolidList"/>
    <dgm:cxn modelId="{3DC89CF1-9A9A-4C30-91AB-2447021B4889}" type="presParOf" srcId="{80EED324-EB16-48CA-BD8E-C204BC74166A}" destId="{16633865-35AA-4CAF-8F91-4FD8BB2734B0}" srcOrd="1" destOrd="0" presId="urn:microsoft.com/office/officeart/2018/2/layout/IconVerticalSolidList"/>
    <dgm:cxn modelId="{C127B328-F3E1-4E26-8ED4-5C1B6569B794}" type="presParOf" srcId="{80EED324-EB16-48CA-BD8E-C204BC74166A}" destId="{4A9068B7-2825-4F80-ABFF-D65F63F3A65C}" srcOrd="2" destOrd="0" presId="urn:microsoft.com/office/officeart/2018/2/layout/IconVerticalSolidList"/>
    <dgm:cxn modelId="{79A090AC-EB6A-4637-BD04-014E196B278C}" type="presParOf" srcId="{80EED324-EB16-48CA-BD8E-C204BC74166A}" destId="{3C55D5B6-FEB2-4A59-BB12-21D04A53AEAE}" srcOrd="3" destOrd="0" presId="urn:microsoft.com/office/officeart/2018/2/layout/IconVerticalSolidList"/>
    <dgm:cxn modelId="{0E024E9E-E7D2-4BCA-850B-DE87886F7FDE}" type="presParOf" srcId="{5093252E-C773-461C-8AB3-068E246989E0}" destId="{3BCB8A83-A21C-4F1C-B561-DFD6DFF18B5D}" srcOrd="7" destOrd="0" presId="urn:microsoft.com/office/officeart/2018/2/layout/IconVerticalSolidList"/>
    <dgm:cxn modelId="{826E4147-4428-4E11-B7B2-352FDC5CA8A4}" type="presParOf" srcId="{5093252E-C773-461C-8AB3-068E246989E0}" destId="{EF6092CD-7E1D-405B-B936-36F50ABF26C1}" srcOrd="8" destOrd="0" presId="urn:microsoft.com/office/officeart/2018/2/layout/IconVerticalSolidList"/>
    <dgm:cxn modelId="{C78FA66F-3F7B-49E7-9031-F2A8587BA4DD}" type="presParOf" srcId="{EF6092CD-7E1D-405B-B936-36F50ABF26C1}" destId="{F20FF4F5-E88F-48D5-B22A-4411C1C1C2BB}" srcOrd="0" destOrd="0" presId="urn:microsoft.com/office/officeart/2018/2/layout/IconVerticalSolidList"/>
    <dgm:cxn modelId="{15A18A8C-68EF-4346-B16A-245B2C758E9C}" type="presParOf" srcId="{EF6092CD-7E1D-405B-B936-36F50ABF26C1}" destId="{25DB3DFA-9A9F-4A89-B740-112CEEFFFB3A}" srcOrd="1" destOrd="0" presId="urn:microsoft.com/office/officeart/2018/2/layout/IconVerticalSolidList"/>
    <dgm:cxn modelId="{42B9D51F-E8EB-4E71-A165-FFFB3840A702}" type="presParOf" srcId="{EF6092CD-7E1D-405B-B936-36F50ABF26C1}" destId="{EACBC05F-5FD5-4C98-8604-0CCCC3E2AD6A}" srcOrd="2" destOrd="0" presId="urn:microsoft.com/office/officeart/2018/2/layout/IconVerticalSolidList"/>
    <dgm:cxn modelId="{5BE96FCA-ABEF-4801-A186-797747CDA42A}" type="presParOf" srcId="{EF6092CD-7E1D-405B-B936-36F50ABF26C1}" destId="{542DFF71-6183-4378-8882-2EA1DD8A2268}" srcOrd="3" destOrd="0" presId="urn:microsoft.com/office/officeart/2018/2/layout/IconVerticalSolidList"/>
    <dgm:cxn modelId="{1EBDC752-B18A-4710-A476-1197E7364B87}" type="presParOf" srcId="{5093252E-C773-461C-8AB3-068E246989E0}" destId="{6637152C-0CB6-44B9-AE1F-7B0573CBF197}" srcOrd="9" destOrd="0" presId="urn:microsoft.com/office/officeart/2018/2/layout/IconVerticalSolidList"/>
    <dgm:cxn modelId="{72FCC045-4E9F-4BF8-A2FC-392B0734BC36}" type="presParOf" srcId="{5093252E-C773-461C-8AB3-068E246989E0}" destId="{BE75555A-5A79-4979-8AFF-6437A1D32853}" srcOrd="10" destOrd="0" presId="urn:microsoft.com/office/officeart/2018/2/layout/IconVerticalSolidList"/>
    <dgm:cxn modelId="{195EF2D0-C759-4433-A46D-1C502EFC3907}" type="presParOf" srcId="{BE75555A-5A79-4979-8AFF-6437A1D32853}" destId="{54AF57BC-4EFA-4BA2-A2CA-06F119897186}" srcOrd="0" destOrd="0" presId="urn:microsoft.com/office/officeart/2018/2/layout/IconVerticalSolidList"/>
    <dgm:cxn modelId="{69C297A7-B147-4667-AF6A-08134FD6B301}" type="presParOf" srcId="{BE75555A-5A79-4979-8AFF-6437A1D32853}" destId="{0DE5C00B-D67E-4792-BE1F-0C85956FFCF3}" srcOrd="1" destOrd="0" presId="urn:microsoft.com/office/officeart/2018/2/layout/IconVerticalSolidList"/>
    <dgm:cxn modelId="{73A581EB-B224-46D0-ADBD-E286D381A958}" type="presParOf" srcId="{BE75555A-5A79-4979-8AFF-6437A1D32853}" destId="{F0A4A8EB-A26B-403C-9CE1-847E2D28BE76}" srcOrd="2" destOrd="0" presId="urn:microsoft.com/office/officeart/2018/2/layout/IconVerticalSolidList"/>
    <dgm:cxn modelId="{37ADFD0C-44A1-4162-BBE6-8D7D03C8DABB}" type="presParOf" srcId="{BE75555A-5A79-4979-8AFF-6437A1D32853}" destId="{63A51673-3590-4E47-A091-9E887F43A2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C03C2-4B96-4AD6-89C4-49C5D8EC119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F782CFC-7C06-47D5-9075-FB1939150236}">
      <dgm:prSet custT="1"/>
      <dgm:spPr/>
      <dgm:t>
        <a:bodyPr/>
        <a:lstStyle/>
        <a:p>
          <a:pPr>
            <a:defRPr cap="all"/>
          </a:pPr>
          <a:r>
            <a:rPr lang="en-US" sz="1600" b="0" i="0" dirty="0"/>
            <a:t>Focus on skill attainment, not grades or units</a:t>
          </a:r>
          <a:endParaRPr lang="en-US" sz="1600" dirty="0"/>
        </a:p>
      </dgm:t>
    </dgm:pt>
    <dgm:pt modelId="{CC5B7E0F-8A3D-4F09-A27F-E5802706135F}" type="parTrans" cxnId="{D18FD4AD-AD52-4815-B2E9-6D922893EF1F}">
      <dgm:prSet/>
      <dgm:spPr/>
      <dgm:t>
        <a:bodyPr/>
        <a:lstStyle/>
        <a:p>
          <a:endParaRPr lang="en-US" sz="2800"/>
        </a:p>
      </dgm:t>
    </dgm:pt>
    <dgm:pt modelId="{AB3BCB7E-B4A0-4B2D-A1CD-28683DD9BA04}" type="sibTrans" cxnId="{D18FD4AD-AD52-4815-B2E9-6D922893EF1F}">
      <dgm:prSet/>
      <dgm:spPr/>
      <dgm:t>
        <a:bodyPr/>
        <a:lstStyle/>
        <a:p>
          <a:endParaRPr lang="en-US" sz="2800"/>
        </a:p>
      </dgm:t>
    </dgm:pt>
    <dgm:pt modelId="{EA7248DE-6917-4A07-98DA-A51A4FDDEC99}">
      <dgm:prSet custT="1"/>
      <dgm:spPr/>
      <dgm:t>
        <a:bodyPr/>
        <a:lstStyle/>
        <a:p>
          <a:pPr>
            <a:defRPr cap="all"/>
          </a:pPr>
          <a:r>
            <a:rPr lang="en-US" sz="1600" b="0" i="0" dirty="0"/>
            <a:t>Repeatable and not affected by 30 unit basic skills limitation</a:t>
          </a:r>
          <a:endParaRPr lang="en-US" sz="1600" dirty="0"/>
        </a:p>
      </dgm:t>
    </dgm:pt>
    <dgm:pt modelId="{B665FB8B-9D6C-409C-8042-20E318CAEC5F}" type="parTrans" cxnId="{BC70CB39-92F7-41AE-86D9-2E0F9ACAE664}">
      <dgm:prSet/>
      <dgm:spPr/>
      <dgm:t>
        <a:bodyPr/>
        <a:lstStyle/>
        <a:p>
          <a:endParaRPr lang="en-US" sz="2800"/>
        </a:p>
      </dgm:t>
    </dgm:pt>
    <dgm:pt modelId="{6AB5CC58-6841-4A75-9158-9927F8E9B13E}" type="sibTrans" cxnId="{BC70CB39-92F7-41AE-86D9-2E0F9ACAE664}">
      <dgm:prSet/>
      <dgm:spPr/>
      <dgm:t>
        <a:bodyPr/>
        <a:lstStyle/>
        <a:p>
          <a:endParaRPr lang="en-US" sz="2800"/>
        </a:p>
      </dgm:t>
    </dgm:pt>
    <dgm:pt modelId="{363A9D06-DF3A-4801-80FA-F113265BE07A}">
      <dgm:prSet custT="1"/>
      <dgm:spPr/>
      <dgm:t>
        <a:bodyPr/>
        <a:lstStyle/>
        <a:p>
          <a:pPr>
            <a:defRPr cap="all"/>
          </a:pPr>
          <a:r>
            <a:rPr lang="en-US" sz="1600" b="0" i="0" dirty="0"/>
            <a:t>Elementary level skills to pre-collegiate skills</a:t>
          </a:r>
          <a:endParaRPr lang="en-US" sz="1600" dirty="0"/>
        </a:p>
      </dgm:t>
    </dgm:pt>
    <dgm:pt modelId="{2879FE0F-8D35-44D0-8B8F-C402B628CF3B}" type="parTrans" cxnId="{6C583101-392B-4AA4-AB0E-D176A704433A}">
      <dgm:prSet/>
      <dgm:spPr/>
      <dgm:t>
        <a:bodyPr/>
        <a:lstStyle/>
        <a:p>
          <a:endParaRPr lang="en-US" sz="2800"/>
        </a:p>
      </dgm:t>
    </dgm:pt>
    <dgm:pt modelId="{20AB10F7-3A93-4BAB-8D0D-CCAF6710CA75}" type="sibTrans" cxnId="{6C583101-392B-4AA4-AB0E-D176A704433A}">
      <dgm:prSet/>
      <dgm:spPr/>
      <dgm:t>
        <a:bodyPr/>
        <a:lstStyle/>
        <a:p>
          <a:endParaRPr lang="en-US" sz="2800"/>
        </a:p>
      </dgm:t>
    </dgm:pt>
    <dgm:pt modelId="{B611A058-DE10-4F31-B104-3BED4DBEAE3E}">
      <dgm:prSet custT="1"/>
      <dgm:spPr/>
      <dgm:t>
        <a:bodyPr/>
        <a:lstStyle/>
        <a:p>
          <a:pPr>
            <a:defRPr cap="all"/>
          </a:pPr>
          <a:r>
            <a:rPr lang="en-US" sz="1600" b="0" i="0" dirty="0"/>
            <a:t>Prepare for employment or credit programs</a:t>
          </a:r>
          <a:endParaRPr lang="en-US" sz="1600" dirty="0"/>
        </a:p>
      </dgm:t>
    </dgm:pt>
    <dgm:pt modelId="{91D9C525-5BE2-430A-9483-FB91032F5C58}" type="parTrans" cxnId="{7994D5B7-6A36-4E15-97DC-D415BF010572}">
      <dgm:prSet/>
      <dgm:spPr/>
      <dgm:t>
        <a:bodyPr/>
        <a:lstStyle/>
        <a:p>
          <a:endParaRPr lang="en-US" sz="2800"/>
        </a:p>
      </dgm:t>
    </dgm:pt>
    <dgm:pt modelId="{764B5146-0637-4954-ADF1-8DC69DA9A5DB}" type="sibTrans" cxnId="{7994D5B7-6A36-4E15-97DC-D415BF010572}">
      <dgm:prSet/>
      <dgm:spPr/>
      <dgm:t>
        <a:bodyPr/>
        <a:lstStyle/>
        <a:p>
          <a:endParaRPr lang="en-US" sz="2800"/>
        </a:p>
      </dgm:t>
    </dgm:pt>
    <dgm:pt modelId="{AFD4DE20-10DA-49B5-B7F1-0D04904A2E61}">
      <dgm:prSet custT="1"/>
      <dgm:spPr/>
      <dgm:t>
        <a:bodyPr/>
        <a:lstStyle/>
        <a:p>
          <a:pPr>
            <a:defRPr cap="all"/>
          </a:pPr>
          <a:r>
            <a:rPr lang="en-US" sz="1600" b="0" i="0" dirty="0"/>
            <a:t>CTE: preparation, practice, and certification</a:t>
          </a:r>
          <a:endParaRPr lang="en-US" sz="1600" dirty="0"/>
        </a:p>
      </dgm:t>
    </dgm:pt>
    <dgm:pt modelId="{1CED1895-E908-4646-874D-CFE7F613F10A}" type="parTrans" cxnId="{5EBF419C-1253-424A-A017-3674DC2C6932}">
      <dgm:prSet/>
      <dgm:spPr/>
      <dgm:t>
        <a:bodyPr/>
        <a:lstStyle/>
        <a:p>
          <a:endParaRPr lang="en-US" sz="2800"/>
        </a:p>
      </dgm:t>
    </dgm:pt>
    <dgm:pt modelId="{EC2F7FFB-D3D8-4BE6-AB13-741DF7E02A89}" type="sibTrans" cxnId="{5EBF419C-1253-424A-A017-3674DC2C6932}">
      <dgm:prSet/>
      <dgm:spPr/>
      <dgm:t>
        <a:bodyPr/>
        <a:lstStyle/>
        <a:p>
          <a:endParaRPr lang="en-US" sz="2800"/>
        </a:p>
      </dgm:t>
    </dgm:pt>
    <dgm:pt modelId="{17864360-5FF5-4CDA-8900-071D6910B933}">
      <dgm:prSet custT="1"/>
      <dgm:spPr/>
      <dgm:t>
        <a:bodyPr/>
        <a:lstStyle/>
        <a:p>
          <a:pPr>
            <a:defRPr cap="all"/>
          </a:pPr>
          <a:r>
            <a:rPr lang="en-US" sz="1600" b="0" i="0" dirty="0"/>
            <a:t>Bridge to other educational/career pathways</a:t>
          </a:r>
          <a:endParaRPr lang="en-US" sz="1600" dirty="0"/>
        </a:p>
      </dgm:t>
    </dgm:pt>
    <dgm:pt modelId="{4DA14CB9-7189-47E0-A4E1-47E243621442}" type="parTrans" cxnId="{207535A1-1B53-4E9C-BCA0-123F5D36700A}">
      <dgm:prSet/>
      <dgm:spPr/>
      <dgm:t>
        <a:bodyPr/>
        <a:lstStyle/>
        <a:p>
          <a:endParaRPr lang="en-US" sz="2800"/>
        </a:p>
      </dgm:t>
    </dgm:pt>
    <dgm:pt modelId="{9497A350-425E-4BE0-AF39-ECC79C6D8842}" type="sibTrans" cxnId="{207535A1-1B53-4E9C-BCA0-123F5D36700A}">
      <dgm:prSet/>
      <dgm:spPr/>
      <dgm:t>
        <a:bodyPr/>
        <a:lstStyle/>
        <a:p>
          <a:endParaRPr lang="en-US" sz="2800"/>
        </a:p>
      </dgm:t>
    </dgm:pt>
    <dgm:pt modelId="{AB9DE194-CF00-4DF4-BE15-1DECA018122E}">
      <dgm:prSet custT="1"/>
      <dgm:spPr/>
      <dgm:t>
        <a:bodyPr/>
        <a:lstStyle/>
        <a:p>
          <a:pPr>
            <a:defRPr cap="all"/>
          </a:pPr>
          <a:r>
            <a:rPr lang="en-US" sz="1600" b="0" i="0" dirty="0"/>
            <a:t>Allows returning adults to develop self efficacy, low risk environment</a:t>
          </a:r>
          <a:endParaRPr lang="en-US" sz="1600" dirty="0"/>
        </a:p>
      </dgm:t>
    </dgm:pt>
    <dgm:pt modelId="{B201D661-C8DF-4617-91A2-B91FE2D9553D}" type="parTrans" cxnId="{B86281D3-5BBA-488E-8215-771BB6029728}">
      <dgm:prSet/>
      <dgm:spPr/>
      <dgm:t>
        <a:bodyPr/>
        <a:lstStyle/>
        <a:p>
          <a:endParaRPr lang="en-US" sz="2800"/>
        </a:p>
      </dgm:t>
    </dgm:pt>
    <dgm:pt modelId="{1B235466-15F2-4032-BB5C-C6BD00DF5E0D}" type="sibTrans" cxnId="{B86281D3-5BBA-488E-8215-771BB6029728}">
      <dgm:prSet/>
      <dgm:spPr/>
      <dgm:t>
        <a:bodyPr/>
        <a:lstStyle/>
        <a:p>
          <a:endParaRPr lang="en-US" sz="2800"/>
        </a:p>
      </dgm:t>
    </dgm:pt>
    <dgm:pt modelId="{C5A9AFBC-3595-4678-AC48-87BC39EEB002}" type="pres">
      <dgm:prSet presAssocID="{B28C03C2-4B96-4AD6-89C4-49C5D8EC1195}" presName="root" presStyleCnt="0">
        <dgm:presLayoutVars>
          <dgm:dir/>
          <dgm:resizeHandles val="exact"/>
        </dgm:presLayoutVars>
      </dgm:prSet>
      <dgm:spPr/>
    </dgm:pt>
    <dgm:pt modelId="{74E31931-AAE6-40BB-86C3-2EFB7DBA4430}" type="pres">
      <dgm:prSet presAssocID="{5F782CFC-7C06-47D5-9075-FB1939150236}" presName="compNode" presStyleCnt="0"/>
      <dgm:spPr/>
    </dgm:pt>
    <dgm:pt modelId="{0A6F249B-87DA-4E5D-9604-F7CE6DD89DEE}" type="pres">
      <dgm:prSet presAssocID="{5F782CFC-7C06-47D5-9075-FB1939150236}" presName="iconBgRect" presStyleLbl="bgShp" presStyleIdx="0" presStyleCnt="7"/>
      <dgm:spPr/>
    </dgm:pt>
    <dgm:pt modelId="{0EEB0535-4D46-4474-B8CA-9BE25357A970}" type="pres">
      <dgm:prSet presAssocID="{5F782CFC-7C06-47D5-9075-FB193915023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BCB03AD-F087-49F8-A216-384DEF2ABCE2}" type="pres">
      <dgm:prSet presAssocID="{5F782CFC-7C06-47D5-9075-FB1939150236}" presName="spaceRect" presStyleCnt="0"/>
      <dgm:spPr/>
    </dgm:pt>
    <dgm:pt modelId="{6BC5923D-466C-4591-A9FC-AE9407D2A545}" type="pres">
      <dgm:prSet presAssocID="{5F782CFC-7C06-47D5-9075-FB1939150236}" presName="textRect" presStyleLbl="revTx" presStyleIdx="0" presStyleCnt="7">
        <dgm:presLayoutVars>
          <dgm:chMax val="1"/>
          <dgm:chPref val="1"/>
        </dgm:presLayoutVars>
      </dgm:prSet>
      <dgm:spPr/>
    </dgm:pt>
    <dgm:pt modelId="{D778F82F-207C-4631-B407-F015C66220B4}" type="pres">
      <dgm:prSet presAssocID="{AB3BCB7E-B4A0-4B2D-A1CD-28683DD9BA04}" presName="sibTrans" presStyleCnt="0"/>
      <dgm:spPr/>
    </dgm:pt>
    <dgm:pt modelId="{F9A469D8-B29F-4252-9940-B59040490DB3}" type="pres">
      <dgm:prSet presAssocID="{EA7248DE-6917-4A07-98DA-A51A4FDDEC99}" presName="compNode" presStyleCnt="0"/>
      <dgm:spPr/>
    </dgm:pt>
    <dgm:pt modelId="{B88639D6-7B08-4CC2-83DE-04A4B1F97E58}" type="pres">
      <dgm:prSet presAssocID="{EA7248DE-6917-4A07-98DA-A51A4FDDEC99}" presName="iconBgRect" presStyleLbl="bgShp" presStyleIdx="1" presStyleCnt="7"/>
      <dgm:spPr/>
    </dgm:pt>
    <dgm:pt modelId="{763B574D-3575-453B-9F05-9619B59EB6A1}" type="pres">
      <dgm:prSet presAssocID="{EA7248DE-6917-4A07-98DA-A51A4FDDEC9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2F748330-535F-4494-A8EA-C28498C5956B}" type="pres">
      <dgm:prSet presAssocID="{EA7248DE-6917-4A07-98DA-A51A4FDDEC99}" presName="spaceRect" presStyleCnt="0"/>
      <dgm:spPr/>
    </dgm:pt>
    <dgm:pt modelId="{823A0BB1-82B7-4188-A2D4-3ABBBB1DD22C}" type="pres">
      <dgm:prSet presAssocID="{EA7248DE-6917-4A07-98DA-A51A4FDDEC99}" presName="textRect" presStyleLbl="revTx" presStyleIdx="1" presStyleCnt="7">
        <dgm:presLayoutVars>
          <dgm:chMax val="1"/>
          <dgm:chPref val="1"/>
        </dgm:presLayoutVars>
      </dgm:prSet>
      <dgm:spPr/>
    </dgm:pt>
    <dgm:pt modelId="{0EC88EE4-3A88-454D-B00E-C48964CA0AD6}" type="pres">
      <dgm:prSet presAssocID="{6AB5CC58-6841-4A75-9158-9927F8E9B13E}" presName="sibTrans" presStyleCnt="0"/>
      <dgm:spPr/>
    </dgm:pt>
    <dgm:pt modelId="{7F26C705-864F-478E-AE3D-FB5A5934A6E9}" type="pres">
      <dgm:prSet presAssocID="{363A9D06-DF3A-4801-80FA-F113265BE07A}" presName="compNode" presStyleCnt="0"/>
      <dgm:spPr/>
    </dgm:pt>
    <dgm:pt modelId="{1D2B9E92-D0E6-4698-80C1-92B8C4A95838}" type="pres">
      <dgm:prSet presAssocID="{363A9D06-DF3A-4801-80FA-F113265BE07A}" presName="iconBgRect" presStyleLbl="bgShp" presStyleIdx="2" presStyleCnt="7"/>
      <dgm:spPr/>
    </dgm:pt>
    <dgm:pt modelId="{2F667E33-0080-4991-9B2A-DDF293BD4399}" type="pres">
      <dgm:prSet presAssocID="{363A9D06-DF3A-4801-80FA-F113265BE07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B7B9B207-724B-4D7E-A1AF-3CA07FDF73F0}" type="pres">
      <dgm:prSet presAssocID="{363A9D06-DF3A-4801-80FA-F113265BE07A}" presName="spaceRect" presStyleCnt="0"/>
      <dgm:spPr/>
    </dgm:pt>
    <dgm:pt modelId="{8B75BCA2-A5F3-4C45-931F-436972B9AFA1}" type="pres">
      <dgm:prSet presAssocID="{363A9D06-DF3A-4801-80FA-F113265BE07A}" presName="textRect" presStyleLbl="revTx" presStyleIdx="2" presStyleCnt="7">
        <dgm:presLayoutVars>
          <dgm:chMax val="1"/>
          <dgm:chPref val="1"/>
        </dgm:presLayoutVars>
      </dgm:prSet>
      <dgm:spPr/>
    </dgm:pt>
    <dgm:pt modelId="{52D5F709-535A-4C87-A436-CC6D70BEA49E}" type="pres">
      <dgm:prSet presAssocID="{20AB10F7-3A93-4BAB-8D0D-CCAF6710CA75}" presName="sibTrans" presStyleCnt="0"/>
      <dgm:spPr/>
    </dgm:pt>
    <dgm:pt modelId="{B29EF343-8AB7-4A1B-AD18-220F6578D3A9}" type="pres">
      <dgm:prSet presAssocID="{B611A058-DE10-4F31-B104-3BED4DBEAE3E}" presName="compNode" presStyleCnt="0"/>
      <dgm:spPr/>
    </dgm:pt>
    <dgm:pt modelId="{97EE4FBD-D38C-407E-81F7-43F76756ED72}" type="pres">
      <dgm:prSet presAssocID="{B611A058-DE10-4F31-B104-3BED4DBEAE3E}" presName="iconBgRect" presStyleLbl="bgShp" presStyleIdx="3" presStyleCnt="7"/>
      <dgm:spPr/>
    </dgm:pt>
    <dgm:pt modelId="{BB800040-5081-431E-990F-E68310571920}" type="pres">
      <dgm:prSet presAssocID="{B611A058-DE10-4F31-B104-3BED4DBEAE3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594CFDEF-5074-4083-A6FA-06351A263ADF}" type="pres">
      <dgm:prSet presAssocID="{B611A058-DE10-4F31-B104-3BED4DBEAE3E}" presName="spaceRect" presStyleCnt="0"/>
      <dgm:spPr/>
    </dgm:pt>
    <dgm:pt modelId="{1A48B0BC-1FEE-4729-9C48-816B865364ED}" type="pres">
      <dgm:prSet presAssocID="{B611A058-DE10-4F31-B104-3BED4DBEAE3E}" presName="textRect" presStyleLbl="revTx" presStyleIdx="3" presStyleCnt="7">
        <dgm:presLayoutVars>
          <dgm:chMax val="1"/>
          <dgm:chPref val="1"/>
        </dgm:presLayoutVars>
      </dgm:prSet>
      <dgm:spPr/>
    </dgm:pt>
    <dgm:pt modelId="{37D36771-08B1-4D6C-94B3-4D5633F2F765}" type="pres">
      <dgm:prSet presAssocID="{764B5146-0637-4954-ADF1-8DC69DA9A5DB}" presName="sibTrans" presStyleCnt="0"/>
      <dgm:spPr/>
    </dgm:pt>
    <dgm:pt modelId="{1E2797B5-6146-415F-95F3-8E99E90D3E4B}" type="pres">
      <dgm:prSet presAssocID="{AFD4DE20-10DA-49B5-B7F1-0D04904A2E61}" presName="compNode" presStyleCnt="0"/>
      <dgm:spPr/>
    </dgm:pt>
    <dgm:pt modelId="{12B85C1F-0FEE-44BB-993F-773596FAE8A0}" type="pres">
      <dgm:prSet presAssocID="{AFD4DE20-10DA-49B5-B7F1-0D04904A2E61}" presName="iconBgRect" presStyleLbl="bgShp" presStyleIdx="4" presStyleCnt="7"/>
      <dgm:spPr/>
    </dgm:pt>
    <dgm:pt modelId="{F3CD7AEA-960E-47A9-B9BE-458173B43E37}" type="pres">
      <dgm:prSet presAssocID="{AFD4DE20-10DA-49B5-B7F1-0D04904A2E6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81455589-C3A4-4376-B409-2FD570D28DEC}" type="pres">
      <dgm:prSet presAssocID="{AFD4DE20-10DA-49B5-B7F1-0D04904A2E61}" presName="spaceRect" presStyleCnt="0"/>
      <dgm:spPr/>
    </dgm:pt>
    <dgm:pt modelId="{166D2FE4-FE61-45DB-9665-B92C2B6090AB}" type="pres">
      <dgm:prSet presAssocID="{AFD4DE20-10DA-49B5-B7F1-0D04904A2E61}" presName="textRect" presStyleLbl="revTx" presStyleIdx="4" presStyleCnt="7">
        <dgm:presLayoutVars>
          <dgm:chMax val="1"/>
          <dgm:chPref val="1"/>
        </dgm:presLayoutVars>
      </dgm:prSet>
      <dgm:spPr/>
    </dgm:pt>
    <dgm:pt modelId="{32B32E9A-9217-4005-955E-DC52D46F6DB4}" type="pres">
      <dgm:prSet presAssocID="{EC2F7FFB-D3D8-4BE6-AB13-741DF7E02A89}" presName="sibTrans" presStyleCnt="0"/>
      <dgm:spPr/>
    </dgm:pt>
    <dgm:pt modelId="{AF40FAA6-3E09-4D36-B6AF-8D603D6F2E8B}" type="pres">
      <dgm:prSet presAssocID="{17864360-5FF5-4CDA-8900-071D6910B933}" presName="compNode" presStyleCnt="0"/>
      <dgm:spPr/>
    </dgm:pt>
    <dgm:pt modelId="{C3C45E8D-FCC0-4832-877A-35BD1453140F}" type="pres">
      <dgm:prSet presAssocID="{17864360-5FF5-4CDA-8900-071D6910B933}" presName="iconBgRect" presStyleLbl="bgShp" presStyleIdx="5" presStyleCnt="7"/>
      <dgm:spPr/>
    </dgm:pt>
    <dgm:pt modelId="{A38547C7-7100-4849-99EA-6C3C6629D689}" type="pres">
      <dgm:prSet presAssocID="{17864360-5FF5-4CDA-8900-071D6910B93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aduation Cap"/>
        </a:ext>
      </dgm:extLst>
    </dgm:pt>
    <dgm:pt modelId="{461A5154-834D-4B1C-B0FC-8759F7D170AA}" type="pres">
      <dgm:prSet presAssocID="{17864360-5FF5-4CDA-8900-071D6910B933}" presName="spaceRect" presStyleCnt="0"/>
      <dgm:spPr/>
    </dgm:pt>
    <dgm:pt modelId="{547E5A8F-7EAE-4B8D-BE1A-667CB438E70D}" type="pres">
      <dgm:prSet presAssocID="{17864360-5FF5-4CDA-8900-071D6910B933}" presName="textRect" presStyleLbl="revTx" presStyleIdx="5" presStyleCnt="7">
        <dgm:presLayoutVars>
          <dgm:chMax val="1"/>
          <dgm:chPref val="1"/>
        </dgm:presLayoutVars>
      </dgm:prSet>
      <dgm:spPr/>
    </dgm:pt>
    <dgm:pt modelId="{BDA43E7C-ABC6-483C-B6B2-1FB5A5EEE178}" type="pres">
      <dgm:prSet presAssocID="{9497A350-425E-4BE0-AF39-ECC79C6D8842}" presName="sibTrans" presStyleCnt="0"/>
      <dgm:spPr/>
    </dgm:pt>
    <dgm:pt modelId="{A65DA0FE-41EE-44FD-BF68-8126CE474211}" type="pres">
      <dgm:prSet presAssocID="{AB9DE194-CF00-4DF4-BE15-1DECA018122E}" presName="compNode" presStyleCnt="0"/>
      <dgm:spPr/>
    </dgm:pt>
    <dgm:pt modelId="{949BB036-D704-4418-A1CA-4077B1B6758E}" type="pres">
      <dgm:prSet presAssocID="{AB9DE194-CF00-4DF4-BE15-1DECA018122E}" presName="iconBgRect" presStyleLbl="bgShp" presStyleIdx="6" presStyleCnt="7"/>
      <dgm:spPr/>
    </dgm:pt>
    <dgm:pt modelId="{8DA421EA-7814-42DD-8CD1-733A6AC94ACD}" type="pres">
      <dgm:prSet presAssocID="{AB9DE194-CF00-4DF4-BE15-1DECA018122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70B84941-BAB3-4D94-924A-587334D2A2D9}" type="pres">
      <dgm:prSet presAssocID="{AB9DE194-CF00-4DF4-BE15-1DECA018122E}" presName="spaceRect" presStyleCnt="0"/>
      <dgm:spPr/>
    </dgm:pt>
    <dgm:pt modelId="{BAF1539B-BBA2-498F-B27C-BF4C9AA965D4}" type="pres">
      <dgm:prSet presAssocID="{AB9DE194-CF00-4DF4-BE15-1DECA018122E}" presName="textRect" presStyleLbl="revTx" presStyleIdx="6" presStyleCnt="7">
        <dgm:presLayoutVars>
          <dgm:chMax val="1"/>
          <dgm:chPref val="1"/>
        </dgm:presLayoutVars>
      </dgm:prSet>
      <dgm:spPr/>
    </dgm:pt>
  </dgm:ptLst>
  <dgm:cxnLst>
    <dgm:cxn modelId="{6C583101-392B-4AA4-AB0E-D176A704433A}" srcId="{B28C03C2-4B96-4AD6-89C4-49C5D8EC1195}" destId="{363A9D06-DF3A-4801-80FA-F113265BE07A}" srcOrd="2" destOrd="0" parTransId="{2879FE0F-8D35-44D0-8B8F-C402B628CF3B}" sibTransId="{20AB10F7-3A93-4BAB-8D0D-CCAF6710CA75}"/>
    <dgm:cxn modelId="{2DEEB437-66F2-4BF9-8651-F330EB5F87C8}" type="presOf" srcId="{AB9DE194-CF00-4DF4-BE15-1DECA018122E}" destId="{BAF1539B-BBA2-498F-B27C-BF4C9AA965D4}" srcOrd="0" destOrd="0" presId="urn:microsoft.com/office/officeart/2018/5/layout/IconCircleLabelList"/>
    <dgm:cxn modelId="{BC70CB39-92F7-41AE-86D9-2E0F9ACAE664}" srcId="{B28C03C2-4B96-4AD6-89C4-49C5D8EC1195}" destId="{EA7248DE-6917-4A07-98DA-A51A4FDDEC99}" srcOrd="1" destOrd="0" parTransId="{B665FB8B-9D6C-409C-8042-20E318CAEC5F}" sibTransId="{6AB5CC58-6841-4A75-9158-9927F8E9B13E}"/>
    <dgm:cxn modelId="{B3CC203C-2829-44E7-9B2C-BE39E8060C5C}" type="presOf" srcId="{B28C03C2-4B96-4AD6-89C4-49C5D8EC1195}" destId="{C5A9AFBC-3595-4678-AC48-87BC39EEB002}" srcOrd="0" destOrd="0" presId="urn:microsoft.com/office/officeart/2018/5/layout/IconCircleLabelList"/>
    <dgm:cxn modelId="{D059E647-C757-416D-80FB-28643D82E936}" type="presOf" srcId="{EA7248DE-6917-4A07-98DA-A51A4FDDEC99}" destId="{823A0BB1-82B7-4188-A2D4-3ABBBB1DD22C}" srcOrd="0" destOrd="0" presId="urn:microsoft.com/office/officeart/2018/5/layout/IconCircleLabelList"/>
    <dgm:cxn modelId="{5EBF419C-1253-424A-A017-3674DC2C6932}" srcId="{B28C03C2-4B96-4AD6-89C4-49C5D8EC1195}" destId="{AFD4DE20-10DA-49B5-B7F1-0D04904A2E61}" srcOrd="4" destOrd="0" parTransId="{1CED1895-E908-4646-874D-CFE7F613F10A}" sibTransId="{EC2F7FFB-D3D8-4BE6-AB13-741DF7E02A89}"/>
    <dgm:cxn modelId="{3C5AEE9E-B198-415E-AD2F-CB3AFA5856B6}" type="presOf" srcId="{B611A058-DE10-4F31-B104-3BED4DBEAE3E}" destId="{1A48B0BC-1FEE-4729-9C48-816B865364ED}" srcOrd="0" destOrd="0" presId="urn:microsoft.com/office/officeart/2018/5/layout/IconCircleLabelList"/>
    <dgm:cxn modelId="{207535A1-1B53-4E9C-BCA0-123F5D36700A}" srcId="{B28C03C2-4B96-4AD6-89C4-49C5D8EC1195}" destId="{17864360-5FF5-4CDA-8900-071D6910B933}" srcOrd="5" destOrd="0" parTransId="{4DA14CB9-7189-47E0-A4E1-47E243621442}" sibTransId="{9497A350-425E-4BE0-AF39-ECC79C6D8842}"/>
    <dgm:cxn modelId="{A64AB1A9-A7B5-431A-8086-E4653A7D74C8}" type="presOf" srcId="{17864360-5FF5-4CDA-8900-071D6910B933}" destId="{547E5A8F-7EAE-4B8D-BE1A-667CB438E70D}" srcOrd="0" destOrd="0" presId="urn:microsoft.com/office/officeart/2018/5/layout/IconCircleLabelList"/>
    <dgm:cxn modelId="{D18FD4AD-AD52-4815-B2E9-6D922893EF1F}" srcId="{B28C03C2-4B96-4AD6-89C4-49C5D8EC1195}" destId="{5F782CFC-7C06-47D5-9075-FB1939150236}" srcOrd="0" destOrd="0" parTransId="{CC5B7E0F-8A3D-4F09-A27F-E5802706135F}" sibTransId="{AB3BCB7E-B4A0-4B2D-A1CD-28683DD9BA04}"/>
    <dgm:cxn modelId="{7994D5B7-6A36-4E15-97DC-D415BF010572}" srcId="{B28C03C2-4B96-4AD6-89C4-49C5D8EC1195}" destId="{B611A058-DE10-4F31-B104-3BED4DBEAE3E}" srcOrd="3" destOrd="0" parTransId="{91D9C525-5BE2-430A-9483-FB91032F5C58}" sibTransId="{764B5146-0637-4954-ADF1-8DC69DA9A5DB}"/>
    <dgm:cxn modelId="{173A7ACC-B547-448D-A32C-39AB472DC91B}" type="presOf" srcId="{AFD4DE20-10DA-49B5-B7F1-0D04904A2E61}" destId="{166D2FE4-FE61-45DB-9665-B92C2B6090AB}" srcOrd="0" destOrd="0" presId="urn:microsoft.com/office/officeart/2018/5/layout/IconCircleLabelList"/>
    <dgm:cxn modelId="{B86281D3-5BBA-488E-8215-771BB6029728}" srcId="{B28C03C2-4B96-4AD6-89C4-49C5D8EC1195}" destId="{AB9DE194-CF00-4DF4-BE15-1DECA018122E}" srcOrd="6" destOrd="0" parTransId="{B201D661-C8DF-4617-91A2-B91FE2D9553D}" sibTransId="{1B235466-15F2-4032-BB5C-C6BD00DF5E0D}"/>
    <dgm:cxn modelId="{49C8A2DA-60A2-4AD0-8B6D-441D7DC3619E}" type="presOf" srcId="{5F782CFC-7C06-47D5-9075-FB1939150236}" destId="{6BC5923D-466C-4591-A9FC-AE9407D2A545}" srcOrd="0" destOrd="0" presId="urn:microsoft.com/office/officeart/2018/5/layout/IconCircleLabelList"/>
    <dgm:cxn modelId="{6711E2DB-36F8-4769-BDF1-9A05378D88DD}" type="presOf" srcId="{363A9D06-DF3A-4801-80FA-F113265BE07A}" destId="{8B75BCA2-A5F3-4C45-931F-436972B9AFA1}" srcOrd="0" destOrd="0" presId="urn:microsoft.com/office/officeart/2018/5/layout/IconCircleLabelList"/>
    <dgm:cxn modelId="{FAFE9165-8F9A-48E1-98E3-8D517679DC1A}" type="presParOf" srcId="{C5A9AFBC-3595-4678-AC48-87BC39EEB002}" destId="{74E31931-AAE6-40BB-86C3-2EFB7DBA4430}" srcOrd="0" destOrd="0" presId="urn:microsoft.com/office/officeart/2018/5/layout/IconCircleLabelList"/>
    <dgm:cxn modelId="{3E71986D-8468-4D82-8C52-4FE3115E6A3C}" type="presParOf" srcId="{74E31931-AAE6-40BB-86C3-2EFB7DBA4430}" destId="{0A6F249B-87DA-4E5D-9604-F7CE6DD89DEE}" srcOrd="0" destOrd="0" presId="urn:microsoft.com/office/officeart/2018/5/layout/IconCircleLabelList"/>
    <dgm:cxn modelId="{7FE35F84-B856-4779-BE97-8148D9961C74}" type="presParOf" srcId="{74E31931-AAE6-40BB-86C3-2EFB7DBA4430}" destId="{0EEB0535-4D46-4474-B8CA-9BE25357A970}" srcOrd="1" destOrd="0" presId="urn:microsoft.com/office/officeart/2018/5/layout/IconCircleLabelList"/>
    <dgm:cxn modelId="{1F3377E2-AF6E-48EA-8A41-6A25075D6F4D}" type="presParOf" srcId="{74E31931-AAE6-40BB-86C3-2EFB7DBA4430}" destId="{BBCB03AD-F087-49F8-A216-384DEF2ABCE2}" srcOrd="2" destOrd="0" presId="urn:microsoft.com/office/officeart/2018/5/layout/IconCircleLabelList"/>
    <dgm:cxn modelId="{888822FF-A747-43A1-97CE-77945ED80B1C}" type="presParOf" srcId="{74E31931-AAE6-40BB-86C3-2EFB7DBA4430}" destId="{6BC5923D-466C-4591-A9FC-AE9407D2A545}" srcOrd="3" destOrd="0" presId="urn:microsoft.com/office/officeart/2018/5/layout/IconCircleLabelList"/>
    <dgm:cxn modelId="{D0C1CF02-FFF4-4746-9314-2DE1246D0546}" type="presParOf" srcId="{C5A9AFBC-3595-4678-AC48-87BC39EEB002}" destId="{D778F82F-207C-4631-B407-F015C66220B4}" srcOrd="1" destOrd="0" presId="urn:microsoft.com/office/officeart/2018/5/layout/IconCircleLabelList"/>
    <dgm:cxn modelId="{014F7C69-089C-4311-A191-4B35E3262BAB}" type="presParOf" srcId="{C5A9AFBC-3595-4678-AC48-87BC39EEB002}" destId="{F9A469D8-B29F-4252-9940-B59040490DB3}" srcOrd="2" destOrd="0" presId="urn:microsoft.com/office/officeart/2018/5/layout/IconCircleLabelList"/>
    <dgm:cxn modelId="{ABC94E8D-B967-4A5D-8DC4-4334BC4C1BD8}" type="presParOf" srcId="{F9A469D8-B29F-4252-9940-B59040490DB3}" destId="{B88639D6-7B08-4CC2-83DE-04A4B1F97E58}" srcOrd="0" destOrd="0" presId="urn:microsoft.com/office/officeart/2018/5/layout/IconCircleLabelList"/>
    <dgm:cxn modelId="{A80571B6-B0DA-40FB-8FC1-8E64180182C4}" type="presParOf" srcId="{F9A469D8-B29F-4252-9940-B59040490DB3}" destId="{763B574D-3575-453B-9F05-9619B59EB6A1}" srcOrd="1" destOrd="0" presId="urn:microsoft.com/office/officeart/2018/5/layout/IconCircleLabelList"/>
    <dgm:cxn modelId="{F60B5A0B-0789-42D3-A913-D9A47B9C99E5}" type="presParOf" srcId="{F9A469D8-B29F-4252-9940-B59040490DB3}" destId="{2F748330-535F-4494-A8EA-C28498C5956B}" srcOrd="2" destOrd="0" presId="urn:microsoft.com/office/officeart/2018/5/layout/IconCircleLabelList"/>
    <dgm:cxn modelId="{466B58FB-3EF8-471E-A03E-73C135DCBAE6}" type="presParOf" srcId="{F9A469D8-B29F-4252-9940-B59040490DB3}" destId="{823A0BB1-82B7-4188-A2D4-3ABBBB1DD22C}" srcOrd="3" destOrd="0" presId="urn:microsoft.com/office/officeart/2018/5/layout/IconCircleLabelList"/>
    <dgm:cxn modelId="{DA823B21-9C0D-4C7E-8877-21705C238A8E}" type="presParOf" srcId="{C5A9AFBC-3595-4678-AC48-87BC39EEB002}" destId="{0EC88EE4-3A88-454D-B00E-C48964CA0AD6}" srcOrd="3" destOrd="0" presId="urn:microsoft.com/office/officeart/2018/5/layout/IconCircleLabelList"/>
    <dgm:cxn modelId="{3D153E71-25A7-497F-998D-1A50CA0CAFAE}" type="presParOf" srcId="{C5A9AFBC-3595-4678-AC48-87BC39EEB002}" destId="{7F26C705-864F-478E-AE3D-FB5A5934A6E9}" srcOrd="4" destOrd="0" presId="urn:microsoft.com/office/officeart/2018/5/layout/IconCircleLabelList"/>
    <dgm:cxn modelId="{E16BD6D8-3BC4-4F83-84EC-4C26DF35AE03}" type="presParOf" srcId="{7F26C705-864F-478E-AE3D-FB5A5934A6E9}" destId="{1D2B9E92-D0E6-4698-80C1-92B8C4A95838}" srcOrd="0" destOrd="0" presId="urn:microsoft.com/office/officeart/2018/5/layout/IconCircleLabelList"/>
    <dgm:cxn modelId="{4538B568-66C3-49F1-AA6C-E8BF7BF6C046}" type="presParOf" srcId="{7F26C705-864F-478E-AE3D-FB5A5934A6E9}" destId="{2F667E33-0080-4991-9B2A-DDF293BD4399}" srcOrd="1" destOrd="0" presId="urn:microsoft.com/office/officeart/2018/5/layout/IconCircleLabelList"/>
    <dgm:cxn modelId="{491C49F2-BAE1-4869-95D2-32574AD25DD1}" type="presParOf" srcId="{7F26C705-864F-478E-AE3D-FB5A5934A6E9}" destId="{B7B9B207-724B-4D7E-A1AF-3CA07FDF73F0}" srcOrd="2" destOrd="0" presId="urn:microsoft.com/office/officeart/2018/5/layout/IconCircleLabelList"/>
    <dgm:cxn modelId="{8775DC8C-822C-4372-9A5F-53C976749E0D}" type="presParOf" srcId="{7F26C705-864F-478E-AE3D-FB5A5934A6E9}" destId="{8B75BCA2-A5F3-4C45-931F-436972B9AFA1}" srcOrd="3" destOrd="0" presId="urn:microsoft.com/office/officeart/2018/5/layout/IconCircleLabelList"/>
    <dgm:cxn modelId="{2587D28A-C307-4941-ACC9-216FB23D6BF9}" type="presParOf" srcId="{C5A9AFBC-3595-4678-AC48-87BC39EEB002}" destId="{52D5F709-535A-4C87-A436-CC6D70BEA49E}" srcOrd="5" destOrd="0" presId="urn:microsoft.com/office/officeart/2018/5/layout/IconCircleLabelList"/>
    <dgm:cxn modelId="{6E1979D3-6207-490A-88CA-DCF34071E4CC}" type="presParOf" srcId="{C5A9AFBC-3595-4678-AC48-87BC39EEB002}" destId="{B29EF343-8AB7-4A1B-AD18-220F6578D3A9}" srcOrd="6" destOrd="0" presId="urn:microsoft.com/office/officeart/2018/5/layout/IconCircleLabelList"/>
    <dgm:cxn modelId="{DF6E58CE-6FD7-4141-8465-51D0F82C0565}" type="presParOf" srcId="{B29EF343-8AB7-4A1B-AD18-220F6578D3A9}" destId="{97EE4FBD-D38C-407E-81F7-43F76756ED72}" srcOrd="0" destOrd="0" presId="urn:microsoft.com/office/officeart/2018/5/layout/IconCircleLabelList"/>
    <dgm:cxn modelId="{22AD2683-33AC-4506-937D-876D0FC2B21A}" type="presParOf" srcId="{B29EF343-8AB7-4A1B-AD18-220F6578D3A9}" destId="{BB800040-5081-431E-990F-E68310571920}" srcOrd="1" destOrd="0" presId="urn:microsoft.com/office/officeart/2018/5/layout/IconCircleLabelList"/>
    <dgm:cxn modelId="{B4E41163-AB19-4B82-A673-4ED528F1796D}" type="presParOf" srcId="{B29EF343-8AB7-4A1B-AD18-220F6578D3A9}" destId="{594CFDEF-5074-4083-A6FA-06351A263ADF}" srcOrd="2" destOrd="0" presId="urn:microsoft.com/office/officeart/2018/5/layout/IconCircleLabelList"/>
    <dgm:cxn modelId="{26DB3B5C-68AA-4ED4-AC87-918DDC84102F}" type="presParOf" srcId="{B29EF343-8AB7-4A1B-AD18-220F6578D3A9}" destId="{1A48B0BC-1FEE-4729-9C48-816B865364ED}" srcOrd="3" destOrd="0" presId="urn:microsoft.com/office/officeart/2018/5/layout/IconCircleLabelList"/>
    <dgm:cxn modelId="{FC80653E-8389-4339-8FE9-EFF602606EE3}" type="presParOf" srcId="{C5A9AFBC-3595-4678-AC48-87BC39EEB002}" destId="{37D36771-08B1-4D6C-94B3-4D5633F2F765}" srcOrd="7" destOrd="0" presId="urn:microsoft.com/office/officeart/2018/5/layout/IconCircleLabelList"/>
    <dgm:cxn modelId="{AD12BFB2-E9B7-4D5E-8536-F3F60E3A7AA5}" type="presParOf" srcId="{C5A9AFBC-3595-4678-AC48-87BC39EEB002}" destId="{1E2797B5-6146-415F-95F3-8E99E90D3E4B}" srcOrd="8" destOrd="0" presId="urn:microsoft.com/office/officeart/2018/5/layout/IconCircleLabelList"/>
    <dgm:cxn modelId="{445CC434-7511-4E49-B425-A1C4023A65A6}" type="presParOf" srcId="{1E2797B5-6146-415F-95F3-8E99E90D3E4B}" destId="{12B85C1F-0FEE-44BB-993F-773596FAE8A0}" srcOrd="0" destOrd="0" presId="urn:microsoft.com/office/officeart/2018/5/layout/IconCircleLabelList"/>
    <dgm:cxn modelId="{A4B59042-5E7F-4E26-B54A-C964858F366C}" type="presParOf" srcId="{1E2797B5-6146-415F-95F3-8E99E90D3E4B}" destId="{F3CD7AEA-960E-47A9-B9BE-458173B43E37}" srcOrd="1" destOrd="0" presId="urn:microsoft.com/office/officeart/2018/5/layout/IconCircleLabelList"/>
    <dgm:cxn modelId="{1B8C730B-EFEE-41E1-9C4C-5B7528647341}" type="presParOf" srcId="{1E2797B5-6146-415F-95F3-8E99E90D3E4B}" destId="{81455589-C3A4-4376-B409-2FD570D28DEC}" srcOrd="2" destOrd="0" presId="urn:microsoft.com/office/officeart/2018/5/layout/IconCircleLabelList"/>
    <dgm:cxn modelId="{E5D778A9-636B-4D32-B196-F40A1A5D6CE5}" type="presParOf" srcId="{1E2797B5-6146-415F-95F3-8E99E90D3E4B}" destId="{166D2FE4-FE61-45DB-9665-B92C2B6090AB}" srcOrd="3" destOrd="0" presId="urn:microsoft.com/office/officeart/2018/5/layout/IconCircleLabelList"/>
    <dgm:cxn modelId="{399D961E-5799-48EF-AD0F-DF2B61C2E24A}" type="presParOf" srcId="{C5A9AFBC-3595-4678-AC48-87BC39EEB002}" destId="{32B32E9A-9217-4005-955E-DC52D46F6DB4}" srcOrd="9" destOrd="0" presId="urn:microsoft.com/office/officeart/2018/5/layout/IconCircleLabelList"/>
    <dgm:cxn modelId="{70EB5933-A520-499B-956B-1ABFDAF4E544}" type="presParOf" srcId="{C5A9AFBC-3595-4678-AC48-87BC39EEB002}" destId="{AF40FAA6-3E09-4D36-B6AF-8D603D6F2E8B}" srcOrd="10" destOrd="0" presId="urn:microsoft.com/office/officeart/2018/5/layout/IconCircleLabelList"/>
    <dgm:cxn modelId="{624F0209-86B3-4232-8320-6F3DB2993ED3}" type="presParOf" srcId="{AF40FAA6-3E09-4D36-B6AF-8D603D6F2E8B}" destId="{C3C45E8D-FCC0-4832-877A-35BD1453140F}" srcOrd="0" destOrd="0" presId="urn:microsoft.com/office/officeart/2018/5/layout/IconCircleLabelList"/>
    <dgm:cxn modelId="{2D174E6C-67F3-4B52-92D6-EF9641C6F677}" type="presParOf" srcId="{AF40FAA6-3E09-4D36-B6AF-8D603D6F2E8B}" destId="{A38547C7-7100-4849-99EA-6C3C6629D689}" srcOrd="1" destOrd="0" presId="urn:microsoft.com/office/officeart/2018/5/layout/IconCircleLabelList"/>
    <dgm:cxn modelId="{2956A937-6FE9-41CB-B32B-92A44A32F2B5}" type="presParOf" srcId="{AF40FAA6-3E09-4D36-B6AF-8D603D6F2E8B}" destId="{461A5154-834D-4B1C-B0FC-8759F7D170AA}" srcOrd="2" destOrd="0" presId="urn:microsoft.com/office/officeart/2018/5/layout/IconCircleLabelList"/>
    <dgm:cxn modelId="{36687B7A-0582-47DF-A609-885EC2B45B0E}" type="presParOf" srcId="{AF40FAA6-3E09-4D36-B6AF-8D603D6F2E8B}" destId="{547E5A8F-7EAE-4B8D-BE1A-667CB438E70D}" srcOrd="3" destOrd="0" presId="urn:microsoft.com/office/officeart/2018/5/layout/IconCircleLabelList"/>
    <dgm:cxn modelId="{62EAAAED-88FA-442C-AE93-F501214EBB86}" type="presParOf" srcId="{C5A9AFBC-3595-4678-AC48-87BC39EEB002}" destId="{BDA43E7C-ABC6-483C-B6B2-1FB5A5EEE178}" srcOrd="11" destOrd="0" presId="urn:microsoft.com/office/officeart/2018/5/layout/IconCircleLabelList"/>
    <dgm:cxn modelId="{B5DCEC90-84D3-430E-97BC-1154980432B1}" type="presParOf" srcId="{C5A9AFBC-3595-4678-AC48-87BC39EEB002}" destId="{A65DA0FE-41EE-44FD-BF68-8126CE474211}" srcOrd="12" destOrd="0" presId="urn:microsoft.com/office/officeart/2018/5/layout/IconCircleLabelList"/>
    <dgm:cxn modelId="{3F1253F1-ECE3-4B0D-8B6B-64F7EB031D91}" type="presParOf" srcId="{A65DA0FE-41EE-44FD-BF68-8126CE474211}" destId="{949BB036-D704-4418-A1CA-4077B1B6758E}" srcOrd="0" destOrd="0" presId="urn:microsoft.com/office/officeart/2018/5/layout/IconCircleLabelList"/>
    <dgm:cxn modelId="{FA538299-FA55-4AF6-AA40-E21D3B9AAF61}" type="presParOf" srcId="{A65DA0FE-41EE-44FD-BF68-8126CE474211}" destId="{8DA421EA-7814-42DD-8CD1-733A6AC94ACD}" srcOrd="1" destOrd="0" presId="urn:microsoft.com/office/officeart/2018/5/layout/IconCircleLabelList"/>
    <dgm:cxn modelId="{A9491110-B876-47F3-A37E-9B62B7A564CE}" type="presParOf" srcId="{A65DA0FE-41EE-44FD-BF68-8126CE474211}" destId="{70B84941-BAB3-4D94-924A-587334D2A2D9}" srcOrd="2" destOrd="0" presId="urn:microsoft.com/office/officeart/2018/5/layout/IconCircleLabelList"/>
    <dgm:cxn modelId="{5F182391-5350-48A1-A0E0-A825682849BD}" type="presParOf" srcId="{A65DA0FE-41EE-44FD-BF68-8126CE474211}" destId="{BAF1539B-BBA2-498F-B27C-BF4C9AA965D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D477C5-B7FD-4567-B5C3-C2A1A19A597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1C2C3CB-DEFA-42A9-859B-6A7B5CDBF68A}">
      <dgm:prSet/>
      <dgm:spPr/>
      <dgm:t>
        <a:bodyPr/>
        <a:lstStyle/>
        <a:p>
          <a:r>
            <a:rPr lang="en-US" dirty="0"/>
            <a:t>More freedom to tailor course to the student’s pace</a:t>
          </a:r>
        </a:p>
      </dgm:t>
    </dgm:pt>
    <dgm:pt modelId="{432A238B-5817-4D45-8A96-5A26905C0143}" type="parTrans" cxnId="{0A619988-5E50-4270-AC31-B1537E1FB4B1}">
      <dgm:prSet/>
      <dgm:spPr/>
      <dgm:t>
        <a:bodyPr/>
        <a:lstStyle/>
        <a:p>
          <a:endParaRPr lang="en-US"/>
        </a:p>
      </dgm:t>
    </dgm:pt>
    <dgm:pt modelId="{B0869FE2-61AB-4071-9FD6-F5F48D7F16AD}" type="sibTrans" cxnId="{0A619988-5E50-4270-AC31-B1537E1FB4B1}">
      <dgm:prSet/>
      <dgm:spPr/>
      <dgm:t>
        <a:bodyPr/>
        <a:lstStyle/>
        <a:p>
          <a:endParaRPr lang="en-US"/>
        </a:p>
      </dgm:t>
    </dgm:pt>
    <dgm:pt modelId="{E284D9BB-12D6-4B0C-9892-1F3CE9782CA5}">
      <dgm:prSet/>
      <dgm:spPr/>
      <dgm:t>
        <a:bodyPr/>
        <a:lstStyle/>
        <a:p>
          <a:r>
            <a:rPr lang="en-US" dirty="0"/>
            <a:t>Focus on skills attainment, not units</a:t>
          </a:r>
        </a:p>
      </dgm:t>
    </dgm:pt>
    <dgm:pt modelId="{93F690B1-FF39-473B-BD15-D36A19EA00D2}" type="parTrans" cxnId="{4E9D28A3-5904-422D-9856-FDBB19DAE905}">
      <dgm:prSet/>
      <dgm:spPr/>
      <dgm:t>
        <a:bodyPr/>
        <a:lstStyle/>
        <a:p>
          <a:endParaRPr lang="en-US"/>
        </a:p>
      </dgm:t>
    </dgm:pt>
    <dgm:pt modelId="{35F216DB-07E6-4AC9-BCD5-5228D5B81CCD}" type="sibTrans" cxnId="{4E9D28A3-5904-422D-9856-FDBB19DAE905}">
      <dgm:prSet/>
      <dgm:spPr/>
      <dgm:t>
        <a:bodyPr/>
        <a:lstStyle/>
        <a:p>
          <a:endParaRPr lang="en-US"/>
        </a:p>
      </dgm:t>
    </dgm:pt>
    <dgm:pt modelId="{929AD46B-912D-4AB1-9C1A-D656078BCDFC}">
      <dgm:prSet/>
      <dgm:spPr/>
      <dgm:t>
        <a:bodyPr/>
        <a:lstStyle/>
        <a:p>
          <a:r>
            <a:rPr lang="en-US" dirty="0"/>
            <a:t>Courses have immediate impact on students’ lives and communities</a:t>
          </a:r>
        </a:p>
      </dgm:t>
    </dgm:pt>
    <dgm:pt modelId="{D2F1AFD9-66C6-4D17-8BDB-26C135D5D33A}" type="parTrans" cxnId="{6E13A9BB-D8C3-4D0A-8E88-0B6940B84874}">
      <dgm:prSet/>
      <dgm:spPr/>
      <dgm:t>
        <a:bodyPr/>
        <a:lstStyle/>
        <a:p>
          <a:endParaRPr lang="en-US"/>
        </a:p>
      </dgm:t>
    </dgm:pt>
    <dgm:pt modelId="{F44DB1A6-1A15-42A5-ABAE-4995017ED46E}" type="sibTrans" cxnId="{6E13A9BB-D8C3-4D0A-8E88-0B6940B84874}">
      <dgm:prSet/>
      <dgm:spPr/>
      <dgm:t>
        <a:bodyPr/>
        <a:lstStyle/>
        <a:p>
          <a:endParaRPr lang="en-US"/>
        </a:p>
      </dgm:t>
    </dgm:pt>
    <dgm:pt modelId="{47F6C74C-D305-42B9-BF6B-A398D4AA6257}">
      <dgm:prSet/>
      <dgm:spPr/>
      <dgm:t>
        <a:bodyPr/>
        <a:lstStyle/>
        <a:p>
          <a:r>
            <a:rPr lang="en-US" dirty="0"/>
            <a:t>Lower stress environment</a:t>
          </a:r>
        </a:p>
      </dgm:t>
    </dgm:pt>
    <dgm:pt modelId="{EE1CC255-4C88-48E7-A22A-F3B21B8983B1}" type="parTrans" cxnId="{5DB398B1-28E9-41B6-9E12-A59A8B962787}">
      <dgm:prSet/>
      <dgm:spPr/>
      <dgm:t>
        <a:bodyPr/>
        <a:lstStyle/>
        <a:p>
          <a:endParaRPr lang="en-US"/>
        </a:p>
      </dgm:t>
    </dgm:pt>
    <dgm:pt modelId="{5C5753B9-FB60-41FD-ACCD-808F1E8AF27E}" type="sibTrans" cxnId="{5DB398B1-28E9-41B6-9E12-A59A8B962787}">
      <dgm:prSet/>
      <dgm:spPr/>
      <dgm:t>
        <a:bodyPr/>
        <a:lstStyle/>
        <a:p>
          <a:endParaRPr lang="en-US"/>
        </a:p>
      </dgm:t>
    </dgm:pt>
    <dgm:pt modelId="{91D1FF80-14C4-4B34-AF1F-A65EDB21AB73}">
      <dgm:prSet/>
      <dgm:spPr/>
      <dgm:t>
        <a:bodyPr/>
        <a:lstStyle/>
        <a:p>
          <a:r>
            <a:rPr lang="en-US" dirty="0"/>
            <a:t>Opportunity for students to repeat a course, practice skills, and become more proficient.</a:t>
          </a:r>
        </a:p>
      </dgm:t>
    </dgm:pt>
    <dgm:pt modelId="{81AE159C-D33C-4199-9C09-F34F8DD24CCA}" type="parTrans" cxnId="{C2D2F0AE-AB60-44D9-A3EC-B12992DD4B08}">
      <dgm:prSet/>
      <dgm:spPr/>
      <dgm:t>
        <a:bodyPr/>
        <a:lstStyle/>
        <a:p>
          <a:endParaRPr lang="en-US"/>
        </a:p>
      </dgm:t>
    </dgm:pt>
    <dgm:pt modelId="{98A472D2-CA2A-45BE-8D2A-C3BE53B8673C}" type="sibTrans" cxnId="{C2D2F0AE-AB60-44D9-A3EC-B12992DD4B08}">
      <dgm:prSet/>
      <dgm:spPr/>
      <dgm:t>
        <a:bodyPr/>
        <a:lstStyle/>
        <a:p>
          <a:endParaRPr lang="en-US"/>
        </a:p>
      </dgm:t>
    </dgm:pt>
    <dgm:pt modelId="{AB74D06D-948F-4DC2-A58E-A79BA29B57D7}" type="pres">
      <dgm:prSet presAssocID="{69D477C5-B7FD-4567-B5C3-C2A1A19A5975}" presName="linear" presStyleCnt="0">
        <dgm:presLayoutVars>
          <dgm:animLvl val="lvl"/>
          <dgm:resizeHandles val="exact"/>
        </dgm:presLayoutVars>
      </dgm:prSet>
      <dgm:spPr/>
    </dgm:pt>
    <dgm:pt modelId="{C5940ABD-0F8A-4D36-8C3B-696D76B14D1D}" type="pres">
      <dgm:prSet presAssocID="{E1C2C3CB-DEFA-42A9-859B-6A7B5CDBF68A}" presName="parentText" presStyleLbl="node1" presStyleIdx="0" presStyleCnt="5">
        <dgm:presLayoutVars>
          <dgm:chMax val="0"/>
          <dgm:bulletEnabled val="1"/>
        </dgm:presLayoutVars>
      </dgm:prSet>
      <dgm:spPr/>
    </dgm:pt>
    <dgm:pt modelId="{1AF770B8-B6FC-4A80-8299-678CFCB28422}" type="pres">
      <dgm:prSet presAssocID="{B0869FE2-61AB-4071-9FD6-F5F48D7F16AD}" presName="spacer" presStyleCnt="0"/>
      <dgm:spPr/>
    </dgm:pt>
    <dgm:pt modelId="{51264739-F96E-4577-AE53-5F1AAF22413B}" type="pres">
      <dgm:prSet presAssocID="{E284D9BB-12D6-4B0C-9892-1F3CE9782CA5}" presName="parentText" presStyleLbl="node1" presStyleIdx="1" presStyleCnt="5">
        <dgm:presLayoutVars>
          <dgm:chMax val="0"/>
          <dgm:bulletEnabled val="1"/>
        </dgm:presLayoutVars>
      </dgm:prSet>
      <dgm:spPr/>
    </dgm:pt>
    <dgm:pt modelId="{91D46D3E-F37C-43DE-9D73-9A09B12A05B0}" type="pres">
      <dgm:prSet presAssocID="{35F216DB-07E6-4AC9-BCD5-5228D5B81CCD}" presName="spacer" presStyleCnt="0"/>
      <dgm:spPr/>
    </dgm:pt>
    <dgm:pt modelId="{A4B2C762-768C-4935-BEAF-75A1EFE02293}" type="pres">
      <dgm:prSet presAssocID="{929AD46B-912D-4AB1-9C1A-D656078BCDFC}" presName="parentText" presStyleLbl="node1" presStyleIdx="2" presStyleCnt="5">
        <dgm:presLayoutVars>
          <dgm:chMax val="0"/>
          <dgm:bulletEnabled val="1"/>
        </dgm:presLayoutVars>
      </dgm:prSet>
      <dgm:spPr/>
    </dgm:pt>
    <dgm:pt modelId="{B9C1CEBB-3A29-4DC4-B361-E9D51C55FFDB}" type="pres">
      <dgm:prSet presAssocID="{F44DB1A6-1A15-42A5-ABAE-4995017ED46E}" presName="spacer" presStyleCnt="0"/>
      <dgm:spPr/>
    </dgm:pt>
    <dgm:pt modelId="{9BB98BF4-BF70-4FE0-8E46-C45701EDBDFB}" type="pres">
      <dgm:prSet presAssocID="{47F6C74C-D305-42B9-BF6B-A398D4AA6257}" presName="parentText" presStyleLbl="node1" presStyleIdx="3" presStyleCnt="5">
        <dgm:presLayoutVars>
          <dgm:chMax val="0"/>
          <dgm:bulletEnabled val="1"/>
        </dgm:presLayoutVars>
      </dgm:prSet>
      <dgm:spPr/>
    </dgm:pt>
    <dgm:pt modelId="{E5A7F18B-0A81-42F4-86D3-B2AA0DB19DF5}" type="pres">
      <dgm:prSet presAssocID="{5C5753B9-FB60-41FD-ACCD-808F1E8AF27E}" presName="spacer" presStyleCnt="0"/>
      <dgm:spPr/>
    </dgm:pt>
    <dgm:pt modelId="{D30351B0-CF51-4132-AAFB-959AC5E7E642}" type="pres">
      <dgm:prSet presAssocID="{91D1FF80-14C4-4B34-AF1F-A65EDB21AB73}" presName="parentText" presStyleLbl="node1" presStyleIdx="4" presStyleCnt="5">
        <dgm:presLayoutVars>
          <dgm:chMax val="0"/>
          <dgm:bulletEnabled val="1"/>
        </dgm:presLayoutVars>
      </dgm:prSet>
      <dgm:spPr/>
    </dgm:pt>
  </dgm:ptLst>
  <dgm:cxnLst>
    <dgm:cxn modelId="{94661D05-FC36-4CBC-BE87-16F488479CB8}" type="presOf" srcId="{E284D9BB-12D6-4B0C-9892-1F3CE9782CA5}" destId="{51264739-F96E-4577-AE53-5F1AAF22413B}" srcOrd="0" destOrd="0" presId="urn:microsoft.com/office/officeart/2005/8/layout/vList2"/>
    <dgm:cxn modelId="{E3780640-CB4D-4050-8EF6-BD54EFEFAE89}" type="presOf" srcId="{47F6C74C-D305-42B9-BF6B-A398D4AA6257}" destId="{9BB98BF4-BF70-4FE0-8E46-C45701EDBDFB}" srcOrd="0" destOrd="0" presId="urn:microsoft.com/office/officeart/2005/8/layout/vList2"/>
    <dgm:cxn modelId="{0A619988-5E50-4270-AC31-B1537E1FB4B1}" srcId="{69D477C5-B7FD-4567-B5C3-C2A1A19A5975}" destId="{E1C2C3CB-DEFA-42A9-859B-6A7B5CDBF68A}" srcOrd="0" destOrd="0" parTransId="{432A238B-5817-4D45-8A96-5A26905C0143}" sibTransId="{B0869FE2-61AB-4071-9FD6-F5F48D7F16AD}"/>
    <dgm:cxn modelId="{E47DD58E-456A-4C0A-AB42-C6936B4D1B27}" type="presOf" srcId="{929AD46B-912D-4AB1-9C1A-D656078BCDFC}" destId="{A4B2C762-768C-4935-BEAF-75A1EFE02293}" srcOrd="0" destOrd="0" presId="urn:microsoft.com/office/officeart/2005/8/layout/vList2"/>
    <dgm:cxn modelId="{6CDBC992-B1E8-434F-AA47-2BCADCB6B24D}" type="presOf" srcId="{E1C2C3CB-DEFA-42A9-859B-6A7B5CDBF68A}" destId="{C5940ABD-0F8A-4D36-8C3B-696D76B14D1D}" srcOrd="0" destOrd="0" presId="urn:microsoft.com/office/officeart/2005/8/layout/vList2"/>
    <dgm:cxn modelId="{4E9D28A3-5904-422D-9856-FDBB19DAE905}" srcId="{69D477C5-B7FD-4567-B5C3-C2A1A19A5975}" destId="{E284D9BB-12D6-4B0C-9892-1F3CE9782CA5}" srcOrd="1" destOrd="0" parTransId="{93F690B1-FF39-473B-BD15-D36A19EA00D2}" sibTransId="{35F216DB-07E6-4AC9-BCD5-5228D5B81CCD}"/>
    <dgm:cxn modelId="{C2D2F0AE-AB60-44D9-A3EC-B12992DD4B08}" srcId="{69D477C5-B7FD-4567-B5C3-C2A1A19A5975}" destId="{91D1FF80-14C4-4B34-AF1F-A65EDB21AB73}" srcOrd="4" destOrd="0" parTransId="{81AE159C-D33C-4199-9C09-F34F8DD24CCA}" sibTransId="{98A472D2-CA2A-45BE-8D2A-C3BE53B8673C}"/>
    <dgm:cxn modelId="{5DB398B1-28E9-41B6-9E12-A59A8B962787}" srcId="{69D477C5-B7FD-4567-B5C3-C2A1A19A5975}" destId="{47F6C74C-D305-42B9-BF6B-A398D4AA6257}" srcOrd="3" destOrd="0" parTransId="{EE1CC255-4C88-48E7-A22A-F3B21B8983B1}" sibTransId="{5C5753B9-FB60-41FD-ACCD-808F1E8AF27E}"/>
    <dgm:cxn modelId="{60960FB2-D698-45C1-8BA4-69E9B18531DA}" type="presOf" srcId="{91D1FF80-14C4-4B34-AF1F-A65EDB21AB73}" destId="{D30351B0-CF51-4132-AAFB-959AC5E7E642}" srcOrd="0" destOrd="0" presId="urn:microsoft.com/office/officeart/2005/8/layout/vList2"/>
    <dgm:cxn modelId="{6E13A9BB-D8C3-4D0A-8E88-0B6940B84874}" srcId="{69D477C5-B7FD-4567-B5C3-C2A1A19A5975}" destId="{929AD46B-912D-4AB1-9C1A-D656078BCDFC}" srcOrd="2" destOrd="0" parTransId="{D2F1AFD9-66C6-4D17-8BDB-26C135D5D33A}" sibTransId="{F44DB1A6-1A15-42A5-ABAE-4995017ED46E}"/>
    <dgm:cxn modelId="{4F5F2BBD-1902-4748-AB46-A64CBAC7C017}" type="presOf" srcId="{69D477C5-B7FD-4567-B5C3-C2A1A19A5975}" destId="{AB74D06D-948F-4DC2-A58E-A79BA29B57D7}" srcOrd="0" destOrd="0" presId="urn:microsoft.com/office/officeart/2005/8/layout/vList2"/>
    <dgm:cxn modelId="{36A6D6B8-506F-4DA2-8A87-C3382F7B744F}" type="presParOf" srcId="{AB74D06D-948F-4DC2-A58E-A79BA29B57D7}" destId="{C5940ABD-0F8A-4D36-8C3B-696D76B14D1D}" srcOrd="0" destOrd="0" presId="urn:microsoft.com/office/officeart/2005/8/layout/vList2"/>
    <dgm:cxn modelId="{62571809-018F-4F8A-9DE6-21E587438716}" type="presParOf" srcId="{AB74D06D-948F-4DC2-A58E-A79BA29B57D7}" destId="{1AF770B8-B6FC-4A80-8299-678CFCB28422}" srcOrd="1" destOrd="0" presId="urn:microsoft.com/office/officeart/2005/8/layout/vList2"/>
    <dgm:cxn modelId="{B442888F-E3B9-49F9-A390-B16E30C784D9}" type="presParOf" srcId="{AB74D06D-948F-4DC2-A58E-A79BA29B57D7}" destId="{51264739-F96E-4577-AE53-5F1AAF22413B}" srcOrd="2" destOrd="0" presId="urn:microsoft.com/office/officeart/2005/8/layout/vList2"/>
    <dgm:cxn modelId="{D49EED4B-3061-4A84-AD08-EAA1C3A14BF7}" type="presParOf" srcId="{AB74D06D-948F-4DC2-A58E-A79BA29B57D7}" destId="{91D46D3E-F37C-43DE-9D73-9A09B12A05B0}" srcOrd="3" destOrd="0" presId="urn:microsoft.com/office/officeart/2005/8/layout/vList2"/>
    <dgm:cxn modelId="{9411F052-83B7-4D5C-B876-50A6243A5DFC}" type="presParOf" srcId="{AB74D06D-948F-4DC2-A58E-A79BA29B57D7}" destId="{A4B2C762-768C-4935-BEAF-75A1EFE02293}" srcOrd="4" destOrd="0" presId="urn:microsoft.com/office/officeart/2005/8/layout/vList2"/>
    <dgm:cxn modelId="{873B16FA-11FC-462B-942F-49F8763B1075}" type="presParOf" srcId="{AB74D06D-948F-4DC2-A58E-A79BA29B57D7}" destId="{B9C1CEBB-3A29-4DC4-B361-E9D51C55FFDB}" srcOrd="5" destOrd="0" presId="urn:microsoft.com/office/officeart/2005/8/layout/vList2"/>
    <dgm:cxn modelId="{D7831619-845C-4658-A9AE-0BAF803DF893}" type="presParOf" srcId="{AB74D06D-948F-4DC2-A58E-A79BA29B57D7}" destId="{9BB98BF4-BF70-4FE0-8E46-C45701EDBDFB}" srcOrd="6" destOrd="0" presId="urn:microsoft.com/office/officeart/2005/8/layout/vList2"/>
    <dgm:cxn modelId="{E1FB065E-6A40-443C-9DBA-398E0F971C40}" type="presParOf" srcId="{AB74D06D-948F-4DC2-A58E-A79BA29B57D7}" destId="{E5A7F18B-0A81-42F4-86D3-B2AA0DB19DF5}" srcOrd="7" destOrd="0" presId="urn:microsoft.com/office/officeart/2005/8/layout/vList2"/>
    <dgm:cxn modelId="{2FA5D6F5-9AEF-4314-A45D-A5E7A0919E5C}" type="presParOf" srcId="{AB74D06D-948F-4DC2-A58E-A79BA29B57D7}" destId="{D30351B0-CF51-4132-AAFB-959AC5E7E6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23D748-8BAF-4A25-8967-8AEBAB8FCF1B}"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E7CAC31C-F22C-4A70-9243-CF9791D08FAB}">
      <dgm:prSet/>
      <dgm:spPr/>
      <dgm:t>
        <a:bodyPr/>
        <a:lstStyle/>
        <a:p>
          <a:r>
            <a:rPr lang="en-US" dirty="0"/>
            <a:t>Opens the equity door—provides access to underserved students</a:t>
          </a:r>
        </a:p>
      </dgm:t>
    </dgm:pt>
    <dgm:pt modelId="{5CD3940B-7547-44B0-B73A-8C7388DA4A91}" type="parTrans" cxnId="{8A7BA7E4-86B4-4652-A370-131B3867E722}">
      <dgm:prSet/>
      <dgm:spPr/>
      <dgm:t>
        <a:bodyPr/>
        <a:lstStyle/>
        <a:p>
          <a:endParaRPr lang="en-US"/>
        </a:p>
      </dgm:t>
    </dgm:pt>
    <dgm:pt modelId="{F28800C9-90E0-48C1-9702-02778AEF3C2A}" type="sibTrans" cxnId="{8A7BA7E4-86B4-4652-A370-131B3867E722}">
      <dgm:prSet/>
      <dgm:spPr/>
      <dgm:t>
        <a:bodyPr/>
        <a:lstStyle/>
        <a:p>
          <a:endParaRPr lang="en-US"/>
        </a:p>
      </dgm:t>
    </dgm:pt>
    <dgm:pt modelId="{F6A781DA-2E55-42D9-8DF1-8CDC72420867}">
      <dgm:prSet/>
      <dgm:spPr/>
      <dgm:t>
        <a:bodyPr/>
        <a:lstStyle/>
        <a:p>
          <a:r>
            <a:rPr lang="en-US" dirty="0"/>
            <a:t>Most noncredit students are our Disproportionately Impacted students </a:t>
          </a:r>
        </a:p>
      </dgm:t>
    </dgm:pt>
    <dgm:pt modelId="{93CF07BC-E645-48E6-A9AD-62FC7E7B21E1}" type="parTrans" cxnId="{45FC3303-D081-497D-A1D3-43D471D31D02}">
      <dgm:prSet/>
      <dgm:spPr/>
      <dgm:t>
        <a:bodyPr/>
        <a:lstStyle/>
        <a:p>
          <a:endParaRPr lang="en-US"/>
        </a:p>
      </dgm:t>
    </dgm:pt>
    <dgm:pt modelId="{38D7C16F-3F84-4CCE-9BA3-01C56393D98D}" type="sibTrans" cxnId="{45FC3303-D081-497D-A1D3-43D471D31D02}">
      <dgm:prSet/>
      <dgm:spPr/>
      <dgm:t>
        <a:bodyPr/>
        <a:lstStyle/>
        <a:p>
          <a:endParaRPr lang="en-US"/>
        </a:p>
      </dgm:t>
    </dgm:pt>
    <dgm:pt modelId="{AAF1B315-603A-4675-BDE8-9EB7CC3ECF71}">
      <dgm:prSet/>
      <dgm:spPr/>
      <dgm:t>
        <a:bodyPr/>
        <a:lstStyle/>
        <a:p>
          <a:r>
            <a:rPr lang="en-US" dirty="0"/>
            <a:t>Opportunity for students to start/prepare for a career path</a:t>
          </a:r>
        </a:p>
      </dgm:t>
    </dgm:pt>
    <dgm:pt modelId="{87580A19-6120-4D83-83AB-46ED5301DD14}" type="parTrans" cxnId="{8FDFEECC-9DC5-478B-B723-789FBE8535A3}">
      <dgm:prSet/>
      <dgm:spPr/>
      <dgm:t>
        <a:bodyPr/>
        <a:lstStyle/>
        <a:p>
          <a:endParaRPr lang="en-US"/>
        </a:p>
      </dgm:t>
    </dgm:pt>
    <dgm:pt modelId="{FD5A130F-3985-405C-8298-706C7AC08E1D}" type="sibTrans" cxnId="{8FDFEECC-9DC5-478B-B723-789FBE8535A3}">
      <dgm:prSet/>
      <dgm:spPr/>
      <dgm:t>
        <a:bodyPr/>
        <a:lstStyle/>
        <a:p>
          <a:endParaRPr lang="en-US"/>
        </a:p>
      </dgm:t>
    </dgm:pt>
    <dgm:pt modelId="{0CA1BF4E-8F1B-4AD9-A81D-7258DBEB03F9}">
      <dgm:prSet/>
      <dgm:spPr/>
      <dgm:t>
        <a:bodyPr/>
        <a:lstStyle/>
        <a:p>
          <a:r>
            <a:rPr lang="en-US" dirty="0"/>
            <a:t>Option for students needing review courses in math and English.</a:t>
          </a:r>
        </a:p>
      </dgm:t>
    </dgm:pt>
    <dgm:pt modelId="{081E843D-4A51-452F-98D7-DA80D98ADE62}" type="parTrans" cxnId="{4307D58B-AC3A-4CD9-957C-255B6721E366}">
      <dgm:prSet/>
      <dgm:spPr/>
      <dgm:t>
        <a:bodyPr/>
        <a:lstStyle/>
        <a:p>
          <a:endParaRPr lang="en-US"/>
        </a:p>
      </dgm:t>
    </dgm:pt>
    <dgm:pt modelId="{76653307-2367-42F8-9E2D-9C616AB6630B}" type="sibTrans" cxnId="{4307D58B-AC3A-4CD9-957C-255B6721E366}">
      <dgm:prSet/>
      <dgm:spPr/>
      <dgm:t>
        <a:bodyPr/>
        <a:lstStyle/>
        <a:p>
          <a:endParaRPr lang="en-US"/>
        </a:p>
      </dgm:t>
    </dgm:pt>
    <dgm:pt modelId="{45336EFE-A303-44DD-BE14-5C30D59E0775}" type="pres">
      <dgm:prSet presAssocID="{ED23D748-8BAF-4A25-8967-8AEBAB8FCF1B}" presName="matrix" presStyleCnt="0">
        <dgm:presLayoutVars>
          <dgm:chMax val="1"/>
          <dgm:dir/>
          <dgm:resizeHandles val="exact"/>
        </dgm:presLayoutVars>
      </dgm:prSet>
      <dgm:spPr/>
    </dgm:pt>
    <dgm:pt modelId="{C41C5362-1206-4660-830A-858FB704C99B}" type="pres">
      <dgm:prSet presAssocID="{ED23D748-8BAF-4A25-8967-8AEBAB8FCF1B}" presName="diamond" presStyleLbl="bgShp" presStyleIdx="0" presStyleCnt="1"/>
      <dgm:spPr/>
    </dgm:pt>
    <dgm:pt modelId="{E9CDA950-F66E-45E3-8FF0-D76FAE020B6A}" type="pres">
      <dgm:prSet presAssocID="{ED23D748-8BAF-4A25-8967-8AEBAB8FCF1B}" presName="quad1" presStyleLbl="node1" presStyleIdx="0" presStyleCnt="4">
        <dgm:presLayoutVars>
          <dgm:chMax val="0"/>
          <dgm:chPref val="0"/>
          <dgm:bulletEnabled val="1"/>
        </dgm:presLayoutVars>
      </dgm:prSet>
      <dgm:spPr/>
    </dgm:pt>
    <dgm:pt modelId="{70659DE6-6A87-41FC-934E-D9D0DFC07F0F}" type="pres">
      <dgm:prSet presAssocID="{ED23D748-8BAF-4A25-8967-8AEBAB8FCF1B}" presName="quad2" presStyleLbl="node1" presStyleIdx="1" presStyleCnt="4">
        <dgm:presLayoutVars>
          <dgm:chMax val="0"/>
          <dgm:chPref val="0"/>
          <dgm:bulletEnabled val="1"/>
        </dgm:presLayoutVars>
      </dgm:prSet>
      <dgm:spPr/>
    </dgm:pt>
    <dgm:pt modelId="{4D9BE0F5-76D8-44AE-8357-5F28671FD57F}" type="pres">
      <dgm:prSet presAssocID="{ED23D748-8BAF-4A25-8967-8AEBAB8FCF1B}" presName="quad3" presStyleLbl="node1" presStyleIdx="2" presStyleCnt="4">
        <dgm:presLayoutVars>
          <dgm:chMax val="0"/>
          <dgm:chPref val="0"/>
          <dgm:bulletEnabled val="1"/>
        </dgm:presLayoutVars>
      </dgm:prSet>
      <dgm:spPr/>
    </dgm:pt>
    <dgm:pt modelId="{F65B2FE8-FBF7-4898-B614-236241D8274F}" type="pres">
      <dgm:prSet presAssocID="{ED23D748-8BAF-4A25-8967-8AEBAB8FCF1B}" presName="quad4" presStyleLbl="node1" presStyleIdx="3" presStyleCnt="4">
        <dgm:presLayoutVars>
          <dgm:chMax val="0"/>
          <dgm:chPref val="0"/>
          <dgm:bulletEnabled val="1"/>
        </dgm:presLayoutVars>
      </dgm:prSet>
      <dgm:spPr/>
    </dgm:pt>
  </dgm:ptLst>
  <dgm:cxnLst>
    <dgm:cxn modelId="{45FC3303-D081-497D-A1D3-43D471D31D02}" srcId="{ED23D748-8BAF-4A25-8967-8AEBAB8FCF1B}" destId="{F6A781DA-2E55-42D9-8DF1-8CDC72420867}" srcOrd="1" destOrd="0" parTransId="{93CF07BC-E645-48E6-A9AD-62FC7E7B21E1}" sibTransId="{38D7C16F-3F84-4CCE-9BA3-01C56393D98D}"/>
    <dgm:cxn modelId="{4E481016-91D4-42E1-A821-70E5A16EF0AC}" type="presOf" srcId="{0CA1BF4E-8F1B-4AD9-A81D-7258DBEB03F9}" destId="{F65B2FE8-FBF7-4898-B614-236241D8274F}" srcOrd="0" destOrd="0" presId="urn:microsoft.com/office/officeart/2005/8/layout/matrix3"/>
    <dgm:cxn modelId="{E638C940-9E60-479E-AFAB-EE2CC0BB8283}" type="presOf" srcId="{AAF1B315-603A-4675-BDE8-9EB7CC3ECF71}" destId="{4D9BE0F5-76D8-44AE-8357-5F28671FD57F}" srcOrd="0" destOrd="0" presId="urn:microsoft.com/office/officeart/2005/8/layout/matrix3"/>
    <dgm:cxn modelId="{3B88CF42-59AA-439E-9460-3FD934FC5A3E}" type="presOf" srcId="{F6A781DA-2E55-42D9-8DF1-8CDC72420867}" destId="{70659DE6-6A87-41FC-934E-D9D0DFC07F0F}" srcOrd="0" destOrd="0" presId="urn:microsoft.com/office/officeart/2005/8/layout/matrix3"/>
    <dgm:cxn modelId="{2343E351-0D71-4118-B11B-5001B830434D}" type="presOf" srcId="{ED23D748-8BAF-4A25-8967-8AEBAB8FCF1B}" destId="{45336EFE-A303-44DD-BE14-5C30D59E0775}" srcOrd="0" destOrd="0" presId="urn:microsoft.com/office/officeart/2005/8/layout/matrix3"/>
    <dgm:cxn modelId="{4307D58B-AC3A-4CD9-957C-255B6721E366}" srcId="{ED23D748-8BAF-4A25-8967-8AEBAB8FCF1B}" destId="{0CA1BF4E-8F1B-4AD9-A81D-7258DBEB03F9}" srcOrd="3" destOrd="0" parTransId="{081E843D-4A51-452F-98D7-DA80D98ADE62}" sibTransId="{76653307-2367-42F8-9E2D-9C616AB6630B}"/>
    <dgm:cxn modelId="{3E32E39B-DABF-4778-B557-D1B14C7F3795}" type="presOf" srcId="{E7CAC31C-F22C-4A70-9243-CF9791D08FAB}" destId="{E9CDA950-F66E-45E3-8FF0-D76FAE020B6A}" srcOrd="0" destOrd="0" presId="urn:microsoft.com/office/officeart/2005/8/layout/matrix3"/>
    <dgm:cxn modelId="{8FDFEECC-9DC5-478B-B723-789FBE8535A3}" srcId="{ED23D748-8BAF-4A25-8967-8AEBAB8FCF1B}" destId="{AAF1B315-603A-4675-BDE8-9EB7CC3ECF71}" srcOrd="2" destOrd="0" parTransId="{87580A19-6120-4D83-83AB-46ED5301DD14}" sibTransId="{FD5A130F-3985-405C-8298-706C7AC08E1D}"/>
    <dgm:cxn modelId="{8A7BA7E4-86B4-4652-A370-131B3867E722}" srcId="{ED23D748-8BAF-4A25-8967-8AEBAB8FCF1B}" destId="{E7CAC31C-F22C-4A70-9243-CF9791D08FAB}" srcOrd="0" destOrd="0" parTransId="{5CD3940B-7547-44B0-B73A-8C7388DA4A91}" sibTransId="{F28800C9-90E0-48C1-9702-02778AEF3C2A}"/>
    <dgm:cxn modelId="{C3F2210E-616A-4A08-9327-4B61A9C7DC25}" type="presParOf" srcId="{45336EFE-A303-44DD-BE14-5C30D59E0775}" destId="{C41C5362-1206-4660-830A-858FB704C99B}" srcOrd="0" destOrd="0" presId="urn:microsoft.com/office/officeart/2005/8/layout/matrix3"/>
    <dgm:cxn modelId="{51BCB5CA-EC93-4EBE-93A8-894CF6B76256}" type="presParOf" srcId="{45336EFE-A303-44DD-BE14-5C30D59E0775}" destId="{E9CDA950-F66E-45E3-8FF0-D76FAE020B6A}" srcOrd="1" destOrd="0" presId="urn:microsoft.com/office/officeart/2005/8/layout/matrix3"/>
    <dgm:cxn modelId="{5BA22F71-93E6-4231-9D5E-0299A01C1CEB}" type="presParOf" srcId="{45336EFE-A303-44DD-BE14-5C30D59E0775}" destId="{70659DE6-6A87-41FC-934E-D9D0DFC07F0F}" srcOrd="2" destOrd="0" presId="urn:microsoft.com/office/officeart/2005/8/layout/matrix3"/>
    <dgm:cxn modelId="{79D085D0-C85E-4874-8B8A-94C5920339C9}" type="presParOf" srcId="{45336EFE-A303-44DD-BE14-5C30D59E0775}" destId="{4D9BE0F5-76D8-44AE-8357-5F28671FD57F}" srcOrd="3" destOrd="0" presId="urn:microsoft.com/office/officeart/2005/8/layout/matrix3"/>
    <dgm:cxn modelId="{0A356F9C-A2B8-46CB-903A-BC7D1D83B5A9}" type="presParOf" srcId="{45336EFE-A303-44DD-BE14-5C30D59E0775}" destId="{F65B2FE8-FBF7-4898-B614-236241D8274F}"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3AC27-D83D-4669-97A4-E6EF7A79E9DC}">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84485-F81F-4E75-9B48-1FCAD9482F8C}">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BB2BA-9810-45D9-8932-2EAAD2D2B9A7}">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Tuition is free - No financial aid necessary</a:t>
          </a:r>
        </a:p>
      </dsp:txBody>
      <dsp:txXfrm>
        <a:off x="937002" y="1903"/>
        <a:ext cx="5576601" cy="811257"/>
      </dsp:txXfrm>
    </dsp:sp>
    <dsp:sp modelId="{8678A638-76FA-4111-9E79-1ED59FE22AEC}">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3CB12-A44A-4142-B594-16D46F4A31CE}">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1BC056-0229-4A39-BF48-288F2289B9FF}">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Risk free – will not affect GPA</a:t>
          </a:r>
        </a:p>
      </dsp:txBody>
      <dsp:txXfrm>
        <a:off x="937002" y="1015975"/>
        <a:ext cx="5576601" cy="811257"/>
      </dsp:txXfrm>
    </dsp:sp>
    <dsp:sp modelId="{890C8DBA-8041-44DF-85A2-9907F3EA9957}">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4B4DE-1EF4-433C-A0E7-010BDA7F7F47}">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11653F-7BCB-4020-8F6A-E2DED325AD5A}">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Available for all students</a:t>
          </a:r>
        </a:p>
      </dsp:txBody>
      <dsp:txXfrm>
        <a:off x="937002" y="2030048"/>
        <a:ext cx="5576601" cy="811257"/>
      </dsp:txXfrm>
    </dsp:sp>
    <dsp:sp modelId="{E27765D2-F04F-4536-AFBC-F13333D35AE6}">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33865-35AA-4CAF-8F91-4FD8BB2734B0}">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55D5B6-FEB2-4A59-BB12-21D04A53AEAE}">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Open entry/open exit format versus managed enrollment.</a:t>
          </a:r>
        </a:p>
      </dsp:txBody>
      <dsp:txXfrm>
        <a:off x="937002" y="3044120"/>
        <a:ext cx="5576601" cy="811257"/>
      </dsp:txXfrm>
    </dsp:sp>
    <dsp:sp modelId="{F20FF4F5-E88F-48D5-B22A-4411C1C1C2BB}">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B3DFA-9A9F-4A89-B740-112CEEFFFB3A}">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2DFF71-6183-4378-8882-2EA1DD8A2268}">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Flexible scheduling</a:t>
          </a:r>
        </a:p>
      </dsp:txBody>
      <dsp:txXfrm>
        <a:off x="937002" y="4058192"/>
        <a:ext cx="5576601" cy="811257"/>
      </dsp:txXfrm>
    </dsp:sp>
    <dsp:sp modelId="{54AF57BC-4EFA-4BA2-A2CA-06F119897186}">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5C00B-D67E-4792-BE1F-0C85956FFCF3}">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A51673-3590-4E47-A091-9E887F43A299}">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Integration of counseling </a:t>
          </a:r>
        </a:p>
      </dsp:txBody>
      <dsp:txXfrm>
        <a:off x="937002" y="5072264"/>
        <a:ext cx="5576601" cy="81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F249B-87DA-4E5D-9604-F7CE6DD89DEE}">
      <dsp:nvSpPr>
        <dsp:cNvPr id="0" name=""/>
        <dsp:cNvSpPr/>
      </dsp:nvSpPr>
      <dsp:spPr>
        <a:xfrm>
          <a:off x="295920" y="337148"/>
          <a:ext cx="922148" cy="9221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EB0535-4D46-4474-B8CA-9BE25357A970}">
      <dsp:nvSpPr>
        <dsp:cNvPr id="0" name=""/>
        <dsp:cNvSpPr/>
      </dsp:nvSpPr>
      <dsp:spPr>
        <a:xfrm>
          <a:off x="492444" y="533672"/>
          <a:ext cx="529101" cy="5291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5923D-466C-4591-A9FC-AE9407D2A545}">
      <dsp:nvSpPr>
        <dsp:cNvPr id="0" name=""/>
        <dsp:cNvSpPr/>
      </dsp:nvSpPr>
      <dsp:spPr>
        <a:xfrm>
          <a:off x="1135" y="1546523"/>
          <a:ext cx="1511718" cy="125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Focus on skill attainment, not grades or units</a:t>
          </a:r>
          <a:endParaRPr lang="en-US" sz="1600" kern="1200" dirty="0"/>
        </a:p>
      </dsp:txBody>
      <dsp:txXfrm>
        <a:off x="1135" y="1546523"/>
        <a:ext cx="1511718" cy="1256616"/>
      </dsp:txXfrm>
    </dsp:sp>
    <dsp:sp modelId="{B88639D6-7B08-4CC2-83DE-04A4B1F97E58}">
      <dsp:nvSpPr>
        <dsp:cNvPr id="0" name=""/>
        <dsp:cNvSpPr/>
      </dsp:nvSpPr>
      <dsp:spPr>
        <a:xfrm>
          <a:off x="2072190" y="337148"/>
          <a:ext cx="922148" cy="9221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3B574D-3575-453B-9F05-9619B59EB6A1}">
      <dsp:nvSpPr>
        <dsp:cNvPr id="0" name=""/>
        <dsp:cNvSpPr/>
      </dsp:nvSpPr>
      <dsp:spPr>
        <a:xfrm>
          <a:off x="2268713" y="533672"/>
          <a:ext cx="529101" cy="5291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3A0BB1-82B7-4188-A2D4-3ABBBB1DD22C}">
      <dsp:nvSpPr>
        <dsp:cNvPr id="0" name=""/>
        <dsp:cNvSpPr/>
      </dsp:nvSpPr>
      <dsp:spPr>
        <a:xfrm>
          <a:off x="1777405" y="1546523"/>
          <a:ext cx="1511718" cy="125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Repeatable and not affected by 30 unit basic skills limitation</a:t>
          </a:r>
          <a:endParaRPr lang="en-US" sz="1600" kern="1200" dirty="0"/>
        </a:p>
      </dsp:txBody>
      <dsp:txXfrm>
        <a:off x="1777405" y="1546523"/>
        <a:ext cx="1511718" cy="1256616"/>
      </dsp:txXfrm>
    </dsp:sp>
    <dsp:sp modelId="{1D2B9E92-D0E6-4698-80C1-92B8C4A95838}">
      <dsp:nvSpPr>
        <dsp:cNvPr id="0" name=""/>
        <dsp:cNvSpPr/>
      </dsp:nvSpPr>
      <dsp:spPr>
        <a:xfrm>
          <a:off x="3848460" y="337148"/>
          <a:ext cx="922148" cy="9221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667E33-0080-4991-9B2A-DDF293BD4399}">
      <dsp:nvSpPr>
        <dsp:cNvPr id="0" name=""/>
        <dsp:cNvSpPr/>
      </dsp:nvSpPr>
      <dsp:spPr>
        <a:xfrm>
          <a:off x="4044983" y="533672"/>
          <a:ext cx="529101" cy="5291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75BCA2-A5F3-4C45-931F-436972B9AFA1}">
      <dsp:nvSpPr>
        <dsp:cNvPr id="0" name=""/>
        <dsp:cNvSpPr/>
      </dsp:nvSpPr>
      <dsp:spPr>
        <a:xfrm>
          <a:off x="3553674" y="1546523"/>
          <a:ext cx="1511718" cy="125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Elementary level skills to pre-collegiate skills</a:t>
          </a:r>
          <a:endParaRPr lang="en-US" sz="1600" kern="1200" dirty="0"/>
        </a:p>
      </dsp:txBody>
      <dsp:txXfrm>
        <a:off x="3553674" y="1546523"/>
        <a:ext cx="1511718" cy="1256616"/>
      </dsp:txXfrm>
    </dsp:sp>
    <dsp:sp modelId="{97EE4FBD-D38C-407E-81F7-43F76756ED72}">
      <dsp:nvSpPr>
        <dsp:cNvPr id="0" name=""/>
        <dsp:cNvSpPr/>
      </dsp:nvSpPr>
      <dsp:spPr>
        <a:xfrm>
          <a:off x="5624729" y="337148"/>
          <a:ext cx="922148" cy="9221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800040-5081-431E-990F-E68310571920}">
      <dsp:nvSpPr>
        <dsp:cNvPr id="0" name=""/>
        <dsp:cNvSpPr/>
      </dsp:nvSpPr>
      <dsp:spPr>
        <a:xfrm>
          <a:off x="5821253" y="533672"/>
          <a:ext cx="529101" cy="5291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8B0BC-1FEE-4729-9C48-816B865364ED}">
      <dsp:nvSpPr>
        <dsp:cNvPr id="0" name=""/>
        <dsp:cNvSpPr/>
      </dsp:nvSpPr>
      <dsp:spPr>
        <a:xfrm>
          <a:off x="5329944" y="1546523"/>
          <a:ext cx="1511718" cy="125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Prepare for employment or credit programs</a:t>
          </a:r>
          <a:endParaRPr lang="en-US" sz="1600" kern="1200" dirty="0"/>
        </a:p>
      </dsp:txBody>
      <dsp:txXfrm>
        <a:off x="5329944" y="1546523"/>
        <a:ext cx="1511718" cy="1256616"/>
      </dsp:txXfrm>
    </dsp:sp>
    <dsp:sp modelId="{12B85C1F-0FEE-44BB-993F-773596FAE8A0}">
      <dsp:nvSpPr>
        <dsp:cNvPr id="0" name=""/>
        <dsp:cNvSpPr/>
      </dsp:nvSpPr>
      <dsp:spPr>
        <a:xfrm>
          <a:off x="1184055" y="3181069"/>
          <a:ext cx="922148" cy="92214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CD7AEA-960E-47A9-B9BE-458173B43E37}">
      <dsp:nvSpPr>
        <dsp:cNvPr id="0" name=""/>
        <dsp:cNvSpPr/>
      </dsp:nvSpPr>
      <dsp:spPr>
        <a:xfrm>
          <a:off x="1380579" y="3377593"/>
          <a:ext cx="529101" cy="5291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6D2FE4-FE61-45DB-9665-B92C2B6090AB}">
      <dsp:nvSpPr>
        <dsp:cNvPr id="0" name=""/>
        <dsp:cNvSpPr/>
      </dsp:nvSpPr>
      <dsp:spPr>
        <a:xfrm>
          <a:off x="889270" y="4390444"/>
          <a:ext cx="1511718" cy="125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CTE: preparation, practice, and certification</a:t>
          </a:r>
          <a:endParaRPr lang="en-US" sz="1600" kern="1200" dirty="0"/>
        </a:p>
      </dsp:txBody>
      <dsp:txXfrm>
        <a:off x="889270" y="4390444"/>
        <a:ext cx="1511718" cy="1256616"/>
      </dsp:txXfrm>
    </dsp:sp>
    <dsp:sp modelId="{C3C45E8D-FCC0-4832-877A-35BD1453140F}">
      <dsp:nvSpPr>
        <dsp:cNvPr id="0" name=""/>
        <dsp:cNvSpPr/>
      </dsp:nvSpPr>
      <dsp:spPr>
        <a:xfrm>
          <a:off x="2960325" y="3181069"/>
          <a:ext cx="922148" cy="9221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547C7-7100-4849-99EA-6C3C6629D689}">
      <dsp:nvSpPr>
        <dsp:cNvPr id="0" name=""/>
        <dsp:cNvSpPr/>
      </dsp:nvSpPr>
      <dsp:spPr>
        <a:xfrm>
          <a:off x="3156848" y="3377593"/>
          <a:ext cx="529101" cy="5291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7E5A8F-7EAE-4B8D-BE1A-667CB438E70D}">
      <dsp:nvSpPr>
        <dsp:cNvPr id="0" name=""/>
        <dsp:cNvSpPr/>
      </dsp:nvSpPr>
      <dsp:spPr>
        <a:xfrm>
          <a:off x="2665540" y="4390444"/>
          <a:ext cx="1511718" cy="125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Bridge to other educational/career pathways</a:t>
          </a:r>
          <a:endParaRPr lang="en-US" sz="1600" kern="1200" dirty="0"/>
        </a:p>
      </dsp:txBody>
      <dsp:txXfrm>
        <a:off x="2665540" y="4390444"/>
        <a:ext cx="1511718" cy="1256616"/>
      </dsp:txXfrm>
    </dsp:sp>
    <dsp:sp modelId="{949BB036-D704-4418-A1CA-4077B1B6758E}">
      <dsp:nvSpPr>
        <dsp:cNvPr id="0" name=""/>
        <dsp:cNvSpPr/>
      </dsp:nvSpPr>
      <dsp:spPr>
        <a:xfrm>
          <a:off x="4736594" y="3181069"/>
          <a:ext cx="922148" cy="9221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421EA-7814-42DD-8CD1-733A6AC94ACD}">
      <dsp:nvSpPr>
        <dsp:cNvPr id="0" name=""/>
        <dsp:cNvSpPr/>
      </dsp:nvSpPr>
      <dsp:spPr>
        <a:xfrm>
          <a:off x="4933118" y="3377593"/>
          <a:ext cx="529101" cy="52910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F1539B-BBA2-498F-B27C-BF4C9AA965D4}">
      <dsp:nvSpPr>
        <dsp:cNvPr id="0" name=""/>
        <dsp:cNvSpPr/>
      </dsp:nvSpPr>
      <dsp:spPr>
        <a:xfrm>
          <a:off x="4441809" y="4390444"/>
          <a:ext cx="1511718" cy="125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t>Allows returning adults to develop self efficacy, low risk environment</a:t>
          </a:r>
          <a:endParaRPr lang="en-US" sz="1600" kern="1200" dirty="0"/>
        </a:p>
      </dsp:txBody>
      <dsp:txXfrm>
        <a:off x="4441809" y="4390444"/>
        <a:ext cx="1511718" cy="1256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40ABD-0F8A-4D36-8C3B-696D76B14D1D}">
      <dsp:nvSpPr>
        <dsp:cNvPr id="0" name=""/>
        <dsp:cNvSpPr/>
      </dsp:nvSpPr>
      <dsp:spPr>
        <a:xfrm>
          <a:off x="0" y="283302"/>
          <a:ext cx="6513603" cy="10038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More freedom to tailor course to the student’s pace</a:t>
          </a:r>
        </a:p>
      </dsp:txBody>
      <dsp:txXfrm>
        <a:off x="49004" y="332306"/>
        <a:ext cx="6415595" cy="905852"/>
      </dsp:txXfrm>
    </dsp:sp>
    <dsp:sp modelId="{51264739-F96E-4577-AE53-5F1AAF22413B}">
      <dsp:nvSpPr>
        <dsp:cNvPr id="0" name=""/>
        <dsp:cNvSpPr/>
      </dsp:nvSpPr>
      <dsp:spPr>
        <a:xfrm>
          <a:off x="0" y="1362043"/>
          <a:ext cx="6513603" cy="1003860"/>
        </a:xfrm>
        <a:prstGeom prst="roundRect">
          <a:avLst/>
        </a:prstGeom>
        <a:solidFill>
          <a:schemeClr val="accent2">
            <a:hueOff val="-4695484"/>
            <a:satOff val="-753"/>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Focus on skills attainment, not units</a:t>
          </a:r>
        </a:p>
      </dsp:txBody>
      <dsp:txXfrm>
        <a:off x="49004" y="1411047"/>
        <a:ext cx="6415595" cy="905852"/>
      </dsp:txXfrm>
    </dsp:sp>
    <dsp:sp modelId="{A4B2C762-768C-4935-BEAF-75A1EFE02293}">
      <dsp:nvSpPr>
        <dsp:cNvPr id="0" name=""/>
        <dsp:cNvSpPr/>
      </dsp:nvSpPr>
      <dsp:spPr>
        <a:xfrm>
          <a:off x="0" y="2440783"/>
          <a:ext cx="6513603" cy="1003860"/>
        </a:xfrm>
        <a:prstGeom prst="roundRect">
          <a:avLst/>
        </a:prstGeom>
        <a:solidFill>
          <a:schemeClr val="accent2">
            <a:hueOff val="-9390968"/>
            <a:satOff val="-1506"/>
            <a:lumOff val="1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Courses have immediate impact on students’ lives and communities</a:t>
          </a:r>
        </a:p>
      </dsp:txBody>
      <dsp:txXfrm>
        <a:off x="49004" y="2489787"/>
        <a:ext cx="6415595" cy="905852"/>
      </dsp:txXfrm>
    </dsp:sp>
    <dsp:sp modelId="{9BB98BF4-BF70-4FE0-8E46-C45701EDBDFB}">
      <dsp:nvSpPr>
        <dsp:cNvPr id="0" name=""/>
        <dsp:cNvSpPr/>
      </dsp:nvSpPr>
      <dsp:spPr>
        <a:xfrm>
          <a:off x="0" y="3519523"/>
          <a:ext cx="6513603" cy="1003860"/>
        </a:xfrm>
        <a:prstGeom prst="roundRect">
          <a:avLst/>
        </a:prstGeom>
        <a:solidFill>
          <a:schemeClr val="accent2">
            <a:hueOff val="-14086452"/>
            <a:satOff val="-2259"/>
            <a:lumOff val="19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Lower stress environment</a:t>
          </a:r>
        </a:p>
      </dsp:txBody>
      <dsp:txXfrm>
        <a:off x="49004" y="3568527"/>
        <a:ext cx="6415595" cy="905852"/>
      </dsp:txXfrm>
    </dsp:sp>
    <dsp:sp modelId="{D30351B0-CF51-4132-AAFB-959AC5E7E642}">
      <dsp:nvSpPr>
        <dsp:cNvPr id="0" name=""/>
        <dsp:cNvSpPr/>
      </dsp:nvSpPr>
      <dsp:spPr>
        <a:xfrm>
          <a:off x="0" y="4598263"/>
          <a:ext cx="6513603" cy="1003860"/>
        </a:xfrm>
        <a:prstGeom prst="roundRect">
          <a:avLst/>
        </a:prstGeom>
        <a:solidFill>
          <a:schemeClr val="accent2">
            <a:hueOff val="-18781935"/>
            <a:satOff val="-3012"/>
            <a:lumOff val="25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Opportunity for students to repeat a course, practice skills, and become more proficient.</a:t>
          </a:r>
        </a:p>
      </dsp:txBody>
      <dsp:txXfrm>
        <a:off x="49004" y="4647267"/>
        <a:ext cx="6415595" cy="90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C5362-1206-4660-830A-858FB704C99B}">
      <dsp:nvSpPr>
        <dsp:cNvPr id="0" name=""/>
        <dsp:cNvSpPr/>
      </dsp:nvSpPr>
      <dsp:spPr>
        <a:xfrm>
          <a:off x="154172" y="0"/>
          <a:ext cx="6177516" cy="617751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DA950-F66E-45E3-8FF0-D76FAE020B6A}">
      <dsp:nvSpPr>
        <dsp:cNvPr id="0" name=""/>
        <dsp:cNvSpPr/>
      </dsp:nvSpPr>
      <dsp:spPr>
        <a:xfrm>
          <a:off x="741036" y="586864"/>
          <a:ext cx="2409231" cy="24092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Opens the equity door—provides access to underserved students</a:t>
          </a:r>
        </a:p>
      </dsp:txBody>
      <dsp:txXfrm>
        <a:off x="858645" y="704473"/>
        <a:ext cx="2174013" cy="2174013"/>
      </dsp:txXfrm>
    </dsp:sp>
    <dsp:sp modelId="{70659DE6-6A87-41FC-934E-D9D0DFC07F0F}">
      <dsp:nvSpPr>
        <dsp:cNvPr id="0" name=""/>
        <dsp:cNvSpPr/>
      </dsp:nvSpPr>
      <dsp:spPr>
        <a:xfrm>
          <a:off x="3335593" y="586864"/>
          <a:ext cx="2409231" cy="2409231"/>
        </a:xfrm>
        <a:prstGeom prst="roundRect">
          <a:avLst/>
        </a:prstGeom>
        <a:solidFill>
          <a:schemeClr val="accent5">
            <a:hueOff val="-619181"/>
            <a:satOff val="0"/>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Most noncredit students are our Disproportionately Impacted students </a:t>
          </a:r>
        </a:p>
      </dsp:txBody>
      <dsp:txXfrm>
        <a:off x="3453202" y="704473"/>
        <a:ext cx="2174013" cy="2174013"/>
      </dsp:txXfrm>
    </dsp:sp>
    <dsp:sp modelId="{4D9BE0F5-76D8-44AE-8357-5F28671FD57F}">
      <dsp:nvSpPr>
        <dsp:cNvPr id="0" name=""/>
        <dsp:cNvSpPr/>
      </dsp:nvSpPr>
      <dsp:spPr>
        <a:xfrm>
          <a:off x="741036" y="3181420"/>
          <a:ext cx="2409231" cy="2409231"/>
        </a:xfrm>
        <a:prstGeom prst="roundRect">
          <a:avLst/>
        </a:prstGeom>
        <a:solidFill>
          <a:schemeClr val="accent5">
            <a:hueOff val="-1238362"/>
            <a:satOff val="0"/>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Opportunity for students to start/prepare for a career path</a:t>
          </a:r>
        </a:p>
      </dsp:txBody>
      <dsp:txXfrm>
        <a:off x="858645" y="3299029"/>
        <a:ext cx="2174013" cy="2174013"/>
      </dsp:txXfrm>
    </dsp:sp>
    <dsp:sp modelId="{F65B2FE8-FBF7-4898-B614-236241D8274F}">
      <dsp:nvSpPr>
        <dsp:cNvPr id="0" name=""/>
        <dsp:cNvSpPr/>
      </dsp:nvSpPr>
      <dsp:spPr>
        <a:xfrm>
          <a:off x="3335593" y="3181420"/>
          <a:ext cx="2409231" cy="2409231"/>
        </a:xfrm>
        <a:prstGeom prst="roundRect">
          <a:avLst/>
        </a:prstGeom>
        <a:solidFill>
          <a:schemeClr val="accent5">
            <a:hueOff val="-1857544"/>
            <a:satOff val="0"/>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Option for students needing review courses in math and English.</a:t>
          </a:r>
        </a:p>
      </dsp:txBody>
      <dsp:txXfrm>
        <a:off x="3453202" y="3299029"/>
        <a:ext cx="2174013" cy="21740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0.21771</cdr:x>
      <cdr:y>0.20486</cdr:y>
    </cdr:from>
    <cdr:to>
      <cdr:x>0.82604</cdr:x>
      <cdr:y>0.23958</cdr:y>
    </cdr:to>
    <cdr:sp macro="" textlink="">
      <cdr:nvSpPr>
        <cdr:cNvPr id="4" name="Rectangle 3"/>
        <cdr:cNvSpPr/>
      </cdr:nvSpPr>
      <cdr:spPr>
        <a:xfrm xmlns:a="http://schemas.openxmlformats.org/drawingml/2006/main">
          <a:off x="995363" y="561975"/>
          <a:ext cx="2781300" cy="95250"/>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solidFill>
            <a:schemeClr val="accent1">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chemeClr val="accent1">
                <a:lumMod val="40000"/>
                <a:lumOff val="60000"/>
              </a:schemeClr>
            </a:solidFill>
          </a:endParaRPr>
        </a:p>
      </cdr:txBody>
    </cdr:sp>
  </cdr:relSizeAnchor>
  <cdr:relSizeAnchor xmlns:cdr="http://schemas.openxmlformats.org/drawingml/2006/chartDrawing">
    <cdr:from>
      <cdr:x>0.21771</cdr:x>
      <cdr:y>0.43722</cdr:y>
    </cdr:from>
    <cdr:to>
      <cdr:x>0.87772</cdr:x>
      <cdr:y>0.48123</cdr:y>
    </cdr:to>
    <cdr:sp macro="" textlink="">
      <cdr:nvSpPr>
        <cdr:cNvPr id="5" name="Rectangle 4"/>
        <cdr:cNvSpPr/>
      </cdr:nvSpPr>
      <cdr:spPr>
        <a:xfrm xmlns:a="http://schemas.openxmlformats.org/drawingml/2006/main">
          <a:off x="1538051" y="1621065"/>
          <a:ext cx="4662759" cy="163176"/>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solidFill>
            <a:schemeClr val="accent1">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0.06667</cdr:x>
      <cdr:y>0.1197</cdr:y>
    </cdr:from>
    <cdr:to>
      <cdr:x>0.10848</cdr:x>
      <cdr:y>0.15909</cdr:y>
    </cdr:to>
    <cdr:sp macro="" textlink="">
      <cdr:nvSpPr>
        <cdr:cNvPr id="2" name="Rectangle 1"/>
        <cdr:cNvSpPr/>
      </cdr:nvSpPr>
      <cdr:spPr>
        <a:xfrm xmlns:a="http://schemas.openxmlformats.org/drawingml/2006/main">
          <a:off x="304800" y="328353"/>
          <a:ext cx="191193" cy="108065"/>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0.11758</cdr:x>
      <cdr:y>0.11667</cdr:y>
    </cdr:from>
    <cdr:to>
      <cdr:x>0.31758</cdr:x>
      <cdr:y>0.45</cdr:y>
    </cdr:to>
    <cdr:sp macro="" textlink="">
      <cdr:nvSpPr>
        <cdr:cNvPr id="3" name="TextBox 2"/>
        <cdr:cNvSpPr txBox="1"/>
      </cdr:nvSpPr>
      <cdr:spPr>
        <a:xfrm xmlns:a="http://schemas.openxmlformats.org/drawingml/2006/main">
          <a:off x="537556" y="3200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0.12603</cdr:x>
      <cdr:y>0.1135</cdr:y>
    </cdr:from>
    <cdr:to>
      <cdr:x>0.20603</cdr:x>
      <cdr:y>0.22687</cdr:y>
    </cdr:to>
    <cdr:sp macro="" textlink="">
      <cdr:nvSpPr>
        <cdr:cNvPr id="6" name="TextBox 5"/>
        <cdr:cNvSpPr txBox="1"/>
      </cdr:nvSpPr>
      <cdr:spPr>
        <a:xfrm xmlns:a="http://schemas.openxmlformats.org/drawingml/2006/main">
          <a:off x="734607" y="578492"/>
          <a:ext cx="466306" cy="5778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California</a:t>
          </a:r>
        </a:p>
      </cdr:txBody>
    </cdr:sp>
  </cdr:relSizeAnchor>
  <cdr:relSizeAnchor xmlns:cdr="http://schemas.openxmlformats.org/drawingml/2006/chartDrawing">
    <cdr:from>
      <cdr:x>0.34774</cdr:x>
      <cdr:y>0.11216</cdr:y>
    </cdr:from>
    <cdr:to>
      <cdr:x>0.38683</cdr:x>
      <cdr:y>0.14589</cdr:y>
    </cdr:to>
    <cdr:sp macro="" textlink="">
      <cdr:nvSpPr>
        <cdr:cNvPr id="7" name="Rectangle 6"/>
        <cdr:cNvSpPr/>
      </cdr:nvSpPr>
      <cdr:spPr>
        <a:xfrm xmlns:a="http://schemas.openxmlformats.org/drawingml/2006/main" flipH="1" flipV="1">
          <a:off x="1842105" y="571646"/>
          <a:ext cx="207077" cy="171914"/>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solidFill>
            <a:schemeClr val="accent1">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0.21781</cdr:x>
      <cdr:y>0.66038</cdr:y>
    </cdr:from>
    <cdr:to>
      <cdr:x>0.41844</cdr:x>
      <cdr:y>0.70608</cdr:y>
    </cdr:to>
    <cdr:sp macro="" textlink="">
      <cdr:nvSpPr>
        <cdr:cNvPr id="8" name="Rectangle 7"/>
        <cdr:cNvSpPr/>
      </cdr:nvSpPr>
      <cdr:spPr>
        <a:xfrm xmlns:a="http://schemas.openxmlformats.org/drawingml/2006/main">
          <a:off x="2028537" y="2893340"/>
          <a:ext cx="1868534" cy="200227"/>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solidFill>
            <a:schemeClr val="accent1">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0.53138</cdr:x>
      <cdr:y>0.73893</cdr:y>
    </cdr:from>
    <cdr:to>
      <cdr:x>0.65701</cdr:x>
      <cdr:y>0.79728</cdr:y>
    </cdr:to>
    <cdr:sp macro="" textlink="">
      <cdr:nvSpPr>
        <cdr:cNvPr id="9" name="TextBox 8"/>
        <cdr:cNvSpPr txBox="1"/>
      </cdr:nvSpPr>
      <cdr:spPr>
        <a:xfrm xmlns:a="http://schemas.openxmlformats.org/drawingml/2006/main" flipV="1">
          <a:off x="4948903" y="3237507"/>
          <a:ext cx="1170039" cy="255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0.62466</cdr:x>
      <cdr:y>0.74167</cdr:y>
    </cdr:from>
    <cdr:to>
      <cdr:x>0.91234</cdr:x>
      <cdr:y>0.82018</cdr:y>
    </cdr:to>
    <cdr:sp macro="" textlink="">
      <cdr:nvSpPr>
        <cdr:cNvPr id="10" name="TextBox 2">
          <a:extLst xmlns:a="http://schemas.openxmlformats.org/drawingml/2006/main">
            <a:ext uri="{FF2B5EF4-FFF2-40B4-BE49-F238E27FC236}">
              <a16:creationId xmlns:a16="http://schemas.microsoft.com/office/drawing/2014/main" id="{B5543F2F-B551-4B17-854D-396775335199}"/>
            </a:ext>
          </a:extLst>
        </cdr:cNvPr>
        <cdr:cNvSpPr txBox="1"/>
      </cdr:nvSpPr>
      <cdr:spPr>
        <a:xfrm xmlns:a="http://schemas.openxmlformats.org/drawingml/2006/main">
          <a:off x="3309072" y="3780122"/>
          <a:ext cx="1524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t>N = 4.57M</a:t>
          </a:r>
        </a:p>
      </cdr:txBody>
    </cdr:sp>
  </cdr:relSizeAnchor>
  <cdr:relSizeAnchor xmlns:cdr="http://schemas.openxmlformats.org/drawingml/2006/chartDrawing">
    <cdr:from>
      <cdr:x>0.40094</cdr:x>
      <cdr:y>0.09681</cdr:y>
    </cdr:from>
    <cdr:to>
      <cdr:x>0.48094</cdr:x>
      <cdr:y>0.21018</cdr:y>
    </cdr:to>
    <cdr:sp macro="" textlink="">
      <cdr:nvSpPr>
        <cdr:cNvPr id="11" name="TextBox 1">
          <a:extLst xmlns:a="http://schemas.openxmlformats.org/drawingml/2006/main">
            <a:ext uri="{FF2B5EF4-FFF2-40B4-BE49-F238E27FC236}">
              <a16:creationId xmlns:a16="http://schemas.microsoft.com/office/drawing/2014/main" id="{770DCF29-1375-4858-BD75-584898021119}"/>
            </a:ext>
          </a:extLst>
        </cdr:cNvPr>
        <cdr:cNvSpPr txBox="1"/>
      </cdr:nvSpPr>
      <cdr:spPr>
        <a:xfrm xmlns:a="http://schemas.openxmlformats.org/drawingml/2006/main">
          <a:off x="2336989" y="493421"/>
          <a:ext cx="466306" cy="5778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USA</a:t>
          </a:r>
        </a:p>
      </cdr:txBody>
    </cdr:sp>
  </cdr:relSizeAnchor>
</c:userShapes>
</file>

<file path=ppt/drawings/drawing2.xml><?xml version="1.0" encoding="utf-8"?>
<c:userShapes xmlns:c="http://schemas.openxmlformats.org/drawingml/2006/chart">
  <cdr:relSizeAnchor xmlns:cdr="http://schemas.openxmlformats.org/drawingml/2006/chartDrawing">
    <cdr:from>
      <cdr:x>0.04602</cdr:x>
      <cdr:y>0.17565</cdr:y>
    </cdr:from>
    <cdr:to>
      <cdr:x>0.1569</cdr:x>
      <cdr:y>0.95136</cdr:y>
    </cdr:to>
    <cdr:sp macro="" textlink="">
      <cdr:nvSpPr>
        <cdr:cNvPr id="2" name="Oval 1">
          <a:extLst xmlns:a="http://schemas.openxmlformats.org/drawingml/2006/main">
            <a:ext uri="{FF2B5EF4-FFF2-40B4-BE49-F238E27FC236}">
              <a16:creationId xmlns:a16="http://schemas.microsoft.com/office/drawing/2014/main" id="{9636D0E8-A5F8-47AE-A8BA-716DDD10143B}"/>
            </a:ext>
          </a:extLst>
        </cdr:cNvPr>
        <cdr:cNvSpPr/>
      </cdr:nvSpPr>
      <cdr:spPr>
        <a:xfrm xmlns:a="http://schemas.openxmlformats.org/drawingml/2006/main">
          <a:off x="462844" y="764293"/>
          <a:ext cx="1115307" cy="3375377"/>
        </a:xfrm>
        <a:prstGeom xmlns:a="http://schemas.openxmlformats.org/drawingml/2006/main" prst="ellipse">
          <a:avLst/>
        </a:prstGeom>
        <a:noFill xmlns:a="http://schemas.openxmlformats.org/drawingml/2006/main"/>
        <a:ln xmlns:a="http://schemas.openxmlformats.org/drawingml/2006/main" w="762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0.54545</cdr:x>
      <cdr:y>0.44805</cdr:y>
    </cdr:from>
    <cdr:to>
      <cdr:x>0.66779</cdr:x>
      <cdr:y>0.95136</cdr:y>
    </cdr:to>
    <cdr:sp macro="" textlink="">
      <cdr:nvSpPr>
        <cdr:cNvPr id="3" name="Oval 2">
          <a:extLst xmlns:a="http://schemas.openxmlformats.org/drawingml/2006/main">
            <a:ext uri="{FF2B5EF4-FFF2-40B4-BE49-F238E27FC236}">
              <a16:creationId xmlns:a16="http://schemas.microsoft.com/office/drawing/2014/main" id="{9636D0E8-A5F8-47AE-A8BA-716DDD10143B}"/>
            </a:ext>
          </a:extLst>
        </cdr:cNvPr>
        <cdr:cNvSpPr/>
      </cdr:nvSpPr>
      <cdr:spPr>
        <a:xfrm xmlns:a="http://schemas.openxmlformats.org/drawingml/2006/main">
          <a:off x="5486400" y="1949626"/>
          <a:ext cx="1230489" cy="2190044"/>
        </a:xfrm>
        <a:prstGeom xmlns:a="http://schemas.openxmlformats.org/drawingml/2006/main" prst="ellipse">
          <a:avLst/>
        </a:prstGeom>
        <a:noFill xmlns:a="http://schemas.openxmlformats.org/drawingml/2006/main"/>
        <a:ln xmlns:a="http://schemas.openxmlformats.org/drawingml/2006/main" w="762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0.71605</cdr:x>
      <cdr:y>0.3507</cdr:y>
    </cdr:from>
    <cdr:to>
      <cdr:x>0.81908</cdr:x>
      <cdr:y>0.96108</cdr:y>
    </cdr:to>
    <cdr:sp macro="" textlink="">
      <cdr:nvSpPr>
        <cdr:cNvPr id="4" name="Oval 3">
          <a:extLst xmlns:a="http://schemas.openxmlformats.org/drawingml/2006/main">
            <a:ext uri="{FF2B5EF4-FFF2-40B4-BE49-F238E27FC236}">
              <a16:creationId xmlns:a16="http://schemas.microsoft.com/office/drawing/2014/main" id="{9636D0E8-A5F8-47AE-A8BA-716DDD10143B}"/>
            </a:ext>
          </a:extLst>
        </cdr:cNvPr>
        <cdr:cNvSpPr/>
      </cdr:nvSpPr>
      <cdr:spPr>
        <a:xfrm xmlns:a="http://schemas.openxmlformats.org/drawingml/2006/main">
          <a:off x="7202313" y="1526028"/>
          <a:ext cx="1036284" cy="2655975"/>
        </a:xfrm>
        <a:prstGeom xmlns:a="http://schemas.openxmlformats.org/drawingml/2006/main" prst="ellipse">
          <a:avLst/>
        </a:prstGeom>
        <a:noFill xmlns:a="http://schemas.openxmlformats.org/drawingml/2006/main"/>
        <a:ln xmlns:a="http://schemas.openxmlformats.org/drawingml/2006/main" w="762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5/6/2020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a:t>
            </a:fld>
            <a:endParaRPr lang="en-US" dirty="0"/>
          </a:p>
        </p:txBody>
      </p:sp>
    </p:spTree>
    <p:extLst>
      <p:ext uri="{BB962C8B-B14F-4D97-AF65-F5344CB8AC3E}">
        <p14:creationId xmlns:p14="http://schemas.microsoft.com/office/powerpoint/2010/main" val="282202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 Achievement of your SLOs; With credit students are graded at the end of a semester based on the content delivered and controlled by the length of the semester. With noncredit, the controlling variable is the achievement of student learning outcomes. The student can spend as much or as little time on the content as they need to understand it. Not all students learn in the same time frame, not all topics CAN be learning in the same time frame. Our noncredit research actually showed that many students complete the student learning outcomes sooner than the semester time constraints. In noncredit - Time is not the controlling variable</a:t>
            </a:r>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dirty="0"/>
          </a:p>
        </p:txBody>
      </p:sp>
    </p:spTree>
    <p:extLst>
      <p:ext uri="{BB962C8B-B14F-4D97-AF65-F5344CB8AC3E}">
        <p14:creationId xmlns:p14="http://schemas.microsoft.com/office/powerpoint/2010/main" val="143894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question for response</a:t>
            </a:r>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dirty="0"/>
          </a:p>
        </p:txBody>
      </p:sp>
    </p:spTree>
    <p:extLst>
      <p:ext uri="{BB962C8B-B14F-4D97-AF65-F5344CB8AC3E}">
        <p14:creationId xmlns:p14="http://schemas.microsoft.com/office/powerpoint/2010/main" val="281097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Jan</a:t>
            </a:r>
            <a:endParaRPr dirty="0"/>
          </a:p>
        </p:txBody>
      </p:sp>
    </p:spTree>
    <p:extLst>
      <p:ext uri="{BB962C8B-B14F-4D97-AF65-F5344CB8AC3E}">
        <p14:creationId xmlns:p14="http://schemas.microsoft.com/office/powerpoint/2010/main" val="2489492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dirty="0"/>
          </a:p>
        </p:txBody>
      </p:sp>
    </p:spTree>
    <p:extLst>
      <p:ext uri="{BB962C8B-B14F-4D97-AF65-F5344CB8AC3E}">
        <p14:creationId xmlns:p14="http://schemas.microsoft.com/office/powerpoint/2010/main" val="390462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t>
            </a:r>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dirty="0"/>
          </a:p>
        </p:txBody>
      </p:sp>
    </p:spTree>
    <p:extLst>
      <p:ext uri="{BB962C8B-B14F-4D97-AF65-F5344CB8AC3E}">
        <p14:creationId xmlns:p14="http://schemas.microsoft.com/office/powerpoint/2010/main" val="143443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 Asks credit faculty what the ideal student would look like</a:t>
            </a:r>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dirty="0"/>
          </a:p>
        </p:txBody>
      </p:sp>
    </p:spTree>
    <p:extLst>
      <p:ext uri="{BB962C8B-B14F-4D97-AF65-F5344CB8AC3E}">
        <p14:creationId xmlns:p14="http://schemas.microsoft.com/office/powerpoint/2010/main" val="1819878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 From an equity lens it is important to acknowledge that this provides a great student option that eliminates some key barriers</a:t>
            </a:r>
          </a:p>
          <a:p>
            <a:r>
              <a:rPr lang="en-US" dirty="0"/>
              <a:t>Care $ are not available for the noncredit students, what funds will noncredit use and these are the ones that need it most</a:t>
            </a:r>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dirty="0"/>
          </a:p>
        </p:txBody>
      </p:sp>
    </p:spTree>
    <p:extLst>
      <p:ext uri="{BB962C8B-B14F-4D97-AF65-F5344CB8AC3E}">
        <p14:creationId xmlns:p14="http://schemas.microsoft.com/office/powerpoint/2010/main" val="353621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t>
            </a:r>
          </a:p>
        </p:txBody>
      </p:sp>
      <p:sp>
        <p:nvSpPr>
          <p:cNvPr id="4" name="Slide Number Placeholder 3"/>
          <p:cNvSpPr>
            <a:spLocks noGrp="1"/>
          </p:cNvSpPr>
          <p:nvPr>
            <p:ph type="sldNum" sz="quarter" idx="5"/>
          </p:nvPr>
        </p:nvSpPr>
        <p:spPr/>
        <p:txBody>
          <a:bodyPr/>
          <a:lstStyle/>
          <a:p>
            <a:fld id="{557E57F4-9D9C-5847-BCD2-13B860A1E044}" type="slidenum">
              <a:rPr lang="en-US" smtClean="0"/>
              <a:t>17</a:t>
            </a:fld>
            <a:endParaRPr lang="en-US" dirty="0"/>
          </a:p>
        </p:txBody>
      </p:sp>
    </p:spTree>
    <p:extLst>
      <p:ext uri="{BB962C8B-B14F-4D97-AF65-F5344CB8AC3E}">
        <p14:creationId xmlns:p14="http://schemas.microsoft.com/office/powerpoint/2010/main" val="320206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 more bang for the buck</a:t>
            </a:r>
          </a:p>
        </p:txBody>
      </p:sp>
      <p:sp>
        <p:nvSpPr>
          <p:cNvPr id="4" name="Slide Number Placeholder 3"/>
          <p:cNvSpPr>
            <a:spLocks noGrp="1"/>
          </p:cNvSpPr>
          <p:nvPr>
            <p:ph type="sldNum" sz="quarter" idx="5"/>
          </p:nvPr>
        </p:nvSpPr>
        <p:spPr/>
        <p:txBody>
          <a:bodyPr/>
          <a:lstStyle/>
          <a:p>
            <a:fld id="{557E57F4-9D9C-5847-BCD2-13B860A1E044}" type="slidenum">
              <a:rPr lang="en-US" smtClean="0"/>
              <a:t>18</a:t>
            </a:fld>
            <a:endParaRPr lang="en-US" dirty="0"/>
          </a:p>
        </p:txBody>
      </p:sp>
    </p:spTree>
    <p:extLst>
      <p:ext uri="{BB962C8B-B14F-4D97-AF65-F5344CB8AC3E}">
        <p14:creationId xmlns:p14="http://schemas.microsoft.com/office/powerpoint/2010/main" val="613826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Graciela - </a:t>
            </a:r>
          </a:p>
        </p:txBody>
      </p:sp>
      <p:sp>
        <p:nvSpPr>
          <p:cNvPr id="4" name="Slide Number Placeholder 3"/>
          <p:cNvSpPr>
            <a:spLocks noGrp="1"/>
          </p:cNvSpPr>
          <p:nvPr>
            <p:ph type="sldNum" sz="quarter" idx="5"/>
          </p:nvPr>
        </p:nvSpPr>
        <p:spPr/>
        <p:txBody>
          <a:bodyPr/>
          <a:lstStyle/>
          <a:p>
            <a:fld id="{557E57F4-9D9C-5847-BCD2-13B860A1E044}" type="slidenum">
              <a:rPr lang="en-US" smtClean="0"/>
              <a:t>19</a:t>
            </a:fld>
            <a:endParaRPr lang="en-US" dirty="0"/>
          </a:p>
        </p:txBody>
      </p:sp>
    </p:spTree>
    <p:extLst>
      <p:ext uri="{BB962C8B-B14F-4D97-AF65-F5344CB8AC3E}">
        <p14:creationId xmlns:p14="http://schemas.microsoft.com/office/powerpoint/2010/main" val="155891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dirty="0"/>
          </a:p>
        </p:txBody>
      </p:sp>
    </p:spTree>
    <p:extLst>
      <p:ext uri="{BB962C8B-B14F-4D97-AF65-F5344CB8AC3E}">
        <p14:creationId xmlns:p14="http://schemas.microsoft.com/office/powerpoint/2010/main" val="2700107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Graciela</a:t>
            </a:r>
          </a:p>
          <a:p>
            <a:r>
              <a:rPr lang="en-US" sz="1200" kern="1200" dirty="0">
                <a:solidFill>
                  <a:schemeClr val="tx1"/>
                </a:solidFill>
                <a:effectLst/>
                <a:latin typeface="+mn-lt"/>
                <a:ea typeface="+mn-ea"/>
                <a:cs typeface="+mn-cs"/>
              </a:rPr>
              <a:t>Not one way to do a noncredit pathway. Heavy student support weaved it. How the CO can support it is to include NC student journey and milestones in Vision for Success and GP metrics. That will incentivize colleges to include noncredit and adult ed into their pathways and maps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LCP – pilot Learning Career Pathways include noncredit support throughout math and English courses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022468-A973-400D-95FD-3DAD595D53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674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Graciela</a:t>
            </a:r>
          </a:p>
        </p:txBody>
      </p:sp>
      <p:sp>
        <p:nvSpPr>
          <p:cNvPr id="4" name="Slide Number Placeholder 3"/>
          <p:cNvSpPr>
            <a:spLocks noGrp="1"/>
          </p:cNvSpPr>
          <p:nvPr>
            <p:ph type="sldNum" sz="quarter" idx="5"/>
          </p:nvPr>
        </p:nvSpPr>
        <p:spPr/>
        <p:txBody>
          <a:bodyPr/>
          <a:lstStyle/>
          <a:p>
            <a:fld id="{557E57F4-9D9C-5847-BCD2-13B860A1E044}" type="slidenum">
              <a:rPr lang="en-US" smtClean="0"/>
              <a:t>22</a:t>
            </a:fld>
            <a:endParaRPr lang="en-US" dirty="0"/>
          </a:p>
        </p:txBody>
      </p:sp>
    </p:spTree>
    <p:extLst>
      <p:ext uri="{BB962C8B-B14F-4D97-AF65-F5344CB8AC3E}">
        <p14:creationId xmlns:p14="http://schemas.microsoft.com/office/powerpoint/2010/main" val="3729328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52f931f6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52f931f6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s-IS" sz="1100" b="1" dirty="0">
                <a:solidFill>
                  <a:srgbClr val="FF0000"/>
                </a:solidFill>
              </a:rPr>
              <a:t>Graciela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12153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and Lesley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7090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Joe and Lesley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Asked faculty what students need to know to be successful in English and math </a:t>
            </a:r>
          </a:p>
          <a:p>
            <a:pPr marL="171450" indent="-171450">
              <a:buFont typeface="Arial" panose="020B0604020202020204" pitchFamily="34" charset="0"/>
              <a:buChar char="•"/>
            </a:pPr>
            <a:r>
              <a:rPr lang="en-US" dirty="0"/>
              <a:t>Data showed that more students are taking stats so there was a need to develop a separate course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587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Joe and Lesley</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28</a:t>
            </a:fld>
            <a:endParaRPr lang="en-US" dirty="0"/>
          </a:p>
        </p:txBody>
      </p:sp>
    </p:spTree>
    <p:extLst>
      <p:ext uri="{BB962C8B-B14F-4D97-AF65-F5344CB8AC3E}">
        <p14:creationId xmlns:p14="http://schemas.microsoft.com/office/powerpoint/2010/main" val="87009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Joe and Lesley</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29</a:t>
            </a:fld>
            <a:endParaRPr lang="en-US" dirty="0"/>
          </a:p>
        </p:txBody>
      </p:sp>
    </p:spTree>
    <p:extLst>
      <p:ext uri="{BB962C8B-B14F-4D97-AF65-F5344CB8AC3E}">
        <p14:creationId xmlns:p14="http://schemas.microsoft.com/office/powerpoint/2010/main" val="2969467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Joe and Lesley</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30</a:t>
            </a:fld>
            <a:endParaRPr lang="en-US" dirty="0"/>
          </a:p>
        </p:txBody>
      </p:sp>
    </p:spTree>
    <p:extLst>
      <p:ext uri="{BB962C8B-B14F-4D97-AF65-F5344CB8AC3E}">
        <p14:creationId xmlns:p14="http://schemas.microsoft.com/office/powerpoint/2010/main" val="2727247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Joe and Lesley</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31</a:t>
            </a:fld>
            <a:endParaRPr lang="en-US" dirty="0"/>
          </a:p>
        </p:txBody>
      </p:sp>
    </p:spTree>
    <p:extLst>
      <p:ext uri="{BB962C8B-B14F-4D97-AF65-F5344CB8AC3E}">
        <p14:creationId xmlns:p14="http://schemas.microsoft.com/office/powerpoint/2010/main" val="343360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Joe and Lesley</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32</a:t>
            </a:fld>
            <a:endParaRPr lang="en-US" dirty="0"/>
          </a:p>
        </p:txBody>
      </p:sp>
    </p:spTree>
    <p:extLst>
      <p:ext uri="{BB962C8B-B14F-4D97-AF65-F5344CB8AC3E}">
        <p14:creationId xmlns:p14="http://schemas.microsoft.com/office/powerpoint/2010/main" val="403855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dirty="0"/>
          </a:p>
        </p:txBody>
      </p:sp>
    </p:spTree>
    <p:extLst>
      <p:ext uri="{BB962C8B-B14F-4D97-AF65-F5344CB8AC3E}">
        <p14:creationId xmlns:p14="http://schemas.microsoft.com/office/powerpoint/2010/main" val="275810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Over 613 sections/over 175 noncredit courses of TOP Code 1501 or 1701 &amp; 1702 but only 11 coded appropriately as support. A full list of the courses is posted with all the colleges at the ASCCC website. Check your coding.</a:t>
            </a:r>
          </a:p>
          <a:p>
            <a:r>
              <a:rPr lang="en-US" sz="1200" b="0" i="0" u="none" strike="noStrike" kern="1200" dirty="0">
                <a:solidFill>
                  <a:schemeClr val="tx1"/>
                </a:solidFill>
                <a:effectLst/>
                <a:latin typeface="+mn-lt"/>
                <a:ea typeface="+mn-ea"/>
                <a:cs typeface="+mn-cs"/>
              </a:rPr>
              <a:t>Ventura CCD</a:t>
            </a:r>
            <a:r>
              <a:rPr lang="en-US" dirty="0"/>
              <a:t> </a:t>
            </a:r>
            <a:r>
              <a:rPr lang="en-US" sz="1200" b="0" i="0" u="none" strike="noStrike" kern="1200" dirty="0">
                <a:solidFill>
                  <a:schemeClr val="tx1"/>
                </a:solidFill>
                <a:effectLst/>
                <a:latin typeface="+mn-lt"/>
                <a:ea typeface="+mn-ea"/>
                <a:cs typeface="+mn-cs"/>
              </a:rPr>
              <a:t>Moorpark</a:t>
            </a:r>
            <a:r>
              <a:rPr lang="en-US" dirty="0"/>
              <a:t> </a:t>
            </a:r>
            <a:r>
              <a:rPr lang="en-US" sz="1200" b="0" i="0" u="none" strike="noStrike" kern="1200" dirty="0">
                <a:solidFill>
                  <a:schemeClr val="tx1"/>
                </a:solidFill>
                <a:effectLst/>
                <a:latin typeface="+mn-lt"/>
                <a:ea typeface="+mn-ea"/>
                <a:cs typeface="+mn-cs"/>
              </a:rPr>
              <a:t>MATHM905S   </a:t>
            </a:r>
            <a:r>
              <a:rPr lang="en-US" dirty="0"/>
              <a:t> </a:t>
            </a:r>
            <a:r>
              <a:rPr lang="en-US" sz="1200" b="0" i="0" u="none" strike="noStrike" kern="1200" dirty="0">
                <a:solidFill>
                  <a:schemeClr val="tx1"/>
                </a:solidFill>
                <a:effectLst/>
                <a:latin typeface="+mn-lt"/>
                <a:ea typeface="+mn-ea"/>
                <a:cs typeface="+mn-cs"/>
              </a:rPr>
              <a:t>CCC000603784</a:t>
            </a:r>
            <a:r>
              <a:rPr lang="en-US" dirty="0"/>
              <a:t> </a:t>
            </a:r>
            <a:r>
              <a:rPr lang="en-US" sz="1200" b="0" i="0" u="none" strike="noStrike" kern="1200" dirty="0">
                <a:solidFill>
                  <a:schemeClr val="tx1"/>
                </a:solidFill>
                <a:effectLst/>
                <a:latin typeface="+mn-lt"/>
                <a:ea typeface="+mn-ea"/>
                <a:cs typeface="+mn-cs"/>
              </a:rPr>
              <a:t>Support for College Algebra-</a:t>
            </a:r>
            <a:r>
              <a:rPr lang="en-US" dirty="0"/>
              <a:t> </a:t>
            </a:r>
            <a:r>
              <a:rPr lang="en-US" sz="1200" b="0" i="0" u="none" strike="noStrike" kern="1200" dirty="0">
                <a:solidFill>
                  <a:schemeClr val="tx1"/>
                </a:solidFill>
                <a:effectLst/>
                <a:latin typeface="+mn-lt"/>
                <a:ea typeface="+mn-ea"/>
                <a:cs typeface="+mn-cs"/>
              </a:rPr>
              <a:t>Mathematics Skills-170200   </a:t>
            </a:r>
            <a:r>
              <a:rPr lang="en-US" dirty="0"/>
              <a:t> </a:t>
            </a:r>
            <a:r>
              <a:rPr lang="en-US" sz="1200" b="0" i="0" u="none" strike="noStrike" kern="1200" dirty="0">
                <a:solidFill>
                  <a:schemeClr val="tx1"/>
                </a:solidFill>
                <a:effectLst/>
                <a:latin typeface="+mn-lt"/>
                <a:ea typeface="+mn-ea"/>
                <a:cs typeface="+mn-cs"/>
              </a:rPr>
              <a:t>Noncredit     </a:t>
            </a:r>
            <a:r>
              <a:rPr lang="en-US" dirty="0"/>
              <a:t> </a:t>
            </a:r>
            <a:r>
              <a:rPr lang="en-US" sz="1200" b="0" i="0" u="none" strike="noStrike" kern="1200" dirty="0">
                <a:solidFill>
                  <a:schemeClr val="tx1"/>
                </a:solidFill>
                <a:effectLst/>
                <a:latin typeface="+mn-lt"/>
                <a:ea typeface="+mn-ea"/>
                <a:cs typeface="+mn-cs"/>
              </a:rPr>
              <a:t>Not transferable </a:t>
            </a:r>
          </a:p>
          <a:p>
            <a:r>
              <a:rPr lang="en-US" dirty="0"/>
              <a:t>Peralta CCD	Laney ENGL 508A CCC000602205 Academic Composition Skills    English-150100   Noncredit    Not transferable </a:t>
            </a:r>
          </a:p>
        </p:txBody>
      </p:sp>
      <p:sp>
        <p:nvSpPr>
          <p:cNvPr id="4" name="Slide Number Placeholder 3"/>
          <p:cNvSpPr>
            <a:spLocks noGrp="1"/>
          </p:cNvSpPr>
          <p:nvPr>
            <p:ph type="sldNum" sz="quarter" idx="5"/>
          </p:nvPr>
        </p:nvSpPr>
        <p:spPr/>
        <p:txBody>
          <a:bodyPr/>
          <a:lstStyle/>
          <a:p>
            <a:fld id="{557E57F4-9D9C-5847-BCD2-13B860A1E044}" type="slidenum">
              <a:rPr lang="en-US" smtClean="0"/>
              <a:t>33</a:t>
            </a:fld>
            <a:endParaRPr lang="en-US" dirty="0"/>
          </a:p>
        </p:txBody>
      </p:sp>
    </p:spTree>
    <p:extLst>
      <p:ext uri="{BB962C8B-B14F-4D97-AF65-F5344CB8AC3E}">
        <p14:creationId xmlns:p14="http://schemas.microsoft.com/office/powerpoint/2010/main" val="2027720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a:t>
            </a:r>
          </a:p>
        </p:txBody>
      </p:sp>
      <p:sp>
        <p:nvSpPr>
          <p:cNvPr id="4" name="Slide Number Placeholder 3"/>
          <p:cNvSpPr>
            <a:spLocks noGrp="1"/>
          </p:cNvSpPr>
          <p:nvPr>
            <p:ph type="sldNum" sz="quarter" idx="10"/>
          </p:nvPr>
        </p:nvSpPr>
        <p:spPr/>
        <p:txBody>
          <a:bodyPr/>
          <a:lstStyle/>
          <a:p>
            <a:fld id="{557E57F4-9D9C-5847-BCD2-13B860A1E044}" type="slidenum">
              <a:rPr lang="en-US" smtClean="0"/>
              <a:t>34</a:t>
            </a:fld>
            <a:endParaRPr lang="en-US" dirty="0"/>
          </a:p>
        </p:txBody>
      </p:sp>
    </p:spTree>
    <p:extLst>
      <p:ext uri="{BB962C8B-B14F-4D97-AF65-F5344CB8AC3E}">
        <p14:creationId xmlns:p14="http://schemas.microsoft.com/office/powerpoint/2010/main" val="3755464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a:t>
            </a:r>
          </a:p>
        </p:txBody>
      </p:sp>
      <p:sp>
        <p:nvSpPr>
          <p:cNvPr id="4" name="Slide Number Placeholder 3"/>
          <p:cNvSpPr>
            <a:spLocks noGrp="1"/>
          </p:cNvSpPr>
          <p:nvPr>
            <p:ph type="sldNum" sz="quarter" idx="5"/>
          </p:nvPr>
        </p:nvSpPr>
        <p:spPr/>
        <p:txBody>
          <a:bodyPr/>
          <a:lstStyle/>
          <a:p>
            <a:fld id="{557E57F4-9D9C-5847-BCD2-13B860A1E044}" type="slidenum">
              <a:rPr lang="en-US" smtClean="0"/>
              <a:t>35</a:t>
            </a:fld>
            <a:endParaRPr lang="en-US" dirty="0"/>
          </a:p>
        </p:txBody>
      </p:sp>
    </p:spTree>
    <p:extLst>
      <p:ext uri="{BB962C8B-B14F-4D97-AF65-F5344CB8AC3E}">
        <p14:creationId xmlns:p14="http://schemas.microsoft.com/office/powerpoint/2010/main" val="3975309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10"/>
          </p:nvPr>
        </p:nvSpPr>
        <p:spPr/>
        <p:txBody>
          <a:bodyPr/>
          <a:lstStyle/>
          <a:p>
            <a:fld id="{557E57F4-9D9C-5847-BCD2-13B860A1E044}" type="slidenum">
              <a:rPr lang="en-US" smtClean="0"/>
              <a:t>36</a:t>
            </a:fld>
            <a:endParaRPr lang="en-US" dirty="0"/>
          </a:p>
        </p:txBody>
      </p:sp>
    </p:spTree>
    <p:extLst>
      <p:ext uri="{BB962C8B-B14F-4D97-AF65-F5344CB8AC3E}">
        <p14:creationId xmlns:p14="http://schemas.microsoft.com/office/powerpoint/2010/main" val="3353372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37</a:t>
            </a:fld>
            <a:endParaRPr lang="en-US" dirty="0"/>
          </a:p>
        </p:txBody>
      </p:sp>
    </p:spTree>
    <p:extLst>
      <p:ext uri="{BB962C8B-B14F-4D97-AF65-F5344CB8AC3E}">
        <p14:creationId xmlns:p14="http://schemas.microsoft.com/office/powerpoint/2010/main" val="140790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a:t>
            </a:r>
          </a:p>
        </p:txBody>
      </p:sp>
      <p:sp>
        <p:nvSpPr>
          <p:cNvPr id="4" name="Slide Number Placeholder 3"/>
          <p:cNvSpPr>
            <a:spLocks noGrp="1"/>
          </p:cNvSpPr>
          <p:nvPr>
            <p:ph type="sldNum" sz="quarter" idx="5"/>
          </p:nvPr>
        </p:nvSpPr>
        <p:spPr/>
        <p:txBody>
          <a:bodyPr/>
          <a:lstStyle/>
          <a:p>
            <a:fld id="{557E57F4-9D9C-5847-BCD2-13B860A1E044}" type="slidenum">
              <a:rPr lang="en-US" smtClean="0"/>
              <a:t>4</a:t>
            </a:fld>
            <a:endParaRPr lang="en-US" dirty="0"/>
          </a:p>
        </p:txBody>
      </p:sp>
    </p:spTree>
    <p:extLst>
      <p:ext uri="{BB962C8B-B14F-4D97-AF65-F5344CB8AC3E}">
        <p14:creationId xmlns:p14="http://schemas.microsoft.com/office/powerpoint/2010/main" val="27671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 quite a few students who need basic skills and noncredit education as a bridge into credit</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dirty="0"/>
          </a:p>
        </p:txBody>
      </p:sp>
    </p:spTree>
    <p:extLst>
      <p:ext uri="{BB962C8B-B14F-4D97-AF65-F5344CB8AC3E}">
        <p14:creationId xmlns:p14="http://schemas.microsoft.com/office/powerpoint/2010/main" val="346825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a:t>
            </a:r>
          </a:p>
          <a:p>
            <a:r>
              <a:rPr lang="en-US" dirty="0"/>
              <a:t>Using the predicted throughput rates, even using best case scenarios (which is not what colleges are reporting) we must admit that in the bottom tier 58 % and in the middle tier 42% of student will fail. What happens to these students? Is doubling down and teaching them the skills they need to succeed while they are taking college level courses the best way? Are we okay with 50% pass rates? What happens to the students who fail? What about the ones that never start? We know long sequences of basic skills classes did not produce throughput, but does throwing them in the deep end optimize student learning? We are going to examine some successful and innovative ways to contribute to student higher education success.</a:t>
            </a:r>
          </a:p>
        </p:txBody>
      </p:sp>
      <p:sp>
        <p:nvSpPr>
          <p:cNvPr id="4" name="Slide Number Placeholder 3"/>
          <p:cNvSpPr>
            <a:spLocks noGrp="1"/>
          </p:cNvSpPr>
          <p:nvPr>
            <p:ph type="sldNum" sz="quarter" idx="10"/>
          </p:nvPr>
        </p:nvSpPr>
        <p:spPr/>
        <p:txBody>
          <a:bodyPr/>
          <a:lstStyle/>
          <a:p>
            <a:fld id="{82C30568-8513-8240-B838-EF6D2CD343DD}" type="slidenum">
              <a:rPr lang="en-US" smtClean="0"/>
              <a:t>6</a:t>
            </a:fld>
            <a:endParaRPr lang="en-US" dirty="0"/>
          </a:p>
        </p:txBody>
      </p:sp>
    </p:spTree>
    <p:extLst>
      <p:ext uri="{BB962C8B-B14F-4D97-AF65-F5344CB8AC3E}">
        <p14:creationId xmlns:p14="http://schemas.microsoft.com/office/powerpoint/2010/main" val="18309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These concerns are especially true as we consider that some colleges are reporting larger equity gaps. </a:t>
            </a:r>
            <a:r>
              <a:rPr lang="en-US" sz="1200" b="0" kern="1200" dirty="0">
                <a:solidFill>
                  <a:schemeClr val="tx1"/>
                </a:solidFill>
                <a:effectLst/>
                <a:latin typeface="+mn-lt"/>
                <a:ea typeface="+mn-ea"/>
                <a:cs typeface="+mn-cs"/>
              </a:rPr>
              <a:t>(Eng 28 is integrated reading and English one level below; Math 125 Int Algebra one level below transfer passing in HS with a C- bypasses this course; Math 227 was Stats with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English 101 Outcomes:</a:t>
            </a:r>
            <a:r>
              <a:rPr lang="en-US" sz="1200" kern="1200" dirty="0">
                <a:solidFill>
                  <a:schemeClr val="tx1"/>
                </a:solidFill>
                <a:effectLst/>
                <a:latin typeface="+mn-lt"/>
                <a:ea typeface="+mn-ea"/>
                <a:cs typeface="+mn-cs"/>
              </a:rPr>
              <a:t> English 101 is an associate degree graduation requirement and the transfer-level English course that most LACCD students take. Enrollment for English 101 grew by 6008 students, but the success rate dropped by 10.7% in Fall of 2019. The net result was that 2,371 of these additional English 101 students successfully completed the course, but the remaining 3,637 students were not successful (a ratio of 1.5 to every 1 success). In other words, for every two additional students who attempted and successfully completed English 101 in Fall 2019, another three were unsuccessful. </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dirty="0"/>
          </a:p>
        </p:txBody>
      </p:sp>
    </p:spTree>
    <p:extLst>
      <p:ext uri="{BB962C8B-B14F-4D97-AF65-F5344CB8AC3E}">
        <p14:creationId xmlns:p14="http://schemas.microsoft.com/office/powerpoint/2010/main" val="221762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10"/>
          </p:nvPr>
        </p:nvSpPr>
        <p:spPr/>
        <p:txBody>
          <a:bodyPr/>
          <a:lstStyle/>
          <a:p>
            <a:fld id="{82C30568-8513-8240-B838-EF6D2CD343DD}" type="slidenum">
              <a:rPr lang="en-US" smtClean="0"/>
              <a:t>8</a:t>
            </a:fld>
            <a:endParaRPr lang="en-US" dirty="0"/>
          </a:p>
        </p:txBody>
      </p:sp>
    </p:spTree>
    <p:extLst>
      <p:ext uri="{BB962C8B-B14F-4D97-AF65-F5344CB8AC3E}">
        <p14:creationId xmlns:p14="http://schemas.microsoft.com/office/powerpoint/2010/main" val="175215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dirty="0"/>
          </a:p>
        </p:txBody>
      </p:sp>
    </p:spTree>
    <p:extLst>
      <p:ext uri="{BB962C8B-B14F-4D97-AF65-F5344CB8AC3E}">
        <p14:creationId xmlns:p14="http://schemas.microsoft.com/office/powerpoint/2010/main" val="4090349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dirty="0"/>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userDrawn="1"/>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3"/>
          </p:nvPr>
        </p:nvSpPr>
        <p:spPr>
          <a:xfrm>
            <a:off x="1752600" y="1444752"/>
            <a:ext cx="10076688" cy="4389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BEEBAAA-29B5-4AF5-BC5F-7E580C29002D}" type="datetimeFigureOut">
              <a:rPr lang="en-US" smtClean="0"/>
              <a:pPr/>
              <a:t>5/6/2020</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0013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D31A3-BB3E-4313-83C9-61296DA7E415}"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22576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BD31A3-BB3E-4313-83C9-61296DA7E415}" type="datetimeFigureOut">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1821449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D31A3-BB3E-4313-83C9-61296DA7E415}" type="datetimeFigureOut">
              <a:rPr lang="en-US" smtClean="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dirty="0"/>
          </a:p>
        </p:txBody>
      </p:sp>
      <p:sp>
        <p:nvSpPr>
          <p:cNvPr id="10" name="Title 9"/>
          <p:cNvSpPr>
            <a:spLocks noGrp="1"/>
          </p:cNvSpPr>
          <p:nvPr>
            <p:ph type="title"/>
          </p:nvPr>
        </p:nvSpPr>
        <p:spPr>
          <a:xfrm>
            <a:off x="521208" y="448056"/>
            <a:ext cx="11311128" cy="640080"/>
          </a:xfrm>
        </p:spPr>
        <p:txBody>
          <a:bodyPr/>
          <a:lstStyle/>
          <a:p>
            <a:r>
              <a:rPr lang="en-US"/>
              <a:t>Click to edit Master title style</a:t>
            </a:r>
          </a:p>
        </p:txBody>
      </p:sp>
    </p:spTree>
    <p:extLst>
      <p:ext uri="{BB962C8B-B14F-4D97-AF65-F5344CB8AC3E}">
        <p14:creationId xmlns:p14="http://schemas.microsoft.com/office/powerpoint/2010/main" val="10326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BEEBAAA-29B5-4AF5-BC5F-7E580C29002D}" type="datetimeFigureOut">
              <a:rPr lang="en-US" smtClean="0"/>
              <a:pPr/>
              <a:t>5/6/2020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371619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31A3-BB3E-4313-83C9-61296DA7E415}" type="datetimeFigureOut">
              <a:rPr lang="en-US" smtClean="0"/>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199718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3602313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2632596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31A3-BB3E-4313-83C9-61296DA7E415}"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13945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31A3-BB3E-4313-83C9-61296DA7E415}"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dirty="0"/>
          </a:p>
        </p:txBody>
      </p:sp>
    </p:spTree>
    <p:extLst>
      <p:ext uri="{BB962C8B-B14F-4D97-AF65-F5344CB8AC3E}">
        <p14:creationId xmlns:p14="http://schemas.microsoft.com/office/powerpoint/2010/main" val="38416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170016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4062209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2176083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2875871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3843183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4099412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4193418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1693039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4265726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761177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113000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087395"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184557"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68B85-1237-46CC-85DB-5EC1FC58A244}"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BE344-2AEA-4928-88AE-DEE4BA2FA39F}" type="slidenum">
              <a:rPr lang="en-US" smtClean="0"/>
              <a:t>‹#›</a:t>
            </a:fld>
            <a:endParaRPr lang="en-US" dirty="0"/>
          </a:p>
        </p:txBody>
      </p:sp>
    </p:spTree>
    <p:extLst>
      <p:ext uri="{BB962C8B-B14F-4D97-AF65-F5344CB8AC3E}">
        <p14:creationId xmlns:p14="http://schemas.microsoft.com/office/powerpoint/2010/main" val="2335157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695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761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A1EF-A74A-CC40-A222-674A4F8E2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B55DAD-2255-5846-8F11-4E8E29317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20DEA780-2E11-AE43-84F8-675D5AFBA4DA}"/>
              </a:ext>
            </a:extLst>
          </p:cNvPr>
          <p:cNvSpPr>
            <a:spLocks noGrp="1"/>
          </p:cNvSpPr>
          <p:nvPr>
            <p:ph type="sldNum" sz="quarter" idx="10"/>
          </p:nvPr>
        </p:nvSpPr>
        <p:spPr/>
        <p:txBody>
          <a:body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11900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121B-AFA1-5440-A034-CC305F35E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D09F1-3F07-F844-BFC8-5D6F33C890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34999-5E17-A744-8111-BB5139493C19}"/>
              </a:ext>
            </a:extLst>
          </p:cNvPr>
          <p:cNvSpPr>
            <a:spLocks noGrp="1"/>
          </p:cNvSpPr>
          <p:nvPr>
            <p:ph type="dt" sz="half" idx="10"/>
          </p:nvPr>
        </p:nvSpPr>
        <p:spPr/>
        <p:txBody>
          <a:bodyPr/>
          <a:lstStyle/>
          <a:p>
            <a:fld id="{D612341C-5CAC-6F49-AAB3-102287A09F69}" type="datetimeFigureOut">
              <a:rPr lang="en-US" smtClean="0"/>
              <a:t>5/6/2020</a:t>
            </a:fld>
            <a:endParaRPr lang="en-US" dirty="0"/>
          </a:p>
        </p:txBody>
      </p:sp>
      <p:sp>
        <p:nvSpPr>
          <p:cNvPr id="5" name="Footer Placeholder 4">
            <a:extLst>
              <a:ext uri="{FF2B5EF4-FFF2-40B4-BE49-F238E27FC236}">
                <a16:creationId xmlns:a16="http://schemas.microsoft.com/office/drawing/2014/main" id="{C439339F-C709-8F49-A009-6765F5B7BF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6765AD-3BCC-5D4B-9A10-2662C4168590}"/>
              </a:ext>
            </a:extLst>
          </p:cNvPr>
          <p:cNvSpPr>
            <a:spLocks noGrp="1"/>
          </p:cNvSpPr>
          <p:nvPr>
            <p:ph type="sldNum" sz="quarter" idx="12"/>
          </p:nvPr>
        </p:nvSpPr>
        <p:spPr/>
        <p:txBody>
          <a:bodyPr/>
          <a:lstStyle/>
          <a:p>
            <a:fld id="{E1FF59F1-F8EA-1945-9683-2895762317F6}" type="slidenum">
              <a:rPr lang="en-US" smtClean="0"/>
              <a:t>‹#›</a:t>
            </a:fld>
            <a:endParaRPr lang="en-US" dirty="0"/>
          </a:p>
        </p:txBody>
      </p:sp>
    </p:spTree>
    <p:extLst>
      <p:ext uri="{BB962C8B-B14F-4D97-AF65-F5344CB8AC3E}">
        <p14:creationId xmlns:p14="http://schemas.microsoft.com/office/powerpoint/2010/main" val="199689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Shape 26"/>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Shape 2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Shape 2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9" name="Shape 29"/>
          <p:cNvSpPr/>
          <p:nvPr/>
        </p:nvSpPr>
        <p:spPr>
          <a:xfrm>
            <a:off x="-19333" y="-68400"/>
            <a:ext cx="12192000" cy="6028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2400" dirty="0"/>
          </a:p>
        </p:txBody>
      </p:sp>
    </p:spTree>
    <p:extLst>
      <p:ext uri="{BB962C8B-B14F-4D97-AF65-F5344CB8AC3E}">
        <p14:creationId xmlns:p14="http://schemas.microsoft.com/office/powerpoint/2010/main" val="183783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dirty="0">
              <a:solidFill>
                <a:schemeClr val="tx1"/>
              </a:solidFill>
            </a:endParaRPr>
          </a:p>
        </p:txBody>
      </p:sp>
      <p:sp>
        <p:nvSpPr>
          <p:cNvPr id="8" name="Title 1"/>
          <p:cNvSpPr>
            <a:spLocks noGrp="1"/>
          </p:cNvSpPr>
          <p:nvPr>
            <p:ph type="title"/>
          </p:nvPr>
        </p:nvSpPr>
        <p:spPr>
          <a:xfrm>
            <a:off x="3556000" y="4742044"/>
            <a:ext cx="8080373" cy="1111495"/>
          </a:xfrm>
          <a:noFill/>
        </p:spPr>
        <p:txBody>
          <a:bodyPr>
            <a:normAutofit/>
          </a:bodyPr>
          <a:lstStyle>
            <a:lvl1pPr algn="l">
              <a:defRPr sz="4400">
                <a:solidFill>
                  <a:schemeClr val="bg1"/>
                </a:solidFill>
                <a:latin typeface="+mj-lt"/>
              </a:defRPr>
            </a:lvl1pPr>
          </a:lstStyle>
          <a:p>
            <a:r>
              <a:rPr lang="en-US" dirty="0"/>
              <a:t>Click to edit Master title style</a:t>
            </a:r>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16"/>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77404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5" r:id="rId4"/>
    <p:sldLayoutId id="214748365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3">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8BEEBAAA-29B5-4AF5-BC5F-7E580C29002D}" type="datetimeFigureOut">
              <a:rPr lang="en-US" smtClean="0"/>
              <a:pPr/>
              <a:t>5/6/2020</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dirty="0"/>
              <a:t>Add a footer</a:t>
            </a:r>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51812110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68B85-1237-46CC-85DB-5EC1FC58A244}" type="datetimeFigureOut">
              <a:rPr lang="en-US" smtClean="0"/>
              <a:t>5/6/2020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BE344-2AEA-4928-88AE-DEE4BA2FA39F}" type="slidenum">
              <a:rPr lang="en-US" smtClean="0"/>
              <a:t>‹#›</a:t>
            </a:fld>
            <a:endParaRPr lang="en-US" dirty="0"/>
          </a:p>
        </p:txBody>
      </p:sp>
    </p:spTree>
    <p:extLst>
      <p:ext uri="{BB962C8B-B14F-4D97-AF65-F5344CB8AC3E}">
        <p14:creationId xmlns:p14="http://schemas.microsoft.com/office/powerpoint/2010/main" val="2451190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7.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1.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hyperlink" Target="about:blank"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a:xfrm>
            <a:off x="4439920" y="2088292"/>
            <a:ext cx="7254240" cy="2730843"/>
          </a:xfrm>
        </p:spPr>
        <p:txBody>
          <a:bodyPr>
            <a:noAutofit/>
          </a:bodyPr>
          <a:lstStyle/>
          <a:p>
            <a:pPr algn="ctr"/>
            <a:r>
              <a:rPr lang="en-US" sz="3600" dirty="0"/>
              <a:t>Guided Pathways Webinar - English and Math Pathways and Noncredit Development   Wednesday, May 6, 2020 - 12:00pm to 1:00pm</a:t>
            </a:r>
            <a:endParaRPr lang="en-US" sz="1400" dirty="0"/>
          </a:p>
        </p:txBody>
      </p:sp>
      <p:pic>
        <p:nvPicPr>
          <p:cNvPr id="4" name="Picture 3">
            <a:extLst>
              <a:ext uri="{FF2B5EF4-FFF2-40B4-BE49-F238E27FC236}">
                <a16:creationId xmlns:a16="http://schemas.microsoft.com/office/drawing/2014/main" id="{0F034E38-B412-AF47-A3EE-5B20221C6D76}"/>
              </a:ext>
            </a:extLst>
          </p:cNvPr>
          <p:cNvPicPr>
            <a:picLocks noChangeAspect="1"/>
          </p:cNvPicPr>
          <p:nvPr/>
        </p:nvPicPr>
        <p:blipFill>
          <a:blip r:embed="rId3"/>
          <a:stretch>
            <a:fillRect/>
          </a:stretch>
        </p:blipFill>
        <p:spPr>
          <a:xfrm>
            <a:off x="197564" y="2452009"/>
            <a:ext cx="3669953" cy="1529147"/>
          </a:xfrm>
          <a:prstGeom prst="rect">
            <a:avLst/>
          </a:prstGeom>
        </p:spPr>
      </p:pic>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7EFF2C-0F1F-498F-BE29-B924F472C287}"/>
              </a:ext>
            </a:extLst>
          </p:cNvPr>
          <p:cNvSpPr>
            <a:spLocks noGrp="1"/>
          </p:cNvSpPr>
          <p:nvPr>
            <p:ph type="title"/>
          </p:nvPr>
        </p:nvSpPr>
        <p:spPr>
          <a:xfrm>
            <a:off x="742951" y="67468"/>
            <a:ext cx="10390488" cy="868362"/>
          </a:xfrm>
        </p:spPr>
        <p:txBody>
          <a:bodyPr>
            <a:normAutofit fontScale="90000"/>
          </a:bodyPr>
          <a:lstStyle/>
          <a:p>
            <a:r>
              <a:rPr lang="en-US" dirty="0"/>
              <a:t>How do we learn? Who decided 16-18 weeks is perfect?</a:t>
            </a:r>
          </a:p>
        </p:txBody>
      </p:sp>
      <p:sp>
        <p:nvSpPr>
          <p:cNvPr id="4" name="Slide Number Placeholder 3">
            <a:extLst>
              <a:ext uri="{FF2B5EF4-FFF2-40B4-BE49-F238E27FC236}">
                <a16:creationId xmlns:a16="http://schemas.microsoft.com/office/drawing/2014/main" id="{DB583E50-6EFA-407F-831B-F5879F769B4E}"/>
              </a:ext>
            </a:extLst>
          </p:cNvPr>
          <p:cNvSpPr>
            <a:spLocks noGrp="1"/>
          </p:cNvSpPr>
          <p:nvPr>
            <p:ph type="sldNum" sz="quarter" idx="4294967295"/>
          </p:nvPr>
        </p:nvSpPr>
        <p:spPr>
          <a:xfrm>
            <a:off x="9448800" y="6356350"/>
            <a:ext cx="2743200" cy="365125"/>
          </a:xfrm>
        </p:spPr>
        <p:txBody>
          <a:bodyPr/>
          <a:lstStyle/>
          <a:p>
            <a:fld id="{E1FF59F1-F8EA-1945-9683-2895762317F6}" type="slidenum">
              <a:rPr lang="en-US" smtClean="0"/>
              <a:t>10</a:t>
            </a:fld>
            <a:endParaRPr lang="en-US" dirty="0"/>
          </a:p>
        </p:txBody>
      </p:sp>
      <p:pic>
        <p:nvPicPr>
          <p:cNvPr id="1028" name="Picture 4">
            <a:extLst>
              <a:ext uri="{FF2B5EF4-FFF2-40B4-BE49-F238E27FC236}">
                <a16:creationId xmlns:a16="http://schemas.microsoft.com/office/drawing/2014/main" id="{37BC0608-9912-4862-B758-5F3D9295998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233864" y="2076450"/>
            <a:ext cx="4279019"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912A9CC-F3D4-45D0-9DBA-817A99616EDE}"/>
              </a:ext>
            </a:extLst>
          </p:cNvPr>
          <p:cNvSpPr txBox="1"/>
          <p:nvPr/>
        </p:nvSpPr>
        <p:spPr>
          <a:xfrm>
            <a:off x="1233864" y="5629275"/>
            <a:ext cx="4185861" cy="646331"/>
          </a:xfrm>
          <a:prstGeom prst="rect">
            <a:avLst/>
          </a:prstGeom>
          <a:noFill/>
        </p:spPr>
        <p:txBody>
          <a:bodyPr wrap="square" rtlCol="0">
            <a:spAutoFit/>
          </a:bodyPr>
          <a:lstStyle/>
          <a:p>
            <a:r>
              <a:rPr lang="en-US" dirty="0"/>
              <a:t>The controlling variable is time – the length of the semester or term.</a:t>
            </a:r>
          </a:p>
        </p:txBody>
      </p:sp>
      <p:graphicFrame>
        <p:nvGraphicFramePr>
          <p:cNvPr id="14" name="Content Placeholder 13">
            <a:extLst>
              <a:ext uri="{FF2B5EF4-FFF2-40B4-BE49-F238E27FC236}">
                <a16:creationId xmlns:a16="http://schemas.microsoft.com/office/drawing/2014/main" id="{3239CA6B-E0A2-4D3F-87FA-A4736A28E79A}"/>
              </a:ext>
            </a:extLst>
          </p:cNvPr>
          <p:cNvGraphicFramePr>
            <a:graphicFrameLocks noGrp="1"/>
          </p:cNvGraphicFramePr>
          <p:nvPr>
            <p:ph sz="quarter" idx="4"/>
            <p:extLst>
              <p:ext uri="{D42A27DB-BD31-4B8C-83A1-F6EECF244321}">
                <p14:modId xmlns:p14="http://schemas.microsoft.com/office/powerpoint/2010/main" val="1488169608"/>
              </p:ext>
            </p:extLst>
          </p:nvPr>
        </p:nvGraphicFramePr>
        <p:xfrm>
          <a:off x="6156367" y="1233487"/>
          <a:ext cx="4948238" cy="439102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43611EF8-392A-4CFC-94AE-5D52ED93C38C}"/>
              </a:ext>
            </a:extLst>
          </p:cNvPr>
          <p:cNvSpPr txBox="1"/>
          <p:nvPr/>
        </p:nvSpPr>
        <p:spPr>
          <a:xfrm>
            <a:off x="6537555" y="5667375"/>
            <a:ext cx="4185861" cy="646331"/>
          </a:xfrm>
          <a:prstGeom prst="rect">
            <a:avLst/>
          </a:prstGeom>
          <a:noFill/>
        </p:spPr>
        <p:txBody>
          <a:bodyPr wrap="square" rtlCol="0">
            <a:spAutoFit/>
          </a:bodyPr>
          <a:lstStyle/>
          <a:p>
            <a:r>
              <a:rPr lang="en-US" dirty="0"/>
              <a:t>The controlling accomplishment of outcomes; some shorter, some longer</a:t>
            </a:r>
          </a:p>
        </p:txBody>
      </p:sp>
    </p:spTree>
    <p:extLst>
      <p:ext uri="{BB962C8B-B14F-4D97-AF65-F5344CB8AC3E}">
        <p14:creationId xmlns:p14="http://schemas.microsoft.com/office/powerpoint/2010/main" val="324162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8D01-613F-40E3-A093-3DF5FA1E54D1}"/>
              </a:ext>
            </a:extLst>
          </p:cNvPr>
          <p:cNvSpPr>
            <a:spLocks noGrp="1"/>
          </p:cNvSpPr>
          <p:nvPr>
            <p:ph type="title"/>
          </p:nvPr>
        </p:nvSpPr>
        <p:spPr/>
        <p:txBody>
          <a:bodyPr/>
          <a:lstStyle/>
          <a:p>
            <a:r>
              <a:rPr lang="en-US" dirty="0"/>
              <a:t>Questions for you</a:t>
            </a:r>
          </a:p>
        </p:txBody>
      </p:sp>
      <p:sp>
        <p:nvSpPr>
          <p:cNvPr id="3" name="Content Placeholder 2">
            <a:extLst>
              <a:ext uri="{FF2B5EF4-FFF2-40B4-BE49-F238E27FC236}">
                <a16:creationId xmlns:a16="http://schemas.microsoft.com/office/drawing/2014/main" id="{22EB147B-D68C-4731-B026-79435791F436}"/>
              </a:ext>
            </a:extLst>
          </p:cNvPr>
          <p:cNvSpPr>
            <a:spLocks noGrp="1"/>
          </p:cNvSpPr>
          <p:nvPr>
            <p:ph idx="1"/>
          </p:nvPr>
        </p:nvSpPr>
        <p:spPr/>
        <p:txBody>
          <a:bodyPr/>
          <a:lstStyle/>
          <a:p>
            <a:endParaRPr lang="en-US" dirty="0"/>
          </a:p>
          <a:p>
            <a:r>
              <a:rPr lang="en-US" dirty="0"/>
              <a:t>What do you know about Noncredit?</a:t>
            </a:r>
          </a:p>
        </p:txBody>
      </p:sp>
      <p:sp>
        <p:nvSpPr>
          <p:cNvPr id="4" name="Text Placeholder 3">
            <a:extLst>
              <a:ext uri="{FF2B5EF4-FFF2-40B4-BE49-F238E27FC236}">
                <a16:creationId xmlns:a16="http://schemas.microsoft.com/office/drawing/2014/main" id="{10340A1F-B9D3-4115-BBE4-300C2E395F28}"/>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530F3339-6966-4388-808E-63ED60D69CA8}"/>
              </a:ext>
            </a:extLst>
          </p:cNvPr>
          <p:cNvSpPr>
            <a:spLocks noGrp="1"/>
          </p:cNvSpPr>
          <p:nvPr>
            <p:ph type="sldNum" sz="quarter" idx="12"/>
          </p:nvPr>
        </p:nvSpPr>
        <p:spPr/>
        <p:txBody>
          <a:bodyPr/>
          <a:lstStyle/>
          <a:p>
            <a:fld id="{492D8F1A-69A8-9242-9469-8400121D240A}" type="slidenum">
              <a:rPr lang="en-US" smtClean="0"/>
              <a:t>11</a:t>
            </a:fld>
            <a:endParaRPr lang="en-US" dirty="0"/>
          </a:p>
        </p:txBody>
      </p:sp>
      <p:pic>
        <p:nvPicPr>
          <p:cNvPr id="6" name="Google Shape;188;p23">
            <a:extLst>
              <a:ext uri="{FF2B5EF4-FFF2-40B4-BE49-F238E27FC236}">
                <a16:creationId xmlns:a16="http://schemas.microsoft.com/office/drawing/2014/main" id="{D0A8ADB9-BB8A-495A-9559-60B638DB5A3A}"/>
              </a:ext>
            </a:extLst>
          </p:cNvPr>
          <p:cNvPicPr preferRelativeResize="0"/>
          <p:nvPr/>
        </p:nvPicPr>
        <p:blipFill>
          <a:blip r:embed="rId3">
            <a:alphaModFix/>
          </a:blip>
          <a:stretch>
            <a:fillRect/>
          </a:stretch>
        </p:blipFill>
        <p:spPr>
          <a:xfrm>
            <a:off x="0" y="2948583"/>
            <a:ext cx="3943350" cy="2381250"/>
          </a:xfrm>
          <a:prstGeom prst="rect">
            <a:avLst/>
          </a:prstGeom>
          <a:noFill/>
          <a:ln>
            <a:noFill/>
          </a:ln>
        </p:spPr>
      </p:pic>
    </p:spTree>
    <p:extLst>
      <p:ext uri="{BB962C8B-B14F-4D97-AF65-F5344CB8AC3E}">
        <p14:creationId xmlns:p14="http://schemas.microsoft.com/office/powerpoint/2010/main" val="357781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Eligible Noncredit Courses: Ten Categories</a:t>
            </a:r>
            <a:endParaRPr dirty="0"/>
          </a:p>
        </p:txBody>
      </p:sp>
      <p:sp>
        <p:nvSpPr>
          <p:cNvPr id="200" name="Shape 200"/>
          <p:cNvSpPr txBox="1">
            <a:spLocks noGrp="1"/>
          </p:cNvSpPr>
          <p:nvPr>
            <p:ph sz="half" idx="2"/>
          </p:nvPr>
        </p:nvSpPr>
        <p:spPr>
          <a:xfrm>
            <a:off x="1058562" y="1181257"/>
            <a:ext cx="4922537" cy="4391343"/>
          </a:xfrm>
          <a:prstGeom prst="rect">
            <a:avLst/>
          </a:prstGeom>
        </p:spPr>
        <p:txBody>
          <a:bodyPr spcFirstLastPara="1" vert="horz" wrap="square" lIns="121900" tIns="121900" rIns="121900" bIns="121900" rtlCol="0" anchor="t" anchorCtr="0">
            <a:noAutofit/>
          </a:bodyPr>
          <a:lstStyle/>
          <a:p>
            <a:pPr indent="-440256">
              <a:buSzPts val="1600"/>
              <a:buAutoNum type="arabicPeriod"/>
            </a:pPr>
            <a:r>
              <a:rPr lang="en" sz="2133" dirty="0"/>
              <a:t>English as a Second Language (ESL)*</a:t>
            </a:r>
            <a:endParaRPr sz="2133" dirty="0"/>
          </a:p>
          <a:p>
            <a:pPr indent="-440256">
              <a:buSzPts val="1600"/>
              <a:buAutoNum type="arabicPeriod"/>
            </a:pPr>
            <a:r>
              <a:rPr lang="en" sz="2133" dirty="0"/>
              <a:t>Immigrant Education</a:t>
            </a:r>
            <a:endParaRPr sz="2133" dirty="0"/>
          </a:p>
          <a:p>
            <a:pPr indent="-440256">
              <a:buSzPts val="1600"/>
              <a:buAutoNum type="arabicPeriod"/>
            </a:pPr>
            <a:r>
              <a:rPr lang="en" sz="2133" dirty="0"/>
              <a:t>Elementary and Secondary Basic Skills*</a:t>
            </a:r>
            <a:endParaRPr sz="2133" dirty="0"/>
          </a:p>
          <a:p>
            <a:pPr indent="-440256">
              <a:buSzPts val="1600"/>
              <a:buAutoNum type="arabicPeriod"/>
            </a:pPr>
            <a:r>
              <a:rPr lang="en" sz="2133" dirty="0"/>
              <a:t>Health and Safety</a:t>
            </a:r>
            <a:endParaRPr sz="2133" dirty="0"/>
          </a:p>
          <a:p>
            <a:pPr indent="-440256">
              <a:buSzPts val="1600"/>
              <a:buAutoNum type="arabicPeriod"/>
            </a:pPr>
            <a:r>
              <a:rPr lang="en" sz="2133" dirty="0"/>
              <a:t>Substantial Disabilities</a:t>
            </a:r>
            <a:endParaRPr sz="2133" dirty="0"/>
          </a:p>
          <a:p>
            <a:pPr indent="-440256">
              <a:buSzPts val="1600"/>
              <a:buAutoNum type="arabicPeriod"/>
            </a:pPr>
            <a:r>
              <a:rPr lang="en" sz="2133" dirty="0"/>
              <a:t>Parenting</a:t>
            </a:r>
            <a:endParaRPr sz="2133" dirty="0"/>
          </a:p>
          <a:p>
            <a:pPr indent="-440256">
              <a:buSzPts val="1600"/>
              <a:buAutoNum type="arabicPeriod"/>
            </a:pPr>
            <a:r>
              <a:rPr lang="en" sz="2133" dirty="0"/>
              <a:t>Home Economics</a:t>
            </a:r>
            <a:endParaRPr sz="2133" dirty="0"/>
          </a:p>
          <a:p>
            <a:pPr indent="-440256">
              <a:buSzPts val="1600"/>
              <a:buAutoNum type="arabicPeriod"/>
            </a:pPr>
            <a:r>
              <a:rPr lang="en" sz="2133" dirty="0"/>
              <a:t>Courses for Older Adults</a:t>
            </a:r>
            <a:endParaRPr sz="2133" dirty="0"/>
          </a:p>
          <a:p>
            <a:pPr indent="-440256">
              <a:buSzPts val="1600"/>
              <a:buAutoNum type="arabicPeriod"/>
            </a:pPr>
            <a:r>
              <a:rPr lang="en" sz="2133" dirty="0"/>
              <a:t>Short-term Vocational*</a:t>
            </a:r>
            <a:endParaRPr sz="2133" dirty="0"/>
          </a:p>
          <a:p>
            <a:pPr indent="-440256">
              <a:buSzPts val="1600"/>
              <a:buAutoNum type="arabicPeriod"/>
            </a:pPr>
            <a:r>
              <a:rPr lang="en" sz="2133" dirty="0"/>
              <a:t>Workforce Preparation*</a:t>
            </a:r>
            <a:endParaRPr sz="2133" dirty="0"/>
          </a:p>
        </p:txBody>
      </p:sp>
      <p:sp>
        <p:nvSpPr>
          <p:cNvPr id="2" name="Content Placeholder 1">
            <a:extLst>
              <a:ext uri="{FF2B5EF4-FFF2-40B4-BE49-F238E27FC236}">
                <a16:creationId xmlns:a16="http://schemas.microsoft.com/office/drawing/2014/main" id="{590199F6-BCAE-48AC-A9C7-1B930AE36594}"/>
              </a:ext>
            </a:extLst>
          </p:cNvPr>
          <p:cNvSpPr>
            <a:spLocks noGrp="1"/>
          </p:cNvSpPr>
          <p:nvPr>
            <p:ph sz="quarter" idx="4"/>
          </p:nvPr>
        </p:nvSpPr>
        <p:spPr/>
        <p:txBody>
          <a:bodyPr/>
          <a:lstStyle/>
          <a:p>
            <a:endParaRPr lang="en-US" dirty="0"/>
          </a:p>
        </p:txBody>
      </p:sp>
      <p:sp>
        <p:nvSpPr>
          <p:cNvPr id="201" name="Shape 201"/>
          <p:cNvSpPr txBox="1">
            <a:spLocks noGrp="1"/>
          </p:cNvSpPr>
          <p:nvPr>
            <p:ph type="sldNum" idx="4294967295"/>
          </p:nvPr>
        </p:nvSpPr>
        <p:spPr>
          <a:xfrm>
            <a:off x="11460163" y="6218238"/>
            <a:ext cx="731837" cy="523875"/>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12</a:t>
            </a:fld>
            <a:endParaRPr dirty="0"/>
          </a:p>
        </p:txBody>
      </p:sp>
      <p:sp>
        <p:nvSpPr>
          <p:cNvPr id="202" name="Shape 202"/>
          <p:cNvSpPr txBox="1"/>
          <p:nvPr/>
        </p:nvSpPr>
        <p:spPr>
          <a:xfrm>
            <a:off x="12067" y="6267400"/>
            <a:ext cx="12192000" cy="590800"/>
          </a:xfrm>
          <a:prstGeom prst="rect">
            <a:avLst/>
          </a:prstGeom>
          <a:noFill/>
          <a:ln>
            <a:noFill/>
          </a:ln>
        </p:spPr>
        <p:txBody>
          <a:bodyPr spcFirstLastPara="1" wrap="square" lIns="121900" tIns="121900" rIns="121900" bIns="121900" anchor="t" anchorCtr="0">
            <a:noAutofit/>
          </a:bodyPr>
          <a:lstStyle/>
          <a:p>
            <a:pPr algn="ctr"/>
            <a:endParaRPr sz="1333" dirty="0"/>
          </a:p>
        </p:txBody>
      </p:sp>
      <p:sp>
        <p:nvSpPr>
          <p:cNvPr id="203" name="Shape 203"/>
          <p:cNvSpPr txBox="1"/>
          <p:nvPr/>
        </p:nvSpPr>
        <p:spPr>
          <a:xfrm>
            <a:off x="4918000" y="5572600"/>
            <a:ext cx="6378400" cy="429600"/>
          </a:xfrm>
          <a:prstGeom prst="rect">
            <a:avLst/>
          </a:prstGeom>
          <a:noFill/>
          <a:ln>
            <a:noFill/>
          </a:ln>
        </p:spPr>
        <p:txBody>
          <a:bodyPr spcFirstLastPara="1" wrap="square" lIns="121900" tIns="121900" rIns="121900" bIns="121900" anchor="t" anchorCtr="0">
            <a:noAutofit/>
          </a:bodyPr>
          <a:lstStyle/>
          <a:p>
            <a:pPr algn="ctr"/>
            <a:r>
              <a:rPr lang="en" sz="1333"/>
              <a:t>*Areas (1), (3), (9), (10) are eligible for Enhanced Funding if associated with an approved noncredit program.</a:t>
            </a:r>
            <a:endParaRPr sz="1333" dirty="0"/>
          </a:p>
        </p:txBody>
      </p:sp>
      <p:pic>
        <p:nvPicPr>
          <p:cNvPr id="204" name="Shape 204"/>
          <p:cNvPicPr preferRelativeResize="0"/>
          <p:nvPr/>
        </p:nvPicPr>
        <p:blipFill>
          <a:blip r:embed="rId3">
            <a:alphaModFix/>
          </a:blip>
          <a:stretch>
            <a:fillRect/>
          </a:stretch>
        </p:blipFill>
        <p:spPr>
          <a:xfrm>
            <a:off x="5364167" y="1198601"/>
            <a:ext cx="5880468" cy="4495468"/>
          </a:xfrm>
          <a:prstGeom prst="rect">
            <a:avLst/>
          </a:prstGeom>
          <a:noFill/>
          <a:ln>
            <a:noFill/>
          </a:ln>
        </p:spPr>
      </p:pic>
    </p:spTree>
    <p:extLst>
      <p:ext uri="{BB962C8B-B14F-4D97-AF65-F5344CB8AC3E}">
        <p14:creationId xmlns:p14="http://schemas.microsoft.com/office/powerpoint/2010/main" val="188914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0ADE0A-5EDC-1D45-814D-F46C83CDDC96}"/>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Why Noncredit?</a:t>
            </a:r>
          </a:p>
        </p:txBody>
      </p:sp>
      <p:graphicFrame>
        <p:nvGraphicFramePr>
          <p:cNvPr id="5" name="Content Placeholder 2">
            <a:extLst>
              <a:ext uri="{FF2B5EF4-FFF2-40B4-BE49-F238E27FC236}">
                <a16:creationId xmlns:a16="http://schemas.microsoft.com/office/drawing/2014/main" id="{0DC093EA-C312-4113-99BD-39EA9FB8C3E6}"/>
              </a:ext>
            </a:extLst>
          </p:cNvPr>
          <p:cNvGraphicFramePr>
            <a:graphicFrameLocks noGrp="1"/>
          </p:cNvGraphicFramePr>
          <p:nvPr>
            <p:ph idx="1"/>
            <p:extLst>
              <p:ext uri="{D42A27DB-BD31-4B8C-83A1-F6EECF244321}">
                <p14:modId xmlns:p14="http://schemas.microsoft.com/office/powerpoint/2010/main" val="309485553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05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3A2961-7C98-AF43-98BD-7535C28E7BE1}"/>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Why Noncredit?</a:t>
            </a:r>
          </a:p>
        </p:txBody>
      </p:sp>
      <p:graphicFrame>
        <p:nvGraphicFramePr>
          <p:cNvPr id="5" name="Content Placeholder 2">
            <a:extLst>
              <a:ext uri="{FF2B5EF4-FFF2-40B4-BE49-F238E27FC236}">
                <a16:creationId xmlns:a16="http://schemas.microsoft.com/office/drawing/2014/main" id="{3B887D11-F40C-4B87-A176-E9AAF50C8DC6}"/>
              </a:ext>
            </a:extLst>
          </p:cNvPr>
          <p:cNvGraphicFramePr>
            <a:graphicFrameLocks noGrp="1"/>
          </p:cNvGraphicFramePr>
          <p:nvPr>
            <p:ph idx="1"/>
            <p:extLst>
              <p:ext uri="{D42A27DB-BD31-4B8C-83A1-F6EECF244321}">
                <p14:modId xmlns:p14="http://schemas.microsoft.com/office/powerpoint/2010/main" val="4277365962"/>
              </p:ext>
            </p:extLst>
          </p:nvPr>
        </p:nvGraphicFramePr>
        <p:xfrm>
          <a:off x="4865105" y="372140"/>
          <a:ext cx="6842799" cy="5984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087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F7DA6F-AE0B-DF45-96B8-59937F2326C2}"/>
              </a:ext>
            </a:extLst>
          </p:cNvPr>
          <p:cNvSpPr>
            <a:spLocks noGrp="1"/>
          </p:cNvSpPr>
          <p:nvPr>
            <p:ph type="title"/>
          </p:nvPr>
        </p:nvSpPr>
        <p:spPr>
          <a:xfrm>
            <a:off x="863029" y="1012004"/>
            <a:ext cx="3416158" cy="4795408"/>
          </a:xfrm>
        </p:spPr>
        <p:txBody>
          <a:bodyPr>
            <a:normAutofit/>
          </a:bodyPr>
          <a:lstStyle/>
          <a:p>
            <a:br>
              <a:rPr lang="en-US" sz="4100" dirty="0">
                <a:solidFill>
                  <a:srgbClr val="FFFFFF"/>
                </a:solidFill>
              </a:rPr>
            </a:br>
            <a:br>
              <a:rPr lang="en-US" sz="4100" dirty="0">
                <a:solidFill>
                  <a:srgbClr val="FFFFFF"/>
                </a:solidFill>
              </a:rPr>
            </a:br>
            <a:r>
              <a:rPr lang="en-US" sz="4100" dirty="0">
                <a:solidFill>
                  <a:srgbClr val="FFFFFF"/>
                </a:solidFill>
              </a:rPr>
              <a:t>Why Noncredit? Faculty Perspective</a:t>
            </a:r>
            <a:br>
              <a:rPr lang="en-US" sz="4100" dirty="0">
                <a:solidFill>
                  <a:srgbClr val="FFFFFF"/>
                </a:solidFill>
              </a:rPr>
            </a:br>
            <a:br>
              <a:rPr lang="en-US" sz="4100" dirty="0">
                <a:solidFill>
                  <a:srgbClr val="FFFFFF"/>
                </a:solidFill>
              </a:rPr>
            </a:br>
            <a:endParaRPr lang="en-US" sz="4100" dirty="0">
              <a:solidFill>
                <a:srgbClr val="FFFFFF"/>
              </a:solidFill>
            </a:endParaRPr>
          </a:p>
        </p:txBody>
      </p:sp>
      <p:graphicFrame>
        <p:nvGraphicFramePr>
          <p:cNvPr id="5" name="Content Placeholder 2">
            <a:extLst>
              <a:ext uri="{FF2B5EF4-FFF2-40B4-BE49-F238E27FC236}">
                <a16:creationId xmlns:a16="http://schemas.microsoft.com/office/drawing/2014/main" id="{C2AA0A43-35CA-43F0-9040-55BC36427EC0}"/>
              </a:ext>
            </a:extLst>
          </p:cNvPr>
          <p:cNvGraphicFramePr>
            <a:graphicFrameLocks noGrp="1"/>
          </p:cNvGraphicFramePr>
          <p:nvPr>
            <p:ph idx="1"/>
            <p:extLst>
              <p:ext uri="{D42A27DB-BD31-4B8C-83A1-F6EECF244321}">
                <p14:modId xmlns:p14="http://schemas.microsoft.com/office/powerpoint/2010/main" val="20401841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149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9BF607-6412-2C4C-9E8A-E8CA58491CA1}"/>
              </a:ext>
            </a:extLst>
          </p:cNvPr>
          <p:cNvSpPr>
            <a:spLocks noGrp="1"/>
          </p:cNvSpPr>
          <p:nvPr>
            <p:ph type="title"/>
          </p:nvPr>
        </p:nvSpPr>
        <p:spPr>
          <a:xfrm>
            <a:off x="640079" y="2023236"/>
            <a:ext cx="3659777" cy="2820908"/>
          </a:xfrm>
        </p:spPr>
        <p:txBody>
          <a:bodyPr>
            <a:normAutofit/>
          </a:bodyPr>
          <a:lstStyle/>
          <a:p>
            <a:r>
              <a:rPr lang="en-US" sz="4000" dirty="0">
                <a:solidFill>
                  <a:srgbClr val="FFFFFF"/>
                </a:solidFill>
              </a:rPr>
              <a:t>Why Noncredit? Faculty Equity Perspective</a:t>
            </a:r>
          </a:p>
        </p:txBody>
      </p:sp>
      <p:graphicFrame>
        <p:nvGraphicFramePr>
          <p:cNvPr id="5" name="Content Placeholder 2">
            <a:extLst>
              <a:ext uri="{FF2B5EF4-FFF2-40B4-BE49-F238E27FC236}">
                <a16:creationId xmlns:a16="http://schemas.microsoft.com/office/drawing/2014/main" id="{763274AB-FD59-4C1C-90DC-97D734193627}"/>
              </a:ext>
            </a:extLst>
          </p:cNvPr>
          <p:cNvGraphicFramePr>
            <a:graphicFrameLocks noGrp="1"/>
          </p:cNvGraphicFramePr>
          <p:nvPr>
            <p:ph idx="1"/>
            <p:extLst>
              <p:ext uri="{D42A27DB-BD31-4B8C-83A1-F6EECF244321}">
                <p14:modId xmlns:p14="http://schemas.microsoft.com/office/powerpoint/2010/main" val="3195129160"/>
              </p:ext>
            </p:extLst>
          </p:nvPr>
        </p:nvGraphicFramePr>
        <p:xfrm>
          <a:off x="5550195" y="223284"/>
          <a:ext cx="6485861" cy="6177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086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r>
              <a:rPr lang="en-US" sz="2200" kern="1200" dirty="0">
                <a:solidFill>
                  <a:srgbClr val="FFFFFF"/>
                </a:solidFill>
                <a:latin typeface="+mj-lt"/>
                <a:ea typeface="+mj-ea"/>
                <a:cs typeface="+mj-cs"/>
              </a:rPr>
              <a:t>CREDIT VS. NONCREDIT</a:t>
            </a:r>
          </a:p>
        </p:txBody>
      </p:sp>
      <p:graphicFrame>
        <p:nvGraphicFramePr>
          <p:cNvPr id="5" name="Table 4"/>
          <p:cNvGraphicFramePr>
            <a:graphicFrameLocks noGrp="1"/>
          </p:cNvGraphicFramePr>
          <p:nvPr>
            <p:extLst>
              <p:ext uri="{D42A27DB-BD31-4B8C-83A1-F6EECF244321}">
                <p14:modId xmlns:p14="http://schemas.microsoft.com/office/powerpoint/2010/main" val="2462614694"/>
              </p:ext>
            </p:extLst>
          </p:nvPr>
        </p:nvGraphicFramePr>
        <p:xfrm>
          <a:off x="4038600" y="989619"/>
          <a:ext cx="7188199" cy="4875375"/>
        </p:xfrm>
        <a:graphic>
          <a:graphicData uri="http://schemas.openxmlformats.org/drawingml/2006/table">
            <a:tbl>
              <a:tblPr firstRow="1" bandRow="1">
                <a:tableStyleId>{9D7B26C5-4107-4FEC-AEDC-1716B250A1EF}</a:tableStyleId>
              </a:tblPr>
              <a:tblGrid>
                <a:gridCol w="3466500">
                  <a:extLst>
                    <a:ext uri="{9D8B030D-6E8A-4147-A177-3AD203B41FA5}">
                      <a16:colId xmlns:a16="http://schemas.microsoft.com/office/drawing/2014/main" val="347977137"/>
                    </a:ext>
                  </a:extLst>
                </a:gridCol>
                <a:gridCol w="3721699">
                  <a:extLst>
                    <a:ext uri="{9D8B030D-6E8A-4147-A177-3AD203B41FA5}">
                      <a16:colId xmlns:a16="http://schemas.microsoft.com/office/drawing/2014/main" val="1981686817"/>
                    </a:ext>
                  </a:extLst>
                </a:gridCol>
              </a:tblGrid>
              <a:tr h="719712">
                <a:tc>
                  <a:txBody>
                    <a:bodyPr/>
                    <a:lstStyle/>
                    <a:p>
                      <a:r>
                        <a:rPr lang="en-US" sz="1900" dirty="0">
                          <a:solidFill>
                            <a:sysClr val="windowText" lastClr="000000"/>
                          </a:solidFill>
                        </a:rPr>
                        <a:t>Degrees</a:t>
                      </a:r>
                      <a:r>
                        <a:rPr lang="en-US" sz="1900" baseline="0" dirty="0">
                          <a:solidFill>
                            <a:sysClr val="windowText" lastClr="000000"/>
                          </a:solidFill>
                        </a:rPr>
                        <a:t> and Certificates of Achievement </a:t>
                      </a:r>
                      <a:endParaRPr lang="en-US" sz="1900" dirty="0">
                        <a:solidFill>
                          <a:sysClr val="windowText" lastClr="000000"/>
                        </a:solidFill>
                      </a:endParaRPr>
                    </a:p>
                  </a:txBody>
                  <a:tcPr marL="96205" marR="96205" marT="48102" marB="48102"/>
                </a:tc>
                <a:tc>
                  <a:txBody>
                    <a:bodyPr/>
                    <a:lstStyle/>
                    <a:p>
                      <a:r>
                        <a:rPr lang="en-US" sz="1900" dirty="0">
                          <a:solidFill>
                            <a:sysClr val="windowText" lastClr="000000"/>
                          </a:solidFill>
                        </a:rPr>
                        <a:t>Certificates of Completion or</a:t>
                      </a:r>
                      <a:r>
                        <a:rPr lang="en-US" sz="1900" baseline="0" dirty="0">
                          <a:solidFill>
                            <a:sysClr val="windowText" lastClr="000000"/>
                          </a:solidFill>
                        </a:rPr>
                        <a:t> Competency </a:t>
                      </a:r>
                      <a:endParaRPr lang="en-US" sz="1900" dirty="0">
                        <a:solidFill>
                          <a:sysClr val="windowText" lastClr="000000"/>
                        </a:solidFill>
                      </a:endParaRPr>
                    </a:p>
                  </a:txBody>
                  <a:tcPr marL="96205" marR="96205" marT="48102" marB="48102"/>
                </a:tc>
                <a:extLst>
                  <a:ext uri="{0D108BD9-81ED-4DB2-BD59-A6C34878D82A}">
                    <a16:rowId xmlns:a16="http://schemas.microsoft.com/office/drawing/2014/main" val="1025931106"/>
                  </a:ext>
                </a:extLst>
              </a:tr>
              <a:tr h="425605">
                <a:tc>
                  <a:txBody>
                    <a:bodyPr/>
                    <a:lstStyle/>
                    <a:p>
                      <a:r>
                        <a:rPr lang="en-US" sz="1900" b="1" dirty="0">
                          <a:solidFill>
                            <a:sysClr val="windowText" lastClr="000000"/>
                          </a:solidFill>
                        </a:rPr>
                        <a:t>Unit bearing </a:t>
                      </a:r>
                    </a:p>
                  </a:txBody>
                  <a:tcPr marL="96205" marR="96205" marT="48102" marB="48102"/>
                </a:tc>
                <a:tc>
                  <a:txBody>
                    <a:bodyPr/>
                    <a:lstStyle/>
                    <a:p>
                      <a:r>
                        <a:rPr lang="en-US" sz="1900" b="1" dirty="0">
                          <a:solidFill>
                            <a:sysClr val="windowText" lastClr="000000"/>
                          </a:solidFill>
                        </a:rPr>
                        <a:t>Hour bearing </a:t>
                      </a:r>
                    </a:p>
                  </a:txBody>
                  <a:tcPr marL="96205" marR="96205" marT="48102" marB="48102"/>
                </a:tc>
                <a:extLst>
                  <a:ext uri="{0D108BD9-81ED-4DB2-BD59-A6C34878D82A}">
                    <a16:rowId xmlns:a16="http://schemas.microsoft.com/office/drawing/2014/main" val="1240203825"/>
                  </a:ext>
                </a:extLst>
              </a:tr>
              <a:tr h="719712">
                <a:tc>
                  <a:txBody>
                    <a:bodyPr/>
                    <a:lstStyle/>
                    <a:p>
                      <a:r>
                        <a:rPr lang="en-US" sz="1900" b="1" dirty="0">
                          <a:solidFill>
                            <a:sysClr val="windowText" lastClr="000000"/>
                          </a:solidFill>
                        </a:rPr>
                        <a:t>Designated lecture &amp; lab hours </a:t>
                      </a:r>
                    </a:p>
                  </a:txBody>
                  <a:tcPr marL="96205" marR="96205" marT="48102" marB="48102"/>
                </a:tc>
                <a:tc>
                  <a:txBody>
                    <a:bodyPr/>
                    <a:lstStyle/>
                    <a:p>
                      <a:r>
                        <a:rPr lang="en-US" sz="1900" b="1" dirty="0">
                          <a:solidFill>
                            <a:sysClr val="windowText" lastClr="000000"/>
                          </a:solidFill>
                        </a:rPr>
                        <a:t>No lecture or lab designation </a:t>
                      </a:r>
                    </a:p>
                  </a:txBody>
                  <a:tcPr marL="96205" marR="96205" marT="48102" marB="48102"/>
                </a:tc>
                <a:extLst>
                  <a:ext uri="{0D108BD9-81ED-4DB2-BD59-A6C34878D82A}">
                    <a16:rowId xmlns:a16="http://schemas.microsoft.com/office/drawing/2014/main" val="3357672303"/>
                  </a:ext>
                </a:extLst>
              </a:tr>
              <a:tr h="719712">
                <a:tc>
                  <a:txBody>
                    <a:bodyPr/>
                    <a:lstStyle/>
                    <a:p>
                      <a:r>
                        <a:rPr lang="en-US" sz="1900" b="1" dirty="0">
                          <a:solidFill>
                            <a:sysClr val="windowText" lastClr="000000"/>
                          </a:solidFill>
                        </a:rPr>
                        <a:t>Grades (A-F</a:t>
                      </a:r>
                      <a:r>
                        <a:rPr lang="en-US" sz="1900" b="1" baseline="0" dirty="0">
                          <a:solidFill>
                            <a:sysClr val="windowText" lastClr="000000"/>
                          </a:solidFill>
                        </a:rPr>
                        <a:t> or P/NP) </a:t>
                      </a:r>
                      <a:endParaRPr lang="en-US" sz="1900" b="1" dirty="0">
                        <a:solidFill>
                          <a:sysClr val="windowText" lastClr="000000"/>
                        </a:solidFill>
                      </a:endParaRPr>
                    </a:p>
                  </a:txBody>
                  <a:tcPr marL="96205" marR="96205" marT="48102" marB="48102"/>
                </a:tc>
                <a:tc>
                  <a:txBody>
                    <a:bodyPr/>
                    <a:lstStyle/>
                    <a:p>
                      <a:r>
                        <a:rPr lang="en-US" sz="1900" b="1" dirty="0">
                          <a:solidFill>
                            <a:sysClr val="windowText" lastClr="000000"/>
                          </a:solidFill>
                        </a:rPr>
                        <a:t>Grades dependent on district</a:t>
                      </a:r>
                      <a:r>
                        <a:rPr lang="en-US" sz="1900" b="1" baseline="0" dirty="0">
                          <a:solidFill>
                            <a:sysClr val="windowText" lastClr="000000"/>
                          </a:solidFill>
                        </a:rPr>
                        <a:t> (P/SP/NP,  A-F)</a:t>
                      </a:r>
                      <a:endParaRPr lang="en-US" sz="1900" b="1" dirty="0">
                        <a:solidFill>
                          <a:sysClr val="windowText" lastClr="000000"/>
                        </a:solidFill>
                      </a:endParaRPr>
                    </a:p>
                  </a:txBody>
                  <a:tcPr marL="96205" marR="96205" marT="48102" marB="48102"/>
                </a:tc>
                <a:extLst>
                  <a:ext uri="{0D108BD9-81ED-4DB2-BD59-A6C34878D82A}">
                    <a16:rowId xmlns:a16="http://schemas.microsoft.com/office/drawing/2014/main" val="1594569361"/>
                  </a:ext>
                </a:extLst>
              </a:tr>
              <a:tr h="719712">
                <a:tc>
                  <a:txBody>
                    <a:bodyPr/>
                    <a:lstStyle/>
                    <a:p>
                      <a:r>
                        <a:rPr lang="en-US" sz="1900" b="1" dirty="0">
                          <a:solidFill>
                            <a:sysClr val="windowText" lastClr="000000"/>
                          </a:solidFill>
                        </a:rPr>
                        <a:t>Transcript </a:t>
                      </a:r>
                    </a:p>
                  </a:txBody>
                  <a:tcPr marL="96205" marR="96205" marT="48102" marB="48102"/>
                </a:tc>
                <a:tc>
                  <a:txBody>
                    <a:bodyPr/>
                    <a:lstStyle/>
                    <a:p>
                      <a:r>
                        <a:rPr lang="en-US" sz="1900" b="1" dirty="0">
                          <a:solidFill>
                            <a:sysClr val="windowText" lastClr="000000"/>
                          </a:solidFill>
                        </a:rPr>
                        <a:t>Some schools transcript noncredit courses </a:t>
                      </a:r>
                    </a:p>
                  </a:txBody>
                  <a:tcPr marL="96205" marR="96205" marT="48102" marB="48102"/>
                </a:tc>
                <a:extLst>
                  <a:ext uri="{0D108BD9-81ED-4DB2-BD59-A6C34878D82A}">
                    <a16:rowId xmlns:a16="http://schemas.microsoft.com/office/drawing/2014/main" val="607485751"/>
                  </a:ext>
                </a:extLst>
              </a:tr>
              <a:tr h="719712">
                <a:tc>
                  <a:txBody>
                    <a:bodyPr/>
                    <a:lstStyle/>
                    <a:p>
                      <a:r>
                        <a:rPr lang="en-US" sz="1900" b="1" dirty="0">
                          <a:solidFill>
                            <a:sysClr val="windowText" lastClr="000000"/>
                          </a:solidFill>
                        </a:rPr>
                        <a:t>Generated</a:t>
                      </a:r>
                      <a:r>
                        <a:rPr lang="en-US" sz="1900" b="1" baseline="0" dirty="0">
                          <a:solidFill>
                            <a:sysClr val="windowText" lastClr="000000"/>
                          </a:solidFill>
                        </a:rPr>
                        <a:t> Apportionment </a:t>
                      </a:r>
                      <a:endParaRPr lang="en-US" sz="1900" b="1" dirty="0">
                        <a:solidFill>
                          <a:sysClr val="windowText" lastClr="000000"/>
                        </a:solidFill>
                      </a:endParaRPr>
                    </a:p>
                  </a:txBody>
                  <a:tcPr marL="96205" marR="96205" marT="48102" marB="48102"/>
                </a:tc>
                <a:tc>
                  <a:txBody>
                    <a:bodyPr/>
                    <a:lstStyle/>
                    <a:p>
                      <a:r>
                        <a:rPr lang="en-US" sz="1900" b="1" dirty="0">
                          <a:solidFill>
                            <a:sysClr val="windowText" lastClr="000000"/>
                          </a:solidFill>
                        </a:rPr>
                        <a:t>Generates apportionment</a:t>
                      </a:r>
                      <a:r>
                        <a:rPr lang="en-US" sz="1900" b="1" baseline="0" dirty="0">
                          <a:solidFill>
                            <a:sysClr val="windowText" lastClr="000000"/>
                          </a:solidFill>
                        </a:rPr>
                        <a:t> CDCP or regular noncredit</a:t>
                      </a:r>
                      <a:endParaRPr lang="en-US" sz="1900" b="1" dirty="0">
                        <a:solidFill>
                          <a:sysClr val="windowText" lastClr="000000"/>
                        </a:solidFill>
                      </a:endParaRPr>
                    </a:p>
                  </a:txBody>
                  <a:tcPr marL="96205" marR="96205" marT="48102" marB="48102"/>
                </a:tc>
                <a:extLst>
                  <a:ext uri="{0D108BD9-81ED-4DB2-BD59-A6C34878D82A}">
                    <a16:rowId xmlns:a16="http://schemas.microsoft.com/office/drawing/2014/main" val="2685150482"/>
                  </a:ext>
                </a:extLst>
              </a:tr>
              <a:tr h="425605">
                <a:tc>
                  <a:txBody>
                    <a:bodyPr/>
                    <a:lstStyle/>
                    <a:p>
                      <a:r>
                        <a:rPr lang="en-US" sz="1900" b="1" dirty="0">
                          <a:solidFill>
                            <a:sysClr val="windowText" lastClr="000000"/>
                          </a:solidFill>
                        </a:rPr>
                        <a:t>Student fees apply </a:t>
                      </a:r>
                    </a:p>
                  </a:txBody>
                  <a:tcPr marL="96205" marR="96205" marT="48102" marB="48102"/>
                </a:tc>
                <a:tc>
                  <a:txBody>
                    <a:bodyPr/>
                    <a:lstStyle/>
                    <a:p>
                      <a:r>
                        <a:rPr lang="en-US" sz="1900" b="1" dirty="0">
                          <a:solidFill>
                            <a:sysClr val="windowText" lastClr="000000"/>
                          </a:solidFill>
                        </a:rPr>
                        <a:t>No student fees </a:t>
                      </a:r>
                    </a:p>
                  </a:txBody>
                  <a:tcPr marL="96205" marR="96205" marT="48102" marB="48102"/>
                </a:tc>
                <a:extLst>
                  <a:ext uri="{0D108BD9-81ED-4DB2-BD59-A6C34878D82A}">
                    <a16:rowId xmlns:a16="http://schemas.microsoft.com/office/drawing/2014/main" val="2898904517"/>
                  </a:ext>
                </a:extLst>
              </a:tr>
              <a:tr h="425605">
                <a:tc>
                  <a:txBody>
                    <a:bodyPr/>
                    <a:lstStyle/>
                    <a:p>
                      <a:r>
                        <a:rPr lang="en-US" sz="1900" b="1" dirty="0">
                          <a:solidFill>
                            <a:sysClr val="windowText" lastClr="000000"/>
                          </a:solidFill>
                        </a:rPr>
                        <a:t>Not repeatable </a:t>
                      </a:r>
                    </a:p>
                  </a:txBody>
                  <a:tcPr marL="96205" marR="96205" marT="48102" marB="48102"/>
                </a:tc>
                <a:tc>
                  <a:txBody>
                    <a:bodyPr/>
                    <a:lstStyle/>
                    <a:p>
                      <a:r>
                        <a:rPr lang="en-US" sz="1900" b="1" dirty="0">
                          <a:solidFill>
                            <a:sysClr val="windowText" lastClr="000000"/>
                          </a:solidFill>
                        </a:rPr>
                        <a:t>Repeatable </a:t>
                      </a:r>
                    </a:p>
                  </a:txBody>
                  <a:tcPr marL="96205" marR="96205" marT="48102" marB="48102"/>
                </a:tc>
                <a:extLst>
                  <a:ext uri="{0D108BD9-81ED-4DB2-BD59-A6C34878D82A}">
                    <a16:rowId xmlns:a16="http://schemas.microsoft.com/office/drawing/2014/main" val="3949437171"/>
                  </a:ext>
                </a:extLst>
              </a:tr>
            </a:tbl>
          </a:graphicData>
        </a:graphic>
      </p:graphicFrame>
    </p:spTree>
    <p:extLst>
      <p:ext uri="{BB962C8B-B14F-4D97-AF65-F5344CB8AC3E}">
        <p14:creationId xmlns:p14="http://schemas.microsoft.com/office/powerpoint/2010/main" val="98723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7EB7C9-0D93-E04D-A5BA-C2A048C9E57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Effects of Student Centered Funding Formula</a:t>
            </a: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F459E3-189D-C24C-AA0A-B4A68171D93A}"/>
              </a:ext>
            </a:extLst>
          </p:cNvPr>
          <p:cNvSpPr>
            <a:spLocks noGrp="1"/>
          </p:cNvSpPr>
          <p:nvPr>
            <p:ph idx="1"/>
          </p:nvPr>
        </p:nvSpPr>
        <p:spPr>
          <a:xfrm>
            <a:off x="4447308" y="170122"/>
            <a:ext cx="6906491" cy="6687878"/>
          </a:xfrm>
        </p:spPr>
        <p:txBody>
          <a:bodyPr anchor="ctr">
            <a:normAutofit fontScale="55000" lnSpcReduction="20000"/>
          </a:bodyPr>
          <a:lstStyle/>
          <a:p>
            <a:pPr>
              <a:lnSpc>
                <a:spcPct val="120000"/>
              </a:lnSpc>
            </a:pPr>
            <a:r>
              <a:rPr lang="en-US" sz="3300" b="1" dirty="0"/>
              <a:t>Credit</a:t>
            </a:r>
            <a:r>
              <a:rPr lang="en-US" sz="3300" dirty="0"/>
              <a:t> – </a:t>
            </a:r>
            <a:r>
              <a:rPr lang="en-US" sz="3300" b="1" dirty="0"/>
              <a:t>$3,727/FTES   </a:t>
            </a:r>
            <a:r>
              <a:rPr lang="en-US" sz="3300" dirty="0"/>
              <a:t>For 2019-2020 (65% FTES) + Supplemental (low income metrics 20%) + Student Success Metrics (10%)</a:t>
            </a:r>
          </a:p>
          <a:p>
            <a:pPr>
              <a:lnSpc>
                <a:spcPct val="120000"/>
              </a:lnSpc>
            </a:pPr>
            <a:r>
              <a:rPr lang="en-US" sz="3300" dirty="0"/>
              <a:t> </a:t>
            </a:r>
            <a:r>
              <a:rPr lang="en-US" sz="3300" b="1" dirty="0"/>
              <a:t>Regular Noncredit </a:t>
            </a:r>
            <a:r>
              <a:rPr lang="en-US" sz="3300" dirty="0"/>
              <a:t>– </a:t>
            </a:r>
            <a:r>
              <a:rPr lang="en-US" sz="3300" b="1" dirty="0"/>
              <a:t>$3,347/FTES</a:t>
            </a:r>
          </a:p>
          <a:p>
            <a:pPr>
              <a:lnSpc>
                <a:spcPct val="120000"/>
              </a:lnSpc>
            </a:pPr>
            <a:r>
              <a:rPr lang="en-US" sz="3300" dirty="0"/>
              <a:t> </a:t>
            </a:r>
            <a:r>
              <a:rPr lang="en-US" sz="3300" b="1" dirty="0"/>
              <a:t>Career Development College Preparation (CDCP) Noncredit </a:t>
            </a:r>
            <a:r>
              <a:rPr lang="en-US" sz="3300" dirty="0"/>
              <a:t>– </a:t>
            </a:r>
            <a:r>
              <a:rPr lang="en-US" sz="3300" b="1" dirty="0"/>
              <a:t>$5,457/FTES</a:t>
            </a:r>
          </a:p>
          <a:p>
            <a:pPr marL="0" indent="0">
              <a:lnSpc>
                <a:spcPct val="120000"/>
              </a:lnSpc>
              <a:buNone/>
            </a:pPr>
            <a:endParaRPr lang="en-US" sz="3300" b="1" dirty="0"/>
          </a:p>
          <a:p>
            <a:pPr marL="0" indent="0">
              <a:lnSpc>
                <a:spcPct val="120000"/>
              </a:lnSpc>
              <a:buNone/>
            </a:pPr>
            <a:r>
              <a:rPr lang="en-US" sz="3300" dirty="0"/>
              <a:t>     The areas of noncredit instruction qualifying for CDCP funding </a:t>
            </a:r>
          </a:p>
          <a:p>
            <a:pPr marL="514350" indent="-514350">
              <a:lnSpc>
                <a:spcPct val="120000"/>
              </a:lnSpc>
              <a:buFont typeface="+mj-lt"/>
              <a:buAutoNum type="arabicPeriod"/>
            </a:pPr>
            <a:r>
              <a:rPr lang="en-US" sz="3300" dirty="0"/>
              <a:t>Elementary and secondary basic skills and other courses and classes such as remedial academic courses or classes in reading, mathematics, and language arts.</a:t>
            </a:r>
          </a:p>
          <a:p>
            <a:pPr marL="514350" indent="-514350">
              <a:lnSpc>
                <a:spcPct val="120000"/>
              </a:lnSpc>
              <a:buFont typeface="+mj-lt"/>
              <a:buAutoNum type="arabicPeriod"/>
            </a:pPr>
            <a:r>
              <a:rPr lang="en-US" sz="3300" dirty="0"/>
              <a:t>English as a second language. </a:t>
            </a:r>
          </a:p>
          <a:p>
            <a:pPr marL="514350" indent="-514350">
              <a:lnSpc>
                <a:spcPct val="120000"/>
              </a:lnSpc>
              <a:buFont typeface="+mj-lt"/>
              <a:buAutoNum type="arabicPeriod"/>
            </a:pPr>
            <a:r>
              <a:rPr lang="en-US" sz="3300" dirty="0"/>
              <a:t>Short-term vocational programs with high employment potential. </a:t>
            </a:r>
          </a:p>
          <a:p>
            <a:pPr marL="514350" indent="-514350">
              <a:lnSpc>
                <a:spcPct val="120000"/>
              </a:lnSpc>
              <a:buFont typeface="+mj-lt"/>
              <a:buAutoNum type="arabicPeriod"/>
            </a:pPr>
            <a:r>
              <a:rPr lang="en-US" sz="3300" dirty="0"/>
              <a:t>Workforce preparation classes in the basic skills of speaking, listening, reading, writing, mathematics, decision-making and problem-solving skills, and other classes required for preparation to participate in job-specific technical training.</a:t>
            </a:r>
          </a:p>
        </p:txBody>
      </p:sp>
    </p:spTree>
    <p:extLst>
      <p:ext uri="{BB962C8B-B14F-4D97-AF65-F5344CB8AC3E}">
        <p14:creationId xmlns:p14="http://schemas.microsoft.com/office/powerpoint/2010/main" val="147596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6320" y="1593668"/>
            <a:ext cx="666206" cy="882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169817" y="509452"/>
            <a:ext cx="5657616" cy="6335486"/>
            <a:chOff x="783772" y="1593668"/>
            <a:chExt cx="4728754" cy="4389121"/>
          </a:xfrm>
        </p:grpSpPr>
        <p:pic>
          <p:nvPicPr>
            <p:cNvPr id="3" name="Picture 2"/>
            <p:cNvPicPr/>
            <p:nvPr/>
          </p:nvPicPr>
          <p:blipFill rotWithShape="1">
            <a:blip r:embed="rId3"/>
            <a:srcRect l="3400" t="4054" r="1632" b="4332"/>
            <a:stretch/>
          </p:blipFill>
          <p:spPr>
            <a:xfrm>
              <a:off x="783772" y="1698171"/>
              <a:ext cx="4676503" cy="4284618"/>
            </a:xfrm>
            <a:prstGeom prst="rect">
              <a:avLst/>
            </a:prstGeom>
          </p:spPr>
        </p:pic>
        <p:sp>
          <p:nvSpPr>
            <p:cNvPr id="6" name="Rectangle 5"/>
            <p:cNvSpPr/>
            <p:nvPr/>
          </p:nvSpPr>
          <p:spPr>
            <a:xfrm>
              <a:off x="4728754" y="1593668"/>
              <a:ext cx="783772" cy="882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TextBox 11"/>
          <p:cNvSpPr txBox="1"/>
          <p:nvPr/>
        </p:nvSpPr>
        <p:spPr>
          <a:xfrm>
            <a:off x="3900827" y="6135131"/>
            <a:ext cx="6965406"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Located in the South East section of Los Angeles County</a:t>
            </a:r>
          </a:p>
        </p:txBody>
      </p:sp>
      <p:graphicFrame>
        <p:nvGraphicFramePr>
          <p:cNvPr id="13" name="Chart 12"/>
          <p:cNvGraphicFramePr/>
          <p:nvPr/>
        </p:nvGraphicFramePr>
        <p:xfrm>
          <a:off x="5585935" y="139603"/>
          <a:ext cx="6521269" cy="496696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6184761" y="2265926"/>
            <a:ext cx="258343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0C0"/>
                </a:solidFill>
                <a:effectLst/>
                <a:uLnTx/>
                <a:uFillTx/>
                <a:latin typeface="Calibri" panose="020F0502020204030204"/>
                <a:ea typeface="+mn-ea"/>
                <a:cs typeface="+mn-cs"/>
              </a:rPr>
              <a:t>Approximately 19% of the students are noncredit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24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E87F-1D19-4456-9BB3-42BA295B218F}"/>
              </a:ext>
            </a:extLst>
          </p:cNvPr>
          <p:cNvSpPr>
            <a:spLocks noGrp="1"/>
          </p:cNvSpPr>
          <p:nvPr>
            <p:ph type="title"/>
          </p:nvPr>
        </p:nvSpPr>
        <p:spPr/>
        <p:txBody>
          <a:bodyPr/>
          <a:lstStyle/>
          <a:p>
            <a:r>
              <a:rPr lang="en-US" b="1" dirty="0">
                <a:solidFill>
                  <a:srgbClr val="0071C0"/>
                </a:solidFill>
              </a:rPr>
              <a:t>Housekeeping and ASCCC Resources</a:t>
            </a:r>
            <a:endParaRPr lang="en-US" dirty="0"/>
          </a:p>
        </p:txBody>
      </p:sp>
      <p:sp>
        <p:nvSpPr>
          <p:cNvPr id="3" name="Content Placeholder 2">
            <a:extLst>
              <a:ext uri="{FF2B5EF4-FFF2-40B4-BE49-F238E27FC236}">
                <a16:creationId xmlns:a16="http://schemas.microsoft.com/office/drawing/2014/main" id="{ECB0ED13-FDF5-4514-9CE7-8A5B6D40B1BA}"/>
              </a:ext>
            </a:extLst>
          </p:cNvPr>
          <p:cNvSpPr>
            <a:spLocks noGrp="1"/>
          </p:cNvSpPr>
          <p:nvPr>
            <p:ph idx="1"/>
          </p:nvPr>
        </p:nvSpPr>
        <p:spPr/>
        <p:txBody>
          <a:bodyPr>
            <a:normAutofit lnSpcReduction="10000"/>
          </a:bodyPr>
          <a:lstStyle/>
          <a:p>
            <a:pPr lvl="0" algn="ctr">
              <a:lnSpc>
                <a:spcPct val="115000"/>
              </a:lnSpc>
              <a:spcBef>
                <a:spcPts val="0"/>
              </a:spcBef>
              <a:buSzPts val="2380"/>
            </a:pPr>
            <a:r>
              <a:rPr lang="en-US" dirty="0">
                <a:latin typeface="Calibri"/>
                <a:ea typeface="Calibri"/>
                <a:cs typeface="Calibri"/>
                <a:sym typeface="Calibri"/>
              </a:rPr>
              <a:t>ASCCC GP Canvas -</a:t>
            </a:r>
            <a:r>
              <a:rPr lang="en-US" dirty="0">
                <a:solidFill>
                  <a:schemeClr val="hlink"/>
                </a:solidFill>
                <a:uFill>
                  <a:noFill/>
                </a:uFill>
                <a:latin typeface="Calibri"/>
                <a:ea typeface="Calibri"/>
                <a:cs typeface="Calibri"/>
                <a:sym typeface="Calibri"/>
                <a:hlinkClick r:id="rId3"/>
              </a:rPr>
              <a:t> </a:t>
            </a:r>
            <a:r>
              <a:rPr lang="en-US" u="sng" dirty="0">
                <a:solidFill>
                  <a:schemeClr val="hlink"/>
                </a:solidFill>
                <a:latin typeface="Calibri"/>
                <a:ea typeface="Calibri"/>
                <a:cs typeface="Calibri"/>
                <a:sym typeface="Calibri"/>
                <a:hlinkClick r:id="rId3"/>
              </a:rPr>
              <a:t>https://tinyurl.com/CCC-GP2018</a:t>
            </a:r>
            <a:endParaRPr lang="en-US" dirty="0"/>
          </a:p>
          <a:p>
            <a:pPr lvl="0" algn="ctr">
              <a:lnSpc>
                <a:spcPct val="115000"/>
              </a:lnSpc>
              <a:spcBef>
                <a:spcPts val="0"/>
              </a:spcBef>
              <a:buClr>
                <a:schemeClr val="dk1"/>
              </a:buClr>
              <a:buSzPts val="1100"/>
            </a:pPr>
            <a:endParaRPr lang="en-US" u="sng" dirty="0">
              <a:solidFill>
                <a:schemeClr val="hlink"/>
              </a:solidFill>
              <a:latin typeface="Calibri"/>
              <a:ea typeface="Calibri"/>
              <a:cs typeface="Calibri"/>
              <a:sym typeface="Calibri"/>
              <a:hlinkClick r:id="rId3"/>
            </a:endParaRPr>
          </a:p>
          <a:p>
            <a:pPr lvl="0" algn="ctr">
              <a:lnSpc>
                <a:spcPct val="115000"/>
              </a:lnSpc>
              <a:spcBef>
                <a:spcPts val="0"/>
              </a:spcBef>
              <a:buClr>
                <a:schemeClr val="dk1"/>
              </a:buClr>
              <a:buSzPts val="1100"/>
            </a:pPr>
            <a:r>
              <a:rPr lang="en-US" dirty="0">
                <a:latin typeface="Calibri"/>
                <a:ea typeface="Calibri"/>
                <a:cs typeface="Calibri"/>
                <a:sym typeface="Calibri"/>
              </a:rPr>
              <a:t>ASCCC Guided Pathways RESOURCES</a:t>
            </a:r>
            <a:r>
              <a:rPr lang="en-US" dirty="0">
                <a:solidFill>
                  <a:schemeClr val="hlink"/>
                </a:solidFill>
                <a:uFill>
                  <a:noFill/>
                </a:uFill>
                <a:latin typeface="Calibri"/>
                <a:ea typeface="Calibri"/>
                <a:cs typeface="Calibri"/>
                <a:sym typeface="Calibri"/>
                <a:hlinkClick r:id="rId3"/>
              </a:rPr>
              <a:t> </a:t>
            </a:r>
            <a:r>
              <a:rPr lang="en-US" u="sng" dirty="0">
                <a:solidFill>
                  <a:schemeClr val="hlink"/>
                </a:solidFill>
                <a:latin typeface="Calibri"/>
                <a:ea typeface="Calibri"/>
                <a:cs typeface="Calibri"/>
                <a:sym typeface="Calibri"/>
                <a:hlinkClick r:id="rId3"/>
              </a:rPr>
              <a:t>https://www.asccc.org/guided-pathways</a:t>
            </a:r>
            <a:endParaRPr lang="en-US" u="sng" dirty="0">
              <a:solidFill>
                <a:schemeClr val="hlink"/>
              </a:solidFill>
              <a:latin typeface="Calibri"/>
              <a:ea typeface="Calibri"/>
              <a:cs typeface="Calibri"/>
              <a:sym typeface="Calibri"/>
            </a:endParaRPr>
          </a:p>
          <a:p>
            <a:pPr lvl="0">
              <a:lnSpc>
                <a:spcPct val="115000"/>
              </a:lnSpc>
              <a:spcBef>
                <a:spcPts val="0"/>
              </a:spcBef>
              <a:buClr>
                <a:schemeClr val="dk1"/>
              </a:buClr>
              <a:buSzPts val="1100"/>
            </a:pPr>
            <a:endParaRPr lang="en-US" u="sng" dirty="0">
              <a:solidFill>
                <a:schemeClr val="hlink"/>
              </a:solidFill>
              <a:latin typeface="Calibri"/>
              <a:ea typeface="Calibri"/>
              <a:cs typeface="Calibri"/>
              <a:sym typeface="Calibri"/>
            </a:endParaRPr>
          </a:p>
          <a:p>
            <a:pPr lvl="0" algn="ctr">
              <a:lnSpc>
                <a:spcPct val="100000"/>
              </a:lnSpc>
              <a:spcBef>
                <a:spcPts val="0"/>
              </a:spcBef>
              <a:buSzPts val="3600"/>
            </a:pPr>
            <a:r>
              <a:rPr lang="en-US" sz="3200" dirty="0"/>
              <a:t>Welcome! We’ll be with you shortly</a:t>
            </a:r>
          </a:p>
          <a:p>
            <a:pPr lvl="0" algn="ctr">
              <a:lnSpc>
                <a:spcPct val="100000"/>
              </a:lnSpc>
              <a:spcBef>
                <a:spcPts val="0"/>
              </a:spcBef>
              <a:buSzPts val="3600"/>
            </a:pPr>
            <a:r>
              <a:rPr lang="en-US" sz="3200" dirty="0"/>
              <a:t>The chat will be used for questions and input</a:t>
            </a:r>
          </a:p>
          <a:p>
            <a:pPr lvl="0" algn="ctr">
              <a:lnSpc>
                <a:spcPct val="100000"/>
              </a:lnSpc>
              <a:spcBef>
                <a:spcPts val="0"/>
              </a:spcBef>
              <a:buSzPts val="3600"/>
            </a:pPr>
            <a:r>
              <a:rPr lang="en-US" sz="3200" dirty="0"/>
              <a:t>All attendees will be muted</a:t>
            </a:r>
            <a:endParaRPr lang="en-US" dirty="0"/>
          </a:p>
          <a:p>
            <a:endParaRPr lang="en-US" dirty="0"/>
          </a:p>
        </p:txBody>
      </p:sp>
      <p:sp>
        <p:nvSpPr>
          <p:cNvPr id="4" name="Text Placeholder 3">
            <a:extLst>
              <a:ext uri="{FF2B5EF4-FFF2-40B4-BE49-F238E27FC236}">
                <a16:creationId xmlns:a16="http://schemas.microsoft.com/office/drawing/2014/main" id="{C042EABF-EF7B-4E4D-AD6D-E20369410F3A}"/>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0CC52DAB-8EE3-422E-A401-F98EB417FDCD}"/>
              </a:ext>
            </a:extLst>
          </p:cNvPr>
          <p:cNvSpPr>
            <a:spLocks noGrp="1"/>
          </p:cNvSpPr>
          <p:nvPr>
            <p:ph type="sldNum" sz="quarter" idx="12"/>
          </p:nvPr>
        </p:nvSpPr>
        <p:spPr/>
        <p:txBody>
          <a:bodyPr/>
          <a:lstStyle/>
          <a:p>
            <a:fld id="{492D8F1A-69A8-9242-9469-8400121D240A}" type="slidenum">
              <a:rPr lang="en-US" smtClean="0"/>
              <a:t>2</a:t>
            </a:fld>
            <a:endParaRPr lang="en-US" dirty="0"/>
          </a:p>
        </p:txBody>
      </p:sp>
      <p:pic>
        <p:nvPicPr>
          <p:cNvPr id="6" name="Picture 5">
            <a:extLst>
              <a:ext uri="{FF2B5EF4-FFF2-40B4-BE49-F238E27FC236}">
                <a16:creationId xmlns:a16="http://schemas.microsoft.com/office/drawing/2014/main" id="{05EC29B8-4FD4-475B-A1B1-52DFD8EC8F4B}"/>
              </a:ext>
            </a:extLst>
          </p:cNvPr>
          <p:cNvPicPr>
            <a:picLocks noChangeAspect="1"/>
          </p:cNvPicPr>
          <p:nvPr/>
        </p:nvPicPr>
        <p:blipFill>
          <a:blip r:embed="rId4"/>
          <a:stretch>
            <a:fillRect/>
          </a:stretch>
        </p:blipFill>
        <p:spPr>
          <a:xfrm>
            <a:off x="197564" y="3910915"/>
            <a:ext cx="3669953" cy="1529147"/>
          </a:xfrm>
          <a:prstGeom prst="rect">
            <a:avLst/>
          </a:prstGeom>
        </p:spPr>
      </p:pic>
    </p:spTree>
    <p:extLst>
      <p:ext uri="{BB962C8B-B14F-4D97-AF65-F5344CB8AC3E}">
        <p14:creationId xmlns:p14="http://schemas.microsoft.com/office/powerpoint/2010/main" val="260326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69" y="487660"/>
            <a:ext cx="10909531" cy="1069678"/>
          </a:xfrm>
        </p:spPr>
        <p:txBody>
          <a:bodyPr>
            <a:normAutofit/>
          </a:bodyPr>
          <a:lstStyle/>
          <a:p>
            <a:pPr algn="ctr"/>
            <a:r>
              <a:rPr lang="en-US" b="1" dirty="0">
                <a:solidFill>
                  <a:srgbClr val="7030A0"/>
                </a:solidFill>
              </a:rPr>
              <a:t>CERRITOS COLLEGE NONCREDIT</a:t>
            </a:r>
            <a:br>
              <a:rPr lang="en-US" dirty="0"/>
            </a:br>
            <a:endParaRPr lang="en-US" sz="1800" b="1" dirty="0"/>
          </a:p>
        </p:txBody>
      </p:sp>
      <p:sp>
        <p:nvSpPr>
          <p:cNvPr id="3" name="Content Placeholder 2"/>
          <p:cNvSpPr>
            <a:spLocks noGrp="1"/>
          </p:cNvSpPr>
          <p:nvPr>
            <p:ph idx="1"/>
          </p:nvPr>
        </p:nvSpPr>
        <p:spPr>
          <a:xfrm>
            <a:off x="698270" y="1222744"/>
            <a:ext cx="10817818" cy="4907123"/>
          </a:xfrm>
        </p:spPr>
        <p:txBody>
          <a:bodyPr>
            <a:normAutofit fontScale="85000" lnSpcReduction="20000"/>
          </a:bodyPr>
          <a:lstStyle/>
          <a:p>
            <a:pPr marL="0" indent="0">
              <a:buNone/>
            </a:pPr>
            <a:endParaRPr lang="en-US" dirty="0"/>
          </a:p>
          <a:p>
            <a:r>
              <a:rPr lang="en-US" dirty="0"/>
              <a:t>Skills Support Courses:  Prep Math, College Readiness - Math Review Boot Camps, College English Skills, PreGED and GED, CTE skills attainment</a:t>
            </a:r>
          </a:p>
          <a:p>
            <a:pPr marL="0" indent="0">
              <a:buNone/>
            </a:pPr>
            <a:endParaRPr lang="en-US" dirty="0"/>
          </a:p>
          <a:p>
            <a:r>
              <a:rPr lang="en-US" dirty="0"/>
              <a:t>Support Courses along the pathway</a:t>
            </a:r>
          </a:p>
          <a:p>
            <a:pPr lvl="1"/>
            <a:r>
              <a:rPr lang="en-US" dirty="0"/>
              <a:t>Intervention; skills development; supplemental support</a:t>
            </a:r>
          </a:p>
          <a:p>
            <a:pPr marL="0" indent="0">
              <a:buNone/>
            </a:pPr>
            <a:endParaRPr lang="en-US" dirty="0"/>
          </a:p>
          <a:p>
            <a:r>
              <a:rPr lang="en-US" dirty="0"/>
              <a:t>Alignment of noncredit and credit ESL courses</a:t>
            </a:r>
          </a:p>
          <a:p>
            <a:pPr marL="0" indent="0">
              <a:buNone/>
            </a:pPr>
            <a:endParaRPr lang="en-US" dirty="0"/>
          </a:p>
          <a:p>
            <a:r>
              <a:rPr lang="en-US" dirty="0"/>
              <a:t>Collaboration with noncredit and credit programs to develop contextualized basic skills courses</a:t>
            </a:r>
          </a:p>
          <a:p>
            <a:pPr marL="0" indent="0">
              <a:buNone/>
            </a:pPr>
            <a:endParaRPr lang="en-US" dirty="0"/>
          </a:p>
          <a:p>
            <a:r>
              <a:rPr lang="en-US" dirty="0"/>
              <a:t>Cerritos Complete (College Promise) </a:t>
            </a:r>
          </a:p>
          <a:p>
            <a:pPr lvl="1"/>
            <a:r>
              <a:rPr lang="en-US" dirty="0"/>
              <a:t>Transitioning noncredit to credit </a:t>
            </a:r>
          </a:p>
          <a:p>
            <a:endParaRPr lang="en-US" dirty="0"/>
          </a:p>
          <a:p>
            <a:pPr marL="0" indent="0">
              <a:buNone/>
            </a:pPr>
            <a:endParaRPr lang="en-US" dirty="0"/>
          </a:p>
          <a:p>
            <a:pPr marL="0" indent="0">
              <a:buNone/>
            </a:pPr>
            <a:endParaRPr lang="en-US" dirty="0"/>
          </a:p>
          <a:p>
            <a:pPr marL="457200" lvl="1" indent="0">
              <a:buNone/>
            </a:pPr>
            <a:endParaRPr lang="en-US" dirty="0"/>
          </a:p>
        </p:txBody>
      </p:sp>
      <p:sp>
        <p:nvSpPr>
          <p:cNvPr id="4" name="TextBox 3"/>
          <p:cNvSpPr txBox="1"/>
          <p:nvPr/>
        </p:nvSpPr>
        <p:spPr>
          <a:xfrm>
            <a:off x="698269" y="6223000"/>
            <a:ext cx="109095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7030A0"/>
                </a:solidFill>
                <a:effectLst/>
                <a:uLnTx/>
                <a:uFillTx/>
                <a:latin typeface="Calibri" panose="020F0502020204030204"/>
                <a:ea typeface="+mn-ea"/>
                <a:cs typeface="+mn-cs"/>
              </a:rPr>
              <a:t>Providing a safety net</a:t>
            </a:r>
          </a:p>
        </p:txBody>
      </p:sp>
    </p:spTree>
    <p:extLst>
      <p:ext uri="{BB962C8B-B14F-4D97-AF65-F5344CB8AC3E}">
        <p14:creationId xmlns:p14="http://schemas.microsoft.com/office/powerpoint/2010/main" val="207398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67002" y="1681068"/>
          <a:ext cx="5886495" cy="4954873"/>
        </p:xfrm>
        <a:graphic>
          <a:graphicData uri="http://schemas.openxmlformats.org/drawingml/2006/table">
            <a:tbl>
              <a:tblPr>
                <a:tableStyleId>{5C22544A-7EE6-4342-B048-85BDC9FD1C3A}</a:tableStyleId>
              </a:tblPr>
              <a:tblGrid>
                <a:gridCol w="587561">
                  <a:extLst>
                    <a:ext uri="{9D8B030D-6E8A-4147-A177-3AD203B41FA5}">
                      <a16:colId xmlns:a16="http://schemas.microsoft.com/office/drawing/2014/main" val="67790645"/>
                    </a:ext>
                  </a:extLst>
                </a:gridCol>
                <a:gridCol w="1218646">
                  <a:extLst>
                    <a:ext uri="{9D8B030D-6E8A-4147-A177-3AD203B41FA5}">
                      <a16:colId xmlns:a16="http://schemas.microsoft.com/office/drawing/2014/main" val="3543650722"/>
                    </a:ext>
                  </a:extLst>
                </a:gridCol>
                <a:gridCol w="1218646">
                  <a:extLst>
                    <a:ext uri="{9D8B030D-6E8A-4147-A177-3AD203B41FA5}">
                      <a16:colId xmlns:a16="http://schemas.microsoft.com/office/drawing/2014/main" val="2181988403"/>
                    </a:ext>
                  </a:extLst>
                </a:gridCol>
                <a:gridCol w="1218646">
                  <a:extLst>
                    <a:ext uri="{9D8B030D-6E8A-4147-A177-3AD203B41FA5}">
                      <a16:colId xmlns:a16="http://schemas.microsoft.com/office/drawing/2014/main" val="4171288586"/>
                    </a:ext>
                  </a:extLst>
                </a:gridCol>
                <a:gridCol w="1218646">
                  <a:extLst>
                    <a:ext uri="{9D8B030D-6E8A-4147-A177-3AD203B41FA5}">
                      <a16:colId xmlns:a16="http://schemas.microsoft.com/office/drawing/2014/main" val="3605686253"/>
                    </a:ext>
                  </a:extLst>
                </a:gridCol>
                <a:gridCol w="424350">
                  <a:extLst>
                    <a:ext uri="{9D8B030D-6E8A-4147-A177-3AD203B41FA5}">
                      <a16:colId xmlns:a16="http://schemas.microsoft.com/office/drawing/2014/main" val="2014080854"/>
                    </a:ext>
                  </a:extLst>
                </a:gridCol>
              </a:tblGrid>
              <a:tr h="169190">
                <a:tc gridSpan="6">
                  <a:txBody>
                    <a:bodyPr/>
                    <a:lstStyle/>
                    <a:p>
                      <a:pPr algn="ctr" fontAlgn="b"/>
                      <a:r>
                        <a:rPr lang="en-US" sz="900" u="none" strike="noStrike" dirty="0">
                          <a:effectLst/>
                        </a:rPr>
                        <a:t>18-Week Course Schedule</a:t>
                      </a:r>
                      <a:endParaRPr lang="en-US" sz="900" b="1" i="0" u="none" strike="noStrike" dirty="0">
                        <a:solidFill>
                          <a:srgbClr val="595959"/>
                        </a:solidFill>
                        <a:effectLst/>
                        <a:latin typeface="Arial" panose="020B0604020202020204" pitchFamily="34" charset="0"/>
                      </a:endParaRPr>
                    </a:p>
                  </a:txBody>
                  <a:tcPr marL="7075" marR="7075" marT="707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8279027"/>
                  </a:ext>
                </a:extLst>
              </a:tr>
              <a:tr h="169190">
                <a:tc>
                  <a:txBody>
                    <a:bodyPr/>
                    <a:lstStyle/>
                    <a:p>
                      <a:pPr algn="l" fontAlgn="b"/>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b"/>
                </a:tc>
                <a:tc gridSpan="2">
                  <a:txBody>
                    <a:bodyPr/>
                    <a:lstStyle/>
                    <a:p>
                      <a:pPr algn="ctr" fontAlgn="b"/>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b"/>
                </a:tc>
                <a:tc hMerge="1">
                  <a:txBody>
                    <a:bodyPr/>
                    <a:lstStyle/>
                    <a:p>
                      <a:endParaRPr lang="en-US"/>
                    </a:p>
                  </a:txBody>
                  <a:tcPr/>
                </a:tc>
                <a:tc gridSpan="2">
                  <a:txBody>
                    <a:bodyPr/>
                    <a:lstStyle/>
                    <a:p>
                      <a:pPr algn="ctr" fontAlgn="b"/>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b"/>
                </a:tc>
                <a:tc hMerge="1">
                  <a:txBody>
                    <a:bodyPr/>
                    <a:lstStyle/>
                    <a:p>
                      <a:endParaRPr lang="en-US"/>
                    </a:p>
                  </a:txBody>
                  <a:tcPr/>
                </a:tc>
                <a:tc>
                  <a:txBody>
                    <a:bodyPr/>
                    <a:lstStyle/>
                    <a:p>
                      <a:pPr algn="l" fontAlgn="ctr"/>
                      <a:r>
                        <a:rPr lang="en-US" sz="900" u="none" strike="noStrike" dirty="0">
                          <a:effectLst/>
                        </a:rPr>
                        <a:t> </a:t>
                      </a:r>
                      <a:endParaRPr lang="en-US" sz="900" b="0"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3794605524"/>
                  </a:ext>
                </a:extLst>
              </a:tr>
              <a:tr h="169190">
                <a:tc>
                  <a:txBody>
                    <a:bodyPr/>
                    <a:lstStyle/>
                    <a:p>
                      <a:pPr algn="ctr" fontAlgn="b"/>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b"/>
                </a:tc>
                <a:tc>
                  <a:txBody>
                    <a:bodyPr/>
                    <a:lstStyle/>
                    <a:p>
                      <a:pPr algn="ctr" fontAlgn="b"/>
                      <a:r>
                        <a:rPr lang="en-US" sz="900" u="none" strike="noStrike" dirty="0">
                          <a:effectLst/>
                        </a:rPr>
                        <a:t>Monday</a:t>
                      </a:r>
                      <a:endParaRPr lang="en-US" sz="900" b="1" i="0" u="none" strike="noStrike" dirty="0">
                        <a:solidFill>
                          <a:srgbClr val="595959"/>
                        </a:solidFill>
                        <a:effectLst/>
                        <a:latin typeface="Arial" panose="020B0604020202020204" pitchFamily="34" charset="0"/>
                      </a:endParaRPr>
                    </a:p>
                  </a:txBody>
                  <a:tcPr marL="7075" marR="7075" marT="7075" marB="0" anchor="b"/>
                </a:tc>
                <a:tc>
                  <a:txBody>
                    <a:bodyPr/>
                    <a:lstStyle/>
                    <a:p>
                      <a:pPr algn="ctr" fontAlgn="b"/>
                      <a:r>
                        <a:rPr lang="en-US" sz="900" u="none" strike="noStrike" dirty="0">
                          <a:effectLst/>
                        </a:rPr>
                        <a:t>Tuesday</a:t>
                      </a:r>
                      <a:endParaRPr lang="en-US" sz="900" b="1" i="0" u="none" strike="noStrike" dirty="0">
                        <a:solidFill>
                          <a:srgbClr val="595959"/>
                        </a:solidFill>
                        <a:effectLst/>
                        <a:latin typeface="Arial" panose="020B0604020202020204" pitchFamily="34" charset="0"/>
                      </a:endParaRPr>
                    </a:p>
                  </a:txBody>
                  <a:tcPr marL="7075" marR="7075" marT="7075" marB="0" anchor="b"/>
                </a:tc>
                <a:tc>
                  <a:txBody>
                    <a:bodyPr/>
                    <a:lstStyle/>
                    <a:p>
                      <a:pPr algn="ctr" fontAlgn="b"/>
                      <a:r>
                        <a:rPr lang="en-US" sz="900" u="none" strike="noStrike" dirty="0">
                          <a:effectLst/>
                        </a:rPr>
                        <a:t>Wednesday</a:t>
                      </a:r>
                      <a:endParaRPr lang="en-US" sz="900" b="1" i="0" u="none" strike="noStrike" dirty="0">
                        <a:solidFill>
                          <a:srgbClr val="595959"/>
                        </a:solidFill>
                        <a:effectLst/>
                        <a:latin typeface="Arial" panose="020B0604020202020204" pitchFamily="34" charset="0"/>
                      </a:endParaRPr>
                    </a:p>
                  </a:txBody>
                  <a:tcPr marL="7075" marR="7075" marT="7075" marB="0" anchor="b"/>
                </a:tc>
                <a:tc>
                  <a:txBody>
                    <a:bodyPr/>
                    <a:lstStyle/>
                    <a:p>
                      <a:pPr algn="ctr" fontAlgn="b"/>
                      <a:r>
                        <a:rPr lang="en-US" sz="900" u="none" strike="noStrike" dirty="0">
                          <a:effectLst/>
                        </a:rPr>
                        <a:t>Thursday</a:t>
                      </a:r>
                      <a:endParaRPr lang="en-US" sz="900" b="1" i="0" u="none" strike="noStrike" dirty="0">
                        <a:solidFill>
                          <a:srgbClr val="595959"/>
                        </a:solidFill>
                        <a:effectLst/>
                        <a:latin typeface="Arial" panose="020B0604020202020204" pitchFamily="34" charset="0"/>
                      </a:endParaRPr>
                    </a:p>
                  </a:txBody>
                  <a:tcPr marL="7075" marR="7075" marT="7075" marB="0" anchor="b"/>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3541906965"/>
                  </a:ext>
                </a:extLst>
              </a:tr>
              <a:tr h="193361">
                <a:tc>
                  <a:txBody>
                    <a:bodyPr/>
                    <a:lstStyle/>
                    <a:p>
                      <a:pPr algn="r" fontAlgn="b"/>
                      <a:r>
                        <a:rPr lang="en-US" sz="900" u="none" strike="noStrike" dirty="0">
                          <a:effectLst/>
                        </a:rPr>
                        <a:t>8:00</a:t>
                      </a:r>
                      <a:endParaRPr lang="en-US" sz="900" b="1" i="0" u="none" strike="noStrike" dirty="0">
                        <a:solidFill>
                          <a:srgbClr val="595959"/>
                        </a:solidFill>
                        <a:effectLst/>
                        <a:latin typeface="Arial" panose="020B0604020202020204" pitchFamily="34" charset="0"/>
                      </a:endParaRPr>
                    </a:p>
                  </a:txBody>
                  <a:tcPr marL="7075" marR="7075" marT="7075" marB="0" anchor="b"/>
                </a:tc>
                <a:tc rowSpan="6">
                  <a:txBody>
                    <a:bodyPr/>
                    <a:lstStyle/>
                    <a:p>
                      <a:pPr algn="ctr" fontAlgn="ctr"/>
                      <a:r>
                        <a:rPr lang="en-US" sz="900" u="none" strike="noStrike" dirty="0">
                          <a:effectLst/>
                        </a:rPr>
                        <a:t>AED/MATH 112</a:t>
                      </a:r>
                      <a:br>
                        <a:rPr lang="en-US" sz="900" u="none" strike="noStrike" dirty="0">
                          <a:effectLst/>
                        </a:rPr>
                      </a:br>
                      <a:r>
                        <a:rPr lang="en-US" sz="900" u="none" strike="noStrike" dirty="0">
                          <a:effectLst/>
                        </a:rPr>
                        <a:t>Statistics</a:t>
                      </a:r>
                      <a:br>
                        <a:rPr lang="en-US" sz="900" u="none" strike="noStrike" dirty="0">
                          <a:effectLst/>
                        </a:rPr>
                      </a:br>
                      <a:r>
                        <a:rPr lang="en-US" sz="900" u="none" strike="noStrike" dirty="0">
                          <a:effectLst/>
                        </a:rPr>
                        <a:t>(4 units)</a:t>
                      </a:r>
                      <a:endParaRPr lang="en-US" sz="900" b="1" i="0" u="none" strike="noStrike" dirty="0">
                        <a:solidFill>
                          <a:srgbClr val="595959"/>
                        </a:solidFill>
                        <a:effectLst/>
                        <a:latin typeface="Arial" panose="020B0604020202020204" pitchFamily="34" charset="0"/>
                      </a:endParaRPr>
                    </a:p>
                  </a:txBody>
                  <a:tcPr marL="7075" marR="7075" marT="7075" marB="0" anchor="ctr"/>
                </a:tc>
                <a:tc rowSpan="6">
                  <a:txBody>
                    <a:bodyPr/>
                    <a:lstStyle/>
                    <a:p>
                      <a:pPr algn="ctr" fontAlgn="ctr"/>
                      <a:r>
                        <a:rPr lang="en-US" sz="900" u="none" strike="noStrike" dirty="0">
                          <a:effectLst/>
                        </a:rPr>
                        <a:t>AED/MATH 112</a:t>
                      </a:r>
                      <a:br>
                        <a:rPr lang="en-US" sz="900" u="none" strike="noStrike" dirty="0">
                          <a:effectLst/>
                        </a:rPr>
                      </a:br>
                      <a:r>
                        <a:rPr lang="en-US" sz="900" u="none" strike="noStrike" dirty="0">
                          <a:effectLst/>
                        </a:rPr>
                        <a:t>Statistics</a:t>
                      </a:r>
                      <a:br>
                        <a:rPr lang="en-US" sz="900" u="none" strike="noStrike" dirty="0">
                          <a:effectLst/>
                        </a:rPr>
                      </a:br>
                      <a:r>
                        <a:rPr lang="en-US" sz="900" u="none" strike="noStrike" dirty="0">
                          <a:effectLst/>
                        </a:rPr>
                        <a:t>(4 units)</a:t>
                      </a:r>
                      <a:endParaRPr lang="en-US" sz="900" b="1" i="0" u="none" strike="noStrike" dirty="0">
                        <a:solidFill>
                          <a:srgbClr val="595959"/>
                        </a:solidFill>
                        <a:effectLst/>
                        <a:latin typeface="Arial" panose="020B0604020202020204" pitchFamily="34" charset="0"/>
                      </a:endParaRPr>
                    </a:p>
                  </a:txBody>
                  <a:tcPr marL="7075" marR="7075" marT="7075" marB="0" anchor="ctr"/>
                </a:tc>
                <a:tc rowSpan="6">
                  <a:txBody>
                    <a:bodyPr/>
                    <a:lstStyle/>
                    <a:p>
                      <a:pPr algn="ctr" fontAlgn="ctr"/>
                      <a:r>
                        <a:rPr lang="en-US" sz="900" u="none" strike="noStrike" dirty="0">
                          <a:effectLst/>
                        </a:rPr>
                        <a:t>AED/MATH 112</a:t>
                      </a:r>
                      <a:br>
                        <a:rPr lang="en-US" sz="900" u="none" strike="noStrike" dirty="0">
                          <a:effectLst/>
                        </a:rPr>
                      </a:br>
                      <a:r>
                        <a:rPr lang="en-US" sz="900" u="none" strike="noStrike" dirty="0">
                          <a:effectLst/>
                        </a:rPr>
                        <a:t>Statistics</a:t>
                      </a:r>
                      <a:br>
                        <a:rPr lang="en-US" sz="900" u="none" strike="noStrike" dirty="0">
                          <a:effectLst/>
                        </a:rPr>
                      </a:br>
                      <a:r>
                        <a:rPr lang="en-US" sz="900" u="none" strike="noStrike" dirty="0">
                          <a:effectLst/>
                        </a:rPr>
                        <a:t>(4 units)</a:t>
                      </a:r>
                      <a:endParaRPr lang="en-US" sz="900" b="1" i="0" u="none" strike="noStrike" dirty="0">
                        <a:solidFill>
                          <a:srgbClr val="595959"/>
                        </a:solidFill>
                        <a:effectLst/>
                        <a:latin typeface="Arial" panose="020B0604020202020204" pitchFamily="34" charset="0"/>
                      </a:endParaRPr>
                    </a:p>
                  </a:txBody>
                  <a:tcPr marL="7075" marR="7075" marT="7075" marB="0" anchor="ctr"/>
                </a:tc>
                <a:tc rowSpan="6">
                  <a:txBody>
                    <a:bodyPr/>
                    <a:lstStyle/>
                    <a:p>
                      <a:pPr algn="ctr" fontAlgn="ctr"/>
                      <a:r>
                        <a:rPr lang="en-US" sz="900" u="none" strike="noStrike" dirty="0">
                          <a:effectLst/>
                        </a:rPr>
                        <a:t>AED/MATH 112</a:t>
                      </a:r>
                      <a:br>
                        <a:rPr lang="en-US" sz="900" u="none" strike="noStrike" dirty="0">
                          <a:effectLst/>
                        </a:rPr>
                      </a:br>
                      <a:r>
                        <a:rPr lang="en-US" sz="900" u="none" strike="noStrike" dirty="0">
                          <a:effectLst/>
                        </a:rPr>
                        <a:t>Statistics</a:t>
                      </a:r>
                      <a:br>
                        <a:rPr lang="en-US" sz="900" u="none" strike="noStrike" dirty="0">
                          <a:effectLst/>
                        </a:rPr>
                      </a:br>
                      <a:r>
                        <a:rPr lang="en-US" sz="900" u="none" strike="noStrike" dirty="0">
                          <a:effectLst/>
                        </a:rPr>
                        <a:t>(4 units)</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r" fontAlgn="ctr"/>
                      <a:r>
                        <a:rPr lang="en-US" sz="900" u="none" strike="noStrike" dirty="0">
                          <a:effectLst/>
                        </a:rPr>
                        <a:t>8:00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522821045"/>
                  </a:ext>
                </a:extLst>
              </a:tr>
              <a:tr h="193361">
                <a:tc>
                  <a:txBody>
                    <a:bodyPr/>
                    <a:lstStyle/>
                    <a:p>
                      <a:pPr algn="r" fontAlgn="b"/>
                      <a:r>
                        <a:rPr lang="en-US" sz="900" u="none" strike="noStrike" dirty="0">
                          <a:effectLst/>
                        </a:rPr>
                        <a:t>8:15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900" u="none" strike="noStrike" dirty="0">
                          <a:effectLst/>
                        </a:rPr>
                        <a:t>8:15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894639532"/>
                  </a:ext>
                </a:extLst>
              </a:tr>
              <a:tr h="193361">
                <a:tc>
                  <a:txBody>
                    <a:bodyPr/>
                    <a:lstStyle/>
                    <a:p>
                      <a:pPr algn="r" fontAlgn="b"/>
                      <a:r>
                        <a:rPr lang="en-US" sz="900" u="none" strike="noStrike" dirty="0">
                          <a:effectLst/>
                        </a:rPr>
                        <a:t>8:30</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900" u="none" strike="noStrike" dirty="0">
                          <a:effectLst/>
                        </a:rPr>
                        <a:t>8:30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2632607406"/>
                  </a:ext>
                </a:extLst>
              </a:tr>
              <a:tr h="193361">
                <a:tc>
                  <a:txBody>
                    <a:bodyPr/>
                    <a:lstStyle/>
                    <a:p>
                      <a:pPr algn="r" fontAlgn="b"/>
                      <a:r>
                        <a:rPr lang="en-US" sz="900" u="none" strike="noStrike" dirty="0">
                          <a:effectLst/>
                        </a:rPr>
                        <a:t>8:45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900" u="none" strike="noStrike" dirty="0">
                          <a:effectLst/>
                        </a:rPr>
                        <a:t>8:45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2239691923"/>
                  </a:ext>
                </a:extLst>
              </a:tr>
              <a:tr h="193361">
                <a:tc>
                  <a:txBody>
                    <a:bodyPr/>
                    <a:lstStyle/>
                    <a:p>
                      <a:pPr algn="r" fontAlgn="b"/>
                      <a:r>
                        <a:rPr lang="en-US" sz="900" u="none" strike="noStrike" dirty="0">
                          <a:effectLst/>
                        </a:rPr>
                        <a:t>9:00</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900" u="none" strike="noStrike" dirty="0">
                          <a:effectLst/>
                        </a:rPr>
                        <a:t>9:00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3412751176"/>
                  </a:ext>
                </a:extLst>
              </a:tr>
              <a:tr h="193361">
                <a:tc>
                  <a:txBody>
                    <a:bodyPr/>
                    <a:lstStyle/>
                    <a:p>
                      <a:pPr algn="r" fontAlgn="b"/>
                      <a:r>
                        <a:rPr lang="en-US" sz="900" u="none" strike="noStrike" dirty="0">
                          <a:effectLst/>
                        </a:rPr>
                        <a:t>9:15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900" u="none" strike="noStrike" dirty="0">
                          <a:effectLst/>
                        </a:rPr>
                        <a:t>9:15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2510196252"/>
                  </a:ext>
                </a:extLst>
              </a:tr>
              <a:tr h="193361">
                <a:tc>
                  <a:txBody>
                    <a:bodyPr/>
                    <a:lstStyle/>
                    <a:p>
                      <a:pPr algn="r" fontAlgn="b"/>
                      <a:r>
                        <a:rPr lang="en-US" sz="900" u="none" strike="noStrike" dirty="0">
                          <a:effectLst/>
                        </a:rPr>
                        <a:t>9:30</a:t>
                      </a:r>
                      <a:endParaRPr lang="en-US" sz="900" b="1" i="0" u="none" strike="noStrike" dirty="0">
                        <a:solidFill>
                          <a:srgbClr val="595959"/>
                        </a:solidFill>
                        <a:effectLst/>
                        <a:latin typeface="Arial" panose="020B0604020202020204" pitchFamily="34" charset="0"/>
                      </a:endParaRPr>
                    </a:p>
                  </a:txBody>
                  <a:tcPr marL="7075" marR="7075" marT="7075" marB="0" anchor="b"/>
                </a:tc>
                <a:tc rowSpan="4">
                  <a:txBody>
                    <a:bodyPr/>
                    <a:lstStyle/>
                    <a:p>
                      <a:pPr algn="ctr" fontAlgn="ctr"/>
                      <a:r>
                        <a:rPr lang="en-US" sz="900" u="none" strike="noStrike" dirty="0">
                          <a:effectLst/>
                        </a:rPr>
                        <a:t>MATH SUPPORT</a:t>
                      </a:r>
                      <a:br>
                        <a:rPr lang="en-US" sz="900" u="none" strike="noStrike" dirty="0">
                          <a:effectLst/>
                        </a:rPr>
                      </a:br>
                      <a:r>
                        <a:rPr lang="en-US" sz="900" u="none" strike="noStrike" dirty="0">
                          <a:effectLst/>
                        </a:rPr>
                        <a:t>Noncredit Support for Statistics</a:t>
                      </a:r>
                      <a:endParaRPr lang="en-US" sz="900" b="1" i="0" u="none" strike="noStrike" dirty="0">
                        <a:solidFill>
                          <a:srgbClr val="595959"/>
                        </a:solidFill>
                        <a:effectLst/>
                        <a:latin typeface="Arial" panose="020B0604020202020204" pitchFamily="34" charset="0"/>
                      </a:endParaRPr>
                    </a:p>
                  </a:txBody>
                  <a:tcPr marL="7075" marR="7075" marT="7075" marB="0" anchor="ctr"/>
                </a:tc>
                <a:tc rowSpan="4">
                  <a:txBody>
                    <a:bodyPr/>
                    <a:lstStyle/>
                    <a:p>
                      <a:pPr algn="ctr" fontAlgn="ctr"/>
                      <a:r>
                        <a:rPr lang="en-US" sz="900" u="none" strike="noStrike" dirty="0">
                          <a:effectLst/>
                        </a:rPr>
                        <a:t>MATH SUPPORT</a:t>
                      </a:r>
                      <a:br>
                        <a:rPr lang="en-US" sz="900" u="none" strike="noStrike" dirty="0">
                          <a:effectLst/>
                        </a:rPr>
                      </a:br>
                      <a:r>
                        <a:rPr lang="en-US" sz="900" u="none" strike="noStrike" dirty="0">
                          <a:effectLst/>
                        </a:rPr>
                        <a:t>Noncredit Support for Statistics</a:t>
                      </a:r>
                      <a:endParaRPr lang="en-US" sz="900" b="1" i="0" u="none" strike="noStrike" dirty="0">
                        <a:solidFill>
                          <a:srgbClr val="595959"/>
                        </a:solidFill>
                        <a:effectLst/>
                        <a:latin typeface="Arial" panose="020B0604020202020204" pitchFamily="34" charset="0"/>
                      </a:endParaRPr>
                    </a:p>
                  </a:txBody>
                  <a:tcPr marL="7075" marR="7075" marT="7075" marB="0" anchor="ctr"/>
                </a:tc>
                <a:tc rowSpan="4">
                  <a:txBody>
                    <a:bodyPr/>
                    <a:lstStyle/>
                    <a:p>
                      <a:pPr algn="ctr" fontAlgn="ctr"/>
                      <a:r>
                        <a:rPr lang="en-US" sz="900" u="none" strike="noStrike" dirty="0">
                          <a:effectLst/>
                        </a:rPr>
                        <a:t>MATH SUPPORT</a:t>
                      </a:r>
                      <a:br>
                        <a:rPr lang="en-US" sz="900" u="none" strike="noStrike" dirty="0">
                          <a:effectLst/>
                        </a:rPr>
                      </a:br>
                      <a:r>
                        <a:rPr lang="en-US" sz="900" u="none" strike="noStrike" dirty="0">
                          <a:effectLst/>
                        </a:rPr>
                        <a:t>Noncredit Support for Statistics</a:t>
                      </a:r>
                      <a:endParaRPr lang="en-US" sz="900" b="1" i="0" u="none" strike="noStrike" dirty="0">
                        <a:solidFill>
                          <a:srgbClr val="595959"/>
                        </a:solidFill>
                        <a:effectLst/>
                        <a:latin typeface="Arial" panose="020B0604020202020204" pitchFamily="34" charset="0"/>
                      </a:endParaRPr>
                    </a:p>
                  </a:txBody>
                  <a:tcPr marL="7075" marR="7075" marT="7075" marB="0" anchor="ctr"/>
                </a:tc>
                <a:tc rowSpan="4">
                  <a:txBody>
                    <a:bodyPr/>
                    <a:lstStyle/>
                    <a:p>
                      <a:pPr algn="ctr" fontAlgn="ctr"/>
                      <a:r>
                        <a:rPr lang="en-US" sz="900" u="none" strike="noStrike" dirty="0">
                          <a:effectLst/>
                        </a:rPr>
                        <a:t>MATH SUPPORT</a:t>
                      </a:r>
                      <a:br>
                        <a:rPr lang="en-US" sz="900" u="none" strike="noStrike" dirty="0">
                          <a:effectLst/>
                        </a:rPr>
                      </a:br>
                      <a:r>
                        <a:rPr lang="en-US" sz="900" u="none" strike="noStrike" dirty="0">
                          <a:effectLst/>
                        </a:rPr>
                        <a:t>Noncredit Support for Statistics</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r" fontAlgn="ctr"/>
                      <a:r>
                        <a:rPr lang="en-US" sz="900" u="none" strike="noStrike" dirty="0">
                          <a:effectLst/>
                        </a:rPr>
                        <a:t>9:30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567309695"/>
                  </a:ext>
                </a:extLst>
              </a:tr>
              <a:tr h="193361">
                <a:tc>
                  <a:txBody>
                    <a:bodyPr/>
                    <a:lstStyle/>
                    <a:p>
                      <a:pPr algn="r" fontAlgn="b"/>
                      <a:r>
                        <a:rPr lang="en-US" sz="900" u="none" strike="noStrike" dirty="0">
                          <a:effectLst/>
                        </a:rPr>
                        <a:t>9:45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900" u="none" strike="noStrike" dirty="0">
                          <a:effectLst/>
                        </a:rPr>
                        <a:t>9:45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2579853512"/>
                  </a:ext>
                </a:extLst>
              </a:tr>
              <a:tr h="193361">
                <a:tc>
                  <a:txBody>
                    <a:bodyPr/>
                    <a:lstStyle/>
                    <a:p>
                      <a:pPr algn="r" fontAlgn="b"/>
                      <a:r>
                        <a:rPr lang="en-US" sz="900" u="none" strike="noStrike" dirty="0">
                          <a:effectLst/>
                        </a:rPr>
                        <a:t>10:00</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900" u="none" strike="noStrike" dirty="0">
                          <a:effectLst/>
                        </a:rPr>
                        <a:t>10:00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3018025081"/>
                  </a:ext>
                </a:extLst>
              </a:tr>
              <a:tr h="193361">
                <a:tc>
                  <a:txBody>
                    <a:bodyPr/>
                    <a:lstStyle/>
                    <a:p>
                      <a:pPr algn="r" fontAlgn="b"/>
                      <a:r>
                        <a:rPr lang="en-US" sz="900" u="none" strike="noStrike" dirty="0">
                          <a:effectLst/>
                        </a:rPr>
                        <a:t>10:15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900" u="none" strike="noStrike" dirty="0">
                          <a:effectLst/>
                        </a:rPr>
                        <a:t>10:15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897445674"/>
                  </a:ext>
                </a:extLst>
              </a:tr>
              <a:tr h="193361">
                <a:tc>
                  <a:txBody>
                    <a:bodyPr/>
                    <a:lstStyle/>
                    <a:p>
                      <a:pPr algn="r" fontAlgn="b"/>
                      <a:r>
                        <a:rPr lang="en-US" sz="900" u="none" strike="noStrike" dirty="0">
                          <a:effectLst/>
                        </a:rPr>
                        <a:t>10:30</a:t>
                      </a:r>
                      <a:endParaRPr lang="en-US" sz="900" b="1" i="0" u="none" strike="noStrike" dirty="0">
                        <a:solidFill>
                          <a:srgbClr val="595959"/>
                        </a:solidFill>
                        <a:effectLst/>
                        <a:latin typeface="Arial" panose="020B0604020202020204" pitchFamily="34" charset="0"/>
                      </a:endParaRPr>
                    </a:p>
                  </a:txBody>
                  <a:tcPr marL="7075" marR="7075" marT="7075" marB="0" anchor="b"/>
                </a:tc>
                <a:tc rowSpan="8">
                  <a:txBody>
                    <a:bodyPr/>
                    <a:lstStyle/>
                    <a:p>
                      <a:pPr algn="ctr" fontAlgn="ctr"/>
                      <a:r>
                        <a:rPr lang="en-US" sz="900" u="none" strike="noStrike" dirty="0">
                          <a:effectLst/>
                        </a:rPr>
                        <a:t>ENGL 100 </a:t>
                      </a:r>
                      <a:br>
                        <a:rPr lang="en-US" sz="900" u="none" strike="noStrike" dirty="0">
                          <a:effectLst/>
                        </a:rPr>
                      </a:br>
                      <a:r>
                        <a:rPr lang="en-US" sz="900" u="none" strike="noStrike" dirty="0">
                          <a:effectLst/>
                        </a:rPr>
                        <a:t>(4 units)</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l" fontAlgn="b"/>
                      <a:r>
                        <a:rPr lang="en-US" sz="900" u="none" strike="noStrike" dirty="0">
                          <a:effectLst/>
                        </a:rPr>
                        <a:t> </a:t>
                      </a:r>
                      <a:endParaRPr lang="en-US" sz="900" b="0" i="0" u="none" strike="noStrike" dirty="0">
                        <a:solidFill>
                          <a:srgbClr val="595959"/>
                        </a:solidFill>
                        <a:effectLst/>
                        <a:latin typeface="Arial" panose="020B0604020202020204" pitchFamily="34" charset="0"/>
                      </a:endParaRPr>
                    </a:p>
                  </a:txBody>
                  <a:tcPr marL="7075" marR="7075" marT="7075" marB="0" anchor="b"/>
                </a:tc>
                <a:tc rowSpan="8">
                  <a:txBody>
                    <a:bodyPr/>
                    <a:lstStyle/>
                    <a:p>
                      <a:pPr algn="ctr" fontAlgn="ctr"/>
                      <a:r>
                        <a:rPr lang="en-US" sz="900" u="none" strike="noStrike" dirty="0">
                          <a:effectLst/>
                        </a:rPr>
                        <a:t>ENGL 100 </a:t>
                      </a:r>
                      <a:br>
                        <a:rPr lang="en-US" sz="900" u="none" strike="noStrike" dirty="0">
                          <a:effectLst/>
                        </a:rPr>
                      </a:br>
                      <a:r>
                        <a:rPr lang="en-US" sz="900" u="none" strike="noStrike" dirty="0">
                          <a:effectLst/>
                        </a:rPr>
                        <a:t>(4 units)</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l" fontAlgn="b"/>
                      <a:r>
                        <a:rPr lang="en-US" sz="900" u="none" strike="noStrike" dirty="0">
                          <a:effectLst/>
                        </a:rPr>
                        <a:t> </a:t>
                      </a:r>
                      <a:endParaRPr lang="en-US" sz="900" b="0" i="0" u="none" strike="noStrike" dirty="0">
                        <a:solidFill>
                          <a:srgbClr val="595959"/>
                        </a:solidFill>
                        <a:effectLst/>
                        <a:latin typeface="Arial" panose="020B0604020202020204" pitchFamily="34" charset="0"/>
                      </a:endParaRPr>
                    </a:p>
                  </a:txBody>
                  <a:tcPr marL="7075" marR="7075" marT="7075" marB="0" anchor="b"/>
                </a:tc>
                <a:tc>
                  <a:txBody>
                    <a:bodyPr/>
                    <a:lstStyle/>
                    <a:p>
                      <a:pPr algn="r" fontAlgn="ctr"/>
                      <a:r>
                        <a:rPr lang="en-US" sz="900" u="none" strike="noStrike" dirty="0">
                          <a:effectLst/>
                        </a:rPr>
                        <a:t>10:30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1165388787"/>
                  </a:ext>
                </a:extLst>
              </a:tr>
              <a:tr h="193361">
                <a:tc>
                  <a:txBody>
                    <a:bodyPr/>
                    <a:lstStyle/>
                    <a:p>
                      <a:pPr algn="r" fontAlgn="b"/>
                      <a:r>
                        <a:rPr lang="en-US" sz="900" u="none" strike="noStrike" dirty="0">
                          <a:effectLst/>
                        </a:rPr>
                        <a:t>10:45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r" fontAlgn="ctr"/>
                      <a:r>
                        <a:rPr lang="en-US" sz="900" u="none" strike="noStrike" dirty="0">
                          <a:effectLst/>
                        </a:rPr>
                        <a:t>10:45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711716832"/>
                  </a:ext>
                </a:extLst>
              </a:tr>
              <a:tr h="193361">
                <a:tc>
                  <a:txBody>
                    <a:bodyPr/>
                    <a:lstStyle/>
                    <a:p>
                      <a:pPr algn="r" fontAlgn="b"/>
                      <a:r>
                        <a:rPr lang="en-US" sz="900" u="none" strike="noStrike" dirty="0">
                          <a:effectLst/>
                        </a:rPr>
                        <a:t>11:00</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r" fontAlgn="ctr"/>
                      <a:r>
                        <a:rPr lang="en-US" sz="900" u="none" strike="noStrike" dirty="0">
                          <a:effectLst/>
                        </a:rPr>
                        <a:t>11:00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4266868611"/>
                  </a:ext>
                </a:extLst>
              </a:tr>
              <a:tr h="193361">
                <a:tc>
                  <a:txBody>
                    <a:bodyPr/>
                    <a:lstStyle/>
                    <a:p>
                      <a:pPr algn="r" fontAlgn="b"/>
                      <a:r>
                        <a:rPr lang="en-US" sz="900" u="none" strike="noStrike" dirty="0">
                          <a:effectLst/>
                        </a:rPr>
                        <a:t>11:15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a:txBody>
                    <a:bodyPr/>
                    <a:lstStyle/>
                    <a:p>
                      <a:pPr algn="ctr" fontAlgn="ctr"/>
                      <a:r>
                        <a:rPr lang="en-US" sz="900" u="none" strike="noStrike" dirty="0">
                          <a:effectLst/>
                        </a:rPr>
                        <a:t>GE Course</a:t>
                      </a:r>
                      <a:endParaRPr lang="en-US" sz="900" b="1" i="0" u="none" strike="noStrike" dirty="0">
                        <a:solidFill>
                          <a:srgbClr val="595959"/>
                        </a:solidFill>
                        <a:effectLst/>
                        <a:latin typeface="Arial" panose="020B0604020202020204" pitchFamily="34" charset="0"/>
                      </a:endParaRPr>
                    </a:p>
                  </a:txBody>
                  <a:tcPr marL="7075" marR="7075" marT="7075" marB="0" anchor="ctr"/>
                </a:tc>
                <a:tc vMerge="1">
                  <a:txBody>
                    <a:bodyPr/>
                    <a:lstStyle/>
                    <a:p>
                      <a:endParaRPr lang="en-US"/>
                    </a:p>
                  </a:txBody>
                  <a:tcPr/>
                </a:tc>
                <a:tc>
                  <a:txBody>
                    <a:bodyPr/>
                    <a:lstStyle/>
                    <a:p>
                      <a:pPr algn="ctr" fontAlgn="ctr"/>
                      <a:r>
                        <a:rPr lang="en-US" sz="900" u="none" strike="noStrike" dirty="0">
                          <a:effectLst/>
                        </a:rPr>
                        <a:t>GE Course</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r" fontAlgn="ctr"/>
                      <a:r>
                        <a:rPr lang="en-US" sz="900" u="none" strike="noStrike" dirty="0">
                          <a:effectLst/>
                        </a:rPr>
                        <a:t>11:15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1464076743"/>
                  </a:ext>
                </a:extLst>
              </a:tr>
              <a:tr h="193361">
                <a:tc>
                  <a:txBody>
                    <a:bodyPr/>
                    <a:lstStyle/>
                    <a:p>
                      <a:pPr algn="r" fontAlgn="b"/>
                      <a:r>
                        <a:rPr lang="en-US" sz="900" u="none" strike="noStrike" dirty="0">
                          <a:effectLst/>
                        </a:rPr>
                        <a:t>11:30</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r" fontAlgn="ctr"/>
                      <a:r>
                        <a:rPr lang="en-US" sz="900" u="none" strike="noStrike" dirty="0">
                          <a:effectLst/>
                        </a:rPr>
                        <a:t>11:30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1773030107"/>
                  </a:ext>
                </a:extLst>
              </a:tr>
              <a:tr h="193361">
                <a:tc>
                  <a:txBody>
                    <a:bodyPr/>
                    <a:lstStyle/>
                    <a:p>
                      <a:pPr algn="r" fontAlgn="b"/>
                      <a:r>
                        <a:rPr lang="en-US" sz="900" u="none" strike="noStrike" dirty="0">
                          <a:effectLst/>
                        </a:rPr>
                        <a:t>11:45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r" fontAlgn="ctr"/>
                      <a:r>
                        <a:rPr lang="en-US" sz="900" u="none" strike="noStrike" dirty="0">
                          <a:effectLst/>
                        </a:rPr>
                        <a:t>11:45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234752801"/>
                  </a:ext>
                </a:extLst>
              </a:tr>
              <a:tr h="193361">
                <a:tc>
                  <a:txBody>
                    <a:bodyPr/>
                    <a:lstStyle/>
                    <a:p>
                      <a:pPr algn="r" fontAlgn="b"/>
                      <a:r>
                        <a:rPr lang="en-US" sz="900" u="none" strike="noStrike" dirty="0">
                          <a:effectLst/>
                        </a:rPr>
                        <a:t>12:00</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r" fontAlgn="ctr"/>
                      <a:r>
                        <a:rPr lang="en-US" sz="900" u="none" strike="noStrike" dirty="0">
                          <a:effectLst/>
                        </a:rPr>
                        <a:t>12:00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4021803198"/>
                  </a:ext>
                </a:extLst>
              </a:tr>
              <a:tr h="193361">
                <a:tc>
                  <a:txBody>
                    <a:bodyPr/>
                    <a:lstStyle/>
                    <a:p>
                      <a:pPr algn="r" fontAlgn="b"/>
                      <a:r>
                        <a:rPr lang="en-US" sz="900" u="none" strike="noStrike" dirty="0">
                          <a:effectLst/>
                        </a:rPr>
                        <a:t>12:15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vMerge="1">
                  <a:txBody>
                    <a:bodyPr/>
                    <a:lstStyle/>
                    <a:p>
                      <a:endParaRPr lang="en-US"/>
                    </a:p>
                  </a:txBody>
                  <a:tcPr/>
                </a:tc>
                <a:tc>
                  <a:txBody>
                    <a:bodyPr/>
                    <a:lstStyle/>
                    <a:p>
                      <a:pPr algn="l" fontAlgn="ctr"/>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r" fontAlgn="ctr"/>
                      <a:r>
                        <a:rPr lang="en-US" sz="900" u="none" strike="noStrike" dirty="0">
                          <a:effectLst/>
                        </a:rPr>
                        <a:t>12:15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3132111625"/>
                  </a:ext>
                </a:extLst>
              </a:tr>
              <a:tr h="193361">
                <a:tc>
                  <a:txBody>
                    <a:bodyPr/>
                    <a:lstStyle/>
                    <a:p>
                      <a:pPr algn="r" fontAlgn="b"/>
                      <a:r>
                        <a:rPr lang="en-US" sz="900" u="none" strike="noStrike" dirty="0">
                          <a:effectLst/>
                        </a:rPr>
                        <a:t>12:30</a:t>
                      </a:r>
                      <a:endParaRPr lang="en-US" sz="900" b="1" i="0" u="none" strike="noStrike" dirty="0">
                        <a:solidFill>
                          <a:srgbClr val="595959"/>
                        </a:solidFill>
                        <a:effectLst/>
                        <a:latin typeface="Arial" panose="020B0604020202020204" pitchFamily="34" charset="0"/>
                      </a:endParaRPr>
                    </a:p>
                  </a:txBody>
                  <a:tcPr marL="7075" marR="7075" marT="7075" marB="0" anchor="b"/>
                </a:tc>
                <a:tc rowSpan="4">
                  <a:txBody>
                    <a:bodyPr/>
                    <a:lstStyle/>
                    <a:p>
                      <a:pPr algn="ctr" fontAlgn="ctr"/>
                      <a:r>
                        <a:rPr lang="en-US" sz="900" u="none" strike="noStrike" dirty="0">
                          <a:effectLst/>
                        </a:rPr>
                        <a:t>ENG Support</a:t>
                      </a:r>
                      <a:br>
                        <a:rPr lang="en-US" sz="900" u="none" strike="noStrike" dirty="0">
                          <a:effectLst/>
                        </a:rPr>
                      </a:br>
                      <a:r>
                        <a:rPr lang="en-US" sz="900" u="none" strike="noStrike" dirty="0">
                          <a:effectLst/>
                        </a:rPr>
                        <a:t>Noncredit Support for English</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l" fontAlgn="t"/>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tc>
                <a:tc rowSpan="4">
                  <a:txBody>
                    <a:bodyPr/>
                    <a:lstStyle/>
                    <a:p>
                      <a:pPr algn="ctr" fontAlgn="ctr"/>
                      <a:r>
                        <a:rPr lang="en-US" sz="900" u="none" strike="noStrike" dirty="0">
                          <a:effectLst/>
                        </a:rPr>
                        <a:t>ENG Support</a:t>
                      </a:r>
                      <a:br>
                        <a:rPr lang="en-US" sz="900" u="none" strike="noStrike" dirty="0">
                          <a:effectLst/>
                        </a:rPr>
                      </a:br>
                      <a:r>
                        <a:rPr lang="en-US" sz="900" u="none" strike="noStrike" dirty="0">
                          <a:effectLst/>
                        </a:rPr>
                        <a:t>Noncredit Support for English</a:t>
                      </a:r>
                      <a:endParaRPr lang="en-US" sz="900" b="1" i="0" u="none" strike="noStrike" dirty="0">
                        <a:solidFill>
                          <a:srgbClr val="595959"/>
                        </a:solidFill>
                        <a:effectLst/>
                        <a:latin typeface="Arial" panose="020B0604020202020204" pitchFamily="34" charset="0"/>
                      </a:endParaRPr>
                    </a:p>
                  </a:txBody>
                  <a:tcPr marL="7075" marR="7075" marT="7075" marB="0" anchor="ctr"/>
                </a:tc>
                <a:tc>
                  <a:txBody>
                    <a:bodyPr/>
                    <a:lstStyle/>
                    <a:p>
                      <a:pPr algn="l" fontAlgn="b"/>
                      <a:r>
                        <a:rPr lang="en-US" sz="900" u="none" strike="noStrike" dirty="0">
                          <a:effectLst/>
                        </a:rPr>
                        <a:t> </a:t>
                      </a:r>
                      <a:endParaRPr lang="en-US" sz="900" b="0" i="0" u="none" strike="noStrike" dirty="0">
                        <a:solidFill>
                          <a:srgbClr val="595959"/>
                        </a:solidFill>
                        <a:effectLst/>
                        <a:latin typeface="Arial" panose="020B0604020202020204" pitchFamily="34" charset="0"/>
                      </a:endParaRPr>
                    </a:p>
                  </a:txBody>
                  <a:tcPr marL="7075" marR="7075" marT="7075" marB="0" anchor="b"/>
                </a:tc>
                <a:tc>
                  <a:txBody>
                    <a:bodyPr/>
                    <a:lstStyle/>
                    <a:p>
                      <a:pPr algn="r" fontAlgn="ctr"/>
                      <a:r>
                        <a:rPr lang="en-US" sz="900" u="none" strike="noStrike" dirty="0">
                          <a:effectLst/>
                        </a:rPr>
                        <a:t>12:30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1932186962"/>
                  </a:ext>
                </a:extLst>
              </a:tr>
              <a:tr h="193361">
                <a:tc>
                  <a:txBody>
                    <a:bodyPr/>
                    <a:lstStyle/>
                    <a:p>
                      <a:pPr algn="r" fontAlgn="b"/>
                      <a:r>
                        <a:rPr lang="en-US" sz="900" u="none" strike="noStrike" dirty="0">
                          <a:effectLst/>
                        </a:rPr>
                        <a:t>12:45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a:txBody>
                    <a:bodyPr/>
                    <a:lstStyle/>
                    <a:p>
                      <a:pPr algn="ctr" fontAlgn="t"/>
                      <a:r>
                        <a:rPr lang="en-US" sz="900" u="none" strike="noStrike" dirty="0">
                          <a:effectLst/>
                        </a:rPr>
                        <a:t>COUNS 100</a:t>
                      </a:r>
                      <a:endParaRPr lang="en-US" sz="900" b="1" i="0" u="none" strike="noStrike" dirty="0">
                        <a:solidFill>
                          <a:srgbClr val="595959"/>
                        </a:solidFill>
                        <a:effectLst/>
                        <a:latin typeface="Arial" panose="020B0604020202020204" pitchFamily="34" charset="0"/>
                      </a:endParaRPr>
                    </a:p>
                  </a:txBody>
                  <a:tcPr marL="7075" marR="7075" marT="7075" marB="0"/>
                </a:tc>
                <a:tc vMerge="1">
                  <a:txBody>
                    <a:bodyPr/>
                    <a:lstStyle/>
                    <a:p>
                      <a:endParaRPr lang="en-US"/>
                    </a:p>
                  </a:txBody>
                  <a:tcPr/>
                </a:tc>
                <a:tc>
                  <a:txBody>
                    <a:bodyPr/>
                    <a:lstStyle/>
                    <a:p>
                      <a:pPr algn="ctr" fontAlgn="b"/>
                      <a:r>
                        <a:rPr lang="en-US" sz="900" u="none" strike="noStrike" dirty="0">
                          <a:effectLst/>
                        </a:rPr>
                        <a:t>COUNS 100</a:t>
                      </a:r>
                      <a:endParaRPr lang="en-US" sz="900" b="1" i="0" u="none" strike="noStrike" dirty="0">
                        <a:solidFill>
                          <a:srgbClr val="595959"/>
                        </a:solidFill>
                        <a:effectLst/>
                        <a:latin typeface="Arial" panose="020B0604020202020204" pitchFamily="34" charset="0"/>
                      </a:endParaRPr>
                    </a:p>
                  </a:txBody>
                  <a:tcPr marL="7075" marR="7075" marT="7075" marB="0" anchor="b"/>
                </a:tc>
                <a:tc>
                  <a:txBody>
                    <a:bodyPr/>
                    <a:lstStyle/>
                    <a:p>
                      <a:pPr algn="r" fontAlgn="ctr"/>
                      <a:r>
                        <a:rPr lang="en-US" sz="900" u="none" strike="noStrike" dirty="0">
                          <a:effectLst/>
                        </a:rPr>
                        <a:t>12:45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3881374821"/>
                  </a:ext>
                </a:extLst>
              </a:tr>
              <a:tr h="193361">
                <a:tc>
                  <a:txBody>
                    <a:bodyPr/>
                    <a:lstStyle/>
                    <a:p>
                      <a:pPr algn="r" fontAlgn="b"/>
                      <a:r>
                        <a:rPr lang="en-US" sz="900" u="none" strike="noStrike" dirty="0">
                          <a:effectLst/>
                        </a:rPr>
                        <a:t>1:00</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a:txBody>
                    <a:bodyPr/>
                    <a:lstStyle/>
                    <a:p>
                      <a:pPr algn="l" fontAlgn="t"/>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tc>
                <a:tc vMerge="1">
                  <a:txBody>
                    <a:bodyPr/>
                    <a:lstStyle/>
                    <a:p>
                      <a:endParaRPr lang="en-US"/>
                    </a:p>
                  </a:txBody>
                  <a:tcPr/>
                </a:tc>
                <a:tc>
                  <a:txBody>
                    <a:bodyPr/>
                    <a:lstStyle/>
                    <a:p>
                      <a:pPr algn="l" fontAlgn="b"/>
                      <a:r>
                        <a:rPr lang="en-US" sz="900" u="none" strike="noStrike" dirty="0">
                          <a:effectLst/>
                        </a:rPr>
                        <a:t> </a:t>
                      </a:r>
                      <a:endParaRPr lang="en-US" sz="900" b="0" i="0" u="none" strike="noStrike" dirty="0">
                        <a:solidFill>
                          <a:srgbClr val="595959"/>
                        </a:solidFill>
                        <a:effectLst/>
                        <a:latin typeface="Arial" panose="020B0604020202020204" pitchFamily="34" charset="0"/>
                      </a:endParaRPr>
                    </a:p>
                  </a:txBody>
                  <a:tcPr marL="7075" marR="7075" marT="7075" marB="0" anchor="b"/>
                </a:tc>
                <a:tc>
                  <a:txBody>
                    <a:bodyPr/>
                    <a:lstStyle/>
                    <a:p>
                      <a:pPr algn="r" fontAlgn="ctr"/>
                      <a:r>
                        <a:rPr lang="en-US" sz="900" u="none" strike="noStrike" dirty="0">
                          <a:effectLst/>
                        </a:rPr>
                        <a:t>1:00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2847491747"/>
                  </a:ext>
                </a:extLst>
              </a:tr>
              <a:tr h="193361">
                <a:tc>
                  <a:txBody>
                    <a:bodyPr/>
                    <a:lstStyle/>
                    <a:p>
                      <a:pPr algn="r" fontAlgn="b"/>
                      <a:r>
                        <a:rPr lang="en-US" sz="900" u="none" strike="noStrike" dirty="0">
                          <a:effectLst/>
                        </a:rPr>
                        <a:t>1:15</a:t>
                      </a:r>
                      <a:endParaRPr lang="en-US" sz="900" b="1" i="0" u="none" strike="noStrike" dirty="0">
                        <a:solidFill>
                          <a:srgbClr val="595959"/>
                        </a:solidFill>
                        <a:effectLst/>
                        <a:latin typeface="Arial" panose="020B0604020202020204" pitchFamily="34" charset="0"/>
                      </a:endParaRPr>
                    </a:p>
                  </a:txBody>
                  <a:tcPr marL="7075" marR="7075" marT="7075" marB="0" anchor="b"/>
                </a:tc>
                <a:tc vMerge="1">
                  <a:txBody>
                    <a:bodyPr/>
                    <a:lstStyle/>
                    <a:p>
                      <a:endParaRPr lang="en-US"/>
                    </a:p>
                  </a:txBody>
                  <a:tcPr/>
                </a:tc>
                <a:tc>
                  <a:txBody>
                    <a:bodyPr/>
                    <a:lstStyle/>
                    <a:p>
                      <a:pPr algn="l" fontAlgn="t"/>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tc>
                <a:tc vMerge="1">
                  <a:txBody>
                    <a:bodyPr/>
                    <a:lstStyle/>
                    <a:p>
                      <a:endParaRPr lang="en-US"/>
                    </a:p>
                  </a:txBody>
                  <a:tcPr/>
                </a:tc>
                <a:tc>
                  <a:txBody>
                    <a:bodyPr/>
                    <a:lstStyle/>
                    <a:p>
                      <a:pPr algn="l" fontAlgn="b"/>
                      <a:r>
                        <a:rPr lang="en-US" sz="900" u="none" strike="noStrike" dirty="0">
                          <a:effectLst/>
                        </a:rPr>
                        <a:t> </a:t>
                      </a:r>
                      <a:endParaRPr lang="en-US" sz="900" b="0" i="0" u="none" strike="noStrike" dirty="0">
                        <a:solidFill>
                          <a:srgbClr val="595959"/>
                        </a:solidFill>
                        <a:effectLst/>
                        <a:latin typeface="Arial" panose="020B0604020202020204" pitchFamily="34" charset="0"/>
                      </a:endParaRPr>
                    </a:p>
                  </a:txBody>
                  <a:tcPr marL="7075" marR="7075" marT="7075" marB="0" anchor="b"/>
                </a:tc>
                <a:tc>
                  <a:txBody>
                    <a:bodyPr/>
                    <a:lstStyle/>
                    <a:p>
                      <a:pPr algn="r" fontAlgn="ctr"/>
                      <a:r>
                        <a:rPr lang="en-US" sz="900" u="none" strike="noStrike" dirty="0">
                          <a:effectLst/>
                        </a:rPr>
                        <a:t>1:15</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1466510454"/>
                  </a:ext>
                </a:extLst>
              </a:tr>
              <a:tr h="193361">
                <a:tc>
                  <a:txBody>
                    <a:bodyPr/>
                    <a:lstStyle/>
                    <a:p>
                      <a:pPr algn="r" fontAlgn="b"/>
                      <a:r>
                        <a:rPr lang="en-US" sz="900" u="none" strike="noStrike" dirty="0">
                          <a:effectLst/>
                        </a:rPr>
                        <a:t>1:30</a:t>
                      </a:r>
                      <a:endParaRPr lang="en-US" sz="900" b="1" i="0" u="none" strike="noStrike" dirty="0">
                        <a:solidFill>
                          <a:srgbClr val="595959"/>
                        </a:solidFill>
                        <a:effectLst/>
                        <a:latin typeface="Arial" panose="020B0604020202020204" pitchFamily="34" charset="0"/>
                      </a:endParaRPr>
                    </a:p>
                  </a:txBody>
                  <a:tcPr marL="7075" marR="7075" marT="7075" marB="0" anchor="b"/>
                </a:tc>
                <a:tc>
                  <a:txBody>
                    <a:bodyPr/>
                    <a:lstStyle/>
                    <a:p>
                      <a:pPr algn="l" fontAlgn="b"/>
                      <a:endParaRPr lang="en-US" sz="900" b="0" i="0" u="none" strike="noStrike" dirty="0">
                        <a:solidFill>
                          <a:srgbClr val="595959"/>
                        </a:solidFill>
                        <a:effectLst/>
                        <a:latin typeface="Arial" panose="020B0604020202020204" pitchFamily="34" charset="0"/>
                      </a:endParaRPr>
                    </a:p>
                  </a:txBody>
                  <a:tcPr marL="7075" marR="7075" marT="7075" marB="0" anchor="b"/>
                </a:tc>
                <a:tc>
                  <a:txBody>
                    <a:bodyPr/>
                    <a:lstStyle/>
                    <a:p>
                      <a:pPr algn="l" fontAlgn="t"/>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tc>
                <a:tc>
                  <a:txBody>
                    <a:bodyPr/>
                    <a:lstStyle/>
                    <a:p>
                      <a:pPr algn="l" fontAlgn="t"/>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tc>
                <a:tc>
                  <a:txBody>
                    <a:bodyPr/>
                    <a:lstStyle/>
                    <a:p>
                      <a:pPr algn="l" fontAlgn="t"/>
                      <a:r>
                        <a:rPr lang="en-US" sz="900" u="none" strike="noStrike" dirty="0">
                          <a:effectLst/>
                        </a:rPr>
                        <a:t> </a:t>
                      </a:r>
                      <a:endParaRPr lang="en-US" sz="900" b="1" i="0" u="none" strike="noStrike" dirty="0">
                        <a:solidFill>
                          <a:srgbClr val="595959"/>
                        </a:solidFill>
                        <a:effectLst/>
                        <a:latin typeface="Arial" panose="020B0604020202020204" pitchFamily="34" charset="0"/>
                      </a:endParaRPr>
                    </a:p>
                  </a:txBody>
                  <a:tcPr marL="7075" marR="7075" marT="7075" marB="0"/>
                </a:tc>
                <a:tc>
                  <a:txBody>
                    <a:bodyPr/>
                    <a:lstStyle/>
                    <a:p>
                      <a:pPr algn="r" fontAlgn="ctr"/>
                      <a:r>
                        <a:rPr lang="en-US" sz="900" u="none" strike="noStrike" dirty="0">
                          <a:effectLst/>
                        </a:rPr>
                        <a:t>1:30</a:t>
                      </a:r>
                      <a:endParaRPr lang="en-US" sz="900" b="1" i="0" u="none" strike="noStrike" dirty="0">
                        <a:solidFill>
                          <a:srgbClr val="595959"/>
                        </a:solidFill>
                        <a:effectLst/>
                        <a:latin typeface="Arial" panose="020B0604020202020204" pitchFamily="34" charset="0"/>
                      </a:endParaRPr>
                    </a:p>
                  </a:txBody>
                  <a:tcPr marL="7075" marR="7075" marT="7075" marB="0" anchor="ctr"/>
                </a:tc>
                <a:extLst>
                  <a:ext uri="{0D108BD9-81ED-4DB2-BD59-A6C34878D82A}">
                    <a16:rowId xmlns:a16="http://schemas.microsoft.com/office/drawing/2014/main" val="222591048"/>
                  </a:ext>
                </a:extLst>
              </a:tr>
            </a:tbl>
          </a:graphicData>
        </a:graphic>
      </p:graphicFrame>
      <p:sp>
        <p:nvSpPr>
          <p:cNvPr id="4" name="TextBox 3"/>
          <p:cNvSpPr txBox="1"/>
          <p:nvPr/>
        </p:nvSpPr>
        <p:spPr>
          <a:xfrm>
            <a:off x="7837715" y="1946365"/>
            <a:ext cx="4017190"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Noncredit Math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Math Support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Math Support College Algebra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Pre-Algebra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Prep Math – Basic Math Skills</a:t>
            </a:r>
          </a:p>
        </p:txBody>
      </p:sp>
      <p:sp>
        <p:nvSpPr>
          <p:cNvPr id="5" name="TextBox 4"/>
          <p:cNvSpPr txBox="1"/>
          <p:nvPr/>
        </p:nvSpPr>
        <p:spPr>
          <a:xfrm>
            <a:off x="914520" y="881980"/>
            <a:ext cx="59459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Weeks Noncredit Math Support + 15 Weeks Credit Statistics</a:t>
            </a:r>
          </a:p>
        </p:txBody>
      </p:sp>
      <p:sp>
        <p:nvSpPr>
          <p:cNvPr id="6" name="Right Arrow 5"/>
          <p:cNvSpPr/>
          <p:nvPr/>
        </p:nvSpPr>
        <p:spPr>
          <a:xfrm>
            <a:off x="1154384" y="1240503"/>
            <a:ext cx="5599113" cy="440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7837715" y="4532812"/>
            <a:ext cx="367241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Noncredit English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 College English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College English Skills </a:t>
            </a:r>
          </a:p>
        </p:txBody>
      </p:sp>
      <p:sp>
        <p:nvSpPr>
          <p:cNvPr id="8" name="TextBox 7"/>
          <p:cNvSpPr txBox="1"/>
          <p:nvPr/>
        </p:nvSpPr>
        <p:spPr>
          <a:xfrm>
            <a:off x="1154384" y="451986"/>
            <a:ext cx="1035574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GUIDED PATHWAYS</a:t>
            </a:r>
          </a:p>
        </p:txBody>
      </p:sp>
    </p:spTree>
    <p:extLst>
      <p:ext uri="{BB962C8B-B14F-4D97-AF65-F5344CB8AC3E}">
        <p14:creationId xmlns:p14="http://schemas.microsoft.com/office/powerpoint/2010/main" val="143886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9986" y="2362069"/>
            <a:ext cx="16825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ADULT SCHOOL </a:t>
            </a:r>
          </a:p>
        </p:txBody>
      </p:sp>
      <p:sp>
        <p:nvSpPr>
          <p:cNvPr id="3" name="Right Arrow 2"/>
          <p:cNvSpPr/>
          <p:nvPr/>
        </p:nvSpPr>
        <p:spPr>
          <a:xfrm>
            <a:off x="3091175" y="230441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384053" y="2362069"/>
            <a:ext cx="2198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COLLEGE NONCREDIT</a:t>
            </a:r>
          </a:p>
        </p:txBody>
      </p:sp>
      <p:sp>
        <p:nvSpPr>
          <p:cNvPr id="5" name="Right Arrow 4"/>
          <p:cNvSpPr/>
          <p:nvPr/>
        </p:nvSpPr>
        <p:spPr>
          <a:xfrm>
            <a:off x="6997713" y="230441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8391680" y="2419719"/>
            <a:ext cx="18005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COLLEGE CREDIT</a:t>
            </a:r>
          </a:p>
        </p:txBody>
      </p:sp>
      <p:sp>
        <p:nvSpPr>
          <p:cNvPr id="9" name="TextBox 8"/>
          <p:cNvSpPr txBox="1"/>
          <p:nvPr/>
        </p:nvSpPr>
        <p:spPr>
          <a:xfrm>
            <a:off x="744583" y="901337"/>
            <a:ext cx="103719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ENGLISH AS A SECOND LANGUAGE PATHWAY</a:t>
            </a:r>
          </a:p>
        </p:txBody>
      </p:sp>
      <p:sp>
        <p:nvSpPr>
          <p:cNvPr id="10" name="TextBox 9"/>
          <p:cNvSpPr txBox="1"/>
          <p:nvPr/>
        </p:nvSpPr>
        <p:spPr>
          <a:xfrm flipH="1">
            <a:off x="964119" y="4408847"/>
            <a:ext cx="24149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Low to Intermediate</a:t>
            </a:r>
          </a:p>
        </p:txBody>
      </p:sp>
      <p:sp>
        <p:nvSpPr>
          <p:cNvPr id="11" name="TextBox 10"/>
          <p:cNvSpPr txBox="1"/>
          <p:nvPr/>
        </p:nvSpPr>
        <p:spPr>
          <a:xfrm flipH="1">
            <a:off x="4371772" y="4364334"/>
            <a:ext cx="2035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NonCredit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Transition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ESL Low Advanced</a:t>
            </a:r>
          </a:p>
        </p:txBody>
      </p:sp>
      <p:sp>
        <p:nvSpPr>
          <p:cNvPr id="12" name="TextBox 11"/>
          <p:cNvSpPr txBox="1"/>
          <p:nvPr/>
        </p:nvSpPr>
        <p:spPr>
          <a:xfrm flipH="1">
            <a:off x="7654078" y="4364334"/>
            <a:ext cx="393267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ESL 5/NonCredit Mirrored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High Advanced/Basic Comp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ESL 120 – Composition Beginning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ESL 152 – Composition Intermediate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ENG 100 – Freshman Comp</a:t>
            </a:r>
          </a:p>
        </p:txBody>
      </p:sp>
      <p:sp>
        <p:nvSpPr>
          <p:cNvPr id="14" name="Right Arrow 13"/>
          <p:cNvSpPr/>
          <p:nvPr/>
        </p:nvSpPr>
        <p:spPr>
          <a:xfrm rot="5400000">
            <a:off x="8802755" y="33136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ight Arrow 14"/>
          <p:cNvSpPr/>
          <p:nvPr/>
        </p:nvSpPr>
        <p:spPr>
          <a:xfrm rot="5400000">
            <a:off x="4900383" y="33689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ight Arrow 15"/>
          <p:cNvSpPr/>
          <p:nvPr/>
        </p:nvSpPr>
        <p:spPr>
          <a:xfrm rot="5400000">
            <a:off x="1136470" y="33136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192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body" idx="1"/>
          </p:nvPr>
        </p:nvSpPr>
        <p:spPr>
          <a:xfrm>
            <a:off x="3070578" y="1659244"/>
            <a:ext cx="7981244" cy="5498425"/>
          </a:xfrm>
          <a:prstGeom prst="rect">
            <a:avLst/>
          </a:prstGeom>
        </p:spPr>
        <p:txBody>
          <a:bodyPr spcFirstLastPara="1" vert="horz" wrap="square" lIns="121900" tIns="121900" rIns="121900" bIns="121900" rtlCol="0" anchor="t" anchorCtr="0">
            <a:noAutofit/>
          </a:bodyPr>
          <a:lstStyle/>
          <a:p>
            <a:pPr indent="-440256">
              <a:buSzPts val="1600"/>
            </a:pPr>
            <a:r>
              <a:rPr lang="en" sz="2133" dirty="0"/>
              <a:t>Noncredit students completing High School Equivalency Certificate Programs</a:t>
            </a:r>
            <a:endParaRPr sz="2133" dirty="0"/>
          </a:p>
          <a:p>
            <a:pPr indent="-440256">
              <a:buSzPts val="1600"/>
            </a:pPr>
            <a:r>
              <a:rPr lang="en" sz="2133" dirty="0"/>
              <a:t>Successful completion of HS Equivalency exam or HS diploma credits at Adult Schools</a:t>
            </a:r>
            <a:endParaRPr sz="2133" dirty="0"/>
          </a:p>
          <a:p>
            <a:pPr lvl="1">
              <a:spcBef>
                <a:spcPts val="0"/>
              </a:spcBef>
            </a:pPr>
            <a:r>
              <a:rPr lang="en" dirty="0"/>
              <a:t>All CAEP consortium partner members included </a:t>
            </a:r>
            <a:endParaRPr dirty="0"/>
          </a:p>
          <a:p>
            <a:pPr indent="-440256">
              <a:buSzPts val="1600"/>
            </a:pPr>
            <a:r>
              <a:rPr lang="en" sz="2133" dirty="0"/>
              <a:t>Incentivizing students toward completion of HS diploma program/equivalency</a:t>
            </a:r>
            <a:endParaRPr sz="2133" dirty="0"/>
          </a:p>
          <a:p>
            <a:pPr indent="-440256">
              <a:buSzPts val="1600"/>
            </a:pPr>
            <a:r>
              <a:rPr lang="en" sz="2133" dirty="0"/>
              <a:t>Supportive academic programs and student services</a:t>
            </a:r>
            <a:endParaRPr sz="2133" dirty="0"/>
          </a:p>
          <a:p>
            <a:pPr indent="-440256">
              <a:buClr>
                <a:srgbClr val="333333"/>
              </a:buClr>
              <a:buSzPts val="1600"/>
            </a:pPr>
            <a:r>
              <a:rPr lang="en" sz="2133" dirty="0">
                <a:solidFill>
                  <a:srgbClr val="333333"/>
                </a:solidFill>
                <a:highlight>
                  <a:srgbClr val="FFFFFF"/>
                </a:highlight>
              </a:rPr>
              <a:t>Two-year free tuition (in-state rates only)</a:t>
            </a:r>
            <a:endParaRPr sz="2133" dirty="0">
              <a:solidFill>
                <a:srgbClr val="333333"/>
              </a:solidFill>
              <a:highlight>
                <a:srgbClr val="FFFFFF"/>
              </a:highlight>
            </a:endParaRPr>
          </a:p>
          <a:p>
            <a:pPr indent="-440256">
              <a:buClr>
                <a:srgbClr val="333333"/>
              </a:buClr>
              <a:buSzPts val="1600"/>
            </a:pPr>
            <a:r>
              <a:rPr lang="en" sz="2133" dirty="0">
                <a:solidFill>
                  <a:srgbClr val="333333"/>
                </a:solidFill>
                <a:highlight>
                  <a:srgbClr val="FFFFFF"/>
                </a:highlight>
              </a:rPr>
              <a:t>Two-year priority enrollment</a:t>
            </a:r>
            <a:endParaRPr sz="2133" dirty="0">
              <a:solidFill>
                <a:srgbClr val="333333"/>
              </a:solidFill>
              <a:highlight>
                <a:srgbClr val="FFFFFF"/>
              </a:highlight>
            </a:endParaRPr>
          </a:p>
          <a:p>
            <a:pPr indent="-440256">
              <a:buClr>
                <a:srgbClr val="333333"/>
              </a:buClr>
              <a:buSzPts val="1600"/>
            </a:pPr>
            <a:r>
              <a:rPr lang="en" sz="2133" dirty="0">
                <a:solidFill>
                  <a:srgbClr val="333333"/>
                </a:solidFill>
                <a:highlight>
                  <a:srgbClr val="FFFFFF"/>
                </a:highlight>
              </a:rPr>
              <a:t>Step by step assistance</a:t>
            </a:r>
            <a:endParaRPr sz="2133" dirty="0">
              <a:solidFill>
                <a:srgbClr val="333333"/>
              </a:solidFill>
              <a:highlight>
                <a:srgbClr val="FFFFFF"/>
              </a:highlight>
            </a:endParaRPr>
          </a:p>
          <a:p>
            <a:pPr indent="-440256">
              <a:buClr>
                <a:srgbClr val="333333"/>
              </a:buClr>
              <a:buSzPts val="1600"/>
            </a:pPr>
            <a:r>
              <a:rPr lang="en" sz="2133" dirty="0">
                <a:solidFill>
                  <a:srgbClr val="333333"/>
                </a:solidFill>
                <a:highlight>
                  <a:srgbClr val="FFFFFF"/>
                </a:highlight>
              </a:rPr>
              <a:t>One-on-one counseling and advisement</a:t>
            </a:r>
            <a:endParaRPr sz="2133" dirty="0">
              <a:solidFill>
                <a:srgbClr val="333333"/>
              </a:solidFill>
              <a:highlight>
                <a:srgbClr val="FFFFFF"/>
              </a:highlight>
            </a:endParaRPr>
          </a:p>
          <a:p>
            <a:pPr indent="-440256">
              <a:buClr>
                <a:srgbClr val="333333"/>
              </a:buClr>
              <a:buSzPts val="1600"/>
            </a:pPr>
            <a:r>
              <a:rPr lang="en" sz="2133" dirty="0">
                <a:solidFill>
                  <a:srgbClr val="333333"/>
                </a:solidFill>
                <a:highlight>
                  <a:srgbClr val="FFFFFF"/>
                </a:highlight>
              </a:rPr>
              <a:t>Personalized schedule for Fall and Spring semesters</a:t>
            </a:r>
            <a:endParaRPr sz="2133" dirty="0"/>
          </a:p>
          <a:p>
            <a:pPr indent="-440256">
              <a:buSzPts val="1600"/>
            </a:pPr>
            <a:r>
              <a:rPr lang="en" sz="2133" dirty="0"/>
              <a:t>Tracking student progress and success</a:t>
            </a:r>
            <a:endParaRPr sz="2133" dirty="0"/>
          </a:p>
        </p:txBody>
      </p:sp>
      <p:sp>
        <p:nvSpPr>
          <p:cNvPr id="311" name="Google Shape;311;p54"/>
          <p:cNvSpPr txBox="1"/>
          <p:nvPr/>
        </p:nvSpPr>
        <p:spPr>
          <a:xfrm>
            <a:off x="3070579" y="203200"/>
            <a:ext cx="7981243" cy="1068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667"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Cerritos Complete - 2 Years Tuition Free </a:t>
            </a:r>
            <a:endParaRPr kumimoji="0" sz="2667"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667"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for noncredit and adult school students</a:t>
            </a:r>
            <a:endParaRPr kumimoji="0" sz="2667"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312" name="Google Shape;312;p54"/>
          <p:cNvSpPr txBox="1"/>
          <p:nvPr/>
        </p:nvSpPr>
        <p:spPr>
          <a:xfrm>
            <a:off x="9711349" y="5367866"/>
            <a:ext cx="2480651" cy="149013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Actions in program development should reflect our equity values</a:t>
            </a:r>
            <a:endParaRPr kumimoji="0" sz="20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10591" y="360800"/>
            <a:ext cx="2633209" cy="2596889"/>
          </a:xfrm>
          <a:prstGeom prst="rect">
            <a:avLst/>
          </a:prstGeom>
        </p:spPr>
      </p:pic>
    </p:spTree>
    <p:extLst>
      <p:ext uri="{BB962C8B-B14F-4D97-AF65-F5344CB8AC3E}">
        <p14:creationId xmlns:p14="http://schemas.microsoft.com/office/powerpoint/2010/main" val="1499551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5"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C0EDED27-D215-473A-8499-B7BA93CE5137}"/>
              </a:ext>
            </a:extLst>
          </p:cNvPr>
          <p:cNvSpPr>
            <a:spLocks noGrp="1"/>
          </p:cNvSpPr>
          <p:nvPr>
            <p:ph type="ctrTitle"/>
          </p:nvPr>
        </p:nvSpPr>
        <p:spPr>
          <a:xfrm>
            <a:off x="1524000" y="2776538"/>
            <a:ext cx="9144000" cy="1381188"/>
          </a:xfrm>
        </p:spPr>
        <p:txBody>
          <a:bodyPr anchor="ctr">
            <a:normAutofit fontScale="90000"/>
          </a:bodyPr>
          <a:lstStyle/>
          <a:p>
            <a:r>
              <a:rPr lang="en-US" sz="4000" dirty="0">
                <a:solidFill>
                  <a:schemeClr val="bg2"/>
                </a:solidFill>
              </a:rPr>
              <a:t>Questions??: </a:t>
            </a:r>
            <a:r>
              <a:rPr lang="en-US" dirty="0">
                <a:solidFill>
                  <a:schemeClr val="bg1"/>
                </a:solidFill>
              </a:rPr>
              <a:t>gvasquez@Cerritos.edu</a:t>
            </a:r>
            <a:endParaRPr lang="en-US" sz="4000" dirty="0">
              <a:solidFill>
                <a:schemeClr val="bg1"/>
              </a:solidFill>
            </a:endParaRPr>
          </a:p>
        </p:txBody>
      </p:sp>
      <p:sp>
        <p:nvSpPr>
          <p:cNvPr id="5" name="Subtitle 4">
            <a:extLst>
              <a:ext uri="{FF2B5EF4-FFF2-40B4-BE49-F238E27FC236}">
                <a16:creationId xmlns:a16="http://schemas.microsoft.com/office/drawing/2014/main" id="{486D0EE0-9F5A-49F9-A639-AB08B27A1C03}"/>
              </a:ext>
            </a:extLst>
          </p:cNvPr>
          <p:cNvSpPr>
            <a:spLocks noGrp="1"/>
          </p:cNvSpPr>
          <p:nvPr>
            <p:ph type="subTitle" idx="1"/>
          </p:nvPr>
        </p:nvSpPr>
        <p:spPr>
          <a:xfrm>
            <a:off x="1524000" y="4495800"/>
            <a:ext cx="9144000" cy="762000"/>
          </a:xfrm>
        </p:spPr>
        <p:txBody>
          <a:bodyPr>
            <a:normAutofit/>
          </a:bodyPr>
          <a:lstStyle/>
          <a:p>
            <a:r>
              <a:rPr lang="en-US" sz="3600" dirty="0"/>
              <a:t>Graciela Vasquez</a:t>
            </a:r>
          </a:p>
        </p:txBody>
      </p:sp>
    </p:spTree>
    <p:extLst>
      <p:ext uri="{BB962C8B-B14F-4D97-AF65-F5344CB8AC3E}">
        <p14:creationId xmlns:p14="http://schemas.microsoft.com/office/powerpoint/2010/main" val="416893329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1747336" y="430202"/>
            <a:ext cx="10074908" cy="4539403"/>
          </a:xfrm>
        </p:spPr>
        <p:txBody>
          <a:bodyPr>
            <a:noAutofit/>
          </a:bodyPr>
          <a:lstStyle/>
          <a:p>
            <a:r>
              <a:rPr lang="en-US" sz="6000" dirty="0">
                <a:solidFill>
                  <a:prstClr val="black"/>
                </a:solidFill>
                <a:latin typeface="Arial" panose="020B0604020202020204" pitchFamily="34" charset="0"/>
                <a:ea typeface="+mj-ea"/>
                <a:cs typeface="Arial" panose="020B0604020202020204" pitchFamily="34" charset="0"/>
              </a:rPr>
              <a:t>Academic Intervention in Support of Transfer-Level Math and English</a:t>
            </a:r>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7496594" y="4838007"/>
            <a:ext cx="4256965" cy="1479692"/>
          </a:xfrm>
          <a:prstGeom prst="rect">
            <a:avLst/>
          </a:prstGeom>
        </p:spPr>
      </p:pic>
    </p:spTree>
    <p:extLst>
      <p:ext uri="{BB962C8B-B14F-4D97-AF65-F5344CB8AC3E}">
        <p14:creationId xmlns:p14="http://schemas.microsoft.com/office/powerpoint/2010/main" val="3468383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838200" y="365125"/>
            <a:ext cx="10515600" cy="1325563"/>
          </a:xfrm>
          <a:solidFill>
            <a:srgbClr val="9A0000"/>
          </a:solidFill>
        </p:spPr>
        <p:txBody>
          <a:bodyPr>
            <a:normAutofit/>
          </a:bodyPr>
          <a:lstStyle/>
          <a:p>
            <a:r>
              <a:rPr lang="en-US" sz="3600" dirty="0">
                <a:latin typeface="Arial" panose="020B0604020202020204" pitchFamily="34" charset="0"/>
                <a:cs typeface="Arial" panose="020B0604020202020204" pitchFamily="34" charset="0"/>
              </a:rPr>
              <a:t>Use Of Data In Developing AIME Courses</a:t>
            </a:r>
            <a:endParaRPr lang="en-US" sz="3600" dirty="0"/>
          </a:p>
        </p:txBody>
      </p:sp>
      <p:sp>
        <p:nvSpPr>
          <p:cNvPr id="36" name="Content Placeholder 2"/>
          <p:cNvSpPr txBox="1">
            <a:spLocks/>
          </p:cNvSpPr>
          <p:nvPr/>
        </p:nvSpPr>
        <p:spPr>
          <a:xfrm>
            <a:off x="2018607" y="2228063"/>
            <a:ext cx="95443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Noncredit faculty worked with credit faculty to develop curriculum targeting areas of student need</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 noncredit math courses recently approved to address competencies needed in BSTEM and Statistics</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Courses are offered several times per year</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 instruction which includes intrusive (embedded) counseling and tutoring </a:t>
            </a:r>
          </a:p>
        </p:txBody>
      </p:sp>
    </p:spTree>
    <p:extLst>
      <p:ext uri="{BB962C8B-B14F-4D97-AF65-F5344CB8AC3E}">
        <p14:creationId xmlns:p14="http://schemas.microsoft.com/office/powerpoint/2010/main" val="1826472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A0000"/>
          </a:solidFill>
        </p:spPr>
        <p:txBody>
          <a:bodyPr>
            <a:noAutofit/>
          </a:bodyPr>
          <a:lstStyle/>
          <a:p>
            <a:r>
              <a:rPr lang="en-US" sz="4400" dirty="0"/>
              <a:t>Summary of AIME Course Content</a:t>
            </a:r>
          </a:p>
        </p:txBody>
      </p:sp>
      <p:graphicFrame>
        <p:nvGraphicFramePr>
          <p:cNvPr id="3" name="Table 2"/>
          <p:cNvGraphicFramePr>
            <a:graphicFrameLocks noGrp="1"/>
          </p:cNvGraphicFramePr>
          <p:nvPr/>
        </p:nvGraphicFramePr>
        <p:xfrm>
          <a:off x="1712420" y="1541061"/>
          <a:ext cx="10025150" cy="4179380"/>
        </p:xfrm>
        <a:graphic>
          <a:graphicData uri="http://schemas.openxmlformats.org/drawingml/2006/table">
            <a:tbl>
              <a:tblPr firstRow="1" firstCol="1" bandRow="1"/>
              <a:tblGrid>
                <a:gridCol w="3341002">
                  <a:extLst>
                    <a:ext uri="{9D8B030D-6E8A-4147-A177-3AD203B41FA5}">
                      <a16:colId xmlns:a16="http://schemas.microsoft.com/office/drawing/2014/main" val="3460834699"/>
                    </a:ext>
                  </a:extLst>
                </a:gridCol>
                <a:gridCol w="3342074">
                  <a:extLst>
                    <a:ext uri="{9D8B030D-6E8A-4147-A177-3AD203B41FA5}">
                      <a16:colId xmlns:a16="http://schemas.microsoft.com/office/drawing/2014/main" val="1016830360"/>
                    </a:ext>
                  </a:extLst>
                </a:gridCol>
                <a:gridCol w="3342074">
                  <a:extLst>
                    <a:ext uri="{9D8B030D-6E8A-4147-A177-3AD203B41FA5}">
                      <a16:colId xmlns:a16="http://schemas.microsoft.com/office/drawing/2014/main" val="230884739"/>
                    </a:ext>
                  </a:extLst>
                </a:gridCol>
              </a:tblGrid>
              <a:tr h="78574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2000" dirty="0">
                          <a:effectLst/>
                        </a:rPr>
                        <a:t>BS EPCS (English Preparation for College Success)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A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2000" dirty="0">
                          <a:effectLst/>
                        </a:rPr>
                        <a:t>BS MPS (Math Preparation for Statistics Success)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A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2000" dirty="0">
                          <a:effectLst/>
                        </a:rPr>
                        <a:t>BS MPSTM (Math preparations for BSTEM Success)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A0000"/>
                    </a:solidFill>
                  </a:tcPr>
                </a:tc>
                <a:extLst>
                  <a:ext uri="{0D108BD9-81ED-4DB2-BD59-A6C34878D82A}">
                    <a16:rowId xmlns:a16="http://schemas.microsoft.com/office/drawing/2014/main" val="4147769674"/>
                  </a:ext>
                </a:extLst>
              </a:tr>
              <a:tr h="314297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marR="0" lvl="0" indent="-342900">
                        <a:lnSpc>
                          <a:spcPct val="107000"/>
                        </a:lnSpc>
                        <a:spcBef>
                          <a:spcPts val="0"/>
                        </a:spcBef>
                        <a:spcAft>
                          <a:spcPts val="0"/>
                        </a:spcAft>
                        <a:buFont typeface="Symbol" panose="05050102010706020507" pitchFamily="18" charset="2"/>
                        <a:buChar char=""/>
                      </a:pPr>
                      <a:r>
                        <a:rPr lang="en-US" sz="1800" b="0" dirty="0">
                          <a:solidFill>
                            <a:schemeClr val="tx1"/>
                          </a:solidFill>
                          <a:effectLst/>
                        </a:rPr>
                        <a:t>Close reading and critical analysis of texts</a:t>
                      </a:r>
                    </a:p>
                    <a:p>
                      <a:pPr marL="342900" marR="0" lvl="0" indent="-342900">
                        <a:lnSpc>
                          <a:spcPct val="107000"/>
                        </a:lnSpc>
                        <a:spcBef>
                          <a:spcPts val="0"/>
                        </a:spcBef>
                        <a:spcAft>
                          <a:spcPts val="0"/>
                        </a:spcAft>
                        <a:buFont typeface="Symbol" panose="05050102010706020507" pitchFamily="18" charset="2"/>
                        <a:buChar char=""/>
                      </a:pPr>
                      <a:r>
                        <a:rPr lang="en-US" sz="1800" b="0" dirty="0">
                          <a:solidFill>
                            <a:schemeClr val="tx1"/>
                          </a:solidFill>
                          <a:effectLst/>
                        </a:rPr>
                        <a:t>Strategies for revision</a:t>
                      </a:r>
                    </a:p>
                    <a:p>
                      <a:pPr marL="342900" marR="0" lvl="0" indent="-342900">
                        <a:lnSpc>
                          <a:spcPct val="107000"/>
                        </a:lnSpc>
                        <a:spcBef>
                          <a:spcPts val="0"/>
                        </a:spcBef>
                        <a:spcAft>
                          <a:spcPts val="0"/>
                        </a:spcAft>
                        <a:buFont typeface="Symbol" panose="05050102010706020507" pitchFamily="18" charset="2"/>
                        <a:buChar char=""/>
                      </a:pPr>
                      <a:r>
                        <a:rPr lang="en-US" sz="1800" b="0" dirty="0">
                          <a:solidFill>
                            <a:schemeClr val="tx1"/>
                          </a:solidFill>
                          <a:effectLst/>
                        </a:rPr>
                        <a:t>Thesis development</a:t>
                      </a:r>
                    </a:p>
                    <a:p>
                      <a:pPr marL="342900" marR="0" lvl="0" indent="-342900">
                        <a:lnSpc>
                          <a:spcPct val="107000"/>
                        </a:lnSpc>
                        <a:spcBef>
                          <a:spcPts val="0"/>
                        </a:spcBef>
                        <a:spcAft>
                          <a:spcPts val="0"/>
                        </a:spcAft>
                        <a:buFont typeface="Symbol" panose="05050102010706020507" pitchFamily="18" charset="2"/>
                        <a:buChar char=""/>
                      </a:pPr>
                      <a:r>
                        <a:rPr lang="en-US" sz="1800" b="0" dirty="0">
                          <a:solidFill>
                            <a:schemeClr val="tx1"/>
                          </a:solidFill>
                          <a:effectLst/>
                        </a:rPr>
                        <a:t>Expository writing</a:t>
                      </a:r>
                    </a:p>
                    <a:p>
                      <a:pPr marL="342900" marR="0" lvl="0" indent="-342900">
                        <a:lnSpc>
                          <a:spcPct val="107000"/>
                        </a:lnSpc>
                        <a:spcBef>
                          <a:spcPts val="0"/>
                        </a:spcBef>
                        <a:spcAft>
                          <a:spcPts val="0"/>
                        </a:spcAft>
                        <a:buFont typeface="Symbol" panose="05050102010706020507" pitchFamily="18" charset="2"/>
                        <a:buChar char=""/>
                      </a:pPr>
                      <a:r>
                        <a:rPr lang="en-US" sz="1800" b="0" dirty="0">
                          <a:solidFill>
                            <a:schemeClr val="tx1"/>
                          </a:solidFill>
                          <a:effectLst/>
                        </a:rPr>
                        <a:t>Argumentative writing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Ratios, fractions, decimals, percentages</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Measures of central tendency</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Measures of dispersion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Dot plots, histograms, boxplots</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Probability </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Graphing skills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Calculator Skills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Functions, function notation, graphing basic functions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Factor and graph absolute value equations and inequalities</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Quadratic and other polynomial functions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Properties of exponential functions, fractional exponents, radicals</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Systems of equations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1888636312"/>
                  </a:ext>
                </a:extLst>
              </a:tr>
            </a:tbl>
          </a:graphicData>
        </a:graphic>
      </p:graphicFrame>
    </p:spTree>
    <p:extLst>
      <p:ext uri="{BB962C8B-B14F-4D97-AF65-F5344CB8AC3E}">
        <p14:creationId xmlns:p14="http://schemas.microsoft.com/office/powerpoint/2010/main" val="38072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A0000"/>
          </a:solidFill>
        </p:spPr>
        <p:txBody>
          <a:bodyPr>
            <a:normAutofit/>
          </a:bodyPr>
          <a:lstStyle/>
          <a:p>
            <a:r>
              <a:rPr lang="en-US" sz="3200" dirty="0"/>
              <a:t>AIME English Enrollments and Transfer Level Success 2018-19</a:t>
            </a:r>
          </a:p>
        </p:txBody>
      </p:sp>
      <p:graphicFrame>
        <p:nvGraphicFramePr>
          <p:cNvPr id="3" name="Content Placeholder 9"/>
          <p:cNvGraphicFramePr>
            <a:graphicFrameLocks/>
          </p:cNvGraphicFramePr>
          <p:nvPr/>
        </p:nvGraphicFramePr>
        <p:xfrm>
          <a:off x="1812179" y="2003367"/>
          <a:ext cx="9734199" cy="3616035"/>
        </p:xfrm>
        <a:graphic>
          <a:graphicData uri="http://schemas.openxmlformats.org/drawingml/2006/table">
            <a:tbl>
              <a:tblPr/>
              <a:tblGrid>
                <a:gridCol w="2545506">
                  <a:extLst>
                    <a:ext uri="{9D8B030D-6E8A-4147-A177-3AD203B41FA5}">
                      <a16:colId xmlns:a16="http://schemas.microsoft.com/office/drawing/2014/main" val="529404391"/>
                    </a:ext>
                  </a:extLst>
                </a:gridCol>
                <a:gridCol w="1885561">
                  <a:extLst>
                    <a:ext uri="{9D8B030D-6E8A-4147-A177-3AD203B41FA5}">
                      <a16:colId xmlns:a16="http://schemas.microsoft.com/office/drawing/2014/main" val="198948891"/>
                    </a:ext>
                  </a:extLst>
                </a:gridCol>
                <a:gridCol w="1325783">
                  <a:extLst>
                    <a:ext uri="{9D8B030D-6E8A-4147-A177-3AD203B41FA5}">
                      <a16:colId xmlns:a16="http://schemas.microsoft.com/office/drawing/2014/main" val="1939154377"/>
                    </a:ext>
                  </a:extLst>
                </a:gridCol>
                <a:gridCol w="1325783">
                  <a:extLst>
                    <a:ext uri="{9D8B030D-6E8A-4147-A177-3AD203B41FA5}">
                      <a16:colId xmlns:a16="http://schemas.microsoft.com/office/drawing/2014/main" val="2918968928"/>
                    </a:ext>
                  </a:extLst>
                </a:gridCol>
                <a:gridCol w="1325783">
                  <a:extLst>
                    <a:ext uri="{9D8B030D-6E8A-4147-A177-3AD203B41FA5}">
                      <a16:colId xmlns:a16="http://schemas.microsoft.com/office/drawing/2014/main" val="736974742"/>
                    </a:ext>
                  </a:extLst>
                </a:gridCol>
                <a:gridCol w="1325783">
                  <a:extLst>
                    <a:ext uri="{9D8B030D-6E8A-4147-A177-3AD203B41FA5}">
                      <a16:colId xmlns:a16="http://schemas.microsoft.com/office/drawing/2014/main" val="4059395617"/>
                    </a:ext>
                  </a:extLst>
                </a:gridCol>
              </a:tblGrid>
              <a:tr h="460223">
                <a:tc gridSpan="6">
                  <a:txBody>
                    <a:bodyPr/>
                    <a:lstStyle/>
                    <a:p>
                      <a:pPr algn="ctr" fontAlgn="ctr"/>
                      <a:r>
                        <a:rPr lang="en-US" sz="2400" b="1" i="0" u="none" strike="noStrike" dirty="0">
                          <a:solidFill>
                            <a:srgbClr val="FFFFFF"/>
                          </a:solidFill>
                          <a:effectLst/>
                          <a:latin typeface="Calibri" panose="020F0502020204030204" pitchFamily="34" charset="0"/>
                        </a:rPr>
                        <a:t>AIME English Enrollments and Transfer Level Success 2018-19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1718280"/>
                  </a:ext>
                </a:extLst>
              </a:tr>
              <a:tr h="2257282">
                <a:tc>
                  <a:txBody>
                    <a:bodyPr/>
                    <a:lstStyle/>
                    <a:p>
                      <a:pPr algn="l" fontAlgn="ctr"/>
                      <a:r>
                        <a:rPr lang="en-US"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a:txBody>
                    <a:bodyPr/>
                    <a:lstStyle/>
                    <a:p>
                      <a:pPr algn="ctr" fontAlgn="ctr"/>
                      <a:r>
                        <a:rPr lang="en-US" sz="1800" b="0" i="0" u="none" strike="noStrike" dirty="0">
                          <a:solidFill>
                            <a:srgbClr val="000000"/>
                          </a:solidFill>
                          <a:effectLst/>
                          <a:latin typeface="Calibri" panose="020F0502020204030204" pitchFamily="34" charset="0"/>
                        </a:rPr>
                        <a:t>2018-19 Total AIME Enrollment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1800" b="0" i="0" u="none" strike="noStrike" dirty="0">
                          <a:solidFill>
                            <a:srgbClr val="000000"/>
                          </a:solidFill>
                          <a:effectLst/>
                          <a:latin typeface="Calibri" panose="020F0502020204030204" pitchFamily="34" charset="0"/>
                        </a:rPr>
                        <a:t>Attempted ENGL 1A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1800" b="0" i="0" u="none" strike="noStrike" dirty="0">
                          <a:solidFill>
                            <a:srgbClr val="000000"/>
                          </a:solidFill>
                          <a:effectLst/>
                          <a:latin typeface="Calibri" panose="020F0502020204030204" pitchFamily="34" charset="0"/>
                        </a:rPr>
                        <a:t>% Attempted ENGL 1A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1800" b="0" i="0" u="none" strike="noStrike" dirty="0">
                          <a:solidFill>
                            <a:srgbClr val="000000"/>
                          </a:solidFill>
                          <a:effectLst/>
                          <a:latin typeface="Calibri" panose="020F0502020204030204" pitchFamily="34" charset="0"/>
                        </a:rPr>
                        <a:t>Successful in ENGL 1A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1800" b="0" i="0" u="none" strike="noStrike" dirty="0">
                          <a:solidFill>
                            <a:srgbClr val="000000"/>
                          </a:solidFill>
                          <a:effectLst/>
                          <a:latin typeface="Calibri" panose="020F0502020204030204" pitchFamily="34" charset="0"/>
                        </a:rPr>
                        <a:t>Success Rate of Students Who Took ENGL 1A After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extLst>
                  <a:ext uri="{0D108BD9-81ED-4DB2-BD59-A6C34878D82A}">
                    <a16:rowId xmlns:a16="http://schemas.microsoft.com/office/drawing/2014/main" val="2501439302"/>
                  </a:ext>
                </a:extLst>
              </a:tr>
              <a:tr h="460223">
                <a:tc>
                  <a:txBody>
                    <a:bodyPr/>
                    <a:lstStyle/>
                    <a:p>
                      <a:pPr algn="l" fontAlgn="ctr"/>
                      <a:r>
                        <a:rPr lang="en-US" sz="1100" b="1" i="0" u="none" strike="noStrike" dirty="0">
                          <a:solidFill>
                            <a:srgbClr val="FFFFFF"/>
                          </a:solidFill>
                          <a:effectLst/>
                          <a:latin typeface="Calibri" panose="020F0502020204030204" pitchFamily="34" charset="0"/>
                        </a:rPr>
                        <a:t>AIME English Students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a:txBody>
                    <a:bodyPr/>
                    <a:lstStyle/>
                    <a:p>
                      <a:pPr algn="ctr" fontAlgn="ctr"/>
                      <a:r>
                        <a:rPr lang="en-US" sz="1800" b="0" i="0" u="none" strike="noStrike" dirty="0">
                          <a:solidFill>
                            <a:srgbClr val="000000"/>
                          </a:solidFill>
                          <a:effectLst/>
                          <a:latin typeface="Calibri" panose="020F0502020204030204" pitchFamily="34" charset="0"/>
                        </a:rPr>
                        <a:t>133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0000"/>
                          </a:solidFill>
                          <a:effectLst/>
                          <a:latin typeface="Calibri" panose="020F0502020204030204" pitchFamily="34" charset="0"/>
                        </a:rPr>
                        <a:t>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1" i="0" u="none" strike="noStrike" dirty="0">
                          <a:solidFill>
                            <a:srgbClr val="000000"/>
                          </a:solidFill>
                          <a:effectLst/>
                          <a:latin typeface="Calibri" panose="020F0502020204030204" pitchFamily="34" charset="0"/>
                        </a:rPr>
                        <a:t>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0000"/>
                          </a:solidFill>
                          <a:effectLst/>
                          <a:latin typeface="Calibri" panose="020F0502020204030204" pitchFamily="34" charset="0"/>
                        </a:rPr>
                        <a:t>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1" i="0" u="none" strike="noStrike" dirty="0">
                          <a:solidFill>
                            <a:srgbClr val="000000"/>
                          </a:solidFill>
                          <a:effectLst/>
                          <a:latin typeface="Calibri" panose="020F0502020204030204" pitchFamily="34" charset="0"/>
                        </a:rPr>
                        <a:t>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36792149"/>
                  </a:ext>
                </a:extLst>
              </a:tr>
              <a:tr h="438307">
                <a:tc gridSpan="2">
                  <a:txBody>
                    <a:bodyPr/>
                    <a:lstStyle/>
                    <a:p>
                      <a:pPr algn="l" fontAlgn="ctr"/>
                      <a:r>
                        <a:rPr lang="en-US" sz="1600" b="0" i="0" u="none" strike="noStrike" dirty="0">
                          <a:solidFill>
                            <a:srgbClr val="000000"/>
                          </a:solidFill>
                          <a:effectLst/>
                          <a:latin typeface="Calibri" panose="020F0502020204030204" pitchFamily="34" charset="0"/>
                        </a:rPr>
                        <a:t>*unduplicated number of students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4135656"/>
                  </a:ext>
                </a:extLst>
              </a:tr>
            </a:tbl>
          </a:graphicData>
        </a:graphic>
      </p:graphicFrame>
    </p:spTree>
    <p:extLst>
      <p:ext uri="{BB962C8B-B14F-4D97-AF65-F5344CB8AC3E}">
        <p14:creationId xmlns:p14="http://schemas.microsoft.com/office/powerpoint/2010/main" val="2764211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A0000"/>
          </a:solidFill>
        </p:spPr>
        <p:txBody>
          <a:bodyPr>
            <a:normAutofit/>
          </a:bodyPr>
          <a:lstStyle/>
          <a:p>
            <a:r>
              <a:rPr lang="en-US" sz="3600" dirty="0"/>
              <a:t>AIME Math Enrollments and Transfer Level Success 2018-19</a:t>
            </a:r>
          </a:p>
        </p:txBody>
      </p:sp>
      <p:graphicFrame>
        <p:nvGraphicFramePr>
          <p:cNvPr id="3" name="Content Placeholder 6"/>
          <p:cNvGraphicFramePr>
            <a:graphicFrameLocks/>
          </p:cNvGraphicFramePr>
          <p:nvPr/>
        </p:nvGraphicFramePr>
        <p:xfrm>
          <a:off x="1853739" y="2019992"/>
          <a:ext cx="9917083" cy="3740728"/>
        </p:xfrm>
        <a:graphic>
          <a:graphicData uri="http://schemas.openxmlformats.org/drawingml/2006/table">
            <a:tbl>
              <a:tblPr/>
              <a:tblGrid>
                <a:gridCol w="2593330">
                  <a:extLst>
                    <a:ext uri="{9D8B030D-6E8A-4147-A177-3AD203B41FA5}">
                      <a16:colId xmlns:a16="http://schemas.microsoft.com/office/drawing/2014/main" val="30324456"/>
                    </a:ext>
                  </a:extLst>
                </a:gridCol>
                <a:gridCol w="1920985">
                  <a:extLst>
                    <a:ext uri="{9D8B030D-6E8A-4147-A177-3AD203B41FA5}">
                      <a16:colId xmlns:a16="http://schemas.microsoft.com/office/drawing/2014/main" val="2146168887"/>
                    </a:ext>
                  </a:extLst>
                </a:gridCol>
                <a:gridCol w="1350692">
                  <a:extLst>
                    <a:ext uri="{9D8B030D-6E8A-4147-A177-3AD203B41FA5}">
                      <a16:colId xmlns:a16="http://schemas.microsoft.com/office/drawing/2014/main" val="2882721730"/>
                    </a:ext>
                  </a:extLst>
                </a:gridCol>
                <a:gridCol w="1350692">
                  <a:extLst>
                    <a:ext uri="{9D8B030D-6E8A-4147-A177-3AD203B41FA5}">
                      <a16:colId xmlns:a16="http://schemas.microsoft.com/office/drawing/2014/main" val="564744451"/>
                    </a:ext>
                  </a:extLst>
                </a:gridCol>
                <a:gridCol w="1350692">
                  <a:extLst>
                    <a:ext uri="{9D8B030D-6E8A-4147-A177-3AD203B41FA5}">
                      <a16:colId xmlns:a16="http://schemas.microsoft.com/office/drawing/2014/main" val="1193718170"/>
                    </a:ext>
                  </a:extLst>
                </a:gridCol>
                <a:gridCol w="1350692">
                  <a:extLst>
                    <a:ext uri="{9D8B030D-6E8A-4147-A177-3AD203B41FA5}">
                      <a16:colId xmlns:a16="http://schemas.microsoft.com/office/drawing/2014/main" val="2039283228"/>
                    </a:ext>
                  </a:extLst>
                </a:gridCol>
              </a:tblGrid>
              <a:tr h="431622">
                <a:tc gridSpan="6">
                  <a:txBody>
                    <a:bodyPr/>
                    <a:lstStyle/>
                    <a:p>
                      <a:pPr algn="ctr" fontAlgn="ctr"/>
                      <a:r>
                        <a:rPr lang="en-US" sz="2400" b="1" i="0" u="none" strike="noStrike" dirty="0">
                          <a:solidFill>
                            <a:srgbClr val="FFFFFF"/>
                          </a:solidFill>
                          <a:effectLst/>
                          <a:latin typeface="Calibri" panose="020F0502020204030204" pitchFamily="34" charset="0"/>
                        </a:rPr>
                        <a:t>AIME Math Enrollments and Transfer Level Success 2018-19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7802190"/>
                  </a:ext>
                </a:extLst>
              </a:tr>
              <a:tr h="2466415">
                <a:tc>
                  <a:txBody>
                    <a:bodyPr/>
                    <a:lstStyle/>
                    <a:p>
                      <a:pPr algn="l" fontAlgn="ctr"/>
                      <a:r>
                        <a:rPr lang="en-US"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a:txBody>
                    <a:bodyPr/>
                    <a:lstStyle/>
                    <a:p>
                      <a:pPr algn="ctr" fontAlgn="ctr"/>
                      <a:r>
                        <a:rPr lang="en-US" sz="1800" b="0" i="0" u="none" strike="noStrike" dirty="0">
                          <a:solidFill>
                            <a:srgbClr val="000000"/>
                          </a:solidFill>
                          <a:effectLst/>
                          <a:latin typeface="Calibri" panose="020F0502020204030204" pitchFamily="34" charset="0"/>
                        </a:rPr>
                        <a:t>2018-19 Total AIME Math Enrollment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1800" b="0" i="0" u="none" strike="noStrike" dirty="0">
                          <a:solidFill>
                            <a:srgbClr val="000000"/>
                          </a:solidFill>
                          <a:effectLst/>
                          <a:latin typeface="Calibri" panose="020F0502020204030204" pitchFamily="34" charset="0"/>
                        </a:rPr>
                        <a:t>Attempted Transfer Math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1800" b="0" i="0" u="none" strike="noStrike" dirty="0">
                          <a:solidFill>
                            <a:srgbClr val="000000"/>
                          </a:solidFill>
                          <a:effectLst/>
                          <a:latin typeface="Calibri" panose="020F0502020204030204" pitchFamily="34" charset="0"/>
                        </a:rPr>
                        <a:t>% Attempted Transfer Math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1800" b="0" i="0" u="none" strike="noStrike" dirty="0">
                          <a:solidFill>
                            <a:srgbClr val="000000"/>
                          </a:solidFill>
                          <a:effectLst/>
                          <a:latin typeface="Calibri" panose="020F0502020204030204" pitchFamily="34" charset="0"/>
                        </a:rPr>
                        <a:t>Successful in Transfer Math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tc>
                  <a:txBody>
                    <a:bodyPr/>
                    <a:lstStyle/>
                    <a:p>
                      <a:pPr algn="ctr" fontAlgn="ctr"/>
                      <a:r>
                        <a:rPr lang="en-US" sz="1800" b="0" i="0" u="none" strike="noStrike" dirty="0">
                          <a:solidFill>
                            <a:srgbClr val="000000"/>
                          </a:solidFill>
                          <a:effectLst/>
                          <a:latin typeface="Calibri" panose="020F0502020204030204" pitchFamily="34" charset="0"/>
                        </a:rPr>
                        <a:t>Success Rate of Students Who Took Transfer Math After Taking AIME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CE"/>
                    </a:solidFill>
                  </a:tcPr>
                </a:tc>
                <a:extLst>
                  <a:ext uri="{0D108BD9-81ED-4DB2-BD59-A6C34878D82A}">
                    <a16:rowId xmlns:a16="http://schemas.microsoft.com/office/drawing/2014/main" val="1808651551"/>
                  </a:ext>
                </a:extLst>
              </a:tr>
              <a:tr h="431622">
                <a:tc>
                  <a:txBody>
                    <a:bodyPr/>
                    <a:lstStyle/>
                    <a:p>
                      <a:pPr algn="l" fontAlgn="ctr"/>
                      <a:r>
                        <a:rPr lang="en-US" sz="1100" b="0" i="0" u="none" strike="noStrike" dirty="0">
                          <a:solidFill>
                            <a:srgbClr val="FFFFFF"/>
                          </a:solidFill>
                          <a:effectLst/>
                          <a:latin typeface="Calibri" panose="020F0502020204030204" pitchFamily="34" charset="0"/>
                        </a:rPr>
                        <a:t>AIME Math Students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a:txBody>
                    <a:bodyPr/>
                    <a:lstStyle/>
                    <a:p>
                      <a:pPr algn="ctr" fontAlgn="ctr"/>
                      <a:r>
                        <a:rPr lang="en-US" sz="1800" b="0" i="0" u="none" strike="noStrike" dirty="0">
                          <a:solidFill>
                            <a:srgbClr val="000000"/>
                          </a:solidFill>
                          <a:effectLst/>
                          <a:latin typeface="Calibri" panose="020F0502020204030204" pitchFamily="34" charset="0"/>
                        </a:rPr>
                        <a:t>214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0000"/>
                          </a:solidFill>
                          <a:effectLst/>
                          <a:latin typeface="Calibri" panose="020F050202020403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1" i="0" u="none" strike="noStrike" dirty="0">
                          <a:solidFill>
                            <a:srgbClr val="000000"/>
                          </a:solidFill>
                          <a:effectLst/>
                          <a:latin typeface="Calibri" panose="020F0502020204030204" pitchFamily="34" charset="0"/>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0" i="0" u="none" strike="noStrike" dirty="0">
                          <a:solidFill>
                            <a:srgbClr val="000000"/>
                          </a:solidFill>
                          <a:effectLst/>
                          <a:latin typeface="Calibri" panose="020F0502020204030204" pitchFamily="34"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1" i="0" u="none" strike="noStrike" dirty="0">
                          <a:solidFill>
                            <a:srgbClr val="000000"/>
                          </a:solidFill>
                          <a:effectLst/>
                          <a:latin typeface="Calibri" panose="020F0502020204030204" pitchFamily="34"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83389538"/>
                  </a:ext>
                </a:extLst>
              </a:tr>
              <a:tr h="411069">
                <a:tc gridSpan="2">
                  <a:txBody>
                    <a:bodyPr/>
                    <a:lstStyle/>
                    <a:p>
                      <a:pPr algn="l" fontAlgn="ctr"/>
                      <a:r>
                        <a:rPr lang="en-US" sz="1600" b="0" i="0" u="none" strike="noStrike" dirty="0">
                          <a:solidFill>
                            <a:srgbClr val="000000"/>
                          </a:solidFill>
                          <a:effectLst/>
                          <a:latin typeface="Calibri" panose="020F0502020204030204" pitchFamily="34" charset="0"/>
                        </a:rPr>
                        <a:t>*unduplicated number of students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1077301"/>
                  </a:ext>
                </a:extLst>
              </a:tr>
            </a:tbl>
          </a:graphicData>
        </a:graphic>
      </p:graphicFrame>
    </p:spTree>
    <p:extLst>
      <p:ext uri="{BB962C8B-B14F-4D97-AF65-F5344CB8AC3E}">
        <p14:creationId xmlns:p14="http://schemas.microsoft.com/office/powerpoint/2010/main" val="385612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A452-2B55-BC40-ABCB-31693B7AE16C}"/>
              </a:ext>
            </a:extLst>
          </p:cNvPr>
          <p:cNvSpPr>
            <a:spLocks noGrp="1"/>
          </p:cNvSpPr>
          <p:nvPr>
            <p:ph type="title"/>
          </p:nvPr>
        </p:nvSpPr>
        <p:spPr/>
        <p:txBody>
          <a:bodyPr anchor="ctr"/>
          <a:lstStyle/>
          <a:p>
            <a:pPr algn="ctr"/>
            <a:r>
              <a:rPr lang="en-US" dirty="0"/>
              <a:t>Presenters			Today’s Plan</a:t>
            </a:r>
          </a:p>
        </p:txBody>
      </p:sp>
      <p:sp>
        <p:nvSpPr>
          <p:cNvPr id="3" name="Content Placeholder 2">
            <a:extLst>
              <a:ext uri="{FF2B5EF4-FFF2-40B4-BE49-F238E27FC236}">
                <a16:creationId xmlns:a16="http://schemas.microsoft.com/office/drawing/2014/main" id="{F19AF2FF-87E2-394C-9C67-CCBBCE6B76E6}"/>
              </a:ext>
            </a:extLst>
          </p:cNvPr>
          <p:cNvSpPr>
            <a:spLocks noGrp="1"/>
          </p:cNvSpPr>
          <p:nvPr>
            <p:ph sz="half" idx="2"/>
          </p:nvPr>
        </p:nvSpPr>
        <p:spPr>
          <a:xfrm>
            <a:off x="949171" y="1403498"/>
            <a:ext cx="4922537" cy="4391343"/>
          </a:xfrm>
        </p:spPr>
        <p:txBody>
          <a:bodyPr>
            <a:normAutofit fontScale="70000" lnSpcReduction="20000"/>
          </a:bodyPr>
          <a:lstStyle/>
          <a:p>
            <a:pPr>
              <a:lnSpc>
                <a:spcPct val="120000"/>
              </a:lnSpc>
            </a:pPr>
            <a:r>
              <a:rPr lang="en-US" dirty="0"/>
              <a:t>Joe Davis, Adjunct Professor, Mt SAC Adult Basic Education </a:t>
            </a:r>
          </a:p>
          <a:p>
            <a:pPr>
              <a:lnSpc>
                <a:spcPct val="120000"/>
              </a:lnSpc>
            </a:pPr>
            <a:r>
              <a:rPr lang="en-US" dirty="0"/>
              <a:t>Janet Fulks- ASCCC Guided Pathways Faculty Lead</a:t>
            </a:r>
          </a:p>
          <a:p>
            <a:pPr>
              <a:lnSpc>
                <a:spcPct val="120000"/>
              </a:lnSpc>
            </a:pPr>
            <a:r>
              <a:rPr lang="en-US" dirty="0"/>
              <a:t>Lesley Johnson, Mt SAC Director, Adult Basic Education</a:t>
            </a:r>
          </a:p>
          <a:p>
            <a:pPr>
              <a:lnSpc>
                <a:spcPct val="120000"/>
              </a:lnSpc>
            </a:pPr>
            <a:r>
              <a:rPr lang="en-US" dirty="0"/>
              <a:t>Ty Simpson – Counselor San Bernardino Valley College</a:t>
            </a:r>
          </a:p>
          <a:p>
            <a:pPr>
              <a:lnSpc>
                <a:spcPct val="120000"/>
              </a:lnSpc>
            </a:pPr>
            <a:r>
              <a:rPr lang="en-US" dirty="0"/>
              <a:t>JanYoung – Noncredit Glendale College</a:t>
            </a:r>
          </a:p>
          <a:p>
            <a:pPr>
              <a:lnSpc>
                <a:spcPct val="120000"/>
              </a:lnSpc>
            </a:pPr>
            <a:r>
              <a:rPr lang="en-US" dirty="0"/>
              <a:t>Graciela Vasquez – Noncredit Cerritos College</a:t>
            </a:r>
          </a:p>
          <a:p>
            <a:pPr>
              <a:lnSpc>
                <a:spcPct val="120000"/>
              </a:lnSpc>
            </a:pPr>
            <a:endParaRPr lang="en-US" dirty="0"/>
          </a:p>
        </p:txBody>
      </p:sp>
      <p:sp>
        <p:nvSpPr>
          <p:cNvPr id="4" name="Content Placeholder 3">
            <a:extLst>
              <a:ext uri="{FF2B5EF4-FFF2-40B4-BE49-F238E27FC236}">
                <a16:creationId xmlns:a16="http://schemas.microsoft.com/office/drawing/2014/main" id="{DE138EEE-D276-A749-94ED-BC364F35EC58}"/>
              </a:ext>
            </a:extLst>
          </p:cNvPr>
          <p:cNvSpPr>
            <a:spLocks noGrp="1"/>
          </p:cNvSpPr>
          <p:nvPr>
            <p:ph sz="quarter" idx="4"/>
          </p:nvPr>
        </p:nvSpPr>
        <p:spPr>
          <a:xfrm>
            <a:off x="6096001" y="1403498"/>
            <a:ext cx="5037438" cy="4786165"/>
          </a:xfrm>
        </p:spPr>
        <p:txBody>
          <a:bodyPr>
            <a:normAutofit fontScale="92500"/>
          </a:bodyPr>
          <a:lstStyle/>
          <a:p>
            <a:pPr marL="0" indent="0">
              <a:buNone/>
            </a:pPr>
            <a:r>
              <a:rPr lang="en-US" sz="2200" b="1" dirty="0">
                <a:solidFill>
                  <a:srgbClr val="574C45"/>
                </a:solidFill>
                <a:latin typeface="+mn-lt"/>
              </a:rPr>
              <a:t>English and Math Pathways and Noncredit Development </a:t>
            </a:r>
            <a:r>
              <a:rPr lang="en-US" sz="2200" dirty="0">
                <a:solidFill>
                  <a:srgbClr val="574C45"/>
                </a:solidFill>
                <a:latin typeface="+mn-lt"/>
              </a:rPr>
              <a:t>- </a:t>
            </a:r>
          </a:p>
          <a:p>
            <a:pPr marL="0" indent="0">
              <a:lnSpc>
                <a:spcPct val="120000"/>
              </a:lnSpc>
              <a:buNone/>
            </a:pPr>
            <a:r>
              <a:rPr lang="en-US" sz="2000" dirty="0">
                <a:solidFill>
                  <a:srgbClr val="574C45"/>
                </a:solidFill>
                <a:latin typeface="+mn-lt"/>
              </a:rPr>
              <a:t>While </a:t>
            </a:r>
            <a:r>
              <a:rPr lang="en-US" sz="2000" dirty="0">
                <a:solidFill>
                  <a:srgbClr val="FF0000"/>
                </a:solidFill>
                <a:latin typeface="+mn-lt"/>
              </a:rPr>
              <a:t>co-requisites</a:t>
            </a:r>
            <a:r>
              <a:rPr lang="en-US" sz="2000" dirty="0">
                <a:solidFill>
                  <a:srgbClr val="574C45"/>
                </a:solidFill>
                <a:latin typeface="+mn-lt"/>
              </a:rPr>
              <a:t> are showing promise for some student </a:t>
            </a:r>
            <a:r>
              <a:rPr lang="en-US" sz="2400" dirty="0">
                <a:solidFill>
                  <a:srgbClr val="574C45"/>
                </a:solidFill>
                <a:latin typeface="+mn-lt"/>
              </a:rPr>
              <a:t>populations</a:t>
            </a:r>
            <a:r>
              <a:rPr lang="en-US" sz="2000" dirty="0">
                <a:solidFill>
                  <a:srgbClr val="574C45"/>
                </a:solidFill>
                <a:latin typeface="+mn-lt"/>
              </a:rPr>
              <a:t>, the data clearly shows that this is not the case for all student populations. Students, faculty, and administrators have voiced loud concerns regarding </a:t>
            </a:r>
            <a:r>
              <a:rPr lang="en-US" sz="2000" dirty="0">
                <a:solidFill>
                  <a:srgbClr val="FF0000"/>
                </a:solidFill>
                <a:latin typeface="+mn-lt"/>
              </a:rPr>
              <a:t>high-unit co-requisite coursework</a:t>
            </a:r>
            <a:r>
              <a:rPr lang="en-US" sz="2000" dirty="0">
                <a:solidFill>
                  <a:srgbClr val="574C45"/>
                </a:solidFill>
                <a:latin typeface="+mn-lt"/>
              </a:rPr>
              <a:t> that may or may not address the skills students need. This webinar discusses </a:t>
            </a:r>
            <a:r>
              <a:rPr lang="en-US" sz="2000" dirty="0">
                <a:solidFill>
                  <a:srgbClr val="FF0000"/>
                </a:solidFill>
                <a:latin typeface="+mn-lt"/>
              </a:rPr>
              <a:t>no-unit coursework and customized time to learn skills relevant </a:t>
            </a:r>
            <a:r>
              <a:rPr lang="en-US" sz="2000" dirty="0">
                <a:solidFill>
                  <a:srgbClr val="574C45"/>
                </a:solidFill>
                <a:latin typeface="+mn-lt"/>
              </a:rPr>
              <a:t>to success delivered through noncredit. Innovative ideas and strategies will be explored.</a:t>
            </a:r>
            <a:endParaRPr lang="en-US" sz="2000" dirty="0">
              <a:latin typeface="+mn-lt"/>
            </a:endParaRPr>
          </a:p>
          <a:p>
            <a:pPr marL="457200" lvl="1" indent="0">
              <a:buNone/>
            </a:pPr>
            <a:endParaRPr lang="en-US" sz="800" dirty="0">
              <a:latin typeface="+mn-lt"/>
            </a:endParaRPr>
          </a:p>
          <a:p>
            <a:pPr marL="457200" lvl="1" indent="0">
              <a:buNone/>
            </a:pPr>
            <a:endParaRPr lang="en-US" sz="700" dirty="0">
              <a:latin typeface="+mn-lt"/>
            </a:endParaRPr>
          </a:p>
        </p:txBody>
      </p:sp>
    </p:spTree>
    <p:extLst>
      <p:ext uri="{BB962C8B-B14F-4D97-AF65-F5344CB8AC3E}">
        <p14:creationId xmlns:p14="http://schemas.microsoft.com/office/powerpoint/2010/main" val="10653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1" y="2859579"/>
            <a:ext cx="10344359" cy="838373"/>
          </a:xfrm>
          <a:solidFill>
            <a:srgbClr val="9A0000"/>
          </a:solidFill>
        </p:spPr>
        <p:txBody>
          <a:bodyPr>
            <a:noAutofit/>
          </a:bodyPr>
          <a:lstStyle/>
          <a:p>
            <a:pPr algn="ctr"/>
            <a:r>
              <a:rPr lang="en-US" sz="4800" dirty="0"/>
              <a:t>Numbers are only one piece of the story!</a:t>
            </a:r>
          </a:p>
        </p:txBody>
      </p:sp>
      <p:sp>
        <p:nvSpPr>
          <p:cNvPr id="3" name="TextBox 2">
            <a:extLst>
              <a:ext uri="{FF2B5EF4-FFF2-40B4-BE49-F238E27FC236}">
                <a16:creationId xmlns:a16="http://schemas.microsoft.com/office/drawing/2014/main" id="{B84F1D40-C9B3-4B4D-A10C-202F758F2C8E}"/>
              </a:ext>
            </a:extLst>
          </p:cNvPr>
          <p:cNvSpPr txBox="1"/>
          <p:nvPr/>
        </p:nvSpPr>
        <p:spPr>
          <a:xfrm>
            <a:off x="3242930" y="4359349"/>
            <a:ext cx="6879265" cy="369332"/>
          </a:xfrm>
          <a:prstGeom prst="rect">
            <a:avLst/>
          </a:prstGeom>
          <a:noFill/>
        </p:spPr>
        <p:txBody>
          <a:bodyPr wrap="square" rtlCol="0">
            <a:spAutoFit/>
          </a:bodyPr>
          <a:lstStyle/>
          <a:p>
            <a:r>
              <a:rPr lang="en-US" dirty="0"/>
              <a:t>Check out this video </a:t>
            </a:r>
            <a:r>
              <a:rPr lang="en-US" altLang="en-US" dirty="0">
                <a:solidFill>
                  <a:srgbClr val="0563C1"/>
                </a:solidFill>
                <a:latin typeface="Calibri" panose="020F0502020204030204" pitchFamily="34" charset="0"/>
                <a:cs typeface="Calibri" panose="020F0502020204030204" pitchFamily="34" charset="0"/>
                <a:hlinkClick r:id="rId3"/>
              </a:rPr>
              <a:t>AIME Student Video</a:t>
            </a:r>
            <a:r>
              <a:rPr lang="en-US" dirty="0"/>
              <a:t> </a:t>
            </a:r>
          </a:p>
        </p:txBody>
      </p:sp>
      <p:pic>
        <p:nvPicPr>
          <p:cNvPr id="1026" name="Picture 2">
            <a:extLst>
              <a:ext uri="{FF2B5EF4-FFF2-40B4-BE49-F238E27FC236}">
                <a16:creationId xmlns:a16="http://schemas.microsoft.com/office/drawing/2014/main" id="{4FDBF135-8B98-4DDC-BD34-ACFE65CD6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1143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2AB1EE-FB89-4DDD-8CCA-FF2460D97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26670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908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A0000"/>
          </a:solidFill>
        </p:spPr>
        <p:txBody>
          <a:bodyPr>
            <a:noAutofit/>
          </a:bodyPr>
          <a:lstStyle/>
          <a:p>
            <a:r>
              <a:rPr lang="en-US" sz="4800" dirty="0"/>
              <a:t>Student Quotes About AIME</a:t>
            </a:r>
          </a:p>
        </p:txBody>
      </p:sp>
      <p:sp>
        <p:nvSpPr>
          <p:cNvPr id="3" name="Content Placeholder 2"/>
          <p:cNvSpPr txBox="1">
            <a:spLocks/>
          </p:cNvSpPr>
          <p:nvPr/>
        </p:nvSpPr>
        <p:spPr>
          <a:xfrm>
            <a:off x="1911926" y="1484802"/>
            <a:ext cx="9425247" cy="48328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 would recommend this course”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course was very helpful”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“Gave me a chance to practice my writing”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“Helped me improve because English is my second language”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“Good refresher”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“Helped me prepare for English 1A”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“Very good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“Helped me prepare for higher level math”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“Helped build my confidence in math”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“It’s been 25 years since I have done this kind of math and this course helped 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644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909" y="163500"/>
            <a:ext cx="3981795" cy="3372210"/>
          </a:xfrm>
          <a:prstGeom prst="rect">
            <a:avLst/>
          </a:prstGeom>
        </p:spPr>
      </p:pic>
      <p:sp>
        <p:nvSpPr>
          <p:cNvPr id="3" name="TextBox 2"/>
          <p:cNvSpPr txBox="1"/>
          <p:nvPr/>
        </p:nvSpPr>
        <p:spPr>
          <a:xfrm>
            <a:off x="1687481" y="4339245"/>
            <a:ext cx="759783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Joe Davis, Adjunct Professor, Adult Basic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jdavis4@mtsac.edu</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Lesley Johnson, Director, Adult Basic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ljohnson@mtsac.edu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360104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EA1F36-EB86-4E84-9A5C-83204B0FF25B}"/>
              </a:ext>
            </a:extLst>
          </p:cNvPr>
          <p:cNvSpPr>
            <a:spLocks noGrp="1"/>
          </p:cNvSpPr>
          <p:nvPr>
            <p:ph type="title"/>
          </p:nvPr>
        </p:nvSpPr>
        <p:spPr>
          <a:xfrm>
            <a:off x="981467" y="0"/>
            <a:ext cx="10058399" cy="1179443"/>
          </a:xfrm>
        </p:spPr>
        <p:txBody>
          <a:bodyPr/>
          <a:lstStyle/>
          <a:p>
            <a:r>
              <a:rPr lang="en-US" dirty="0"/>
              <a:t>Over 211 Noncredit Courses in Mathematics and English but only 11 correctly coded With CB26 </a:t>
            </a:r>
          </a:p>
        </p:txBody>
      </p:sp>
      <p:graphicFrame>
        <p:nvGraphicFramePr>
          <p:cNvPr id="8" name="Content Placeholder 7">
            <a:extLst>
              <a:ext uri="{FF2B5EF4-FFF2-40B4-BE49-F238E27FC236}">
                <a16:creationId xmlns:a16="http://schemas.microsoft.com/office/drawing/2014/main" id="{6C08C073-CFC1-4175-AFB5-56FD0C214015}"/>
              </a:ext>
            </a:extLst>
          </p:cNvPr>
          <p:cNvGraphicFramePr>
            <a:graphicFrameLocks noGrp="1"/>
          </p:cNvGraphicFramePr>
          <p:nvPr>
            <p:ph sz="half" idx="1"/>
            <p:extLst>
              <p:ext uri="{D42A27DB-BD31-4B8C-83A1-F6EECF244321}">
                <p14:modId xmlns:p14="http://schemas.microsoft.com/office/powerpoint/2010/main" val="3231762236"/>
              </p:ext>
            </p:extLst>
          </p:nvPr>
        </p:nvGraphicFramePr>
        <p:xfrm>
          <a:off x="887897" y="1179442"/>
          <a:ext cx="10245541" cy="5678559"/>
        </p:xfrm>
        <a:graphic>
          <a:graphicData uri="http://schemas.openxmlformats.org/drawingml/2006/table">
            <a:tbl>
              <a:tblPr firstRow="1" firstCol="1" bandRow="1">
                <a:tableStyleId>{8FD4443E-F989-4FC4-A0C8-D5A2AF1F390B}</a:tableStyleId>
              </a:tblPr>
              <a:tblGrid>
                <a:gridCol w="1940868">
                  <a:extLst>
                    <a:ext uri="{9D8B030D-6E8A-4147-A177-3AD203B41FA5}">
                      <a16:colId xmlns:a16="http://schemas.microsoft.com/office/drawing/2014/main" val="3151126034"/>
                    </a:ext>
                  </a:extLst>
                </a:gridCol>
                <a:gridCol w="3545531">
                  <a:extLst>
                    <a:ext uri="{9D8B030D-6E8A-4147-A177-3AD203B41FA5}">
                      <a16:colId xmlns:a16="http://schemas.microsoft.com/office/drawing/2014/main" val="2590869689"/>
                    </a:ext>
                  </a:extLst>
                </a:gridCol>
                <a:gridCol w="1974574">
                  <a:extLst>
                    <a:ext uri="{9D8B030D-6E8A-4147-A177-3AD203B41FA5}">
                      <a16:colId xmlns:a16="http://schemas.microsoft.com/office/drawing/2014/main" val="1492490848"/>
                    </a:ext>
                  </a:extLst>
                </a:gridCol>
                <a:gridCol w="2784568">
                  <a:extLst>
                    <a:ext uri="{9D8B030D-6E8A-4147-A177-3AD203B41FA5}">
                      <a16:colId xmlns:a16="http://schemas.microsoft.com/office/drawing/2014/main" val="1851863696"/>
                    </a:ext>
                  </a:extLst>
                </a:gridCol>
              </a:tblGrid>
              <a:tr h="597218">
                <a:tc>
                  <a:txBody>
                    <a:bodyPr/>
                    <a:lstStyle/>
                    <a:p>
                      <a:pPr marL="0" marR="0">
                        <a:lnSpc>
                          <a:spcPct val="107000"/>
                        </a:lnSpc>
                        <a:spcBef>
                          <a:spcPts val="0"/>
                        </a:spcBef>
                        <a:spcAft>
                          <a:spcPts val="0"/>
                        </a:spcAft>
                      </a:pPr>
                      <a:r>
                        <a:rPr lang="en-US" sz="1800" dirty="0">
                          <a:effectLst/>
                        </a:rPr>
                        <a:t>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TITLE (CB02)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Support Course Status (CB26)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TOP CODE (CB03)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06541032"/>
                  </a:ext>
                </a:extLst>
              </a:tr>
              <a:tr h="461412">
                <a:tc>
                  <a:txBody>
                    <a:bodyPr/>
                    <a:lstStyle/>
                    <a:p>
                      <a:pPr marL="0" marR="0">
                        <a:lnSpc>
                          <a:spcPct val="100000"/>
                        </a:lnSpc>
                        <a:spcBef>
                          <a:spcPts val="600"/>
                        </a:spcBef>
                        <a:spcAft>
                          <a:spcPts val="1200"/>
                        </a:spcAft>
                      </a:pPr>
                      <a:r>
                        <a:rPr lang="en-US" sz="1800" dirty="0">
                          <a:effectLst/>
                        </a:rPr>
                        <a:t>CHAFFEY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Mathematical Foundations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1702.00 Mathematics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2953604"/>
                  </a:ext>
                </a:extLst>
              </a:tr>
              <a:tr h="483677">
                <a:tc>
                  <a:txBody>
                    <a:bodyPr/>
                    <a:lstStyle/>
                    <a:p>
                      <a:pPr marL="0" marR="0">
                        <a:lnSpc>
                          <a:spcPct val="100000"/>
                        </a:lnSpc>
                        <a:spcBef>
                          <a:spcPts val="600"/>
                        </a:spcBef>
                        <a:spcAft>
                          <a:spcPts val="1200"/>
                        </a:spcAft>
                      </a:pPr>
                      <a:r>
                        <a:rPr lang="en-US" sz="1800" dirty="0">
                          <a:effectLst/>
                        </a:rPr>
                        <a:t>CHAFFEY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Skill Building for Math 420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1702.00 Mathematics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9648467"/>
                  </a:ext>
                </a:extLst>
              </a:tr>
              <a:tr h="414580">
                <a:tc>
                  <a:txBody>
                    <a:bodyPr/>
                    <a:lstStyle/>
                    <a:p>
                      <a:pPr marL="0" marR="0">
                        <a:lnSpc>
                          <a:spcPct val="100000"/>
                        </a:lnSpc>
                        <a:spcBef>
                          <a:spcPts val="600"/>
                        </a:spcBef>
                        <a:spcAft>
                          <a:spcPts val="1200"/>
                        </a:spcAft>
                      </a:pPr>
                      <a:r>
                        <a:rPr lang="en-US" sz="1800" dirty="0">
                          <a:effectLst/>
                        </a:rPr>
                        <a:t>CHAFFEY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Skill Building for Math 450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1702.00 Mathematics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05966452"/>
                  </a:ext>
                </a:extLst>
              </a:tr>
              <a:tr h="428400">
                <a:tc>
                  <a:txBody>
                    <a:bodyPr/>
                    <a:lstStyle/>
                    <a:p>
                      <a:pPr marL="0" marR="0">
                        <a:lnSpc>
                          <a:spcPct val="100000"/>
                        </a:lnSpc>
                        <a:spcBef>
                          <a:spcPts val="600"/>
                        </a:spcBef>
                        <a:spcAft>
                          <a:spcPts val="1200"/>
                        </a:spcAft>
                      </a:pPr>
                      <a:r>
                        <a:rPr lang="en-US" sz="1800" dirty="0">
                          <a:effectLst/>
                        </a:rPr>
                        <a:t>CHAFFEY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Skill Building for Stat 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1702.00 Mathematics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29355035"/>
                  </a:ext>
                </a:extLst>
              </a:tr>
              <a:tr h="428401">
                <a:tc>
                  <a:txBody>
                    <a:bodyPr/>
                    <a:lstStyle/>
                    <a:p>
                      <a:pPr marL="0" marR="0">
                        <a:lnSpc>
                          <a:spcPct val="100000"/>
                        </a:lnSpc>
                        <a:spcBef>
                          <a:spcPts val="600"/>
                        </a:spcBef>
                        <a:spcAft>
                          <a:spcPts val="1200"/>
                        </a:spcAft>
                      </a:pPr>
                      <a:r>
                        <a:rPr lang="en-US" sz="1800" dirty="0">
                          <a:effectLst/>
                        </a:rPr>
                        <a:t>CHAFFEY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Skill Building for Math 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1702.00 Mathematics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14102863"/>
                  </a:ext>
                </a:extLst>
              </a:tr>
              <a:tr h="400761">
                <a:tc>
                  <a:txBody>
                    <a:bodyPr/>
                    <a:lstStyle/>
                    <a:p>
                      <a:pPr marL="0" marR="0">
                        <a:lnSpc>
                          <a:spcPct val="100000"/>
                        </a:lnSpc>
                        <a:spcBef>
                          <a:spcPts val="600"/>
                        </a:spcBef>
                        <a:spcAft>
                          <a:spcPts val="1200"/>
                        </a:spcAft>
                      </a:pPr>
                      <a:r>
                        <a:rPr lang="en-US" sz="1800" dirty="0">
                          <a:effectLst/>
                        </a:rPr>
                        <a:t>COMPTON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Supervised Tutoring: Mathematics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4930.09 Supervised Tutoring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22702309"/>
                  </a:ext>
                </a:extLst>
              </a:tr>
              <a:tr h="386942">
                <a:tc>
                  <a:txBody>
                    <a:bodyPr/>
                    <a:lstStyle/>
                    <a:p>
                      <a:pPr marL="0" marR="0">
                        <a:lnSpc>
                          <a:spcPct val="100000"/>
                        </a:lnSpc>
                        <a:spcBef>
                          <a:spcPts val="600"/>
                        </a:spcBef>
                        <a:spcAft>
                          <a:spcPts val="1200"/>
                        </a:spcAft>
                      </a:pPr>
                      <a:r>
                        <a:rPr lang="en-US" sz="1800" dirty="0">
                          <a:effectLst/>
                        </a:rPr>
                        <a:t>FOOTHILL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English Bridge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1501.00 English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80240420"/>
                  </a:ext>
                </a:extLst>
              </a:tr>
              <a:tr h="362398">
                <a:tc>
                  <a:txBody>
                    <a:bodyPr/>
                    <a:lstStyle/>
                    <a:p>
                      <a:pPr marL="0" marR="0">
                        <a:lnSpc>
                          <a:spcPct val="100000"/>
                        </a:lnSpc>
                        <a:spcBef>
                          <a:spcPts val="600"/>
                        </a:spcBef>
                        <a:spcAft>
                          <a:spcPts val="1200"/>
                        </a:spcAft>
                      </a:pPr>
                      <a:r>
                        <a:rPr lang="en-US" sz="1800" dirty="0">
                          <a:effectLst/>
                        </a:rPr>
                        <a:t>FOOTHILL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Bridge to Transfer English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1501.00 English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2005131"/>
                  </a:ext>
                </a:extLst>
              </a:tr>
              <a:tr h="700616">
                <a:tc>
                  <a:txBody>
                    <a:bodyPr/>
                    <a:lstStyle/>
                    <a:p>
                      <a:pPr marL="0" marR="0">
                        <a:lnSpc>
                          <a:spcPct val="100000"/>
                        </a:lnSpc>
                        <a:spcBef>
                          <a:spcPts val="600"/>
                        </a:spcBef>
                        <a:spcAft>
                          <a:spcPts val="1200"/>
                        </a:spcAft>
                      </a:pPr>
                      <a:r>
                        <a:rPr lang="en-US" sz="1800" dirty="0">
                          <a:effectLst/>
                        </a:rPr>
                        <a:t>FOOTHILL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Critical Thinking: Student Managed Portfolio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1501.00 English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0542372"/>
                  </a:ext>
                </a:extLst>
              </a:tr>
              <a:tr h="651756">
                <a:tc>
                  <a:txBody>
                    <a:bodyPr/>
                    <a:lstStyle/>
                    <a:p>
                      <a:pPr marL="0" marR="0">
                        <a:lnSpc>
                          <a:spcPct val="100000"/>
                        </a:lnSpc>
                        <a:spcBef>
                          <a:spcPts val="600"/>
                        </a:spcBef>
                        <a:spcAft>
                          <a:spcPts val="1200"/>
                        </a:spcAft>
                      </a:pPr>
                      <a:r>
                        <a:rPr lang="en-US" sz="1800" dirty="0">
                          <a:effectLst/>
                        </a:rPr>
                        <a:t>FOOTHILL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Critical Thinking: Portfolio Management and Publication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1501.00 English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97703387"/>
                  </a:ext>
                </a:extLst>
              </a:tr>
              <a:tr h="362398">
                <a:tc>
                  <a:txBody>
                    <a:bodyPr/>
                    <a:lstStyle/>
                    <a:p>
                      <a:pPr marL="0" marR="0">
                        <a:lnSpc>
                          <a:spcPct val="100000"/>
                        </a:lnSpc>
                        <a:spcBef>
                          <a:spcPts val="600"/>
                        </a:spcBef>
                        <a:spcAft>
                          <a:spcPts val="1200"/>
                        </a:spcAft>
                      </a:pPr>
                      <a:r>
                        <a:rPr lang="en-US" sz="1800" dirty="0">
                          <a:effectLst/>
                        </a:rPr>
                        <a:t>PALO VERDE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Preparatory Mathematics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0000"/>
                        </a:lnSpc>
                        <a:spcBef>
                          <a:spcPts val="600"/>
                        </a:spcBef>
                        <a:spcAft>
                          <a:spcPts val="1200"/>
                        </a:spcAft>
                      </a:pPr>
                      <a:r>
                        <a:rPr lang="en-US" sz="1800" dirty="0">
                          <a:effectLst/>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0000"/>
                        </a:lnSpc>
                        <a:spcBef>
                          <a:spcPts val="600"/>
                        </a:spcBef>
                        <a:spcAft>
                          <a:spcPts val="1200"/>
                        </a:spcAft>
                      </a:pPr>
                      <a:r>
                        <a:rPr lang="en-US" sz="1800" dirty="0">
                          <a:effectLst/>
                        </a:rPr>
                        <a:t>1702.00 Mathematics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63586905"/>
                  </a:ext>
                </a:extLst>
              </a:tr>
            </a:tbl>
          </a:graphicData>
        </a:graphic>
      </p:graphicFrame>
      <p:sp>
        <p:nvSpPr>
          <p:cNvPr id="5" name="Slide Number Placeholder 4">
            <a:extLst>
              <a:ext uri="{FF2B5EF4-FFF2-40B4-BE49-F238E27FC236}">
                <a16:creationId xmlns:a16="http://schemas.microsoft.com/office/drawing/2014/main" id="{C909F89E-F6C7-4C48-9369-95C1C8D1440D}"/>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33</a:t>
            </a:fld>
            <a:endParaRPr lang="en-US" dirty="0"/>
          </a:p>
        </p:txBody>
      </p:sp>
    </p:spTree>
    <p:extLst>
      <p:ext uri="{BB962C8B-B14F-4D97-AF65-F5344CB8AC3E}">
        <p14:creationId xmlns:p14="http://schemas.microsoft.com/office/powerpoint/2010/main" val="40964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D087-D7A4-5F4B-BC5F-D41186B4DAE5}"/>
              </a:ext>
            </a:extLst>
          </p:cNvPr>
          <p:cNvSpPr>
            <a:spLocks noGrp="1"/>
          </p:cNvSpPr>
          <p:nvPr>
            <p:ph type="title"/>
          </p:nvPr>
        </p:nvSpPr>
        <p:spPr>
          <a:xfrm>
            <a:off x="247135" y="1335091"/>
            <a:ext cx="3583461" cy="1611995"/>
          </a:xfrm>
        </p:spPr>
        <p:txBody>
          <a:bodyPr anchor="b">
            <a:normAutofit/>
          </a:bodyPr>
          <a:lstStyle/>
          <a:p>
            <a:r>
              <a:rPr lang="en-US" dirty="0"/>
              <a:t>Guided Pathways</a:t>
            </a:r>
          </a:p>
        </p:txBody>
      </p:sp>
      <p:pic>
        <p:nvPicPr>
          <p:cNvPr id="1026" name="Picture 2">
            <a:extLst>
              <a:ext uri="{FF2B5EF4-FFF2-40B4-BE49-F238E27FC236}">
                <a16:creationId xmlns:a16="http://schemas.microsoft.com/office/drawing/2014/main" id="{924207D2-7786-43FE-9E2A-0843954A01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34930" y="1328969"/>
            <a:ext cx="6672648" cy="4237131"/>
          </a:xfrm>
          <a:prstGeom prst="rect">
            <a:avLst/>
          </a:prstGeom>
          <a:solidFill>
            <a:srgbClr val="FFFFFF"/>
          </a:solidFill>
        </p:spPr>
      </p:pic>
      <p:sp>
        <p:nvSpPr>
          <p:cNvPr id="71" name="Text Placeholder 3">
            <a:extLst>
              <a:ext uri="{FF2B5EF4-FFF2-40B4-BE49-F238E27FC236}">
                <a16:creationId xmlns:a16="http://schemas.microsoft.com/office/drawing/2014/main" id="{484E71FE-5C0A-487D-B4C0-D440A5286DD9}"/>
              </a:ext>
            </a:extLst>
          </p:cNvPr>
          <p:cNvSpPr>
            <a:spLocks noGrp="1"/>
          </p:cNvSpPr>
          <p:nvPr>
            <p:ph type="body" sz="half" idx="2"/>
          </p:nvPr>
        </p:nvSpPr>
        <p:spPr>
          <a:xfrm>
            <a:off x="247135" y="2928551"/>
            <a:ext cx="3583461" cy="2533135"/>
          </a:xfrm>
        </p:spPr>
        <p:txBody>
          <a:bodyPr/>
          <a:lstStyle/>
          <a:p>
            <a:r>
              <a:rPr lang="en-US" dirty="0"/>
              <a:t>Noncredit is more than onboarding. </a:t>
            </a:r>
          </a:p>
        </p:txBody>
      </p:sp>
      <p:sp>
        <p:nvSpPr>
          <p:cNvPr id="73" name="Slide Number Placeholder 4">
            <a:extLst>
              <a:ext uri="{FF2B5EF4-FFF2-40B4-BE49-F238E27FC236}">
                <a16:creationId xmlns:a16="http://schemas.microsoft.com/office/drawing/2014/main" id="{6E0484BC-52B3-406D-A005-6FC74B761ADE}"/>
              </a:ext>
            </a:extLst>
          </p:cNvPr>
          <p:cNvSpPr>
            <a:spLocks noGrp="1"/>
          </p:cNvSpPr>
          <p:nvPr>
            <p:ph type="sldNum" sz="quarter" idx="12"/>
          </p:nvPr>
        </p:nvSpPr>
        <p:spPr>
          <a:xfrm>
            <a:off x="8464378" y="6356350"/>
            <a:ext cx="2743200" cy="365125"/>
          </a:xfrm>
        </p:spPr>
        <p:txBody>
          <a:bodyPr/>
          <a:lstStyle/>
          <a:p>
            <a:pPr>
              <a:spcAft>
                <a:spcPts val="600"/>
              </a:spcAft>
            </a:pPr>
            <a:fld id="{492D8F1A-69A8-9242-9469-8400121D240A}" type="slidenum">
              <a:rPr lang="en-US" smtClean="0"/>
              <a:pPr>
                <a:spcAft>
                  <a:spcPts val="600"/>
                </a:spcAft>
              </a:pPr>
              <a:t>34</a:t>
            </a:fld>
            <a:endParaRPr lang="en-US" dirty="0"/>
          </a:p>
        </p:txBody>
      </p:sp>
    </p:spTree>
    <p:extLst>
      <p:ext uri="{BB962C8B-B14F-4D97-AF65-F5344CB8AC3E}">
        <p14:creationId xmlns:p14="http://schemas.microsoft.com/office/powerpoint/2010/main" val="4105927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8D01-613F-40E3-A093-3DF5FA1E54D1}"/>
              </a:ext>
            </a:extLst>
          </p:cNvPr>
          <p:cNvSpPr>
            <a:spLocks noGrp="1"/>
          </p:cNvSpPr>
          <p:nvPr>
            <p:ph type="title"/>
          </p:nvPr>
        </p:nvSpPr>
        <p:spPr/>
        <p:txBody>
          <a:bodyPr/>
          <a:lstStyle/>
          <a:p>
            <a:r>
              <a:rPr lang="en-US" dirty="0"/>
              <a:t>Questions for you</a:t>
            </a:r>
          </a:p>
        </p:txBody>
      </p:sp>
      <p:sp>
        <p:nvSpPr>
          <p:cNvPr id="3" name="Content Placeholder 2">
            <a:extLst>
              <a:ext uri="{FF2B5EF4-FFF2-40B4-BE49-F238E27FC236}">
                <a16:creationId xmlns:a16="http://schemas.microsoft.com/office/drawing/2014/main" id="{22EB147B-D68C-4731-B026-79435791F436}"/>
              </a:ext>
            </a:extLst>
          </p:cNvPr>
          <p:cNvSpPr>
            <a:spLocks noGrp="1"/>
          </p:cNvSpPr>
          <p:nvPr>
            <p:ph idx="1"/>
          </p:nvPr>
        </p:nvSpPr>
        <p:spPr/>
        <p:txBody>
          <a:bodyPr/>
          <a:lstStyle/>
          <a:p>
            <a:r>
              <a:rPr lang="en-US" dirty="0"/>
              <a:t>What is the most significant thing you learned about Noncredit?</a:t>
            </a:r>
          </a:p>
          <a:p>
            <a:endParaRPr lang="en-US" dirty="0"/>
          </a:p>
          <a:p>
            <a:r>
              <a:rPr lang="en-US" dirty="0"/>
              <a:t>Where do you see Noncredit opportunities and bridges working at your college?</a:t>
            </a:r>
          </a:p>
        </p:txBody>
      </p:sp>
      <p:sp>
        <p:nvSpPr>
          <p:cNvPr id="4" name="Text Placeholder 3">
            <a:extLst>
              <a:ext uri="{FF2B5EF4-FFF2-40B4-BE49-F238E27FC236}">
                <a16:creationId xmlns:a16="http://schemas.microsoft.com/office/drawing/2014/main" id="{10340A1F-B9D3-4115-BBE4-300C2E395F28}"/>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530F3339-6966-4388-808E-63ED60D69CA8}"/>
              </a:ext>
            </a:extLst>
          </p:cNvPr>
          <p:cNvSpPr>
            <a:spLocks noGrp="1"/>
          </p:cNvSpPr>
          <p:nvPr>
            <p:ph type="sldNum" sz="quarter" idx="12"/>
          </p:nvPr>
        </p:nvSpPr>
        <p:spPr/>
        <p:txBody>
          <a:bodyPr/>
          <a:lstStyle/>
          <a:p>
            <a:fld id="{492D8F1A-69A8-9242-9469-8400121D240A}" type="slidenum">
              <a:rPr lang="en-US" smtClean="0"/>
              <a:t>35</a:t>
            </a:fld>
            <a:endParaRPr lang="en-US" dirty="0"/>
          </a:p>
        </p:txBody>
      </p:sp>
      <p:pic>
        <p:nvPicPr>
          <p:cNvPr id="6" name="Google Shape;188;p23">
            <a:extLst>
              <a:ext uri="{FF2B5EF4-FFF2-40B4-BE49-F238E27FC236}">
                <a16:creationId xmlns:a16="http://schemas.microsoft.com/office/drawing/2014/main" id="{D0A8ADB9-BB8A-495A-9559-60B638DB5A3A}"/>
              </a:ext>
            </a:extLst>
          </p:cNvPr>
          <p:cNvPicPr preferRelativeResize="0"/>
          <p:nvPr/>
        </p:nvPicPr>
        <p:blipFill>
          <a:blip r:embed="rId3">
            <a:alphaModFix/>
          </a:blip>
          <a:stretch>
            <a:fillRect/>
          </a:stretch>
        </p:blipFill>
        <p:spPr>
          <a:xfrm>
            <a:off x="0" y="2948583"/>
            <a:ext cx="3943350" cy="2381250"/>
          </a:xfrm>
          <a:prstGeom prst="rect">
            <a:avLst/>
          </a:prstGeom>
          <a:noFill/>
          <a:ln>
            <a:noFill/>
          </a:ln>
        </p:spPr>
      </p:pic>
    </p:spTree>
    <p:extLst>
      <p:ext uri="{BB962C8B-B14F-4D97-AF65-F5344CB8AC3E}">
        <p14:creationId xmlns:p14="http://schemas.microsoft.com/office/powerpoint/2010/main" val="2923199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6269-7F3A-2B4D-BFF1-6D1BD11F1497}"/>
              </a:ext>
            </a:extLst>
          </p:cNvPr>
          <p:cNvSpPr>
            <a:spLocks noGrp="1"/>
          </p:cNvSpPr>
          <p:nvPr>
            <p:ph type="title"/>
          </p:nvPr>
        </p:nvSpPr>
        <p:spPr>
          <a:xfrm>
            <a:off x="1075038" y="365126"/>
            <a:ext cx="10058399" cy="1188072"/>
          </a:xfrm>
        </p:spPr>
        <p:txBody>
          <a:bodyPr anchor="t"/>
          <a:lstStyle/>
          <a:p>
            <a:pPr algn="ctr"/>
            <a:endParaRPr lang="en-US" dirty="0"/>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947"/>
          <a:stretch/>
        </p:blipFill>
        <p:spPr>
          <a:xfrm>
            <a:off x="1833106" y="1342417"/>
            <a:ext cx="8542262" cy="5304653"/>
          </a:xfrm>
        </p:spPr>
      </p:pic>
      <p:pic>
        <p:nvPicPr>
          <p:cNvPr id="5" name="Picture 4" descr="ASCCC_Logo">
            <a:extLst>
              <a:ext uri="{FF2B5EF4-FFF2-40B4-BE49-F238E27FC236}">
                <a16:creationId xmlns:a16="http://schemas.microsoft.com/office/drawing/2014/main" id="{72AB32E8-7481-DD4B-B640-127911DD6BD2}"/>
              </a:ext>
            </a:extLst>
          </p:cNvPr>
          <p:cNvPicPr/>
          <p:nvPr/>
        </p:nvPicPr>
        <p:blipFill>
          <a:blip r:embed="rId4"/>
          <a:srcRect/>
          <a:stretch>
            <a:fillRect/>
          </a:stretch>
        </p:blipFill>
        <p:spPr bwMode="auto">
          <a:xfrm>
            <a:off x="4419376" y="365126"/>
            <a:ext cx="3369721" cy="761544"/>
          </a:xfrm>
          <a:prstGeom prst="rect">
            <a:avLst/>
          </a:prstGeom>
          <a:noFill/>
          <a:ln w="9525">
            <a:noFill/>
            <a:miter lim="800000"/>
            <a:headEnd/>
            <a:tailEnd/>
          </a:ln>
        </p:spPr>
      </p:pic>
    </p:spTree>
    <p:extLst>
      <p:ext uri="{BB962C8B-B14F-4D97-AF65-F5344CB8AC3E}">
        <p14:creationId xmlns:p14="http://schemas.microsoft.com/office/powerpoint/2010/main" val="671074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6269-7F3A-2B4D-BFF1-6D1BD11F1497}"/>
              </a:ext>
            </a:extLst>
          </p:cNvPr>
          <p:cNvSpPr>
            <a:spLocks noGrp="1"/>
          </p:cNvSpPr>
          <p:nvPr>
            <p:ph type="title"/>
          </p:nvPr>
        </p:nvSpPr>
        <p:spPr>
          <a:xfrm>
            <a:off x="1075038" y="365125"/>
            <a:ext cx="10058399" cy="1083847"/>
          </a:xfrm>
        </p:spPr>
        <p:txBody>
          <a:bodyPr anchor="ctr"/>
          <a:lstStyle/>
          <a:p>
            <a:pPr algn="ctr"/>
            <a:r>
              <a:rPr lang="en-US" dirty="0"/>
              <a:t>Resources</a:t>
            </a:r>
          </a:p>
        </p:txBody>
      </p:sp>
      <p:sp>
        <p:nvSpPr>
          <p:cNvPr id="3" name="Content Placeholder 2">
            <a:extLst>
              <a:ext uri="{FF2B5EF4-FFF2-40B4-BE49-F238E27FC236}">
                <a16:creationId xmlns:a16="http://schemas.microsoft.com/office/drawing/2014/main" id="{C76B1F3B-FDC1-BD48-A800-4D75FE11BB3B}"/>
              </a:ext>
            </a:extLst>
          </p:cNvPr>
          <p:cNvSpPr>
            <a:spLocks noGrp="1"/>
          </p:cNvSpPr>
          <p:nvPr>
            <p:ph sz="half" idx="1"/>
          </p:nvPr>
        </p:nvSpPr>
        <p:spPr>
          <a:xfrm>
            <a:off x="1075038" y="1322063"/>
            <a:ext cx="9926318" cy="5262439"/>
          </a:xfrm>
        </p:spPr>
        <p:txBody>
          <a:bodyPr>
            <a:noAutofit/>
          </a:bodyPr>
          <a:lstStyle/>
          <a:p>
            <a:pPr>
              <a:lnSpc>
                <a:spcPct val="110000"/>
              </a:lnSpc>
            </a:pPr>
            <a:r>
              <a:rPr lang="en-US" dirty="0">
                <a:latin typeface="+mn-lt"/>
              </a:rPr>
              <a:t>Noncredit Instruction: Opportunity and Challenge </a:t>
            </a:r>
            <a:r>
              <a:rPr lang="en-US" dirty="0">
                <a:latin typeface="+mn-lt"/>
                <a:hlinkClick r:id="rId3"/>
              </a:rPr>
              <a:t>https://asccc.org/sites/default/files/Noncredit_Instruction.pdf</a:t>
            </a:r>
            <a:endParaRPr lang="en-US" dirty="0">
              <a:latin typeface="+mn-lt"/>
            </a:endParaRPr>
          </a:p>
          <a:p>
            <a:pPr lvl="0">
              <a:lnSpc>
                <a:spcPct val="110000"/>
              </a:lnSpc>
            </a:pPr>
            <a:r>
              <a:rPr lang="en-US" dirty="0">
                <a:latin typeface="+mn-lt"/>
              </a:rPr>
              <a:t>Questions?? Email </a:t>
            </a:r>
            <a:r>
              <a:rPr lang="en-US" dirty="0">
                <a:latin typeface="+mn-lt"/>
                <a:hlinkClick r:id="rId3"/>
              </a:rPr>
              <a:t>info@asccc.org</a:t>
            </a:r>
            <a:endParaRPr lang="en-US" dirty="0">
              <a:latin typeface="+mn-lt"/>
            </a:endParaRPr>
          </a:p>
          <a:p>
            <a:pPr lvl="0">
              <a:lnSpc>
                <a:spcPct val="110000"/>
              </a:lnSpc>
            </a:pPr>
            <a:r>
              <a:rPr lang="en-US" dirty="0">
                <a:latin typeface="+mn-lt"/>
                <a:ea typeface="Calibri"/>
                <a:cs typeface="Calibri"/>
                <a:sym typeface="Calibri"/>
              </a:rPr>
              <a:t>ASCCC GP Canvas -</a:t>
            </a:r>
            <a:r>
              <a:rPr lang="en-US" dirty="0">
                <a:solidFill>
                  <a:schemeClr val="hlink"/>
                </a:solidFill>
                <a:uFill>
                  <a:noFill/>
                </a:uFill>
                <a:latin typeface="+mn-lt"/>
                <a:ea typeface="Calibri"/>
                <a:cs typeface="Calibri"/>
                <a:sym typeface="Calibri"/>
                <a:hlinkClick r:id="rId3"/>
              </a:rPr>
              <a:t> </a:t>
            </a:r>
            <a:r>
              <a:rPr lang="en-US" u="sng" dirty="0">
                <a:solidFill>
                  <a:schemeClr val="hlink"/>
                </a:solidFill>
                <a:latin typeface="+mn-lt"/>
                <a:ea typeface="Calibri"/>
                <a:cs typeface="Calibri"/>
                <a:sym typeface="Calibri"/>
                <a:hlinkClick r:id="rId3"/>
              </a:rPr>
              <a:t>https://tinyurl.com/CCC-GP2018</a:t>
            </a:r>
            <a:endParaRPr lang="en-US" u="sng" dirty="0">
              <a:solidFill>
                <a:schemeClr val="hlink"/>
              </a:solidFill>
              <a:latin typeface="+mn-lt"/>
              <a:sym typeface="Calibri"/>
            </a:endParaRPr>
          </a:p>
          <a:p>
            <a:pPr lvl="0">
              <a:lnSpc>
                <a:spcPct val="110000"/>
              </a:lnSpc>
            </a:pPr>
            <a:r>
              <a:rPr lang="en-US" dirty="0">
                <a:latin typeface="+mn-lt"/>
                <a:ea typeface="Calibri"/>
                <a:cs typeface="Calibri"/>
                <a:sym typeface="Calibri"/>
              </a:rPr>
              <a:t>ASCCC Guided Pathways RESOURCES</a:t>
            </a:r>
            <a:r>
              <a:rPr lang="en-US" dirty="0">
                <a:solidFill>
                  <a:schemeClr val="hlink"/>
                </a:solidFill>
                <a:uFill>
                  <a:noFill/>
                </a:uFill>
                <a:latin typeface="+mn-lt"/>
                <a:ea typeface="Calibri"/>
                <a:cs typeface="Calibri"/>
                <a:sym typeface="Calibri"/>
                <a:hlinkClick r:id="rId3"/>
              </a:rPr>
              <a:t> </a:t>
            </a:r>
            <a:r>
              <a:rPr lang="en-US" u="sng" dirty="0">
                <a:solidFill>
                  <a:schemeClr val="hlink"/>
                </a:solidFill>
                <a:latin typeface="+mn-lt"/>
                <a:ea typeface="Calibri"/>
                <a:cs typeface="Calibri"/>
                <a:sym typeface="Calibri"/>
                <a:hlinkClick r:id="rId3"/>
              </a:rPr>
              <a:t>https://www.asccc.org/guided-pathways</a:t>
            </a:r>
            <a:endParaRPr lang="en-US" u="sng" dirty="0">
              <a:solidFill>
                <a:schemeClr val="hlink"/>
              </a:solidFill>
              <a:latin typeface="+mn-lt"/>
              <a:ea typeface="Calibri"/>
              <a:cs typeface="Calibri"/>
              <a:sym typeface="Calibri"/>
            </a:endParaRPr>
          </a:p>
          <a:p>
            <a:pPr lvl="0">
              <a:lnSpc>
                <a:spcPct val="110000"/>
              </a:lnSpc>
            </a:pPr>
            <a:endParaRPr lang="en-US" dirty="0">
              <a:latin typeface="+mn-lt"/>
            </a:endParaRPr>
          </a:p>
          <a:p>
            <a:r>
              <a:rPr lang="en-US" dirty="0">
                <a:latin typeface="+mn-lt"/>
              </a:rPr>
              <a:t>ACCE website  </a:t>
            </a:r>
            <a:r>
              <a:rPr lang="en-US" dirty="0">
                <a:latin typeface="+mn-lt"/>
                <a:hlinkClick r:id="rId3"/>
              </a:rPr>
              <a:t>acceonline.org</a:t>
            </a:r>
            <a:r>
              <a:rPr lang="en-US" dirty="0">
                <a:latin typeface="+mn-lt"/>
              </a:rPr>
              <a:t>  (Association of Community and Continuing Education)</a:t>
            </a:r>
          </a:p>
          <a:p>
            <a:br>
              <a:rPr lang="en-US" dirty="0">
                <a:latin typeface="+mn-lt"/>
              </a:rPr>
            </a:br>
            <a:endParaRPr lang="en-US" dirty="0">
              <a:latin typeface="+mn-lt"/>
            </a:endParaRPr>
          </a:p>
          <a:p>
            <a:r>
              <a:rPr lang="en-US" dirty="0">
                <a:latin typeface="+mn-lt"/>
              </a:rPr>
              <a:t>Presentations:  ​Utilization of Noncredit in Implementing AB 705 to Increase Success for All Students</a:t>
            </a:r>
            <a:br>
              <a:rPr lang="en-US" dirty="0">
                <a:latin typeface="+mn-lt"/>
              </a:rPr>
            </a:br>
            <a:r>
              <a:rPr lang="en-US" dirty="0">
                <a:latin typeface="+mn-lt"/>
              </a:rPr>
              <a:t>by ​Dr. Allison Tom-Miura, West LA College</a:t>
            </a:r>
          </a:p>
          <a:p>
            <a:br>
              <a:rPr lang="en-US" dirty="0">
                <a:latin typeface="+mn-lt"/>
              </a:rPr>
            </a:br>
            <a:endParaRPr lang="en-US" dirty="0">
              <a:latin typeface="+mn-lt"/>
            </a:endParaRPr>
          </a:p>
          <a:p>
            <a:r>
              <a:rPr lang="en-US" dirty="0">
                <a:latin typeface="+mn-lt"/>
              </a:rPr>
              <a:t> Webinars: 12 First Friday webinars on noncredit topics</a:t>
            </a:r>
          </a:p>
          <a:p>
            <a:pPr lvl="0">
              <a:lnSpc>
                <a:spcPct val="110000"/>
              </a:lnSpc>
            </a:pPr>
            <a:endParaRPr lang="en-US" dirty="0">
              <a:latin typeface="+mn-lt"/>
            </a:endParaRPr>
          </a:p>
          <a:p>
            <a:pPr lvl="0">
              <a:lnSpc>
                <a:spcPct val="110000"/>
              </a:lnSpc>
            </a:pPr>
            <a:endParaRPr lang="en-US" dirty="0">
              <a:latin typeface="+mn-lt"/>
            </a:endParaRPr>
          </a:p>
          <a:p>
            <a:pPr>
              <a:lnSpc>
                <a:spcPct val="110000"/>
              </a:lnSpc>
            </a:pPr>
            <a:endParaRPr lang="en-US" dirty="0">
              <a:latin typeface="+mn-lt"/>
            </a:endParaRPr>
          </a:p>
        </p:txBody>
      </p:sp>
    </p:spTree>
    <p:extLst>
      <p:ext uri="{BB962C8B-B14F-4D97-AF65-F5344CB8AC3E}">
        <p14:creationId xmlns:p14="http://schemas.microsoft.com/office/powerpoint/2010/main" val="83703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8D01-613F-40E3-A093-3DF5FA1E54D1}"/>
              </a:ext>
            </a:extLst>
          </p:cNvPr>
          <p:cNvSpPr>
            <a:spLocks noGrp="1"/>
          </p:cNvSpPr>
          <p:nvPr>
            <p:ph type="title"/>
          </p:nvPr>
        </p:nvSpPr>
        <p:spPr/>
        <p:txBody>
          <a:bodyPr/>
          <a:lstStyle/>
          <a:p>
            <a:r>
              <a:rPr lang="en-US" dirty="0"/>
              <a:t>Questions for you</a:t>
            </a:r>
          </a:p>
        </p:txBody>
      </p:sp>
      <p:sp>
        <p:nvSpPr>
          <p:cNvPr id="3" name="Content Placeholder 2">
            <a:extLst>
              <a:ext uri="{FF2B5EF4-FFF2-40B4-BE49-F238E27FC236}">
                <a16:creationId xmlns:a16="http://schemas.microsoft.com/office/drawing/2014/main" id="{22EB147B-D68C-4731-B026-79435791F436}"/>
              </a:ext>
            </a:extLst>
          </p:cNvPr>
          <p:cNvSpPr>
            <a:spLocks noGrp="1"/>
          </p:cNvSpPr>
          <p:nvPr>
            <p:ph idx="1"/>
          </p:nvPr>
        </p:nvSpPr>
        <p:spPr/>
        <p:txBody>
          <a:bodyPr/>
          <a:lstStyle/>
          <a:p>
            <a:r>
              <a:rPr lang="en-US" dirty="0"/>
              <a:t>Who are you Faculty, credit or noncredit, full-time or part-time, mathematics, English or ESL?</a:t>
            </a:r>
          </a:p>
          <a:p>
            <a:endParaRPr lang="en-US" dirty="0"/>
          </a:p>
        </p:txBody>
      </p:sp>
      <p:sp>
        <p:nvSpPr>
          <p:cNvPr id="4" name="Text Placeholder 3">
            <a:extLst>
              <a:ext uri="{FF2B5EF4-FFF2-40B4-BE49-F238E27FC236}">
                <a16:creationId xmlns:a16="http://schemas.microsoft.com/office/drawing/2014/main" id="{10340A1F-B9D3-4115-BBE4-300C2E395F28}"/>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530F3339-6966-4388-808E-63ED60D69CA8}"/>
              </a:ext>
            </a:extLst>
          </p:cNvPr>
          <p:cNvSpPr>
            <a:spLocks noGrp="1"/>
          </p:cNvSpPr>
          <p:nvPr>
            <p:ph type="sldNum" sz="quarter" idx="12"/>
          </p:nvPr>
        </p:nvSpPr>
        <p:spPr/>
        <p:txBody>
          <a:bodyPr/>
          <a:lstStyle/>
          <a:p>
            <a:fld id="{492D8F1A-69A8-9242-9469-8400121D240A}" type="slidenum">
              <a:rPr lang="en-US" smtClean="0"/>
              <a:t>4</a:t>
            </a:fld>
            <a:endParaRPr lang="en-US" dirty="0"/>
          </a:p>
        </p:txBody>
      </p:sp>
      <p:pic>
        <p:nvPicPr>
          <p:cNvPr id="6" name="Google Shape;188;p23">
            <a:extLst>
              <a:ext uri="{FF2B5EF4-FFF2-40B4-BE49-F238E27FC236}">
                <a16:creationId xmlns:a16="http://schemas.microsoft.com/office/drawing/2014/main" id="{D0A8ADB9-BB8A-495A-9559-60B638DB5A3A}"/>
              </a:ext>
            </a:extLst>
          </p:cNvPr>
          <p:cNvPicPr preferRelativeResize="0"/>
          <p:nvPr/>
        </p:nvPicPr>
        <p:blipFill>
          <a:blip r:embed="rId3">
            <a:alphaModFix/>
          </a:blip>
          <a:stretch>
            <a:fillRect/>
          </a:stretch>
        </p:blipFill>
        <p:spPr>
          <a:xfrm>
            <a:off x="0" y="2948583"/>
            <a:ext cx="3943350" cy="2381250"/>
          </a:xfrm>
          <a:prstGeom prst="rect">
            <a:avLst/>
          </a:prstGeom>
          <a:noFill/>
          <a:ln>
            <a:noFill/>
          </a:ln>
        </p:spPr>
      </p:pic>
    </p:spTree>
    <p:extLst>
      <p:ext uri="{BB962C8B-B14F-4D97-AF65-F5344CB8AC3E}">
        <p14:creationId xmlns:p14="http://schemas.microsoft.com/office/powerpoint/2010/main" val="366905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F22E963-22D4-0D42-B423-167F145CAD96}"/>
              </a:ext>
            </a:extLst>
          </p:cNvPr>
          <p:cNvSpPr>
            <a:spLocks noGrp="1"/>
          </p:cNvSpPr>
          <p:nvPr>
            <p:ph type="title"/>
          </p:nvPr>
        </p:nvSpPr>
        <p:spPr>
          <a:xfrm>
            <a:off x="795342" y="1357766"/>
            <a:ext cx="4322204" cy="3541334"/>
          </a:xfrm>
        </p:spPr>
        <p:txBody>
          <a:bodyPr vert="horz" lIns="91440" tIns="45720" rIns="91440" bIns="45720" rtlCol="0" anchor="b">
            <a:normAutofit/>
          </a:bodyPr>
          <a:lstStyle/>
          <a:p>
            <a:r>
              <a:rPr lang="en-US" sz="3000" kern="1200" dirty="0">
                <a:solidFill>
                  <a:srgbClr val="FFFFFF"/>
                </a:solidFill>
                <a:latin typeface="+mn-lt"/>
                <a:ea typeface="+mj-ea"/>
                <a:cs typeface="+mj-cs"/>
              </a:rPr>
              <a:t>Educational Attainment    </a:t>
            </a:r>
            <a:br>
              <a:rPr lang="en-US" sz="3000" kern="1200" dirty="0">
                <a:solidFill>
                  <a:srgbClr val="FFFFFF"/>
                </a:solidFill>
                <a:latin typeface="+mn-lt"/>
                <a:ea typeface="+mj-ea"/>
                <a:cs typeface="+mj-cs"/>
              </a:rPr>
            </a:br>
            <a:r>
              <a:rPr lang="en-US" sz="3000" kern="1200" dirty="0">
                <a:solidFill>
                  <a:srgbClr val="FFFFFF"/>
                </a:solidFill>
                <a:latin typeface="+mn-lt"/>
                <a:ea typeface="+mj-ea"/>
                <a:cs typeface="+mj-cs"/>
              </a:rPr>
              <a:t>Highest level of education among people aged 25 years and older. </a:t>
            </a:r>
            <a:br>
              <a:rPr lang="en-US" sz="3000" kern="1200" dirty="0">
                <a:solidFill>
                  <a:srgbClr val="FFFFFF"/>
                </a:solidFill>
                <a:latin typeface="+mn-lt"/>
                <a:ea typeface="+mj-ea"/>
                <a:cs typeface="+mj-cs"/>
              </a:rPr>
            </a:br>
            <a:br>
              <a:rPr lang="en-US" sz="3000" kern="1200" dirty="0">
                <a:solidFill>
                  <a:srgbClr val="FFFFFF"/>
                </a:solidFill>
                <a:latin typeface="+mn-lt"/>
                <a:ea typeface="+mj-ea"/>
                <a:cs typeface="+mj-cs"/>
              </a:rPr>
            </a:br>
            <a:r>
              <a:rPr lang="en-US" sz="3000" b="1" kern="1200" dirty="0">
                <a:solidFill>
                  <a:srgbClr val="FFFFFF"/>
                </a:solidFill>
                <a:latin typeface="+mn-lt"/>
                <a:ea typeface="+mj-ea"/>
                <a:cs typeface="+mj-cs"/>
              </a:rPr>
              <a:t>2017</a:t>
            </a:r>
            <a:br>
              <a:rPr lang="en-US" sz="3000" kern="1200" dirty="0">
                <a:solidFill>
                  <a:srgbClr val="FFFFFF"/>
                </a:solidFill>
                <a:latin typeface="+mn-lt"/>
                <a:ea typeface="+mj-ea"/>
                <a:cs typeface="+mj-cs"/>
              </a:rPr>
            </a:br>
            <a:endParaRPr lang="en-US" sz="3000" kern="1200" dirty="0">
              <a:solidFill>
                <a:srgbClr val="FFFFFF"/>
              </a:solidFill>
              <a:latin typeface="+mn-lt"/>
              <a:ea typeface="+mj-ea"/>
              <a:cs typeface="+mj-cs"/>
            </a:endParaRPr>
          </a:p>
        </p:txBody>
      </p:sp>
      <p:sp>
        <p:nvSpPr>
          <p:cNvPr id="8" name="TextBox 7"/>
          <p:cNvSpPr txBox="1"/>
          <p:nvPr/>
        </p:nvSpPr>
        <p:spPr>
          <a:xfrm>
            <a:off x="3849511" y="2280355"/>
            <a:ext cx="1670265" cy="307777"/>
          </a:xfrm>
          <a:prstGeom prst="rect">
            <a:avLst/>
          </a:prstGeom>
          <a:noFill/>
        </p:spPr>
        <p:txBody>
          <a:bodyPr wrap="square" rtlCol="0">
            <a:spAutoFit/>
          </a:bodyPr>
          <a:lstStyle/>
          <a:p>
            <a:pPr>
              <a:spcAft>
                <a:spcPts val="600"/>
              </a:spcAft>
            </a:pPr>
            <a:r>
              <a:rPr lang="en-US" sz="1400" dirty="0"/>
              <a:t>United States</a:t>
            </a:r>
          </a:p>
        </p:txBody>
      </p:sp>
      <p:sp>
        <p:nvSpPr>
          <p:cNvPr id="3" name="TextBox 2"/>
          <p:cNvSpPr txBox="1"/>
          <p:nvPr/>
        </p:nvSpPr>
        <p:spPr>
          <a:xfrm>
            <a:off x="6299200" y="4955822"/>
            <a:ext cx="1524000" cy="400110"/>
          </a:xfrm>
          <a:prstGeom prst="rect">
            <a:avLst/>
          </a:prstGeom>
          <a:noFill/>
        </p:spPr>
        <p:txBody>
          <a:bodyPr wrap="square" rtlCol="0">
            <a:spAutoFit/>
          </a:bodyPr>
          <a:lstStyle/>
          <a:p>
            <a:pPr>
              <a:spcAft>
                <a:spcPts val="600"/>
              </a:spcAft>
            </a:pPr>
            <a:r>
              <a:rPr lang="en-US" sz="2000" b="1" dirty="0"/>
              <a:t>N = 4.57M</a:t>
            </a:r>
          </a:p>
        </p:txBody>
      </p:sp>
      <p:graphicFrame>
        <p:nvGraphicFramePr>
          <p:cNvPr id="7" name="Chart 6"/>
          <p:cNvGraphicFramePr>
            <a:graphicFrameLocks/>
          </p:cNvGraphicFramePr>
          <p:nvPr>
            <p:extLst>
              <p:ext uri="{D42A27DB-BD31-4B8C-83A1-F6EECF244321}">
                <p14:modId xmlns:p14="http://schemas.microsoft.com/office/powerpoint/2010/main" val="3964889271"/>
              </p:ext>
            </p:extLst>
          </p:nvPr>
        </p:nvGraphicFramePr>
        <p:xfrm>
          <a:off x="5564593" y="1124043"/>
          <a:ext cx="5828831" cy="5096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96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1E57-02C5-804C-8EC6-DE57DB3D4562}"/>
              </a:ext>
            </a:extLst>
          </p:cNvPr>
          <p:cNvSpPr>
            <a:spLocks noGrp="1"/>
          </p:cNvSpPr>
          <p:nvPr>
            <p:ph type="title"/>
          </p:nvPr>
        </p:nvSpPr>
        <p:spPr>
          <a:xfrm>
            <a:off x="1075038" y="365126"/>
            <a:ext cx="10058399" cy="560850"/>
          </a:xfrm>
        </p:spPr>
        <p:txBody>
          <a:bodyPr>
            <a:normAutofit fontScale="90000"/>
          </a:bodyPr>
          <a:lstStyle/>
          <a:p>
            <a:pPr algn="ctr"/>
            <a:r>
              <a:rPr lang="en-US" b="1" dirty="0">
                <a:solidFill>
                  <a:srgbClr val="0070C0"/>
                </a:solidFill>
                <a:latin typeface="+mn-lt"/>
                <a:ea typeface="Times New Roman" charset="0"/>
                <a:cs typeface="Times New Roman" charset="0"/>
              </a:rPr>
              <a:t>Default Rules for English</a:t>
            </a:r>
            <a:endParaRPr lang="en-US" dirty="0">
              <a:latin typeface="+mn-lt"/>
            </a:endParaRPr>
          </a:p>
        </p:txBody>
      </p:sp>
      <p:graphicFrame>
        <p:nvGraphicFramePr>
          <p:cNvPr id="4" name="Content Placeholder 3">
            <a:extLst>
              <a:ext uri="{FF2B5EF4-FFF2-40B4-BE49-F238E27FC236}">
                <a16:creationId xmlns:a16="http://schemas.microsoft.com/office/drawing/2014/main" id="{FBDC222C-56F6-834F-ADA7-9B7EABADEE99}"/>
              </a:ext>
            </a:extLst>
          </p:cNvPr>
          <p:cNvGraphicFramePr>
            <a:graphicFrameLocks noGrp="1"/>
          </p:cNvGraphicFramePr>
          <p:nvPr>
            <p:ph sz="half" idx="1"/>
            <p:extLst>
              <p:ext uri="{D42A27DB-BD31-4B8C-83A1-F6EECF244321}">
                <p14:modId xmlns:p14="http://schemas.microsoft.com/office/powerpoint/2010/main" val="2234910942"/>
              </p:ext>
            </p:extLst>
          </p:nvPr>
        </p:nvGraphicFramePr>
        <p:xfrm>
          <a:off x="1074738" y="1157468"/>
          <a:ext cx="10058444" cy="5866648"/>
        </p:xfrm>
        <a:graphic>
          <a:graphicData uri="http://schemas.openxmlformats.org/drawingml/2006/table">
            <a:tbl>
              <a:tblPr firstRow="1" firstCol="1" bandRow="1">
                <a:tableStyleId>{FABFCF23-3B69-468F-B69F-88F6DE6A72F2}</a:tableStyleId>
              </a:tblPr>
              <a:tblGrid>
                <a:gridCol w="5029222">
                  <a:extLst>
                    <a:ext uri="{9D8B030D-6E8A-4147-A177-3AD203B41FA5}">
                      <a16:colId xmlns:a16="http://schemas.microsoft.com/office/drawing/2014/main" val="3585073641"/>
                    </a:ext>
                  </a:extLst>
                </a:gridCol>
                <a:gridCol w="5029222">
                  <a:extLst>
                    <a:ext uri="{9D8B030D-6E8A-4147-A177-3AD203B41FA5}">
                      <a16:colId xmlns:a16="http://schemas.microsoft.com/office/drawing/2014/main" val="2039306709"/>
                    </a:ext>
                  </a:extLst>
                </a:gridCol>
              </a:tblGrid>
              <a:tr h="1466662">
                <a:tc>
                  <a:txBody>
                    <a:bodyPr/>
                    <a:lstStyle/>
                    <a:p>
                      <a:pPr marL="0" marR="0" fontAlgn="base">
                        <a:spcBef>
                          <a:spcPts val="0"/>
                        </a:spcBef>
                        <a:spcAft>
                          <a:spcPts val="0"/>
                        </a:spcAft>
                      </a:pPr>
                      <a:r>
                        <a:rPr lang="en-US" sz="2400" dirty="0">
                          <a:effectLst/>
                        </a:rPr>
                        <a:t>High School Performance Metric for English</a:t>
                      </a:r>
                    </a:p>
                    <a:p>
                      <a:pPr marL="0" marR="0" fontAlgn="base">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7" marR="59377"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effectLst/>
                        </a:rPr>
                        <a:t>Recommended AB 705 Placement for English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377" marR="59377"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0921264"/>
                  </a:ext>
                </a:extLst>
              </a:tr>
              <a:tr h="1466662">
                <a:tc>
                  <a:txBody>
                    <a:bodyPr/>
                    <a:lstStyle/>
                    <a:p>
                      <a:pPr marL="0" marR="0" fontAlgn="base">
                        <a:spcBef>
                          <a:spcPts val="0"/>
                        </a:spcBef>
                        <a:spcAft>
                          <a:spcPts val="0"/>
                        </a:spcAft>
                      </a:pPr>
                      <a:r>
                        <a:rPr lang="en-US" sz="2400" dirty="0">
                          <a:solidFill>
                            <a:schemeClr val="tx2"/>
                          </a:solidFill>
                          <a:effectLst/>
                        </a:rPr>
                        <a:t>HSGPA ≥ 2.6</a:t>
                      </a:r>
                    </a:p>
                    <a:p>
                      <a:pPr marL="0" marR="0" fontAlgn="base">
                        <a:spcBef>
                          <a:spcPts val="0"/>
                        </a:spcBef>
                        <a:spcAft>
                          <a:spcPts val="0"/>
                        </a:spcAft>
                      </a:pPr>
                      <a:r>
                        <a:rPr lang="en-US" sz="2400" dirty="0">
                          <a:solidFill>
                            <a:schemeClr val="tx2"/>
                          </a:solidFill>
                          <a:effectLst/>
                        </a:rPr>
                        <a:t>Throughput rate of 79% </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77" marR="59377"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solidFill>
                            <a:schemeClr val="tx2"/>
                          </a:solidFill>
                          <a:effectLst/>
                        </a:rPr>
                        <a:t>Transfer-Level English Composition</a:t>
                      </a:r>
                    </a:p>
                    <a:p>
                      <a:pPr marL="0" marR="0" fontAlgn="base">
                        <a:spcBef>
                          <a:spcPts val="0"/>
                        </a:spcBef>
                        <a:spcAft>
                          <a:spcPts val="0"/>
                        </a:spcAft>
                      </a:pPr>
                      <a:r>
                        <a:rPr lang="en-US" sz="2400" dirty="0">
                          <a:solidFill>
                            <a:schemeClr val="tx2"/>
                          </a:solidFill>
                          <a:effectLst/>
                        </a:rPr>
                        <a:t>No additional academic or concurrent support required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77" marR="59377"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990778"/>
                  </a:ext>
                </a:extLst>
              </a:tr>
              <a:tr h="1466662">
                <a:tc>
                  <a:txBody>
                    <a:bodyPr/>
                    <a:lstStyle/>
                    <a:p>
                      <a:pPr marL="0" marR="0" fontAlgn="base">
                        <a:spcBef>
                          <a:spcPts val="0"/>
                        </a:spcBef>
                        <a:spcAft>
                          <a:spcPts val="0"/>
                        </a:spcAft>
                      </a:pPr>
                      <a:r>
                        <a:rPr lang="en-US" sz="2400" dirty="0">
                          <a:solidFill>
                            <a:schemeClr val="tx2"/>
                          </a:solidFill>
                          <a:effectLst/>
                        </a:rPr>
                        <a:t>HSGPA 1.9 - 2.6</a:t>
                      </a:r>
                    </a:p>
                    <a:p>
                      <a:pPr marL="0" marR="0" fontAlgn="base">
                        <a:spcBef>
                          <a:spcPts val="0"/>
                        </a:spcBef>
                        <a:spcAft>
                          <a:spcPts val="0"/>
                        </a:spcAft>
                      </a:pPr>
                      <a:r>
                        <a:rPr lang="en-US" sz="2400" dirty="0">
                          <a:solidFill>
                            <a:schemeClr val="tx2"/>
                          </a:solidFill>
                          <a:effectLst/>
                        </a:rPr>
                        <a:t>Throughput rate of 58% </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77" marR="59377"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solidFill>
                            <a:schemeClr val="tx2"/>
                          </a:solidFill>
                          <a:effectLst/>
                        </a:rPr>
                        <a:t>Transfer-Level English Composition</a:t>
                      </a:r>
                    </a:p>
                    <a:p>
                      <a:pPr marL="0" marR="0" fontAlgn="base">
                        <a:spcBef>
                          <a:spcPts val="0"/>
                        </a:spcBef>
                        <a:spcAft>
                          <a:spcPts val="0"/>
                        </a:spcAft>
                      </a:pPr>
                      <a:r>
                        <a:rPr lang="en-US" sz="2400" dirty="0">
                          <a:solidFill>
                            <a:schemeClr val="tx2"/>
                          </a:solidFill>
                          <a:effectLst/>
                        </a:rPr>
                        <a:t>Additional academic and concurrent support recommended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77" marR="59377"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6825329"/>
                  </a:ext>
                </a:extLst>
              </a:tr>
              <a:tr h="1466662">
                <a:tc>
                  <a:txBody>
                    <a:bodyPr/>
                    <a:lstStyle/>
                    <a:p>
                      <a:pPr marL="0" marR="0" fontAlgn="base">
                        <a:spcBef>
                          <a:spcPts val="0"/>
                        </a:spcBef>
                        <a:spcAft>
                          <a:spcPts val="0"/>
                        </a:spcAft>
                      </a:pPr>
                      <a:r>
                        <a:rPr lang="en-US" sz="2400" dirty="0">
                          <a:solidFill>
                            <a:schemeClr val="tx2"/>
                          </a:solidFill>
                          <a:effectLst/>
                        </a:rPr>
                        <a:t>HSGPA &lt; 1.9</a:t>
                      </a:r>
                    </a:p>
                    <a:p>
                      <a:pPr marL="0" marR="0" fontAlgn="base">
                        <a:spcBef>
                          <a:spcPts val="0"/>
                        </a:spcBef>
                        <a:spcAft>
                          <a:spcPts val="0"/>
                        </a:spcAft>
                      </a:pPr>
                      <a:r>
                        <a:rPr lang="en-US" sz="2400" dirty="0">
                          <a:solidFill>
                            <a:schemeClr val="tx2"/>
                          </a:solidFill>
                          <a:effectLst/>
                        </a:rPr>
                        <a:t>Throughput rate of 42%</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77" marR="59377"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solidFill>
                            <a:schemeClr val="tx2"/>
                          </a:solidFill>
                          <a:effectLst/>
                        </a:rPr>
                        <a:t>Transfer-Level English Composition</a:t>
                      </a:r>
                    </a:p>
                    <a:p>
                      <a:pPr marL="0" marR="0" fontAlgn="base">
                        <a:spcBef>
                          <a:spcPts val="0"/>
                        </a:spcBef>
                        <a:spcAft>
                          <a:spcPts val="0"/>
                        </a:spcAft>
                      </a:pPr>
                      <a:r>
                        <a:rPr lang="en-US" sz="2400" dirty="0">
                          <a:solidFill>
                            <a:schemeClr val="tx2"/>
                          </a:solidFill>
                          <a:effectLst/>
                        </a:rPr>
                        <a:t>Additional academic and concurrent support strongly recommended </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77" marR="59377"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6192379"/>
                  </a:ext>
                </a:extLst>
              </a:tr>
            </a:tbl>
          </a:graphicData>
        </a:graphic>
      </p:graphicFrame>
      <p:sp>
        <p:nvSpPr>
          <p:cNvPr id="5" name="Rectangle 1">
            <a:extLst>
              <a:ext uri="{FF2B5EF4-FFF2-40B4-BE49-F238E27FC236}">
                <a16:creationId xmlns:a16="http://schemas.microsoft.com/office/drawing/2014/main" id="{4CCC8F93-9A60-554F-87A6-9629FDBB7404}"/>
              </a:ext>
            </a:extLst>
          </p:cNvPr>
          <p:cNvSpPr>
            <a:spLocks noChangeArrowheads="1"/>
          </p:cNvSpPr>
          <p:nvPr/>
        </p:nvSpPr>
        <p:spPr bwMode="auto">
          <a:xfrm>
            <a:off x="-3959435" y="-314325"/>
            <a:ext cx="20069825" cy="106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8716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8780-1AB2-40D1-AD90-534F1991B249}"/>
              </a:ext>
            </a:extLst>
          </p:cNvPr>
          <p:cNvSpPr>
            <a:spLocks noGrp="1"/>
          </p:cNvSpPr>
          <p:nvPr>
            <p:ph type="title"/>
          </p:nvPr>
        </p:nvSpPr>
        <p:spPr>
          <a:xfrm>
            <a:off x="778934" y="365125"/>
            <a:ext cx="10354504" cy="808919"/>
          </a:xfrm>
        </p:spPr>
        <p:txBody>
          <a:bodyPr>
            <a:normAutofit fontScale="90000"/>
          </a:bodyPr>
          <a:lstStyle/>
          <a:p>
            <a:pPr algn="ctr"/>
            <a:r>
              <a:rPr lang="en-US" dirty="0">
                <a:latin typeface="+mn-lt"/>
              </a:rPr>
              <a:t>Data from one district AB 705 Implementation Fall 2019</a:t>
            </a:r>
          </a:p>
        </p:txBody>
      </p:sp>
      <p:graphicFrame>
        <p:nvGraphicFramePr>
          <p:cNvPr id="4" name="Content Placeholder 3">
            <a:extLst>
              <a:ext uri="{FF2B5EF4-FFF2-40B4-BE49-F238E27FC236}">
                <a16:creationId xmlns:a16="http://schemas.microsoft.com/office/drawing/2014/main" id="{91B71137-3BDA-41D0-B380-FACF314E99DD}"/>
              </a:ext>
            </a:extLst>
          </p:cNvPr>
          <p:cNvGraphicFramePr>
            <a:graphicFrameLocks noGrp="1"/>
          </p:cNvGraphicFramePr>
          <p:nvPr>
            <p:ph sz="half" idx="1"/>
            <p:extLst>
              <p:ext uri="{D42A27DB-BD31-4B8C-83A1-F6EECF244321}">
                <p14:modId xmlns:p14="http://schemas.microsoft.com/office/powerpoint/2010/main" val="510346874"/>
              </p:ext>
            </p:extLst>
          </p:nvPr>
        </p:nvGraphicFramePr>
        <p:xfrm>
          <a:off x="1066800" y="1174044"/>
          <a:ext cx="10058400" cy="5034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709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2D03-5377-EC4F-8CD5-73B3855FF1CB}"/>
              </a:ext>
            </a:extLst>
          </p:cNvPr>
          <p:cNvSpPr>
            <a:spLocks noGrp="1"/>
          </p:cNvSpPr>
          <p:nvPr>
            <p:ph type="title"/>
          </p:nvPr>
        </p:nvSpPr>
        <p:spPr>
          <a:xfrm>
            <a:off x="1075038" y="365125"/>
            <a:ext cx="10058399" cy="606425"/>
          </a:xfrm>
        </p:spPr>
        <p:txBody>
          <a:bodyPr>
            <a:normAutofit/>
          </a:bodyPr>
          <a:lstStyle/>
          <a:p>
            <a:r>
              <a:rPr lang="en" sz="3600" b="1" dirty="0">
                <a:solidFill>
                  <a:srgbClr val="0070C0"/>
                </a:solidFill>
                <a:latin typeface="+mn-lt"/>
                <a:cs typeface="Arial" panose="020B0604020202020204" pitchFamily="34" charset="0"/>
              </a:rPr>
              <a:t>What is Concurrent Support?</a:t>
            </a:r>
            <a:endParaRPr lang="en-US" sz="3600" b="1" dirty="0">
              <a:solidFill>
                <a:srgbClr val="0070C0"/>
              </a:solidFill>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C7BB4E26-F856-CF4F-8661-3C88CE1801B9}"/>
              </a:ext>
            </a:extLst>
          </p:cNvPr>
          <p:cNvSpPr>
            <a:spLocks noGrp="1"/>
          </p:cNvSpPr>
          <p:nvPr>
            <p:ph sz="half" idx="1"/>
          </p:nvPr>
        </p:nvSpPr>
        <p:spPr>
          <a:xfrm>
            <a:off x="1075038" y="1241778"/>
            <a:ext cx="10058400" cy="5031229"/>
          </a:xfrm>
        </p:spPr>
        <p:txBody>
          <a:bodyPr>
            <a:normAutofit fontScale="62500" lnSpcReduction="20000"/>
          </a:bodyPr>
          <a:lstStyle/>
          <a:p>
            <a:pPr>
              <a:lnSpc>
                <a:spcPct val="120000"/>
              </a:lnSpc>
            </a:pPr>
            <a:r>
              <a:rPr lang="en-US" sz="3200" dirty="0">
                <a:cs typeface="Times New Roman" panose="02020603050405020304" pitchFamily="18" charset="0"/>
              </a:rPr>
              <a:t>The initial guidance from the Chancellor’s Office mentions offering and possibly requiring students to participate in some form of concurrent support.</a:t>
            </a:r>
          </a:p>
          <a:p>
            <a:pPr>
              <a:lnSpc>
                <a:spcPct val="120000"/>
              </a:lnSpc>
            </a:pPr>
            <a:r>
              <a:rPr lang="en-US" dirty="0">
                <a:cs typeface="Times New Roman" panose="02020603050405020304" pitchFamily="18" charset="0"/>
              </a:rPr>
              <a:t>There are several different types of concurrent support that colleges are offering or are considering to offer to students. These include:</a:t>
            </a:r>
          </a:p>
          <a:p>
            <a:pPr lvl="1">
              <a:lnSpc>
                <a:spcPct val="120000"/>
              </a:lnSpc>
            </a:pPr>
            <a:r>
              <a:rPr lang="en-US" sz="2900" dirty="0">
                <a:cs typeface="Times New Roman" panose="02020603050405020304" pitchFamily="18" charset="0"/>
              </a:rPr>
              <a:t>Redesigned Credit Course</a:t>
            </a:r>
          </a:p>
          <a:p>
            <a:pPr lvl="1">
              <a:lnSpc>
                <a:spcPct val="120000"/>
              </a:lnSpc>
            </a:pPr>
            <a:r>
              <a:rPr lang="en-US" sz="2900" dirty="0">
                <a:cs typeface="Times New Roman" panose="02020603050405020304" pitchFamily="18" charset="0"/>
              </a:rPr>
              <a:t>Corequisite Credit Course (lecture or lab)</a:t>
            </a:r>
          </a:p>
          <a:p>
            <a:pPr lvl="1">
              <a:lnSpc>
                <a:spcPct val="120000"/>
              </a:lnSpc>
            </a:pPr>
            <a:r>
              <a:rPr lang="en-US" sz="2900" dirty="0">
                <a:cs typeface="Times New Roman" panose="02020603050405020304" pitchFamily="18" charset="0"/>
              </a:rPr>
              <a:t>Corequisite Noncredit Course</a:t>
            </a:r>
          </a:p>
          <a:p>
            <a:pPr lvl="1">
              <a:lnSpc>
                <a:spcPct val="120000"/>
              </a:lnSpc>
            </a:pPr>
            <a:r>
              <a:rPr lang="en-US" sz="2900" dirty="0">
                <a:cs typeface="Times New Roman" panose="02020603050405020304" pitchFamily="18" charset="0"/>
              </a:rPr>
              <a:t>Increased Access to Learning Centers</a:t>
            </a:r>
          </a:p>
          <a:p>
            <a:pPr lvl="1">
              <a:lnSpc>
                <a:spcPct val="120000"/>
              </a:lnSpc>
            </a:pPr>
            <a:r>
              <a:rPr lang="en-US" sz="2900" dirty="0">
                <a:cs typeface="Times New Roman" panose="02020603050405020304" pitchFamily="18" charset="0"/>
              </a:rPr>
              <a:t>Embedded Tutoring</a:t>
            </a:r>
          </a:p>
          <a:p>
            <a:pPr lvl="1">
              <a:lnSpc>
                <a:spcPct val="120000"/>
              </a:lnSpc>
            </a:pPr>
            <a:r>
              <a:rPr lang="en-US" sz="2900" dirty="0">
                <a:cs typeface="Times New Roman" panose="02020603050405020304" pitchFamily="18" charset="0"/>
              </a:rPr>
              <a:t>Supplemental Instruction</a:t>
            </a:r>
          </a:p>
          <a:p>
            <a:pPr lvl="1">
              <a:lnSpc>
                <a:spcPct val="120000"/>
              </a:lnSpc>
            </a:pPr>
            <a:r>
              <a:rPr lang="en-US" sz="2900" dirty="0">
                <a:cs typeface="Times New Roman" panose="02020603050405020304" pitchFamily="18" charset="0"/>
              </a:rPr>
              <a:t>Writing Centers/Math Labs</a:t>
            </a:r>
          </a:p>
          <a:p>
            <a:pPr lvl="1">
              <a:lnSpc>
                <a:spcPct val="120000"/>
              </a:lnSpc>
            </a:pPr>
            <a:r>
              <a:rPr lang="en-US" sz="2900" dirty="0">
                <a:cs typeface="Times New Roman" panose="02020603050405020304" pitchFamily="18" charset="0"/>
              </a:rPr>
              <a:t>Directed Learning Activities</a:t>
            </a:r>
          </a:p>
          <a:p>
            <a:pPr>
              <a:lnSpc>
                <a:spcPct val="120000"/>
              </a:lnSpc>
            </a:pPr>
            <a:r>
              <a:rPr lang="en-US" dirty="0">
                <a:cs typeface="Times New Roman" panose="02020603050405020304" pitchFamily="18" charset="0"/>
              </a:rPr>
              <a:t>But there are “time issues” for students if you do it concurrently.</a:t>
            </a:r>
          </a:p>
          <a:p>
            <a:pPr>
              <a:lnSpc>
                <a:spcPct val="120000"/>
              </a:lnSpc>
            </a:pPr>
            <a:r>
              <a:rPr lang="en-US" dirty="0">
                <a:cs typeface="Times New Roman" panose="02020603050405020304" pitchFamily="18" charset="0"/>
              </a:rPr>
              <a:t>Today we will learn about other options for supporting AB 705 students and optimizing success.</a:t>
            </a:r>
          </a:p>
          <a:p>
            <a:endParaRPr lang="en-US" dirty="0">
              <a:cs typeface="Times New Roman" panose="02020603050405020304" pitchFamily="18" charset="0"/>
            </a:endParaRPr>
          </a:p>
        </p:txBody>
      </p:sp>
    </p:spTree>
    <p:extLst>
      <p:ext uri="{BB962C8B-B14F-4D97-AF65-F5344CB8AC3E}">
        <p14:creationId xmlns:p14="http://schemas.microsoft.com/office/powerpoint/2010/main" val="345455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72B0-DE9D-4177-886F-D67A61B24433}"/>
              </a:ext>
            </a:extLst>
          </p:cNvPr>
          <p:cNvSpPr>
            <a:spLocks noGrp="1"/>
          </p:cNvSpPr>
          <p:nvPr>
            <p:ph type="title"/>
          </p:nvPr>
        </p:nvSpPr>
        <p:spPr>
          <a:xfrm>
            <a:off x="1075038" y="365126"/>
            <a:ext cx="10058399" cy="741186"/>
          </a:xfrm>
        </p:spPr>
        <p:txBody>
          <a:bodyPr/>
          <a:lstStyle/>
          <a:p>
            <a:r>
              <a:rPr lang="en-US" dirty="0"/>
              <a:t>How can noncredit help – student input</a:t>
            </a:r>
          </a:p>
        </p:txBody>
      </p:sp>
      <p:graphicFrame>
        <p:nvGraphicFramePr>
          <p:cNvPr id="4" name="Content Placeholder 3">
            <a:extLst>
              <a:ext uri="{FF2B5EF4-FFF2-40B4-BE49-F238E27FC236}">
                <a16:creationId xmlns:a16="http://schemas.microsoft.com/office/drawing/2014/main" id="{83250104-E77D-4E81-84FC-B89B6A4C17E9}"/>
              </a:ext>
            </a:extLst>
          </p:cNvPr>
          <p:cNvGraphicFramePr>
            <a:graphicFrameLocks noGrp="1"/>
          </p:cNvGraphicFramePr>
          <p:nvPr>
            <p:ph sz="half" idx="1"/>
            <p:extLst>
              <p:ext uri="{D42A27DB-BD31-4B8C-83A1-F6EECF244321}">
                <p14:modId xmlns:p14="http://schemas.microsoft.com/office/powerpoint/2010/main" val="1154867643"/>
              </p:ext>
            </p:extLst>
          </p:nvPr>
        </p:nvGraphicFramePr>
        <p:xfrm>
          <a:off x="936978" y="1253067"/>
          <a:ext cx="10196160" cy="5239807"/>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9636D0E8-A5F8-47AE-A8BA-716DDD10143B}"/>
              </a:ext>
            </a:extLst>
          </p:cNvPr>
          <p:cNvSpPr/>
          <p:nvPr/>
        </p:nvSpPr>
        <p:spPr>
          <a:xfrm>
            <a:off x="9279467" y="3872089"/>
            <a:ext cx="936977" cy="219004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0709023"/>
      </p:ext>
    </p:extLst>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Colors.potx" id="{709733E0-98AB-B742-A901-A5ADFEE70B17}" vid="{2B555066-8715-5444-816F-F32952213BF4}"/>
    </a:ext>
  </a:extLst>
</a:theme>
</file>

<file path=ppt/theme/theme2.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B2C11591A8E44D8471170789B9CC6D" ma:contentTypeVersion="12" ma:contentTypeDescription="Create a new document." ma:contentTypeScope="" ma:versionID="64ccb9fa30c5c8076448028764a411b3">
  <xsd:schema xmlns:xsd="http://www.w3.org/2001/XMLSchema" xmlns:xs="http://www.w3.org/2001/XMLSchema" xmlns:p="http://schemas.microsoft.com/office/2006/metadata/properties" xmlns:ns3="0d39b83d-4a55-4c45-9f88-e2126c4ded1f" xmlns:ns4="47b8c31f-fb27-42dc-9c56-a1f47a43654e" targetNamespace="http://schemas.microsoft.com/office/2006/metadata/properties" ma:root="true" ma:fieldsID="386671c599fd42e77e82a9434f04a48e" ns3:_="" ns4:_="">
    <xsd:import namespace="0d39b83d-4a55-4c45-9f88-e2126c4ded1f"/>
    <xsd:import namespace="47b8c31f-fb27-42dc-9c56-a1f47a4365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9b83d-4a55-4c45-9f88-e2126c4de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b8c31f-fb27-42dc-9c56-a1f47a4365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1D549-B219-4514-A825-93986694F31C}">
  <ds:schemaRefs>
    <ds:schemaRef ds:uri="http://schemas.microsoft.com/office/2006/metadata/properties"/>
    <ds:schemaRef ds:uri="http://www.w3.org/XML/1998/namespace"/>
    <ds:schemaRef ds:uri="http://schemas.microsoft.com/office/infopath/2007/PartnerControls"/>
    <ds:schemaRef ds:uri="0d39b83d-4a55-4c45-9f88-e2126c4ded1f"/>
    <ds:schemaRef ds:uri="http://purl.org/dc/elements/1.1/"/>
    <ds:schemaRef ds:uri="http://schemas.microsoft.com/office/2006/documentManagement/types"/>
    <ds:schemaRef ds:uri="http://schemas.openxmlformats.org/package/2006/metadata/core-properties"/>
    <ds:schemaRef ds:uri="47b8c31f-fb27-42dc-9c56-a1f47a43654e"/>
    <ds:schemaRef ds:uri="http://purl.org/dc/dcmitype/"/>
    <ds:schemaRef ds:uri="http://purl.org/dc/terms/"/>
  </ds:schemaRefs>
</ds:datastoreItem>
</file>

<file path=customXml/itemProps2.xml><?xml version="1.0" encoding="utf-8"?>
<ds:datastoreItem xmlns:ds="http://schemas.openxmlformats.org/officeDocument/2006/customXml" ds:itemID="{46844E1D-0BAE-4BE5-96E7-F64785C01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39b83d-4a55-4c45-9f88-e2126c4ded1f"/>
    <ds:schemaRef ds:uri="47b8c31f-fb27-42dc-9c56-a1f47a436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7810AE-CB31-480A-86FC-F3A232D43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TotalTime>
  <Words>2981</Words>
  <Application>Microsoft Office PowerPoint</Application>
  <PresentationFormat>Widescreen</PresentationFormat>
  <Paragraphs>516</Paragraphs>
  <Slides>37</Slides>
  <Notes>34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Arial</vt:lpstr>
      <vt:lpstr>Calibri</vt:lpstr>
      <vt:lpstr>Calibri Light</vt:lpstr>
      <vt:lpstr>Gill Sans</vt:lpstr>
      <vt:lpstr>Gill Sans MT</vt:lpstr>
      <vt:lpstr>Gill Sans Ultra Bold</vt:lpstr>
      <vt:lpstr>Palatino</vt:lpstr>
      <vt:lpstr>Palatino Linotype</vt:lpstr>
      <vt:lpstr>Symbol</vt:lpstr>
      <vt:lpstr>Office Theme</vt:lpstr>
      <vt:lpstr>Making Templates Accessible</vt:lpstr>
      <vt:lpstr>1_Office Theme</vt:lpstr>
      <vt:lpstr>Guided Pathways Webinar - English and Math Pathways and Noncredit Development   Wednesday, May 6, 2020 - 12:00pm to 1:00pm</vt:lpstr>
      <vt:lpstr>Housekeeping and ASCCC Resources</vt:lpstr>
      <vt:lpstr>Presenters   Today’s Plan</vt:lpstr>
      <vt:lpstr>Questions for you</vt:lpstr>
      <vt:lpstr>Educational Attainment     Highest level of education among people aged 25 years and older.   2017 </vt:lpstr>
      <vt:lpstr>Default Rules for English</vt:lpstr>
      <vt:lpstr>Data from one district AB 705 Implementation Fall 2019</vt:lpstr>
      <vt:lpstr>What is Concurrent Support?</vt:lpstr>
      <vt:lpstr>How can noncredit help – student input</vt:lpstr>
      <vt:lpstr>How do we learn? Who decided 16-18 weeks is perfect?</vt:lpstr>
      <vt:lpstr>Questions for you</vt:lpstr>
      <vt:lpstr>Eligible Noncredit Courses: Ten Categories</vt:lpstr>
      <vt:lpstr>Why Noncredit?</vt:lpstr>
      <vt:lpstr>Why Noncredit?</vt:lpstr>
      <vt:lpstr>  Why Noncredit? Faculty Perspective  </vt:lpstr>
      <vt:lpstr>Why Noncredit? Faculty Equity Perspective</vt:lpstr>
      <vt:lpstr>CREDIT VS. NONCREDIT</vt:lpstr>
      <vt:lpstr>Effects of Student Centered Funding Formula</vt:lpstr>
      <vt:lpstr>PowerPoint Presentation</vt:lpstr>
      <vt:lpstr>CERRITOS COLLEGE NONCREDIT </vt:lpstr>
      <vt:lpstr>PowerPoint Presentation</vt:lpstr>
      <vt:lpstr>PowerPoint Presentation</vt:lpstr>
      <vt:lpstr>PowerPoint Presentation</vt:lpstr>
      <vt:lpstr>Questions??: gvasquez@Cerritos.edu</vt:lpstr>
      <vt:lpstr>PowerPoint Presentation</vt:lpstr>
      <vt:lpstr>Use Of Data In Developing AIME Courses</vt:lpstr>
      <vt:lpstr>Summary of AIME Course Content</vt:lpstr>
      <vt:lpstr>AIME English Enrollments and Transfer Level Success 2018-19</vt:lpstr>
      <vt:lpstr>AIME Math Enrollments and Transfer Level Success 2018-19</vt:lpstr>
      <vt:lpstr>Numbers are only one piece of the story!</vt:lpstr>
      <vt:lpstr>Student Quotes About AIME</vt:lpstr>
      <vt:lpstr>PowerPoint Presentation</vt:lpstr>
      <vt:lpstr>Over 211 Noncredit Courses in Mathematics and English but only 11 correctly coded With CB26 </vt:lpstr>
      <vt:lpstr>Guided Pathways</vt:lpstr>
      <vt:lpstr>Questions for you</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Pathways Webinar - English and Math Pathways and Noncredit Development   Wednesday, May 6, 2020 - 12:00pm to 1:00pm</dc:title>
  <dc:creator>Janet Fulks</dc:creator>
  <cp:lastModifiedBy>Kiana Traylor</cp:lastModifiedBy>
  <cp:revision>5</cp:revision>
  <dcterms:created xsi:type="dcterms:W3CDTF">2020-05-06T14:16:26Z</dcterms:created>
  <dcterms:modified xsi:type="dcterms:W3CDTF">2020-05-06T20:38:19Z</dcterms:modified>
</cp:coreProperties>
</file>