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3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6" r:id="rId3"/>
    <p:sldId id="290" r:id="rId4"/>
    <p:sldId id="292" r:id="rId5"/>
    <p:sldId id="291" r:id="rId6"/>
    <p:sldId id="293" r:id="rId7"/>
    <p:sldId id="294" r:id="rId8"/>
    <p:sldId id="277" r:id="rId9"/>
    <p:sldId id="298" r:id="rId10"/>
    <p:sldId id="295" r:id="rId11"/>
    <p:sldId id="299" r:id="rId12"/>
    <p:sldId id="300" r:id="rId13"/>
    <p:sldId id="267" r:id="rId14"/>
    <p:sldId id="259" r:id="rId15"/>
    <p:sldId id="302" r:id="rId16"/>
    <p:sldId id="260" r:id="rId17"/>
    <p:sldId id="261" r:id="rId18"/>
    <p:sldId id="262" r:id="rId19"/>
    <p:sldId id="263" r:id="rId20"/>
    <p:sldId id="264" r:id="rId21"/>
    <p:sldId id="303" r:id="rId22"/>
    <p:sldId id="304" r:id="rId23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ne Durand" initials="G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65"/>
    <p:restoredTop sz="94602"/>
  </p:normalViewPr>
  <p:slideViewPr>
    <p:cSldViewPr snapToGrid="0" snapToObjects="1">
      <p:cViewPr varScale="1">
        <p:scale>
          <a:sx n="91" d="100"/>
          <a:sy n="91" d="100"/>
        </p:scale>
        <p:origin x="3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commentAuthors" Target="commentAuthor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39080DC3-B63E-4FF8-8AFC-C5E07E1F8050}" type="datetimeFigureOut">
              <a:rPr lang="en-US" smtClean="0"/>
              <a:t>8/4/17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14CC549A-9022-4DEC-9B4F-36E3D04ED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08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BBAC3172-8A32-D74A-A803-4BF2A1F4B27C}" type="datetimeFigureOut">
              <a:rPr lang="en-US" smtClean="0"/>
              <a:t>8/4/17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68133E19-EFEA-ED48-8F4E-44B7EA88A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5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5371" lvl="1" indent="-278703">
              <a:tabLst>
                <a:tab pos="3854874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D88B5-2746-42F5-83ED-61B5596E45E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230B357-5C1B-4A7A-9790-588F27437829}" type="datetime6">
              <a:rPr lang="en-US" smtClean="0"/>
              <a:t>August 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518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5371" lvl="1" indent="-278703">
              <a:tabLst>
                <a:tab pos="3854874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D88B5-2746-42F5-83ED-61B5596E45E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230B357-5C1B-4A7A-9790-588F27437829}" type="datetime6">
              <a:rPr lang="en-US" smtClean="0"/>
              <a:t>August 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745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33E19-EFEA-ED48-8F4E-44B7EA88A76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09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33E19-EFEA-ED48-8F4E-44B7EA88A76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74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33E19-EFEA-ED48-8F4E-44B7EA88A76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47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D261937-9400-854B-BC3D-B82DAFDA14AA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B3E4F40-DB55-EA45-9D0F-296A7CF90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1937-9400-854B-BC3D-B82DAFDA14AA}" type="datetimeFigureOut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4F40-DB55-EA45-9D0F-296A7CF90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1937-9400-854B-BC3D-B82DAFDA14AA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4F40-DB55-EA45-9D0F-296A7CF90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1937-9400-854B-BC3D-B82DAFDA14AA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4F40-DB55-EA45-9D0F-296A7CF90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1937-9400-854B-BC3D-B82DAFDA14AA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4F40-DB55-EA45-9D0F-296A7CF90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1937-9400-854B-BC3D-B82DAFDA14AA}" type="datetimeFigureOut">
              <a:rPr lang="en-US" smtClean="0"/>
              <a:t>8/4/17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4F40-DB55-EA45-9D0F-296A7CF90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1937-9400-854B-BC3D-B82DAFDA14AA}" type="datetimeFigureOut">
              <a:rPr lang="en-US" smtClean="0"/>
              <a:t>8/4/17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4F40-DB55-EA45-9D0F-296A7CF90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D261937-9400-854B-BC3D-B82DAFDA14AA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4F40-DB55-EA45-9D0F-296A7CF90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D261937-9400-854B-BC3D-B82DAFDA14AA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4F40-DB55-EA45-9D0F-296A7CF90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1937-9400-854B-BC3D-B82DAFDA14AA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4F40-DB55-EA45-9D0F-296A7CF90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1937-9400-854B-BC3D-B82DAFDA14AA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4F40-DB55-EA45-9D0F-296A7CF90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1937-9400-854B-BC3D-B82DAFDA14AA}" type="datetimeFigureOut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4F40-DB55-EA45-9D0F-296A7CF90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1937-9400-854B-BC3D-B82DAFDA14AA}" type="datetimeFigureOut">
              <a:rPr lang="en-US" smtClean="0"/>
              <a:t>8/4/17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4F40-DB55-EA45-9D0F-296A7CF90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1937-9400-854B-BC3D-B82DAFDA14AA}" type="datetimeFigureOut">
              <a:rPr lang="en-US" smtClean="0"/>
              <a:t>8/4/17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4F40-DB55-EA45-9D0F-296A7CF90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1937-9400-854B-BC3D-B82DAFDA14AA}" type="datetimeFigureOut">
              <a:rPr lang="en-US" smtClean="0"/>
              <a:t>8/4/17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4F40-DB55-EA45-9D0F-296A7CF90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1937-9400-854B-BC3D-B82DAFDA14AA}" type="datetimeFigureOut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4F40-DB55-EA45-9D0F-296A7CF90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1937-9400-854B-BC3D-B82DAFDA14AA}" type="datetimeFigureOut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4F40-DB55-EA45-9D0F-296A7CF90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D261937-9400-854B-BC3D-B82DAFDA14AA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B3E4F40-DB55-EA45-9D0F-296A7CF9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0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0" r:id="rId1"/>
    <p:sldLayoutId id="2147484541" r:id="rId2"/>
    <p:sldLayoutId id="2147484542" r:id="rId3"/>
    <p:sldLayoutId id="2147484543" r:id="rId4"/>
    <p:sldLayoutId id="2147484544" r:id="rId5"/>
    <p:sldLayoutId id="2147484545" r:id="rId6"/>
    <p:sldLayoutId id="2147484546" r:id="rId7"/>
    <p:sldLayoutId id="2147484547" r:id="rId8"/>
    <p:sldLayoutId id="2147484548" r:id="rId9"/>
    <p:sldLayoutId id="2147484549" r:id="rId10"/>
    <p:sldLayoutId id="2147484550" r:id="rId11"/>
    <p:sldLayoutId id="2147484551" r:id="rId12"/>
    <p:sldLayoutId id="2147484552" r:id="rId13"/>
    <p:sldLayoutId id="2147484553" r:id="rId14"/>
    <p:sldLayoutId id="2147484554" r:id="rId15"/>
    <p:sldLayoutId id="2147484555" r:id="rId16"/>
    <p:sldLayoutId id="214748455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hellokittylover@gmail.com" TargetMode="External"/><Relationship Id="rId4" Type="http://schemas.openxmlformats.org/officeDocument/2006/relationships/hyperlink" Target="mailto:trojanman@aol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exymama@yahoo.co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hopkind@flc.losrios.edu" TargetMode="External"/><Relationship Id="rId4" Type="http://schemas.openxmlformats.org/officeDocument/2006/relationships/hyperlink" Target="mailto:gdurand@lbcc.edu" TargetMode="External"/><Relationship Id="rId5" Type="http://schemas.openxmlformats.org/officeDocument/2006/relationships/hyperlink" Target="mailto:dmorse@lbcc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0"/>
            <a:ext cx="9232053" cy="2881717"/>
          </a:xfrm>
        </p:spPr>
        <p:txBody>
          <a:bodyPr>
            <a:normAutofit/>
          </a:bodyPr>
          <a:lstStyle/>
          <a:p>
            <a:r>
              <a:rPr lang="en-US" sz="4800" b="1" dirty="0"/>
              <a:t>Applying and Interviewing for FT Positions:  Understanding and Navigating the Process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04267"/>
            <a:ext cx="9144000" cy="1608666"/>
          </a:xfrm>
        </p:spPr>
        <p:txBody>
          <a:bodyPr>
            <a:normAutofit fontScale="40000" lnSpcReduction="20000"/>
          </a:bodyPr>
          <a:lstStyle/>
          <a:p>
            <a:r>
              <a:rPr lang="en-US" sz="4500" dirty="0"/>
              <a:t>Don Hopkins, Folsom Lake College</a:t>
            </a:r>
          </a:p>
          <a:p>
            <a:r>
              <a:rPr lang="en-US" sz="4500" dirty="0"/>
              <a:t>Gene Durand, Associate VP of Human Resources, Long Beach City College</a:t>
            </a:r>
          </a:p>
          <a:p>
            <a:r>
              <a:rPr lang="en-US" sz="4500" dirty="0"/>
              <a:t>David Morse, Long Beach City College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4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Further Advice on Preparing Your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/>
              <a:t>Tip #1 – Insure your email is </a:t>
            </a:r>
            <a:r>
              <a:rPr lang="en-US" sz="3600" dirty="0" smtClean="0"/>
              <a:t>professional</a:t>
            </a:r>
            <a:endParaRPr lang="en-US" dirty="0"/>
          </a:p>
          <a:p>
            <a:pPr marL="688975" lvl="1" indent="-225425"/>
            <a:r>
              <a:rPr lang="en-US" sz="3200" dirty="0" smtClean="0">
                <a:hlinkClick r:id="rId2"/>
              </a:rPr>
              <a:t>sexymama@yahoo.com</a:t>
            </a:r>
            <a:endParaRPr lang="en-US" sz="3200" dirty="0"/>
          </a:p>
          <a:p>
            <a:pPr marL="688975" lvl="1" indent="-225425"/>
            <a:r>
              <a:rPr lang="en-US" sz="3200" dirty="0" smtClean="0">
                <a:hlinkClick r:id="rId3"/>
              </a:rPr>
              <a:t>hellokittylover@gmail.com</a:t>
            </a:r>
            <a:endParaRPr lang="en-US" sz="3200" dirty="0"/>
          </a:p>
          <a:p>
            <a:pPr marL="688975" lvl="1" indent="-225425"/>
            <a:r>
              <a:rPr lang="en-US" sz="3200" dirty="0" smtClean="0">
                <a:hlinkClick r:id="rId4"/>
              </a:rPr>
              <a:t>trojanman@aol.com</a:t>
            </a:r>
            <a:endParaRPr lang="en-US" dirty="0"/>
          </a:p>
          <a:p>
            <a:r>
              <a:rPr lang="en-US" sz="3600" dirty="0"/>
              <a:t>Tip #2 –Professional voice mail </a:t>
            </a:r>
            <a:r>
              <a:rPr lang="en-US" sz="3600" dirty="0" smtClean="0"/>
              <a:t>message</a:t>
            </a:r>
          </a:p>
          <a:p>
            <a:r>
              <a:rPr lang="en-US" sz="3600" dirty="0"/>
              <a:t>Tip #3 – Be Concise &amp; </a:t>
            </a:r>
            <a:r>
              <a:rPr lang="en-US" sz="3600" dirty="0" smtClean="0"/>
              <a:t>Professional</a:t>
            </a:r>
            <a:endParaRPr lang="en-US" dirty="0"/>
          </a:p>
          <a:p>
            <a:pPr marL="688975" lvl="1" indent="-225425"/>
            <a:r>
              <a:rPr lang="en-US" sz="2000" dirty="0" smtClean="0"/>
              <a:t>Distinguish </a:t>
            </a:r>
            <a:r>
              <a:rPr lang="en-US" sz="2000" dirty="0"/>
              <a:t>yourself through your qualifications and professionalism, not by being clever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35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6532"/>
            <a:ext cx="10515600" cy="111760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Further Advice on Preparing Your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55333"/>
            <a:ext cx="10515600" cy="3877734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/>
              <a:t>Tip #4 – </a:t>
            </a:r>
            <a:r>
              <a:rPr lang="en-US" sz="3600" dirty="0" smtClean="0"/>
              <a:t>Preparation</a:t>
            </a:r>
            <a:endParaRPr lang="en-US" dirty="0"/>
          </a:p>
          <a:p>
            <a:pPr lvl="1"/>
            <a:r>
              <a:rPr lang="en-US" sz="2400" dirty="0"/>
              <a:t>Start the application process early</a:t>
            </a:r>
          </a:p>
          <a:p>
            <a:pPr lvl="1"/>
            <a:r>
              <a:rPr lang="en-US" sz="2400" dirty="0"/>
              <a:t>You may require additional time to complete the on-line application</a:t>
            </a:r>
          </a:p>
          <a:p>
            <a:pPr lvl="1"/>
            <a:r>
              <a:rPr lang="en-US" sz="2400" dirty="0"/>
              <a:t>It is best to work on your application over a number of days rather than hours</a:t>
            </a:r>
          </a:p>
          <a:p>
            <a:r>
              <a:rPr lang="en-US" sz="3900" dirty="0" smtClean="0"/>
              <a:t>Tip </a:t>
            </a:r>
            <a:r>
              <a:rPr lang="en-US" sz="3900" dirty="0"/>
              <a:t>#5 – Deadlines &amp; Materials</a:t>
            </a:r>
          </a:p>
          <a:p>
            <a:pPr marL="569913" lvl="1" indent="-225425"/>
            <a:r>
              <a:rPr lang="en-US" sz="2400" dirty="0"/>
              <a:t>Check and double check the deadline for applications</a:t>
            </a:r>
          </a:p>
          <a:p>
            <a:pPr marL="569913" lvl="1" indent="-225425"/>
            <a:r>
              <a:rPr lang="en-US" sz="2400" dirty="0"/>
              <a:t>Deadline will be on the job announcement and </a:t>
            </a:r>
            <a:r>
              <a:rPr lang="en-US" sz="2400" dirty="0" smtClean="0"/>
              <a:t>the college website</a:t>
            </a:r>
            <a:endParaRPr lang="en-US" sz="2400" dirty="0"/>
          </a:p>
          <a:p>
            <a:pPr marL="569913" lvl="1" indent="-225425"/>
            <a:r>
              <a:rPr lang="en-US" sz="2400" dirty="0"/>
              <a:t>Applications must be completed and submitted  on-line by the specified closing date and </a:t>
            </a:r>
            <a:r>
              <a:rPr lang="en-US" sz="2400" dirty="0" smtClean="0"/>
              <a:t>time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Human Resources Review the Pool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438400"/>
            <a:ext cx="10058400" cy="3430693"/>
          </a:xfrm>
        </p:spPr>
        <p:txBody>
          <a:bodyPr>
            <a:normAutofit fontScale="85000" lnSpcReduction="20000"/>
          </a:bodyPr>
          <a:lstStyle/>
          <a:p>
            <a:r>
              <a:rPr lang="en-US" sz="3200" b="1" dirty="0"/>
              <a:t>Applications are reviewed by Human Resources to determine </a:t>
            </a:r>
            <a:r>
              <a:rPr lang="en-US" sz="3200" b="1" dirty="0" smtClean="0"/>
              <a:t>the following:</a:t>
            </a:r>
          </a:p>
          <a:p>
            <a:pPr lvl="1"/>
            <a:r>
              <a:rPr lang="en-US" sz="2800" dirty="0"/>
              <a:t>For each application, that all materials are included and the application is complete</a:t>
            </a:r>
          </a:p>
          <a:p>
            <a:pPr lvl="1"/>
            <a:r>
              <a:rPr lang="en-US" sz="2800" dirty="0"/>
              <a:t>That the pool of applicants is sufficient in terms of both number of applicants and diversity</a:t>
            </a:r>
            <a:r>
              <a:rPr lang="en-US" sz="2800" dirty="0" smtClean="0"/>
              <a:t>.</a:t>
            </a:r>
          </a:p>
          <a:p>
            <a:pPr lvl="1"/>
            <a:endParaRPr lang="en-US" sz="3200" b="1" dirty="0" smtClean="0"/>
          </a:p>
          <a:p>
            <a:r>
              <a:rPr lang="en-US" sz="3200" b="1" dirty="0" smtClean="0"/>
              <a:t>Applications </a:t>
            </a:r>
            <a:r>
              <a:rPr lang="en-US" sz="3200" b="1" dirty="0"/>
              <a:t>are </a:t>
            </a:r>
            <a:r>
              <a:rPr lang="en-US" sz="3200" b="1" dirty="0" smtClean="0"/>
              <a:t>then released </a:t>
            </a:r>
            <a:r>
              <a:rPr lang="en-US" sz="3200" b="1" dirty="0"/>
              <a:t>to the Faculty Hiring </a:t>
            </a:r>
            <a:r>
              <a:rPr lang="en-US" sz="3200" b="1" dirty="0" smtClean="0"/>
              <a:t>Committee</a:t>
            </a: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9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First-Level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5999"/>
            <a:ext cx="10515600" cy="3708401"/>
          </a:xfrm>
        </p:spPr>
        <p:txBody>
          <a:bodyPr>
            <a:noAutofit/>
          </a:bodyPr>
          <a:lstStyle/>
          <a:p>
            <a:r>
              <a:rPr lang="en-US" sz="2000" dirty="0" smtClean="0"/>
              <a:t>Who is likely to be on the interview committee?</a:t>
            </a:r>
          </a:p>
          <a:p>
            <a:pPr marL="845820" lvl="2" indent="-342900">
              <a:spcBef>
                <a:spcPts val="1000"/>
              </a:spcBef>
            </a:pPr>
            <a:r>
              <a:rPr lang="en-US" sz="2000" dirty="0" smtClean="0"/>
              <a:t>Typically the dean </a:t>
            </a:r>
            <a:r>
              <a:rPr lang="en-US" sz="2000" dirty="0"/>
              <a:t>or </a:t>
            </a:r>
            <a:r>
              <a:rPr lang="en-US" sz="2000" dirty="0" smtClean="0"/>
              <a:t>associate dean</a:t>
            </a:r>
            <a:r>
              <a:rPr lang="en-US" sz="2000" dirty="0"/>
              <a:t>, department </a:t>
            </a:r>
            <a:r>
              <a:rPr lang="en-US" sz="2000" dirty="0" smtClean="0"/>
              <a:t>faculty, </a:t>
            </a:r>
            <a:r>
              <a:rPr lang="en-US" sz="2000" dirty="0"/>
              <a:t>possibly a </a:t>
            </a:r>
            <a:r>
              <a:rPr lang="en-US" sz="2000" dirty="0" smtClean="0"/>
              <a:t>student, </a:t>
            </a:r>
            <a:r>
              <a:rPr lang="en-US" sz="2000" dirty="0"/>
              <a:t>and an Equal Employment Opportunity (EEO) </a:t>
            </a:r>
            <a:r>
              <a:rPr lang="en-US" sz="2000" dirty="0" smtClean="0"/>
              <a:t>representative.</a:t>
            </a:r>
          </a:p>
          <a:p>
            <a:r>
              <a:rPr lang="en-US" sz="2000" dirty="0" smtClean="0"/>
              <a:t>How long is the interview likely to be?</a:t>
            </a:r>
          </a:p>
          <a:p>
            <a:r>
              <a:rPr lang="en-US" sz="2000" dirty="0" smtClean="0"/>
              <a:t>How much information will you be provided with in advance?</a:t>
            </a:r>
          </a:p>
          <a:p>
            <a:r>
              <a:rPr lang="en-US" sz="2000" dirty="0"/>
              <a:t>Applicants may be asked to complete a Writing </a:t>
            </a:r>
            <a:r>
              <a:rPr lang="en-US" sz="2000" dirty="0" smtClean="0"/>
              <a:t>Sample.</a:t>
            </a:r>
            <a:endParaRPr lang="en-US" sz="2000" dirty="0"/>
          </a:p>
          <a:p>
            <a:pPr lvl="1"/>
            <a:r>
              <a:rPr lang="en-US" sz="2000" dirty="0"/>
              <a:t>The topic is generally provided upon arrival for the </a:t>
            </a:r>
            <a:r>
              <a:rPr lang="en-US" sz="2000" dirty="0" smtClean="0"/>
              <a:t>interview, </a:t>
            </a:r>
            <a:r>
              <a:rPr lang="en-US" sz="2000" dirty="0"/>
              <a:t>and applicants are monitored and </a:t>
            </a:r>
            <a:r>
              <a:rPr lang="en-US" sz="2000" dirty="0" smtClean="0"/>
              <a:t>timed.</a:t>
            </a:r>
            <a:endParaRPr lang="en-US" sz="2000" dirty="0"/>
          </a:p>
          <a:p>
            <a:r>
              <a:rPr lang="en-US" sz="2000" dirty="0" smtClean="0"/>
              <a:t>Applicants </a:t>
            </a:r>
            <a:r>
              <a:rPr lang="en-US" sz="2000" dirty="0"/>
              <a:t>may also be asked to prepare and present a demonstration to the </a:t>
            </a:r>
            <a:r>
              <a:rPr lang="en-US" sz="2000" dirty="0" smtClean="0"/>
              <a:t>Committee.</a:t>
            </a:r>
            <a:endParaRPr lang="en-US" sz="2000" dirty="0"/>
          </a:p>
          <a:p>
            <a:r>
              <a:rPr lang="en-US" sz="2000" dirty="0" smtClean="0"/>
              <a:t>The interview is likely to be highly scripted, with pre-prepared questions.</a:t>
            </a:r>
          </a:p>
        </p:txBody>
      </p:sp>
    </p:spTree>
    <p:extLst>
      <p:ext uri="{BB962C8B-B14F-4D97-AF65-F5344CB8AC3E}">
        <p14:creationId xmlns:p14="http://schemas.microsoft.com/office/powerpoint/2010/main" val="146649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First-Level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973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How can you prepare?</a:t>
            </a:r>
          </a:p>
          <a:p>
            <a:pPr lvl="1"/>
            <a:r>
              <a:rPr lang="en-US" sz="2400" dirty="0" smtClean="0"/>
              <a:t>Learn as much as you can about the school and district</a:t>
            </a:r>
          </a:p>
          <a:p>
            <a:pPr lvl="1"/>
            <a:r>
              <a:rPr lang="en-US" sz="2400" dirty="0" smtClean="0"/>
              <a:t>Rehearse yourself on common questions</a:t>
            </a:r>
          </a:p>
          <a:p>
            <a:pPr lvl="1"/>
            <a:r>
              <a:rPr lang="en-US" sz="2400" dirty="0" smtClean="0"/>
              <a:t>Have any materials prepared well in advance</a:t>
            </a:r>
          </a:p>
          <a:p>
            <a:pPr lvl="1"/>
            <a:r>
              <a:rPr lang="en-US" sz="2400" dirty="0" smtClean="0"/>
              <a:t>Try to arrive a little early and take a look around campus</a:t>
            </a:r>
          </a:p>
          <a:p>
            <a:pPr lvl="1"/>
            <a:r>
              <a:rPr lang="en-US" sz="2400" dirty="0" smtClean="0"/>
              <a:t>Prepare any questions you might have about the college, department, or process.</a:t>
            </a:r>
          </a:p>
          <a:p>
            <a:pPr lvl="1"/>
            <a:r>
              <a:rPr lang="en-US" sz="2400" dirty="0" smtClean="0"/>
              <a:t>Monitor the time of your answers.  You will be held to the allotted time for the interview, and you do not want to fail to finish the questions.</a:t>
            </a:r>
          </a:p>
        </p:txBody>
      </p:sp>
    </p:spTree>
    <p:extLst>
      <p:ext uri="{BB962C8B-B14F-4D97-AF65-F5344CB8AC3E}">
        <p14:creationId xmlns:p14="http://schemas.microsoft.com/office/powerpoint/2010/main" val="156932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First-Level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38401"/>
            <a:ext cx="8825659" cy="4131732"/>
          </a:xfrm>
        </p:spPr>
        <p:txBody>
          <a:bodyPr>
            <a:noAutofit/>
          </a:bodyPr>
          <a:lstStyle/>
          <a:p>
            <a:r>
              <a:rPr lang="en-US" dirty="0" smtClean="0"/>
              <a:t>The Teaching Demonstration</a:t>
            </a:r>
            <a:endParaRPr lang="en-US" dirty="0"/>
          </a:p>
          <a:p>
            <a:pPr lvl="1"/>
            <a:r>
              <a:rPr lang="en-US" sz="1800" dirty="0"/>
              <a:t>Respect the time allotment</a:t>
            </a:r>
          </a:p>
          <a:p>
            <a:pPr lvl="2">
              <a:buClr>
                <a:srgbClr val="C00000"/>
              </a:buClr>
            </a:pPr>
            <a:r>
              <a:rPr lang="en-US" sz="1800" dirty="0"/>
              <a:t>Plot out a timeline to pace yourself</a:t>
            </a:r>
          </a:p>
          <a:p>
            <a:pPr lvl="2">
              <a:buClr>
                <a:srgbClr val="C00000"/>
              </a:buClr>
            </a:pPr>
            <a:r>
              <a:rPr lang="en-US" sz="1800" dirty="0"/>
              <a:t>Practice with friends who </a:t>
            </a:r>
            <a:r>
              <a:rPr lang="en-US" sz="1800" dirty="0" smtClean="0"/>
              <a:t>do not </a:t>
            </a:r>
            <a:r>
              <a:rPr lang="en-US" sz="1800" dirty="0"/>
              <a:t>know your area</a:t>
            </a:r>
          </a:p>
          <a:p>
            <a:pPr lvl="2">
              <a:buClr>
                <a:srgbClr val="C00000"/>
              </a:buClr>
            </a:pPr>
            <a:r>
              <a:rPr lang="en-US" sz="1800" dirty="0" smtClean="0"/>
              <a:t>Do not </a:t>
            </a:r>
            <a:r>
              <a:rPr lang="en-US" sz="1800" dirty="0"/>
              <a:t>get flustered if part of a demo goes </a:t>
            </a:r>
            <a:r>
              <a:rPr lang="en-US" sz="1800" dirty="0" smtClean="0"/>
              <a:t>wrong. It happens.</a:t>
            </a:r>
            <a:endParaRPr lang="en-US" sz="1800" dirty="0"/>
          </a:p>
          <a:p>
            <a:pPr lvl="1"/>
            <a:r>
              <a:rPr lang="en-US" sz="1800" dirty="0"/>
              <a:t>Demonstration</a:t>
            </a:r>
          </a:p>
          <a:p>
            <a:pPr lvl="2">
              <a:buClr>
                <a:srgbClr val="C00000"/>
              </a:buClr>
            </a:pPr>
            <a:r>
              <a:rPr lang="en-US" sz="1800" dirty="0"/>
              <a:t>Have two back-ups (paper/flash drive)</a:t>
            </a:r>
          </a:p>
          <a:p>
            <a:pPr lvl="2">
              <a:buClr>
                <a:srgbClr val="C00000"/>
              </a:buClr>
            </a:pPr>
            <a:r>
              <a:rPr lang="en-US" sz="1800" dirty="0"/>
              <a:t>Make sure it is easy to use – </a:t>
            </a:r>
            <a:r>
              <a:rPr lang="en-US" sz="1800" dirty="0" smtClean="0"/>
              <a:t>do not </a:t>
            </a:r>
            <a:r>
              <a:rPr lang="en-US" sz="1800" dirty="0"/>
              <a:t>try to navigate difficult items</a:t>
            </a:r>
          </a:p>
          <a:p>
            <a:pPr lvl="2">
              <a:buClr>
                <a:srgbClr val="C00000"/>
              </a:buClr>
            </a:pPr>
            <a:r>
              <a:rPr lang="en-US" sz="1800" dirty="0" smtClean="0"/>
              <a:t>Carefully review information you have been sent as part of the invitation to interview to </a:t>
            </a:r>
            <a:r>
              <a:rPr lang="en-US" sz="1800" dirty="0"/>
              <a:t>determine what kind of equipment and software is available</a:t>
            </a:r>
          </a:p>
        </p:txBody>
      </p:sp>
    </p:spTree>
    <p:extLst>
      <p:ext uri="{BB962C8B-B14F-4D97-AF65-F5344CB8AC3E}">
        <p14:creationId xmlns:p14="http://schemas.microsoft.com/office/powerpoint/2010/main" val="196450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Interview Tips and 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87599"/>
            <a:ext cx="10058400" cy="4047067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Dress appropriately.</a:t>
            </a:r>
          </a:p>
          <a:p>
            <a:r>
              <a:rPr lang="en-US" sz="2400" dirty="0" smtClean="0"/>
              <a:t>Be on time—or a little early.</a:t>
            </a:r>
          </a:p>
          <a:p>
            <a:r>
              <a:rPr lang="en-US" sz="2400" dirty="0" smtClean="0"/>
              <a:t>Things like posture and expression matter.</a:t>
            </a:r>
          </a:p>
          <a:p>
            <a:r>
              <a:rPr lang="en-US" sz="2400" dirty="0" smtClean="0"/>
              <a:t>If you are asked to do a teaching demo and to roleplay, take it seriously.</a:t>
            </a:r>
          </a:p>
          <a:p>
            <a:r>
              <a:rPr lang="en-US" sz="2400" dirty="0" smtClean="0"/>
              <a:t>Keep your answers focused.  Do not spend twenty minutes on one question.</a:t>
            </a:r>
          </a:p>
          <a:p>
            <a:r>
              <a:rPr lang="en-US" sz="2400" dirty="0" smtClean="0"/>
              <a:t>Make sure you answer questions completely.  If the question has two parts, be sure to answer both.</a:t>
            </a:r>
          </a:p>
          <a:p>
            <a:r>
              <a:rPr lang="en-US" sz="2400" dirty="0"/>
              <a:t>Be detailed.  Give real, specific examples from your experience whenever possible.</a:t>
            </a:r>
          </a:p>
          <a:p>
            <a:r>
              <a:rPr lang="en-US" sz="2400" dirty="0"/>
              <a:t>You are likely to be given a chance to ask questions.  Don’t be afraid to do so.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10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Interview </a:t>
            </a:r>
            <a:r>
              <a:rPr lang="en-US" dirty="0" smtClean="0"/>
              <a:t>Tips: Things to Avoid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556933"/>
            <a:ext cx="10058400" cy="3623733"/>
          </a:xfrm>
        </p:spPr>
        <p:txBody>
          <a:bodyPr/>
          <a:lstStyle/>
          <a:p>
            <a:r>
              <a:rPr lang="en-US" sz="2400" dirty="0"/>
              <a:t>Stay non-political.  Avoid sensitive topics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Avoid portraying a sense of entitlement.  No matter how long you have worked part-time, you have not earned the job.</a:t>
            </a:r>
          </a:p>
          <a:p>
            <a:r>
              <a:rPr lang="en-US" sz="2400" dirty="0" smtClean="0"/>
              <a:t>Do not portray yourself as the department savior or imply that you know more than the current department members.</a:t>
            </a:r>
          </a:p>
          <a:p>
            <a:r>
              <a:rPr lang="en-US" sz="2400" dirty="0" smtClean="0"/>
              <a:t>Do not insult or badmouth previous colleagues or supervisors, even if they deserve it.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70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Typical Topics for First-Level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Diversity.</a:t>
            </a:r>
          </a:p>
          <a:p>
            <a:r>
              <a:rPr lang="en-US" sz="2400" dirty="0" smtClean="0"/>
              <a:t>Student discipline.</a:t>
            </a:r>
          </a:p>
          <a:p>
            <a:r>
              <a:rPr lang="en-US" sz="2400" dirty="0" smtClean="0"/>
              <a:t>Grading and student assessment—including SLOs.</a:t>
            </a:r>
          </a:p>
          <a:p>
            <a:r>
              <a:rPr lang="en-US" sz="2400" dirty="0" smtClean="0"/>
              <a:t>Discipline expertise and training, including theoretical training or knowledge.</a:t>
            </a:r>
          </a:p>
          <a:p>
            <a:r>
              <a:rPr lang="en-US" sz="2400" dirty="0" smtClean="0"/>
              <a:t>Contributions you could make to the college. What might you like to work on other than teaching?</a:t>
            </a:r>
          </a:p>
          <a:p>
            <a:r>
              <a:rPr lang="en-US" sz="2400" dirty="0" smtClean="0"/>
              <a:t>Your outside interests </a:t>
            </a:r>
            <a:r>
              <a:rPr lang="mr-IN" sz="2400" dirty="0" smtClean="0"/>
              <a:t>–</a:t>
            </a:r>
            <a:r>
              <a:rPr lang="en-US" sz="2400" dirty="0" smtClean="0"/>
              <a:t>This can be asked in various forms.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31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Second-Level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465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Generally conducted by the president or vice-president, often with others.</a:t>
            </a:r>
          </a:p>
          <a:p>
            <a:r>
              <a:rPr lang="en-US" sz="2400" dirty="0" smtClean="0"/>
              <a:t>Often more open and less scripted.</a:t>
            </a:r>
          </a:p>
          <a:p>
            <a:r>
              <a:rPr lang="en-US" sz="2400" dirty="0" smtClean="0"/>
              <a:t>Harder to prepare for because the question are less predictable.</a:t>
            </a:r>
          </a:p>
          <a:p>
            <a:r>
              <a:rPr lang="en-US" sz="2400" dirty="0" smtClean="0"/>
              <a:t>Be consistent with your first-level interview.</a:t>
            </a:r>
          </a:p>
          <a:p>
            <a:r>
              <a:rPr lang="en-US" sz="2400" dirty="0" smtClean="0"/>
              <a:t>Experience with diversity is likely </a:t>
            </a:r>
            <a:r>
              <a:rPr lang="en-US" sz="2400" dirty="0"/>
              <a:t>t</a:t>
            </a:r>
            <a:r>
              <a:rPr lang="en-US" sz="2400" dirty="0" smtClean="0"/>
              <a:t>o come up again.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Be </a:t>
            </a:r>
            <a:r>
              <a:rPr lang="en-US" sz="2400" dirty="0"/>
              <a:t>prepared to explain why you are interested in the college and what you can </a:t>
            </a:r>
            <a:r>
              <a:rPr lang="en-US" sz="2400" dirty="0" smtClean="0"/>
              <a:t>contribute</a:t>
            </a:r>
          </a:p>
          <a:p>
            <a:r>
              <a:rPr lang="en-US" sz="2400" dirty="0" smtClean="0"/>
              <a:t>Do </a:t>
            </a:r>
            <a:r>
              <a:rPr lang="en-US" sz="2400" dirty="0"/>
              <a:t>not ask any questions that may be politically based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5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Standard Hiring Process: </a:t>
            </a:r>
            <a:br>
              <a:rPr lang="en-US" dirty="0" smtClean="0"/>
            </a:br>
            <a:r>
              <a:rPr lang="en-US" dirty="0" smtClean="0"/>
              <a:t>An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Submit Application Materials</a:t>
            </a:r>
          </a:p>
          <a:p>
            <a:r>
              <a:rPr lang="en-US" sz="2400" dirty="0" smtClean="0"/>
              <a:t>Human Resources reviews the pool</a:t>
            </a:r>
          </a:p>
          <a:p>
            <a:r>
              <a:rPr lang="en-US" sz="2400" dirty="0" smtClean="0"/>
              <a:t>Screening Committee </a:t>
            </a:r>
            <a:r>
              <a:rPr lang="en-US" sz="2400" dirty="0"/>
              <a:t>c</a:t>
            </a:r>
            <a:r>
              <a:rPr lang="en-US" sz="2400" dirty="0" smtClean="0"/>
              <a:t>hooses who to interview at </a:t>
            </a:r>
            <a:r>
              <a:rPr lang="en-US" sz="2400" dirty="0"/>
              <a:t>f</a:t>
            </a:r>
            <a:r>
              <a:rPr lang="en-US" sz="2400" dirty="0" smtClean="0"/>
              <a:t>irst level</a:t>
            </a:r>
          </a:p>
          <a:p>
            <a:r>
              <a:rPr lang="en-US" sz="2400" dirty="0" smtClean="0"/>
              <a:t>First-level interviews conducted</a:t>
            </a:r>
          </a:p>
          <a:p>
            <a:r>
              <a:rPr lang="en-US" sz="2400" dirty="0" smtClean="0"/>
              <a:t>Screening Committee chooses finalists</a:t>
            </a:r>
          </a:p>
          <a:p>
            <a:r>
              <a:rPr lang="en-US" sz="2400" dirty="0" smtClean="0"/>
              <a:t>Second-level interviews for finalists</a:t>
            </a:r>
          </a:p>
          <a:p>
            <a:r>
              <a:rPr lang="en-US" sz="2400" dirty="0" smtClean="0"/>
              <a:t>President or vice-president makes final decision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3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Some Sample Interview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66183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Most </a:t>
            </a:r>
            <a:r>
              <a:rPr lang="en-US" sz="2400" dirty="0" smtClean="0"/>
              <a:t>community college </a:t>
            </a:r>
            <a:r>
              <a:rPr lang="en-US" sz="2400" dirty="0"/>
              <a:t>instructors tout the benefits of a student-centered classroom in which students are attentive and engaged. What specific strategies do you employ to ensure that you grab and maintain your students’ attention? </a:t>
            </a:r>
          </a:p>
          <a:p>
            <a:r>
              <a:rPr lang="en-US" sz="2400" dirty="0" smtClean="0"/>
              <a:t>Describe </a:t>
            </a:r>
            <a:r>
              <a:rPr lang="en-US" sz="2400" dirty="0"/>
              <a:t>one or two examples of unacceptable </a:t>
            </a:r>
            <a:r>
              <a:rPr lang="en-US" sz="2400" dirty="0" smtClean="0"/>
              <a:t>student behavior </a:t>
            </a:r>
            <a:r>
              <a:rPr lang="en-US" sz="2400" dirty="0"/>
              <a:t>that you have needed to address in your classroom teaching experience.  (For example, a student’s constant tardiness or extreme disrespect toward you or other students in the classroom, cheating, or other disruptive behaviors.) What methods did you use to deal with the </a:t>
            </a:r>
            <a:r>
              <a:rPr lang="en-US" sz="2400" dirty="0" smtClean="0"/>
              <a:t>situation or situations?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771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en-US" smtClean="0"/>
              <a:t>Some Sample Interview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881967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Describe your experience in working with diverse student populations and give examples of ways in which you take diversity into consideration in planning and presenting your lessons.</a:t>
            </a:r>
          </a:p>
          <a:p>
            <a:r>
              <a:rPr lang="en-US" sz="2400" dirty="0" smtClean="0"/>
              <a:t>In </a:t>
            </a:r>
            <a:r>
              <a:rPr lang="en-US" sz="2400" dirty="0"/>
              <a:t>your experience, which </a:t>
            </a:r>
            <a:r>
              <a:rPr lang="en-US" sz="2400" dirty="0" smtClean="0"/>
              <a:t>concept in your discipline is </a:t>
            </a:r>
            <a:r>
              <a:rPr lang="en-US" sz="2400" dirty="0"/>
              <a:t>traditionally the most difficult for students, and what teaching strategies do you use to facilitate their understanding of this topic? </a:t>
            </a:r>
            <a:endParaRPr lang="en-US" sz="2400" dirty="0" smtClean="0"/>
          </a:p>
          <a:p>
            <a:r>
              <a:rPr lang="en-US" sz="2400" dirty="0" smtClean="0"/>
              <a:t>Tell </a:t>
            </a:r>
            <a:r>
              <a:rPr lang="en-US" sz="2400" dirty="0"/>
              <a:t>us about two or three recent cultural </a:t>
            </a:r>
            <a:r>
              <a:rPr lang="en-US" sz="2400" dirty="0" smtClean="0"/>
              <a:t>experiences you have had, </a:t>
            </a:r>
            <a:r>
              <a:rPr lang="en-US" sz="2400" dirty="0"/>
              <a:t>from seeing a movie or play, to attending a concert, or simply reading a book.  How do such experiences inform your teaching? </a:t>
            </a:r>
          </a:p>
        </p:txBody>
      </p:sp>
    </p:spTree>
    <p:extLst>
      <p:ext uri="{BB962C8B-B14F-4D97-AF65-F5344CB8AC3E}">
        <p14:creationId xmlns:p14="http://schemas.microsoft.com/office/powerpoint/2010/main" val="101314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Thank You for Coming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64933"/>
            <a:ext cx="10515600" cy="311203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Don Hopkins</a:t>
            </a:r>
            <a:r>
              <a:rPr lang="en-US" sz="2800" dirty="0" smtClean="0"/>
              <a:t>: </a:t>
            </a:r>
            <a:r>
              <a:rPr lang="en-US" sz="2800" dirty="0" smtClean="0">
                <a:hlinkClick r:id="rId3"/>
              </a:rPr>
              <a:t>hopkind@flc.losrios.edu</a:t>
            </a: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Gene </a:t>
            </a:r>
            <a:r>
              <a:rPr lang="en-US" sz="2800" dirty="0"/>
              <a:t>Durand:  </a:t>
            </a:r>
            <a:r>
              <a:rPr lang="en-US" sz="2800" dirty="0" smtClean="0">
                <a:hlinkClick r:id="rId4"/>
              </a:rPr>
              <a:t>gdurand@lbcc.edu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David Morse:  </a:t>
            </a:r>
            <a:r>
              <a:rPr lang="en-US" sz="2800" dirty="0" smtClean="0">
                <a:hlinkClick r:id="rId5"/>
              </a:rPr>
              <a:t>dmorse@lbcc.edu</a:t>
            </a:r>
            <a:endParaRPr lang="en-US" sz="2800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88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are They Looking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506132"/>
            <a:ext cx="10058400" cy="33629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Colleges generally seek candidates who exhibit an understanding and commitment to the community college mission, and who have a passion for and commitment to student success.  </a:t>
            </a:r>
            <a:r>
              <a:rPr lang="en-US" sz="3200" dirty="0" smtClean="0"/>
              <a:t>Strong candidates for instructional </a:t>
            </a:r>
            <a:r>
              <a:rPr lang="en-US" sz="3200" dirty="0"/>
              <a:t>positions </a:t>
            </a:r>
            <a:r>
              <a:rPr lang="en-US" sz="3200" dirty="0" smtClean="0"/>
              <a:t>will demonstrate competence and potential in terms of both teaching and service to the college.</a:t>
            </a:r>
          </a:p>
        </p:txBody>
      </p:sp>
    </p:spTree>
    <p:extLst>
      <p:ext uri="{BB962C8B-B14F-4D97-AF65-F5344CB8AC3E}">
        <p14:creationId xmlns:p14="http://schemas.microsoft.com/office/powerpoint/2010/main" val="133543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77332"/>
            <a:ext cx="10058400" cy="104986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What They are Looking for: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472267"/>
            <a:ext cx="10058400" cy="3911600"/>
          </a:xfrm>
        </p:spPr>
        <p:txBody>
          <a:bodyPr>
            <a:normAutofit fontScale="55000" lnSpcReduction="20000"/>
          </a:bodyPr>
          <a:lstStyle/>
          <a:p>
            <a:pPr lvl="1"/>
            <a:r>
              <a:rPr lang="en-US" sz="3600" dirty="0" smtClean="0"/>
              <a:t>Ability </a:t>
            </a:r>
            <a:r>
              <a:rPr lang="en-US" sz="3600" dirty="0"/>
              <a:t>to create a dynamic learning environment that values </a:t>
            </a:r>
            <a:r>
              <a:rPr lang="en-US" sz="3600" dirty="0" smtClean="0"/>
              <a:t>instructor-student interaction</a:t>
            </a:r>
            <a:endParaRPr lang="en-US" sz="3600" dirty="0"/>
          </a:p>
          <a:p>
            <a:pPr lvl="1"/>
            <a:r>
              <a:rPr lang="en-US" sz="3600" dirty="0"/>
              <a:t>Ability to effectively engage with and facilitate authentic learning for students of diverse backgrounds, cultures, and experiences</a:t>
            </a:r>
          </a:p>
          <a:p>
            <a:pPr lvl="1"/>
            <a:r>
              <a:rPr lang="en-US" sz="3600" dirty="0"/>
              <a:t>Ability to self-reflect and respond to an evidence-based assessment of student </a:t>
            </a:r>
            <a:r>
              <a:rPr lang="en-US" sz="3600" dirty="0" smtClean="0"/>
              <a:t>learning</a:t>
            </a:r>
            <a:endParaRPr lang="en-US" sz="3600" dirty="0"/>
          </a:p>
          <a:p>
            <a:pPr lvl="1"/>
            <a:r>
              <a:rPr lang="en-US" sz="3600" dirty="0"/>
              <a:t>Ability to adapt teaching pedagogy to the knowledge level (developmental through transfer) and personality of each individual and class </a:t>
            </a:r>
            <a:endParaRPr lang="en-US" sz="3600" dirty="0" smtClean="0"/>
          </a:p>
          <a:p>
            <a:pPr lvl="1"/>
            <a:r>
              <a:rPr lang="en-US" sz="3600" dirty="0"/>
              <a:t>Demonstrated experience and commitment to integrating new technologies into the learning process, including but not limited to interactive technologies for on campus and online courses</a:t>
            </a:r>
          </a:p>
          <a:p>
            <a:pPr lvl="1"/>
            <a:r>
              <a:rPr lang="en-US" sz="3600" dirty="0"/>
              <a:t>Ability to communicate effectively orally and in </a:t>
            </a:r>
            <a:r>
              <a:rPr lang="en-US" sz="3600" dirty="0" smtClean="0"/>
              <a:t>writing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63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11199"/>
            <a:ext cx="10058400" cy="89746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What They are Looking for: </a:t>
            </a:r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36800"/>
            <a:ext cx="10058400" cy="3776132"/>
          </a:xfrm>
        </p:spPr>
        <p:txBody>
          <a:bodyPr>
            <a:noAutofit/>
          </a:bodyPr>
          <a:lstStyle/>
          <a:p>
            <a:pPr lvl="1"/>
            <a:r>
              <a:rPr lang="en-US" sz="2000" dirty="0" smtClean="0"/>
              <a:t>Assume </a:t>
            </a:r>
            <a:r>
              <a:rPr lang="en-US" sz="2000" dirty="0"/>
              <a:t>leadership roles both within the department and in the institution as a </a:t>
            </a:r>
            <a:r>
              <a:rPr lang="en-US" sz="2000" dirty="0" smtClean="0"/>
              <a:t>whole</a:t>
            </a:r>
            <a:endParaRPr lang="en-US" sz="2000" dirty="0"/>
          </a:p>
          <a:p>
            <a:pPr lvl="1"/>
            <a:r>
              <a:rPr lang="en-US" sz="2000" dirty="0"/>
              <a:t>Commitment to serving the needs of the student, department, college, and </a:t>
            </a:r>
            <a:r>
              <a:rPr lang="en-US" sz="2000" dirty="0" smtClean="0"/>
              <a:t>community</a:t>
            </a:r>
            <a:endParaRPr lang="en-US" sz="2000" dirty="0"/>
          </a:p>
          <a:p>
            <a:pPr lvl="1"/>
            <a:r>
              <a:rPr lang="en-US" sz="2000" dirty="0"/>
              <a:t>Collaboration across disciplines and utilization of student support </a:t>
            </a:r>
            <a:r>
              <a:rPr lang="en-US" sz="2000" dirty="0" smtClean="0"/>
              <a:t>resources</a:t>
            </a:r>
          </a:p>
          <a:p>
            <a:pPr lvl="1"/>
            <a:r>
              <a:rPr lang="en-US" sz="2000" dirty="0"/>
              <a:t>Participation in department, division, college committees, and participatory governance activities </a:t>
            </a:r>
          </a:p>
          <a:p>
            <a:pPr lvl="1"/>
            <a:r>
              <a:rPr lang="en-US" sz="2000" dirty="0"/>
              <a:t>Participation in curriculum and program </a:t>
            </a:r>
            <a:r>
              <a:rPr lang="en-US" sz="2000" dirty="0" smtClean="0"/>
              <a:t>development</a:t>
            </a:r>
            <a:endParaRPr lang="en-US" sz="2000" dirty="0"/>
          </a:p>
          <a:p>
            <a:pPr lvl="1"/>
            <a:r>
              <a:rPr lang="en-US" sz="2000" dirty="0"/>
              <a:t>Work collegially and collaboratively within the college </a:t>
            </a:r>
            <a:r>
              <a:rPr lang="en-US" sz="2000" dirty="0" smtClean="0"/>
              <a:t>community</a:t>
            </a:r>
            <a:endParaRPr lang="en-US" sz="2000" dirty="0"/>
          </a:p>
          <a:p>
            <a:pPr lvl="1"/>
            <a:r>
              <a:rPr lang="en-US" sz="2000" dirty="0"/>
              <a:t>Participation in ongoing professional development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034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11200"/>
            <a:ext cx="10058400" cy="914400"/>
          </a:xfrm>
        </p:spPr>
        <p:txBody>
          <a:bodyPr/>
          <a:lstStyle/>
          <a:p>
            <a:pPr algn="ctr"/>
            <a:r>
              <a:rPr lang="en-US" dirty="0" smtClean="0"/>
              <a:t>Preparing Your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69067"/>
            <a:ext cx="10058400" cy="4267200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dirty="0"/>
              <a:t>Transcripts</a:t>
            </a:r>
          </a:p>
          <a:p>
            <a:pPr lvl="1"/>
            <a:r>
              <a:rPr lang="en-US" sz="2100" dirty="0"/>
              <a:t>Include both undergraduate and graduate transcripts</a:t>
            </a:r>
          </a:p>
          <a:p>
            <a:pPr lvl="1"/>
            <a:r>
              <a:rPr lang="en-US" sz="2100" dirty="0"/>
              <a:t>The award of all degrees must be verifiable on a legible transcript and must be awarded on or before the closing date of </a:t>
            </a:r>
            <a:r>
              <a:rPr lang="en-US" sz="2100" dirty="0" smtClean="0"/>
              <a:t>recruitment</a:t>
            </a:r>
            <a:endParaRPr lang="en-US" sz="800" dirty="0"/>
          </a:p>
          <a:p>
            <a:r>
              <a:rPr lang="en-US" sz="2400" dirty="0"/>
              <a:t> </a:t>
            </a:r>
            <a:r>
              <a:rPr lang="en-US" sz="2400" b="1" dirty="0"/>
              <a:t>Reference Letters/References</a:t>
            </a:r>
          </a:p>
          <a:p>
            <a:pPr lvl="1"/>
            <a:r>
              <a:rPr lang="en-US" sz="2100" dirty="0"/>
              <a:t>Get permission from reference before using and keep contact information current</a:t>
            </a:r>
          </a:p>
          <a:p>
            <a:pPr lvl="1"/>
            <a:r>
              <a:rPr lang="en-US" sz="2100" dirty="0"/>
              <a:t>Use professional, not personal, </a:t>
            </a:r>
            <a:r>
              <a:rPr lang="en-US" sz="2100" dirty="0" smtClean="0"/>
              <a:t>references. Think about who knows your teaching.</a:t>
            </a:r>
            <a:endParaRPr lang="en-US" sz="2100" dirty="0"/>
          </a:p>
          <a:p>
            <a:pPr lvl="1"/>
            <a:r>
              <a:rPr lang="en-US" sz="2100" dirty="0"/>
              <a:t>If asked, have your letters addressed to Selection </a:t>
            </a:r>
            <a:r>
              <a:rPr lang="en-US" sz="2100" dirty="0" smtClean="0"/>
              <a:t>Committee</a:t>
            </a:r>
            <a:endParaRPr lang="en-US" sz="900" dirty="0"/>
          </a:p>
          <a:p>
            <a:r>
              <a:rPr lang="en-US" sz="2400" b="1" dirty="0"/>
              <a:t>Experience</a:t>
            </a:r>
          </a:p>
          <a:p>
            <a:pPr lvl="1"/>
            <a:r>
              <a:rPr lang="en-US" sz="2100" dirty="0"/>
              <a:t>Include teaching and </a:t>
            </a:r>
            <a:r>
              <a:rPr lang="en-US" sz="2100" dirty="0" smtClean="0"/>
              <a:t>non-teaching</a:t>
            </a:r>
            <a:endParaRPr lang="en-US" sz="400" dirty="0"/>
          </a:p>
          <a:p>
            <a:r>
              <a:rPr lang="en-US" sz="2400" b="1" dirty="0"/>
              <a:t>Additional Documents</a:t>
            </a:r>
          </a:p>
          <a:p>
            <a:pPr lvl="1"/>
            <a:r>
              <a:rPr lang="en-US" sz="2100" dirty="0"/>
              <a:t>Only include required and requested </a:t>
            </a:r>
            <a:r>
              <a:rPr lang="en-US" sz="2100" dirty="0" smtClean="0"/>
              <a:t>documents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04715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Preparing Your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72267"/>
            <a:ext cx="8825659" cy="4030133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dirty="0"/>
              <a:t>Letter of Interest in the position</a:t>
            </a:r>
          </a:p>
          <a:p>
            <a:pPr lvl="1"/>
            <a:r>
              <a:rPr lang="en-US" sz="2400" dirty="0"/>
              <a:t>Demonstrates written communication skills and addresses the qualifications relevant to the </a:t>
            </a:r>
            <a:r>
              <a:rPr lang="en-US" sz="2400" dirty="0" smtClean="0"/>
              <a:t>position.</a:t>
            </a:r>
          </a:p>
          <a:p>
            <a:pPr lvl="1"/>
            <a:r>
              <a:rPr lang="en-US" sz="2400" dirty="0" smtClean="0"/>
              <a:t>Get to the point quickly.  Cuteness and cleverness may hurt more than help.</a:t>
            </a:r>
          </a:p>
          <a:p>
            <a:pPr lvl="1"/>
            <a:r>
              <a:rPr lang="en-US" sz="2400" dirty="0"/>
              <a:t>Be specific toward the job (Duties and Responsibilities, Minimum Qualifications, Desirable Qualifications</a:t>
            </a:r>
            <a:r>
              <a:rPr lang="en-US" sz="2400" dirty="0" smtClean="0"/>
              <a:t>). A </a:t>
            </a:r>
            <a:r>
              <a:rPr lang="en-US" sz="2400" dirty="0"/>
              <a:t>generic cover letter is less impressive than one that is specific to the desired </a:t>
            </a:r>
            <a:r>
              <a:rPr lang="en-US" sz="2400" dirty="0" smtClean="0"/>
              <a:t>qualifications.</a:t>
            </a:r>
            <a:endParaRPr lang="en-US" sz="2400" dirty="0"/>
          </a:p>
          <a:p>
            <a:pPr lvl="1"/>
            <a:r>
              <a:rPr lang="en-US" sz="2400" dirty="0" smtClean="0"/>
              <a:t>Do not overdo it.  Generally two </a:t>
            </a:r>
            <a:r>
              <a:rPr lang="en-US" sz="2400" dirty="0"/>
              <a:t>pages </a:t>
            </a:r>
            <a:r>
              <a:rPr lang="en-US" sz="2400" dirty="0" smtClean="0"/>
              <a:t>at most is sufficient.</a:t>
            </a:r>
            <a:endParaRPr lang="en-US" sz="2400" dirty="0"/>
          </a:p>
          <a:p>
            <a:pPr lvl="1"/>
            <a:r>
              <a:rPr lang="en-US" sz="2400" dirty="0" smtClean="0"/>
              <a:t>Standard font and print size (such as Times New Roman, 12 point), </a:t>
            </a:r>
            <a:r>
              <a:rPr lang="en-US" sz="2400" dirty="0"/>
              <a:t>one inch </a:t>
            </a:r>
            <a:r>
              <a:rPr lang="en-US" sz="2400" dirty="0" smtClean="0"/>
              <a:t>margins.</a:t>
            </a:r>
            <a:endParaRPr lang="en-US" sz="2400" dirty="0"/>
          </a:p>
          <a:p>
            <a:pPr lvl="1"/>
            <a:r>
              <a:rPr lang="en-US" sz="2400" dirty="0" smtClean="0"/>
              <a:t>Proofread carefully and </a:t>
            </a:r>
            <a:r>
              <a:rPr lang="en-US" sz="2400" dirty="0"/>
              <a:t>ask others to review prior to </a:t>
            </a:r>
            <a:r>
              <a:rPr lang="en-US" sz="2400" dirty="0" smtClean="0"/>
              <a:t>submission.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1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795867"/>
            <a:ext cx="10515600" cy="812800"/>
          </a:xfrm>
        </p:spPr>
        <p:txBody>
          <a:bodyPr/>
          <a:lstStyle/>
          <a:p>
            <a:pPr algn="ctr"/>
            <a:r>
              <a:rPr lang="en-US"/>
              <a:t>Preparing Your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2933" y="1998133"/>
            <a:ext cx="10320867" cy="4698504"/>
          </a:xfrm>
        </p:spPr>
        <p:txBody>
          <a:bodyPr>
            <a:normAutofit/>
          </a:bodyPr>
          <a:lstStyle/>
          <a:p>
            <a:endParaRPr lang="en-US" sz="600" dirty="0">
              <a:latin typeface="+mj-lt"/>
            </a:endParaRPr>
          </a:p>
          <a:p>
            <a:r>
              <a:rPr lang="en-US" b="1" dirty="0"/>
              <a:t>The Curriculum Vitae</a:t>
            </a:r>
          </a:p>
          <a:p>
            <a:pPr lvl="1"/>
            <a:r>
              <a:rPr lang="en-US" sz="1800" dirty="0" smtClean="0">
                <a:latin typeface="+mj-lt"/>
              </a:rPr>
              <a:t>A </a:t>
            </a:r>
            <a:r>
              <a:rPr lang="en-US" sz="1800" dirty="0">
                <a:latin typeface="+mj-lt"/>
              </a:rPr>
              <a:t>curriculum vitae (CV) is the traditional standard for presenting your qualifications for academic </a:t>
            </a:r>
            <a:r>
              <a:rPr lang="en-US" sz="1800" dirty="0" smtClean="0">
                <a:latin typeface="+mj-lt"/>
              </a:rPr>
              <a:t>employment</a:t>
            </a:r>
          </a:p>
          <a:p>
            <a:pPr lvl="1"/>
            <a:r>
              <a:rPr lang="en-US" sz="1800" dirty="0" smtClean="0">
                <a:latin typeface="+mj-lt"/>
              </a:rPr>
              <a:t>A </a:t>
            </a:r>
            <a:r>
              <a:rPr lang="en-US" sz="1800" dirty="0">
                <a:latin typeface="+mj-lt"/>
              </a:rPr>
              <a:t>CV is similar to a resume, in that </a:t>
            </a:r>
            <a:r>
              <a:rPr lang="en-US" sz="1800" dirty="0" smtClean="0">
                <a:latin typeface="+mj-lt"/>
              </a:rPr>
              <a:t>it is a </a:t>
            </a:r>
            <a:r>
              <a:rPr lang="en-US" sz="1800" dirty="0">
                <a:latin typeface="+mj-lt"/>
              </a:rPr>
              <a:t>summary of one's qualifications </a:t>
            </a:r>
            <a:r>
              <a:rPr lang="en-US" sz="1800" dirty="0" smtClean="0">
                <a:latin typeface="+mj-lt"/>
              </a:rPr>
              <a:t>however,</a:t>
            </a:r>
          </a:p>
          <a:p>
            <a:pPr lvl="2"/>
            <a:r>
              <a:rPr lang="en-US" sz="1800" dirty="0" smtClean="0"/>
              <a:t>It </a:t>
            </a:r>
            <a:r>
              <a:rPr lang="en-US" sz="1800" dirty="0"/>
              <a:t>typically includes more information than a resume and needs to be organized by headings and be </a:t>
            </a:r>
            <a:r>
              <a:rPr lang="en-US" sz="1800" dirty="0" smtClean="0"/>
              <a:t>concise</a:t>
            </a:r>
          </a:p>
          <a:p>
            <a:pPr lvl="2"/>
            <a:r>
              <a:rPr lang="en-US" sz="1800" dirty="0" smtClean="0"/>
              <a:t>A </a:t>
            </a:r>
            <a:r>
              <a:rPr lang="en-US" sz="1800" dirty="0"/>
              <a:t>CV is typically at least two </a:t>
            </a:r>
            <a:r>
              <a:rPr lang="en-US" sz="1800" dirty="0" smtClean="0"/>
              <a:t>pages </a:t>
            </a:r>
            <a:r>
              <a:rPr lang="en-US" sz="1800" dirty="0"/>
              <a:t>but can be ten or </a:t>
            </a:r>
            <a:r>
              <a:rPr lang="en-US" sz="1800" dirty="0" smtClean="0"/>
              <a:t>more</a:t>
            </a:r>
          </a:p>
          <a:p>
            <a:pPr lvl="1"/>
            <a:r>
              <a:rPr lang="en-US" sz="1800" dirty="0" smtClean="0">
                <a:latin typeface="+mj-lt"/>
              </a:rPr>
              <a:t>A </a:t>
            </a:r>
            <a:r>
              <a:rPr lang="en-US" sz="1800" dirty="0">
                <a:latin typeface="+mj-lt"/>
              </a:rPr>
              <a:t>curriculum vitae should </a:t>
            </a:r>
            <a:r>
              <a:rPr lang="en-US" sz="1800" dirty="0" smtClean="0">
                <a:latin typeface="+mj-lt"/>
              </a:rPr>
              <a:t>not </a:t>
            </a:r>
            <a:r>
              <a:rPr lang="en-US" sz="1800" dirty="0">
                <a:latin typeface="+mj-lt"/>
              </a:rPr>
              <a:t>be a biography with personal </a:t>
            </a:r>
            <a:r>
              <a:rPr lang="en-US" sz="1800" dirty="0" smtClean="0">
                <a:latin typeface="+mj-lt"/>
              </a:rPr>
              <a:t>details</a:t>
            </a:r>
            <a:endParaRPr lang="en-US" sz="180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50C8-1C0D-425C-9EBF-22C158AACF83}" type="datetime6">
              <a:rPr lang="en-US" smtClean="0"/>
              <a:t>August 17</a:t>
            </a:fld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DA571-894F-4AC0-8432-FE911D3FD05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95019" y="5234021"/>
            <a:ext cx="6096000" cy="1310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759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812799"/>
            <a:ext cx="10515600" cy="846668"/>
          </a:xfrm>
        </p:spPr>
        <p:txBody>
          <a:bodyPr/>
          <a:lstStyle/>
          <a:p>
            <a:pPr algn="ctr"/>
            <a:r>
              <a:rPr lang="en-US" dirty="0"/>
              <a:t>Preparing Your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2933" y="2176537"/>
            <a:ext cx="10320867" cy="4054930"/>
          </a:xfrm>
        </p:spPr>
        <p:txBody>
          <a:bodyPr>
            <a:normAutofit fontScale="77500" lnSpcReduction="20000"/>
          </a:bodyPr>
          <a:lstStyle/>
          <a:p>
            <a:endParaRPr lang="en-US" sz="600" dirty="0">
              <a:latin typeface="+mj-lt"/>
            </a:endParaRPr>
          </a:p>
          <a:p>
            <a:r>
              <a:rPr lang="en-US" sz="2800" b="1" dirty="0" smtClean="0"/>
              <a:t>Other tips on the Cover Letter and CV</a:t>
            </a:r>
          </a:p>
          <a:p>
            <a:pPr lvl="1"/>
            <a:r>
              <a:rPr lang="en-US" sz="2800" dirty="0" smtClean="0"/>
              <a:t>Emphasize </a:t>
            </a:r>
            <a:r>
              <a:rPr lang="en-US" sz="2800" dirty="0"/>
              <a:t>what is important for this </a:t>
            </a:r>
            <a:r>
              <a:rPr lang="en-US" sz="2800" dirty="0" smtClean="0"/>
              <a:t>position.  Refer </a:t>
            </a:r>
            <a:r>
              <a:rPr lang="en-US" sz="2800" dirty="0"/>
              <a:t>to the desired qualifications</a:t>
            </a:r>
          </a:p>
          <a:p>
            <a:pPr lvl="1"/>
            <a:r>
              <a:rPr lang="en-US" sz="2800" dirty="0"/>
              <a:t>Use action verbs</a:t>
            </a:r>
          </a:p>
          <a:p>
            <a:pPr lvl="1"/>
            <a:r>
              <a:rPr lang="en-US" sz="2800" dirty="0"/>
              <a:t>Keep verb tense consistent</a:t>
            </a:r>
          </a:p>
          <a:p>
            <a:pPr lvl="1"/>
            <a:r>
              <a:rPr lang="en-US" sz="2800" dirty="0"/>
              <a:t>Do not include phrase “References Upon Request”</a:t>
            </a:r>
          </a:p>
          <a:p>
            <a:pPr lvl="1"/>
            <a:r>
              <a:rPr lang="en-US" sz="2800" dirty="0"/>
              <a:t>Do not include salary requirements</a:t>
            </a:r>
          </a:p>
          <a:p>
            <a:pPr lvl="1"/>
            <a:r>
              <a:rPr lang="en-US" sz="2800" dirty="0"/>
              <a:t>Do not include personal information</a:t>
            </a:r>
          </a:p>
          <a:p>
            <a:pPr lvl="1"/>
            <a:r>
              <a:rPr lang="en-US" sz="2800" dirty="0"/>
              <a:t>Do not misrepresent </a:t>
            </a:r>
            <a:r>
              <a:rPr lang="en-US" sz="2800" dirty="0" smtClean="0"/>
              <a:t>yourself</a:t>
            </a:r>
          </a:p>
          <a:p>
            <a:pPr lvl="1"/>
            <a:r>
              <a:rPr lang="en-US" sz="2800" dirty="0" smtClean="0"/>
              <a:t>Be </a:t>
            </a:r>
            <a:r>
              <a:rPr lang="en-US" sz="2800" dirty="0"/>
              <a:t>sure to include your email address</a:t>
            </a:r>
          </a:p>
          <a:p>
            <a:endParaRPr lang="en-U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50C8-1C0D-425C-9EBF-22C158AACF83}" type="datetime6">
              <a:rPr lang="en-US" smtClean="0"/>
              <a:t>August 17</a:t>
            </a:fld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DA571-894F-4AC0-8432-FE911D3FD05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87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1667</TotalTime>
  <Words>1617</Words>
  <Application>Microsoft Macintosh PowerPoint</Application>
  <PresentationFormat>Widescreen</PresentationFormat>
  <Paragraphs>170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Century Gothic</vt:lpstr>
      <vt:lpstr>Mangal</vt:lpstr>
      <vt:lpstr>Wingdings 3</vt:lpstr>
      <vt:lpstr>Ion Boardroom</vt:lpstr>
      <vt:lpstr>Applying and Interviewing for FT Positions:  Understanding and Navigating the Process</vt:lpstr>
      <vt:lpstr>The Standard Hiring Process:  An Overview</vt:lpstr>
      <vt:lpstr>What are They Looking for?</vt:lpstr>
      <vt:lpstr>What They are Looking for: Teaching</vt:lpstr>
      <vt:lpstr>What They are Looking for: Service</vt:lpstr>
      <vt:lpstr>Preparing Your Application</vt:lpstr>
      <vt:lpstr>Preparing Your Application</vt:lpstr>
      <vt:lpstr>Preparing Your Application</vt:lpstr>
      <vt:lpstr>Preparing Your Application</vt:lpstr>
      <vt:lpstr>Further Advice on Preparing Your Application</vt:lpstr>
      <vt:lpstr>Further Advice on Preparing Your Application</vt:lpstr>
      <vt:lpstr>Human Resources Review the Pool</vt:lpstr>
      <vt:lpstr>The First-Level Interview</vt:lpstr>
      <vt:lpstr>The First-Level Interview</vt:lpstr>
      <vt:lpstr>The First-Level Interview</vt:lpstr>
      <vt:lpstr>Interview Tips and Guidance</vt:lpstr>
      <vt:lpstr>Interview Tips: Things to Avoid</vt:lpstr>
      <vt:lpstr>Typical Topics for First-Level Questions</vt:lpstr>
      <vt:lpstr>Second-Level Interviews</vt:lpstr>
      <vt:lpstr>Some Sample Interview Questions</vt:lpstr>
      <vt:lpstr>Some Sample Interview Questions</vt:lpstr>
      <vt:lpstr>Thank You for Coming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Morse</dc:creator>
  <cp:lastModifiedBy>Don Hopkins</cp:lastModifiedBy>
  <cp:revision>33</cp:revision>
  <cp:lastPrinted>2017-07-19T17:41:40Z</cp:lastPrinted>
  <dcterms:created xsi:type="dcterms:W3CDTF">2017-07-12T20:32:50Z</dcterms:created>
  <dcterms:modified xsi:type="dcterms:W3CDTF">2017-08-04T15:17:37Z</dcterms:modified>
</cp:coreProperties>
</file>