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slides/slide16.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autoCompressPictures="0">
  <p:sldMasterIdLst>
    <p:sldMasterId id="2147483836" r:id="rId1"/>
  </p:sldMasterIdLst>
  <p:notesMasterIdLst>
    <p:notesMasterId r:id="rId18"/>
  </p:notesMasterIdLst>
  <p:handoutMasterIdLst>
    <p:handoutMasterId r:id="rId19"/>
  </p:handoutMasterIdLst>
  <p:sldIdLst>
    <p:sldId id="256" r:id="rId2"/>
    <p:sldId id="285" r:id="rId3"/>
    <p:sldId id="291" r:id="rId4"/>
    <p:sldId id="275" r:id="rId5"/>
    <p:sldId id="308" r:id="rId6"/>
    <p:sldId id="309" r:id="rId7"/>
    <p:sldId id="312" r:id="rId8"/>
    <p:sldId id="300" r:id="rId9"/>
    <p:sldId id="301" r:id="rId10"/>
    <p:sldId id="302" r:id="rId11"/>
    <p:sldId id="304" r:id="rId12"/>
    <p:sldId id="305" r:id="rId13"/>
    <p:sldId id="310" r:id="rId14"/>
    <p:sldId id="307" r:id="rId15"/>
    <p:sldId id="311" r:id="rId16"/>
    <p:sldId id="295" r:id="rId1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15:guide id="1" orient="horz" pos="223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a:srgbClr val="FF0000"/>
        </p14:laserClr>
      </p:ext>
      <p:ext uri="{2FDB2607-1784-4EEB-B798-7EB5836EED8A}">
        <p14:showMediaCtrls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
      </p:ext>
    </p:extLst>
  </p:showPr>
  <p:clrMru>
    <a:srgbClr val="F8C9BA"/>
    <a:srgbClr val="921F07"/>
    <a:srgbClr val="DED4CD"/>
    <a:srgbClr val="FFFFFF"/>
    <a:srgbClr val="973836"/>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FD5EFAAD-0ECE-453E-9831-46B23BE46B34}">
      <p15:chartTrackingRefBased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0219" autoAdjust="0"/>
  </p:normalViewPr>
  <p:slideViewPr>
    <p:cSldViewPr snapToGrid="0" snapToObjects="1">
      <p:cViewPr varScale="1">
        <p:scale>
          <a:sx n="81" d="100"/>
          <a:sy n="81" d="100"/>
        </p:scale>
        <p:origin x="-1136" y="-112"/>
      </p:cViewPr>
      <p:guideLst>
        <p:guide orient="horz" pos="223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DC3907A-E1A7-4322-B389-CE56DBD39B07}" type="datetimeFigureOut">
              <a:rPr lang="en-US" smtClean="0"/>
              <a:pPr/>
              <a:t>2/7/17</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324C4F5-D828-43F8-AEAC-9276E33BA565}" type="slidenum">
              <a:rPr lang="en-US" smtClean="0"/>
              <a:pPr/>
              <a:t>‹#›</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233127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F3B0316-59E7-D244-921B-7199A826B804}" type="datetimeFigureOut">
              <a:rPr lang="en-US" smtClean="0"/>
              <a:pPr/>
              <a:t>2/7/17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6818D2D-FE52-7145-BE44-B64C705E1D2D}" type="slidenum">
              <a:rPr lang="en-US" smtClean="0"/>
              <a:pPr/>
              <a:t>‹#›</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2558479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6818D2D-FE52-7145-BE44-B64C705E1D2D}" type="slidenum">
              <a:rPr lang="en-US" smtClean="0"/>
              <a:pPr/>
              <a:t>1</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5590574"/>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818D2D-FE52-7145-BE44-B64C705E1D2D}" type="slidenum">
              <a:rPr lang="en-US" smtClean="0"/>
              <a:pPr/>
              <a:t>2</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76364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dirty="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353E293A-E378-4625-9589-E7E11EB684DA}" type="datetime1">
              <a:rPr lang="en-US" smtClean="0"/>
              <a:pPr/>
              <a:t>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F744F6-F401-6B43-ACC6-77F0063B3F5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D7E43F-0365-4878-8932-FBE597EE8FA0}" type="datetime1">
              <a:rPr lang="en-US" smtClean="0"/>
              <a:pPr/>
              <a:t>2/7/17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F744F6-F401-6B43-ACC6-77F0063B3F53}" type="slidenum">
              <a:rPr lang="en-US" smtClean="0"/>
              <a:pPr/>
              <a:t>‹#›</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453219C-EC2E-4982-B13B-8AA4CFD924DC}" type="datetime1">
              <a:rPr lang="en-US" smtClean="0"/>
              <a:pPr/>
              <a:t>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F744F6-F401-6B43-ACC6-77F0063B3F53}"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771B2CE0-FBD9-4903-BC94-7AE27B38FBA8}" type="datetime1">
              <a:rPr lang="en-US" smtClean="0"/>
              <a:pPr/>
              <a:t>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F744F6-F401-6B43-ACC6-77F0063B3F5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2F1898B-66E9-4344-A0BE-C71AE4BA4EB8}" type="datetime1">
              <a:rPr lang="en-US" smtClean="0"/>
              <a:pPr/>
              <a:t>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F744F6-F401-6B43-ACC6-77F0063B3F5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4FA6C54E-179C-4C81-B922-816E0A50FFEB}" type="datetime1">
              <a:rPr lang="en-US" smtClean="0"/>
              <a:pPr/>
              <a:t>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F744F6-F401-6B43-ACC6-77F0063B3F53}" type="slidenum">
              <a:rPr lang="en-US" smtClean="0"/>
              <a:pPr/>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9F3DAA-664B-4B75-A5F0-2A137024DC72}" type="datetime1">
              <a:rPr lang="en-US" smtClean="0"/>
              <a:pPr/>
              <a:t>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F744F6-F401-6B43-ACC6-77F0063B3F5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5A29FDC4-1969-401D-9ABD-F440BFAFC050}" type="datetime1">
              <a:rPr lang="en-US" smtClean="0"/>
              <a:pPr/>
              <a:t>2/7/17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F744F6-F401-6B43-ACC6-77F0063B3F5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EF7ED04F-8558-432B-8DCF-7C40B2F8A967}" type="datetime1">
              <a:rPr lang="en-US" smtClean="0"/>
              <a:pPr/>
              <a:t>2/7/17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AF744F6-F401-6B43-ACC6-77F0063B3F5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9CDF708-67B7-4850-A111-64352911475E}" type="datetime1">
              <a:rPr lang="en-US" smtClean="0"/>
              <a:pPr/>
              <a:t>2/7/17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AF744F6-F401-6B43-ACC6-77F0063B3F5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918AD9-8123-4C74-8962-6717B9B285EC}" type="datetime1">
              <a:rPr lang="en-US" smtClean="0"/>
              <a:pPr/>
              <a:t>2/7/17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AF744F6-F401-6B43-ACC6-77F0063B3F5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93F8A4-7A40-4BA8-AE54-6631EE19CCD4}" type="datetime1">
              <a:rPr lang="en-US" smtClean="0"/>
              <a:pPr/>
              <a:t>2/7/17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F744F6-F401-6B43-ACC6-77F0063B3F5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4FA6C54E-179C-4C81-B922-816E0A50FFEB}" type="datetime1">
              <a:rPr lang="en-US" smtClean="0"/>
              <a:pPr/>
              <a:t>2/7/17</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5AF744F6-F401-6B43-ACC6-77F0063B3F5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 id="2147483848" r:id="rId12"/>
  </p:sldLayoutIdLst>
  <p:hf hdr="0" ftr="0" dt="0"/>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dmorse@lbcc.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96557"/>
            <a:ext cx="7772400" cy="2463203"/>
          </a:xfrm>
        </p:spPr>
        <p:txBody>
          <a:bodyPr>
            <a:noAutofit/>
          </a:bodyPr>
          <a:lstStyle/>
          <a:p>
            <a:r>
              <a:rPr lang="en-US" sz="4400" dirty="0" smtClean="0"/>
              <a:t>Infusing Cultural Competency into the Hiring Process </a:t>
            </a:r>
            <a:endParaRPr lang="en-US" sz="4400" dirty="0"/>
          </a:p>
        </p:txBody>
      </p:sp>
      <p:sp>
        <p:nvSpPr>
          <p:cNvPr id="3" name="Subtitle 2"/>
          <p:cNvSpPr>
            <a:spLocks noGrp="1"/>
          </p:cNvSpPr>
          <p:nvPr>
            <p:ph type="subTitle" idx="1"/>
          </p:nvPr>
        </p:nvSpPr>
        <p:spPr>
          <a:xfrm>
            <a:off x="1371599" y="3540125"/>
            <a:ext cx="6400800" cy="828212"/>
          </a:xfrm>
        </p:spPr>
        <p:txBody>
          <a:bodyPr>
            <a:normAutofit/>
          </a:bodyPr>
          <a:lstStyle/>
          <a:p>
            <a:pPr>
              <a:defRPr/>
            </a:pPr>
            <a:r>
              <a:rPr lang="en-US" altLang="en-US" sz="3600" b="1" dirty="0" smtClean="0">
                <a:solidFill>
                  <a:srgbClr val="C00000"/>
                </a:solidFill>
                <a:latin typeface="Times New Roman" pitchFamily="18" charset="0"/>
              </a:rPr>
              <a:t>February 10 and 11, 2017</a:t>
            </a:r>
          </a:p>
          <a:p>
            <a:endParaRPr lang="en-US" dirty="0"/>
          </a:p>
        </p:txBody>
      </p:sp>
      <p:sp>
        <p:nvSpPr>
          <p:cNvPr id="4" name="TextBox 3"/>
          <p:cNvSpPr txBox="1"/>
          <p:nvPr/>
        </p:nvSpPr>
        <p:spPr>
          <a:xfrm>
            <a:off x="685800" y="4368337"/>
            <a:ext cx="7772399" cy="1754327"/>
          </a:xfrm>
          <a:prstGeom prst="rect">
            <a:avLst/>
          </a:prstGeom>
          <a:noFill/>
        </p:spPr>
        <p:txBody>
          <a:bodyPr wrap="square" rtlCol="0">
            <a:spAutoFit/>
          </a:bodyPr>
          <a:lstStyle/>
          <a:p>
            <a:pPr algn="ctr"/>
            <a:r>
              <a:rPr lang="en-US" sz="2400" b="1" dirty="0" smtClean="0">
                <a:latin typeface="Times New Roman" panose="02020603050405020304" pitchFamily="18" charset="0"/>
                <a:cs typeface="Times New Roman" panose="02020603050405020304" pitchFamily="18" charset="0"/>
              </a:rPr>
              <a:t>David Morse</a:t>
            </a:r>
          </a:p>
          <a:p>
            <a:pPr algn="ctr"/>
            <a:r>
              <a:rPr lang="en-US" sz="2400" dirty="0" smtClean="0">
                <a:latin typeface="Times New Roman" panose="02020603050405020304" pitchFamily="18" charset="0"/>
                <a:cs typeface="Times New Roman" panose="02020603050405020304" pitchFamily="18" charset="0"/>
              </a:rPr>
              <a:t>Past President, ASCCC</a:t>
            </a:r>
          </a:p>
          <a:p>
            <a:pPr algn="ctr"/>
            <a:endParaRPr lang="en-US" sz="1200" dirty="0" smtClean="0">
              <a:latin typeface="Times New Roman" panose="02020603050405020304" pitchFamily="18" charset="0"/>
              <a:cs typeface="Times New Roman" panose="02020603050405020304" pitchFamily="18" charset="0"/>
            </a:endParaRPr>
          </a:p>
          <a:p>
            <a:pPr algn="ctr"/>
            <a:r>
              <a:rPr lang="en-US" sz="2400" b="1" dirty="0" smtClean="0">
                <a:latin typeface="Times New Roman" panose="02020603050405020304" pitchFamily="18" charset="0"/>
                <a:cs typeface="Times New Roman" panose="02020603050405020304" pitchFamily="18" charset="0"/>
              </a:rPr>
              <a:t>Adrienne Foster</a:t>
            </a:r>
          </a:p>
          <a:p>
            <a:pPr algn="ctr"/>
            <a:r>
              <a:rPr lang="en-US" sz="2400" dirty="0" smtClean="0">
                <a:latin typeface="Times New Roman" panose="02020603050405020304" pitchFamily="18" charset="0"/>
                <a:cs typeface="Times New Roman" panose="02020603050405020304" pitchFamily="18" charset="0"/>
              </a:rPr>
              <a:t>Area C Representative, ASCCC</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87587076"/>
      </p:ext>
    </p:extLst>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77044" y="635045"/>
            <a:ext cx="7886700" cy="885213"/>
          </a:xfrm>
        </p:spPr>
        <p:txBody>
          <a:bodyPr/>
          <a:lstStyle/>
          <a:p>
            <a:r>
              <a:rPr lang="en-US" dirty="0" smtClean="0"/>
              <a:t>The Hiring Process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28650" y="1828159"/>
            <a:ext cx="7583488" cy="4636649"/>
          </a:xfrm>
        </p:spPr>
        <p:txBody>
          <a:bodyPr/>
          <a:lstStyle/>
          <a:p>
            <a:pPr marL="0" indent="0">
              <a:buNone/>
            </a:pPr>
            <a:endParaRPr lang="en-US" sz="2900" dirty="0" smtClean="0"/>
          </a:p>
          <a:p>
            <a:pPr lvl="1">
              <a:buFont typeface="Wingdings" panose="05000000000000000000" pitchFamily="2" charset="2"/>
              <a:buChar char="§"/>
            </a:pPr>
            <a:r>
              <a:rPr lang="en-US" sz="2900" dirty="0" smtClean="0">
                <a:latin typeface="Times New Roman" panose="02020603050405020304" pitchFamily="18" charset="0"/>
                <a:cs typeface="Times New Roman" panose="02020603050405020304" pitchFamily="18" charset="0"/>
              </a:rPr>
              <a:t>What are the interview questions</a:t>
            </a:r>
            <a:r>
              <a:rPr lang="en-US" sz="2900" dirty="0">
                <a:latin typeface="Times New Roman" panose="02020603050405020304" pitchFamily="18" charset="0"/>
                <a:cs typeface="Times New Roman" panose="02020603050405020304" pitchFamily="18" charset="0"/>
              </a:rPr>
              <a:t>? </a:t>
            </a:r>
            <a:endParaRPr lang="en-US" sz="2900" dirty="0" smtClean="0">
              <a:latin typeface="Times New Roman" panose="02020603050405020304" pitchFamily="18" charset="0"/>
              <a:cs typeface="Times New Roman" panose="02020603050405020304" pitchFamily="18" charset="0"/>
            </a:endParaRPr>
          </a:p>
          <a:p>
            <a:pPr lvl="1">
              <a:buFont typeface="Wingdings" panose="05000000000000000000" pitchFamily="2" charset="2"/>
              <a:buChar char="§"/>
            </a:pPr>
            <a:r>
              <a:rPr lang="en-US" sz="2900" dirty="0" smtClean="0">
                <a:latin typeface="Times New Roman" panose="02020603050405020304" pitchFamily="18" charset="0"/>
                <a:cs typeface="Times New Roman" panose="02020603050405020304" pitchFamily="18" charset="0"/>
              </a:rPr>
              <a:t>“</a:t>
            </a:r>
            <a:r>
              <a:rPr lang="en-US" sz="2900" dirty="0">
                <a:latin typeface="Times New Roman" panose="02020603050405020304" pitchFamily="18" charset="0"/>
                <a:cs typeface="Times New Roman" panose="02020603050405020304" pitchFamily="18" charset="0"/>
              </a:rPr>
              <a:t>Staying on script”</a:t>
            </a:r>
            <a:r>
              <a:rPr lang="en-US" sz="2900" dirty="0" smtClean="0">
                <a:latin typeface="Times New Roman" panose="02020603050405020304" pitchFamily="18" charset="0"/>
                <a:cs typeface="Times New Roman" panose="02020603050405020304" pitchFamily="18" charset="0"/>
              </a:rPr>
              <a:t>?</a:t>
            </a:r>
          </a:p>
          <a:p>
            <a:pPr lvl="1">
              <a:buFont typeface="Wingdings" panose="05000000000000000000" pitchFamily="2" charset="2"/>
              <a:buChar char="§"/>
            </a:pPr>
            <a:r>
              <a:rPr lang="en-US" sz="2900" dirty="0" smtClean="0">
                <a:latin typeface="Times New Roman" panose="02020603050405020304" pitchFamily="18" charset="0"/>
                <a:cs typeface="Times New Roman" panose="02020603050405020304" pitchFamily="18" charset="0"/>
              </a:rPr>
              <a:t>How can you make “the diversity question” meaningful? Should you have “the diversity question?”</a:t>
            </a:r>
          </a:p>
          <a:p>
            <a:pPr lvl="1">
              <a:buFont typeface="Wingdings" panose="05000000000000000000" pitchFamily="2" charset="2"/>
              <a:buChar char="§"/>
            </a:pPr>
            <a:r>
              <a:rPr lang="en-US" sz="2900" dirty="0" smtClean="0">
                <a:latin typeface="Times New Roman" panose="02020603050405020304" pitchFamily="18" charset="0"/>
                <a:cs typeface="Times New Roman" panose="02020603050405020304" pitchFamily="18" charset="0"/>
              </a:rPr>
              <a:t>Can you have multiple questions that address diversity?  Can you reshape existing questions</a:t>
            </a:r>
            <a:r>
              <a:rPr lang="en-US" sz="2900" dirty="0">
                <a:latin typeface="Times New Roman" panose="02020603050405020304" pitchFamily="18" charset="0"/>
                <a:cs typeface="Times New Roman" panose="02020603050405020304" pitchFamily="18" charset="0"/>
              </a:rPr>
              <a:t>?</a:t>
            </a:r>
            <a:endParaRPr lang="en-US" dirty="0"/>
          </a:p>
        </p:txBody>
      </p:sp>
      <p:sp>
        <p:nvSpPr>
          <p:cNvPr id="5" name="Slide Number Placeholder 4"/>
          <p:cNvSpPr>
            <a:spLocks noGrp="1"/>
          </p:cNvSpPr>
          <p:nvPr>
            <p:ph type="sldNum" sz="quarter" idx="12"/>
          </p:nvPr>
        </p:nvSpPr>
        <p:spPr/>
        <p:txBody>
          <a:bodyPr/>
          <a:lstStyle/>
          <a:p>
            <a:fld id="{5AF744F6-F401-6B43-ACC6-77F0063B3F53}" type="slidenum">
              <a:rPr lang="en-US" smtClean="0"/>
              <a:pPr/>
              <a:t>10</a:t>
            </a:fld>
            <a:endParaRPr lang="en-US"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77044" y="654289"/>
            <a:ext cx="7886700" cy="865969"/>
          </a:xfrm>
        </p:spPr>
        <p:txBody>
          <a:bodyPr>
            <a:normAutofit/>
          </a:bodyPr>
          <a:lstStyle/>
          <a:p>
            <a:pPr algn="ctr"/>
            <a:r>
              <a:rPr lang="en-US" b="1" dirty="0" smtClean="0">
                <a:latin typeface="Times New Roman" panose="02020603050405020304" pitchFamily="18" charset="0"/>
                <a:cs typeface="Times New Roman" panose="02020603050405020304" pitchFamily="18" charset="0"/>
              </a:rPr>
              <a:t>Some Sample Questions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28650" y="1751183"/>
            <a:ext cx="7583488" cy="4713625"/>
          </a:xfrm>
        </p:spPr>
        <p:txBody>
          <a:bodyPr>
            <a:normAutofit fontScale="92500" lnSpcReduction="20000"/>
          </a:bodyPr>
          <a:lstStyle/>
          <a:p>
            <a:r>
              <a:rPr lang="en-US" dirty="0">
                <a:solidFill>
                  <a:schemeClr val="accent5"/>
                </a:solidFill>
                <a:latin typeface="Times New Roman" panose="02020603050405020304" pitchFamily="18" charset="0"/>
                <a:cs typeface="Times New Roman" panose="02020603050405020304" pitchFamily="18" charset="0"/>
              </a:rPr>
              <a:t>Original:</a:t>
            </a:r>
            <a:r>
              <a:rPr lang="en-US" dirty="0">
                <a:latin typeface="Times New Roman" panose="02020603050405020304" pitchFamily="18" charset="0"/>
                <a:cs typeface="Times New Roman" panose="02020603050405020304" pitchFamily="18" charset="0"/>
              </a:rPr>
              <a:t>  </a:t>
            </a:r>
            <a:r>
              <a:rPr lang="en-US" dirty="0">
                <a:solidFill>
                  <a:schemeClr val="accent5"/>
                </a:solidFill>
                <a:latin typeface="Times New Roman" panose="02020603050405020304" pitchFamily="18" charset="0"/>
                <a:cs typeface="Times New Roman" panose="02020603050405020304" pitchFamily="18" charset="0"/>
              </a:rPr>
              <a:t>How would you deal with a disruptive student in your class</a:t>
            </a:r>
            <a:r>
              <a:rPr lang="en-US" dirty="0" smtClean="0">
                <a:solidFill>
                  <a:schemeClr val="accent5"/>
                </a:solidFill>
                <a:latin typeface="Times New Roman" panose="02020603050405020304" pitchFamily="18" charset="0"/>
                <a:cs typeface="Times New Roman" panose="02020603050405020304" pitchFamily="18" charset="0"/>
              </a:rPr>
              <a:t>?</a:t>
            </a:r>
            <a:endParaRPr lang="en-US" dirty="0">
              <a:solidFill>
                <a:schemeClr val="accent5"/>
              </a:solidFill>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Change to: How have you or would you address disruptive behavior by a student in your class, and would your approach differ depending on an individual student’s background or situation?</a:t>
            </a:r>
          </a:p>
          <a:p>
            <a:r>
              <a:rPr lang="en-US" dirty="0">
                <a:solidFill>
                  <a:schemeClr val="accent5"/>
                </a:solidFill>
                <a:latin typeface="Times New Roman" panose="02020603050405020304" pitchFamily="18" charset="0"/>
                <a:cs typeface="Times New Roman" panose="02020603050405020304" pitchFamily="18" charset="0"/>
              </a:rPr>
              <a:t>Original:  How do you structure a class lesson plan for a 90-minute Communication Studies class?</a:t>
            </a:r>
          </a:p>
          <a:p>
            <a:r>
              <a:rPr lang="en-US" dirty="0">
                <a:latin typeface="Times New Roman" panose="02020603050405020304" pitchFamily="18" charset="0"/>
                <a:cs typeface="Times New Roman" panose="02020603050405020304" pitchFamily="18" charset="0"/>
              </a:rPr>
              <a:t>Change to: How do you or would you structure a 90-minute lesson plan for an extremely diverse Communication Studies class including students from different backgrounds in terms of culture, religion, socio-economical situation, and sexual orientation? </a:t>
            </a:r>
          </a:p>
          <a:p>
            <a:pPr lvl="1"/>
            <a:endParaRPr lang="en-US" dirty="0"/>
          </a:p>
        </p:txBody>
      </p:sp>
      <p:sp>
        <p:nvSpPr>
          <p:cNvPr id="5" name="Slide Number Placeholder 4"/>
          <p:cNvSpPr>
            <a:spLocks noGrp="1"/>
          </p:cNvSpPr>
          <p:nvPr>
            <p:ph type="sldNum" sz="quarter" idx="12"/>
          </p:nvPr>
        </p:nvSpPr>
        <p:spPr/>
        <p:txBody>
          <a:bodyPr/>
          <a:lstStyle/>
          <a:p>
            <a:fld id="{5AF744F6-F401-6B43-ACC6-77F0063B3F53}" type="slidenum">
              <a:rPr lang="en-US" smtClean="0"/>
              <a:pPr/>
              <a:t>11</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99702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77044" y="673533"/>
            <a:ext cx="7886700" cy="865970"/>
          </a:xfrm>
        </p:spPr>
        <p:txBody>
          <a:bodyPr/>
          <a:lstStyle/>
          <a:p>
            <a:pPr algn="ctr"/>
            <a:r>
              <a:rPr lang="en-US" b="1" dirty="0" smtClean="0">
                <a:latin typeface="Times New Roman" panose="02020603050405020304" pitchFamily="18" charset="0"/>
                <a:cs typeface="Times New Roman" panose="02020603050405020304" pitchFamily="18" charset="0"/>
              </a:rPr>
              <a:t>A Sample Teaching Demo</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28650" y="1885890"/>
            <a:ext cx="7583488" cy="4578918"/>
          </a:xfrm>
        </p:spPr>
        <p:txBody>
          <a:bodyPr>
            <a:normAutofit/>
          </a:bodyPr>
          <a:lstStyle/>
          <a:p>
            <a:r>
              <a:rPr lang="en-US" dirty="0">
                <a:solidFill>
                  <a:schemeClr val="accent5"/>
                </a:solidFill>
                <a:latin typeface="Times New Roman" panose="02020603050405020304" pitchFamily="18" charset="0"/>
                <a:cs typeface="Times New Roman" panose="02020603050405020304" pitchFamily="18" charset="0"/>
              </a:rPr>
              <a:t>Original: Demonstrate a lesson related to organization and coherence in a persuasive essay assignment.  </a:t>
            </a:r>
            <a:r>
              <a:rPr lang="en-US" dirty="0">
                <a:latin typeface="Times New Roman" panose="02020603050405020304" pitchFamily="18" charset="0"/>
                <a:cs typeface="Times New Roman" panose="02020603050405020304" pitchFamily="18" charset="0"/>
              </a:rPr>
              <a:t>Assume the audience is either transfer-level composition or one level below.</a:t>
            </a:r>
          </a:p>
          <a:p>
            <a:r>
              <a:rPr lang="en-US" dirty="0">
                <a:latin typeface="Times New Roman" panose="02020603050405020304" pitchFamily="18" charset="0"/>
                <a:cs typeface="Times New Roman" panose="02020603050405020304" pitchFamily="18" charset="0"/>
              </a:rPr>
              <a:t>Change to:  Demonstrate a lesson related to organization and coherence in a persuasive essay assignment.  Assume the audience is either transfer-level composition or one level below and includes students from a variety of backgrounds and situations regarding culture, ethnicity, family economic stability, and sexual orientation. </a:t>
            </a:r>
          </a:p>
          <a:p>
            <a:pPr marL="0" indent="0">
              <a:buNone/>
            </a:pPr>
            <a:endParaRPr lang="en-US" sz="2900" dirty="0" smtClean="0"/>
          </a:p>
          <a:p>
            <a:pPr marL="457200" lvl="1" indent="0">
              <a:buNone/>
            </a:pPr>
            <a:endParaRPr lang="en-US" dirty="0"/>
          </a:p>
        </p:txBody>
      </p:sp>
      <p:sp>
        <p:nvSpPr>
          <p:cNvPr id="5" name="Slide Number Placeholder 4"/>
          <p:cNvSpPr>
            <a:spLocks noGrp="1"/>
          </p:cNvSpPr>
          <p:nvPr>
            <p:ph type="sldNum" sz="quarter" idx="12"/>
          </p:nvPr>
        </p:nvSpPr>
        <p:spPr/>
        <p:txBody>
          <a:bodyPr/>
          <a:lstStyle/>
          <a:p>
            <a:fld id="{5AF744F6-F401-6B43-ACC6-77F0063B3F53}" type="slidenum">
              <a:rPr lang="en-US" smtClean="0"/>
              <a:pPr/>
              <a:t>12</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89193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46388"/>
            <a:ext cx="8042276" cy="1098144"/>
          </a:xfrm>
        </p:spPr>
        <p:txBody>
          <a:bodyPr/>
          <a:lstStyle/>
          <a:p>
            <a:r>
              <a:rPr lang="en-US" sz="3500" dirty="0" smtClean="0"/>
              <a:t>The Role of the HR Department</a:t>
            </a:r>
            <a:endParaRPr lang="en-US" sz="3500" dirty="0"/>
          </a:p>
        </p:txBody>
      </p:sp>
      <p:sp>
        <p:nvSpPr>
          <p:cNvPr id="3" name="Content Placeholder 2"/>
          <p:cNvSpPr>
            <a:spLocks noGrp="1"/>
          </p:cNvSpPr>
          <p:nvPr>
            <p:ph idx="1"/>
          </p:nvPr>
        </p:nvSpPr>
        <p:spPr/>
        <p:txBody>
          <a:bodyPr>
            <a:normAutofit fontScale="92500"/>
          </a:bodyPr>
          <a:lstStyle/>
          <a:p>
            <a:r>
              <a:rPr lang="en-US" dirty="0" smtClean="0"/>
              <a:t>Is your human resources leadership focused more on compliance or on supporting progress and creativity?</a:t>
            </a:r>
          </a:p>
          <a:p>
            <a:r>
              <a:rPr lang="en-US" dirty="0" smtClean="0"/>
              <a:t>Will your HR area allow you to be more creative with the process?  </a:t>
            </a:r>
          </a:p>
          <a:p>
            <a:pPr lvl="1"/>
            <a:r>
              <a:rPr lang="en-US" dirty="0" smtClean="0"/>
              <a:t>Regardless of past experience, do not assume a no answer.  Your academic senate, your HR department, and your office of instruction need to work together.</a:t>
            </a:r>
          </a:p>
          <a:p>
            <a:r>
              <a:rPr lang="en-US" dirty="0" smtClean="0"/>
              <a:t>The institution must be committed or process will be difficult.</a:t>
            </a:r>
          </a:p>
          <a:p>
            <a:r>
              <a:rPr lang="en-US" dirty="0" smtClean="0"/>
              <a:t>Does your EEO Plan address the issue of diversity?</a:t>
            </a:r>
            <a:endParaRPr lang="en-US" dirty="0"/>
          </a:p>
        </p:txBody>
      </p:sp>
      <p:sp>
        <p:nvSpPr>
          <p:cNvPr id="4" name="Slide Number Placeholder 3"/>
          <p:cNvSpPr>
            <a:spLocks noGrp="1"/>
          </p:cNvSpPr>
          <p:nvPr>
            <p:ph type="sldNum" sz="quarter" idx="12"/>
          </p:nvPr>
        </p:nvSpPr>
        <p:spPr/>
        <p:txBody>
          <a:bodyPr/>
          <a:lstStyle/>
          <a:p>
            <a:fld id="{5AF744F6-F401-6B43-ACC6-77F0063B3F53}"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77044" y="577313"/>
            <a:ext cx="7886700" cy="827483"/>
          </a:xfrm>
        </p:spPr>
        <p:txBody>
          <a:bodyPr/>
          <a:lstStyle/>
          <a:p>
            <a:pPr algn="ctr"/>
            <a:r>
              <a:rPr lang="en-US" dirty="0" smtClean="0">
                <a:latin typeface="Times New Roman" panose="02020603050405020304" pitchFamily="18" charset="0"/>
                <a:cs typeface="Times New Roman" panose="02020603050405020304" pitchFamily="18" charset="0"/>
              </a:rPr>
              <a:t>Post-Hiring</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28650" y="1674209"/>
            <a:ext cx="7583488" cy="4790600"/>
          </a:xfrm>
        </p:spPr>
        <p:txBody>
          <a:bodyPr/>
          <a:lstStyle/>
          <a:p>
            <a:pPr marL="0" indent="0">
              <a:buNone/>
            </a:pPr>
            <a:endParaRPr lang="en-US" sz="2900" dirty="0" smtClean="0"/>
          </a:p>
          <a:p>
            <a:pPr lvl="1">
              <a:buFont typeface="Wingdings" panose="05000000000000000000" pitchFamily="2" charset="2"/>
              <a:buChar char="§"/>
            </a:pPr>
            <a:r>
              <a:rPr lang="en-US" sz="2900" dirty="0" smtClean="0">
                <a:latin typeface="Times New Roman" panose="02020603050405020304" pitchFamily="18" charset="0"/>
                <a:cs typeface="Times New Roman" panose="02020603050405020304" pitchFamily="18" charset="0"/>
              </a:rPr>
              <a:t>Once </a:t>
            </a:r>
            <a:r>
              <a:rPr lang="en-US" sz="2900" dirty="0">
                <a:latin typeface="Times New Roman" panose="02020603050405020304" pitchFamily="18" charset="0"/>
                <a:cs typeface="Times New Roman" panose="02020603050405020304" pitchFamily="18" charset="0"/>
              </a:rPr>
              <a:t>we get them, how do we</a:t>
            </a:r>
            <a:r>
              <a:rPr lang="en-US" sz="2900" dirty="0" smtClean="0">
                <a:latin typeface="Times New Roman" panose="02020603050405020304" pitchFamily="18" charset="0"/>
                <a:cs typeface="Times New Roman" panose="02020603050405020304" pitchFamily="18" charset="0"/>
              </a:rPr>
              <a:t> make them feel included and appreciated?</a:t>
            </a:r>
          </a:p>
          <a:p>
            <a:pPr lvl="1">
              <a:buFont typeface="Wingdings" panose="05000000000000000000" pitchFamily="2" charset="2"/>
              <a:buChar char="§"/>
            </a:pPr>
            <a:r>
              <a:rPr lang="en-US" sz="2900" dirty="0" smtClean="0">
                <a:latin typeface="Times New Roman" panose="02020603050405020304" pitchFamily="18" charset="0"/>
                <a:cs typeface="Times New Roman" panose="02020603050405020304" pitchFamily="18" charset="0"/>
              </a:rPr>
              <a:t>How can you establish a college or district culture that values and promotes diversity and nurtures new hires?</a:t>
            </a:r>
          </a:p>
          <a:p>
            <a:pPr lvl="1">
              <a:buFont typeface="Wingdings" panose="05000000000000000000" pitchFamily="2" charset="2"/>
              <a:buChar char="§"/>
            </a:pPr>
            <a:r>
              <a:rPr lang="en-US" sz="2900" dirty="0" smtClean="0">
                <a:latin typeface="Times New Roman" panose="02020603050405020304" pitchFamily="18" charset="0"/>
                <a:cs typeface="Times New Roman" panose="02020603050405020304" pitchFamily="18" charset="0"/>
              </a:rPr>
              <a:t>How </a:t>
            </a:r>
            <a:r>
              <a:rPr lang="en-US" sz="2900" dirty="0">
                <a:latin typeface="Times New Roman" panose="02020603050405020304" pitchFamily="18" charset="0"/>
                <a:cs typeface="Times New Roman" panose="02020603050405020304" pitchFamily="18" charset="0"/>
              </a:rPr>
              <a:t>can new faculty help create</a:t>
            </a:r>
            <a:r>
              <a:rPr lang="en-US" sz="2900" dirty="0" smtClean="0">
                <a:latin typeface="Times New Roman" panose="02020603050405020304" pitchFamily="18" charset="0"/>
                <a:cs typeface="Times New Roman" panose="02020603050405020304" pitchFamily="18" charset="0"/>
              </a:rPr>
              <a:t> such a culture?</a:t>
            </a:r>
          </a:p>
          <a:p>
            <a:pPr marL="349250" lvl="1" indent="0">
              <a:buNone/>
            </a:pPr>
            <a:endParaRPr lang="en-US" sz="2900" dirty="0" smtClean="0">
              <a:latin typeface="Times New Roman" panose="02020603050405020304" pitchFamily="18" charset="0"/>
              <a:cs typeface="Times New Roman" panose="02020603050405020304" pitchFamily="18" charset="0"/>
            </a:endParaRPr>
          </a:p>
          <a:p>
            <a:pPr lvl="1">
              <a:buFont typeface="Wingdings" panose="05000000000000000000" pitchFamily="2" charset="2"/>
              <a:buChar char="§"/>
            </a:pPr>
            <a:endParaRPr lang="en-US" sz="2900" dirty="0" smtClean="0">
              <a:latin typeface="Times New Roman" panose="02020603050405020304" pitchFamily="18" charset="0"/>
              <a:cs typeface="Times New Roman" panose="02020603050405020304" pitchFamily="18" charset="0"/>
            </a:endParaRPr>
          </a:p>
          <a:p>
            <a:pPr lvl="1"/>
            <a:endParaRPr lang="en-US" dirty="0" smtClean="0"/>
          </a:p>
          <a:p>
            <a:pPr lvl="1"/>
            <a:endParaRPr lang="en-US" dirty="0"/>
          </a:p>
        </p:txBody>
      </p:sp>
      <p:sp>
        <p:nvSpPr>
          <p:cNvPr id="5" name="Slide Number Placeholder 4"/>
          <p:cNvSpPr>
            <a:spLocks noGrp="1"/>
          </p:cNvSpPr>
          <p:nvPr>
            <p:ph type="sldNum" sz="quarter" idx="12"/>
          </p:nvPr>
        </p:nvSpPr>
        <p:spPr/>
        <p:txBody>
          <a:bodyPr/>
          <a:lstStyle/>
          <a:p>
            <a:fld id="{5AF744F6-F401-6B43-ACC6-77F0063B3F53}" type="slidenum">
              <a:rPr lang="en-US" smtClean="0"/>
              <a:pPr/>
              <a:t>14</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50306178"/>
      </p:ext>
    </p:extLst>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Post-Hiring</a:t>
            </a:r>
            <a:endParaRPr lang="en-US" dirty="0"/>
          </a:p>
        </p:txBody>
      </p:sp>
      <p:sp>
        <p:nvSpPr>
          <p:cNvPr id="3" name="Content Placeholder 2"/>
          <p:cNvSpPr>
            <a:spLocks noGrp="1"/>
          </p:cNvSpPr>
          <p:nvPr>
            <p:ph idx="1"/>
          </p:nvPr>
        </p:nvSpPr>
        <p:spPr>
          <a:xfrm>
            <a:off x="549275" y="1905133"/>
            <a:ext cx="8042276" cy="4038467"/>
          </a:xfrm>
        </p:spPr>
        <p:txBody>
          <a:bodyPr/>
          <a:lstStyle/>
          <a:p>
            <a:r>
              <a:rPr lang="en-US" dirty="0" smtClean="0"/>
              <a:t>What professional development activities does your college offer to promote cultural competence?</a:t>
            </a:r>
          </a:p>
          <a:p>
            <a:r>
              <a:rPr lang="en-US" dirty="0" smtClean="0"/>
              <a:t>Is cultural competence an aspect of your evaluations?</a:t>
            </a:r>
          </a:p>
          <a:p>
            <a:r>
              <a:rPr lang="en-US" dirty="0" smtClean="0"/>
              <a:t>Are professional development and evaluations linked, especially regarding cultural competence?</a:t>
            </a:r>
          </a:p>
          <a:p>
            <a:r>
              <a:rPr lang="en-US" dirty="0" smtClean="0"/>
              <a:t>Do you have a mentoring program for tenure-track faculty, and is cultural competence an aspect of it?</a:t>
            </a:r>
            <a:endParaRPr lang="en-US" dirty="0"/>
          </a:p>
        </p:txBody>
      </p:sp>
      <p:sp>
        <p:nvSpPr>
          <p:cNvPr id="4" name="Slide Number Placeholder 3"/>
          <p:cNvSpPr>
            <a:spLocks noGrp="1"/>
          </p:cNvSpPr>
          <p:nvPr>
            <p:ph type="sldNum" sz="quarter" idx="12"/>
          </p:nvPr>
        </p:nvSpPr>
        <p:spPr/>
        <p:txBody>
          <a:bodyPr/>
          <a:lstStyle/>
          <a:p>
            <a:fld id="{5AF744F6-F401-6B43-ACC6-77F0063B3F53}"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85214"/>
            <a:ext cx="7886700" cy="1077651"/>
          </a:xfrm>
        </p:spPr>
        <p:txBody>
          <a:bodyPr>
            <a:normAutofit/>
          </a:bodyPr>
          <a:lstStyle/>
          <a:p>
            <a:pPr algn="ctr"/>
            <a:r>
              <a:rPr lang="en-US" sz="4800" b="1" dirty="0" smtClean="0">
                <a:latin typeface="Times New Roman" panose="02020603050405020304" pitchFamily="18" charset="0"/>
                <a:cs typeface="Times New Roman" panose="02020603050405020304" pitchFamily="18" charset="0"/>
              </a:rPr>
              <a:t>Questions and Comments</a:t>
            </a:r>
            <a:endParaRPr lang="en-US" sz="4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05936" y="2290009"/>
            <a:ext cx="7583488" cy="3525575"/>
          </a:xfrm>
        </p:spPr>
        <p:txBody>
          <a:bodyPr>
            <a:normAutofit/>
          </a:bodyPr>
          <a:lstStyle/>
          <a:p>
            <a:pPr algn="ctr">
              <a:spcBef>
                <a:spcPts val="0"/>
              </a:spcBef>
              <a:buNone/>
            </a:pPr>
            <a:r>
              <a:rPr lang="en-US" sz="4400" b="1" dirty="0" smtClean="0">
                <a:solidFill>
                  <a:srgbClr val="000000"/>
                </a:solidFill>
                <a:effectLst/>
                <a:latin typeface="Times New Roman" panose="02020603050405020304" pitchFamily="18" charset="0"/>
                <a:cs typeface="Times New Roman" panose="02020603050405020304" pitchFamily="18" charset="0"/>
              </a:rPr>
              <a:t>David Morse:</a:t>
            </a:r>
            <a:endParaRPr lang="en-US" sz="4400" b="1" dirty="0" smtClean="0">
              <a:solidFill>
                <a:srgbClr val="000000"/>
              </a:solidFill>
              <a:latin typeface="Times New Roman" panose="02020603050405020304" pitchFamily="18" charset="0"/>
              <a:cs typeface="Times New Roman" panose="02020603050405020304" pitchFamily="18" charset="0"/>
            </a:endParaRPr>
          </a:p>
          <a:p>
            <a:pPr algn="ctr">
              <a:spcBef>
                <a:spcPts val="0"/>
              </a:spcBef>
              <a:buNone/>
            </a:pPr>
            <a:r>
              <a:rPr lang="en-US" sz="4400" dirty="0" smtClean="0">
                <a:solidFill>
                  <a:srgbClr val="000000"/>
                </a:solidFill>
                <a:effectLst/>
                <a:latin typeface="Times New Roman" panose="02020603050405020304" pitchFamily="18" charset="0"/>
                <a:cs typeface="Times New Roman" panose="02020603050405020304" pitchFamily="18" charset="0"/>
                <a:hlinkClick r:id="rId2"/>
              </a:rPr>
              <a:t>dmorse@lbcc.edu</a:t>
            </a:r>
            <a:endParaRPr lang="en-US" sz="4400" dirty="0" smtClean="0">
              <a:solidFill>
                <a:srgbClr val="000000"/>
              </a:solidFill>
              <a:effectLst/>
              <a:latin typeface="Times New Roman" panose="02020603050405020304" pitchFamily="18" charset="0"/>
              <a:cs typeface="Times New Roman" panose="02020603050405020304" pitchFamily="18" charset="0"/>
            </a:endParaRPr>
          </a:p>
          <a:p>
            <a:pPr algn="ctr">
              <a:spcBef>
                <a:spcPts val="0"/>
              </a:spcBef>
              <a:buNone/>
            </a:pPr>
            <a:endParaRPr lang="en-US" sz="4400" dirty="0" smtClean="0">
              <a:solidFill>
                <a:srgbClr val="000000"/>
              </a:solidFill>
              <a:latin typeface="Times New Roman" panose="02020603050405020304" pitchFamily="18" charset="0"/>
              <a:cs typeface="Times New Roman" panose="02020603050405020304" pitchFamily="18" charset="0"/>
            </a:endParaRPr>
          </a:p>
          <a:p>
            <a:pPr algn="ctr">
              <a:spcBef>
                <a:spcPts val="0"/>
              </a:spcBef>
              <a:buNone/>
            </a:pPr>
            <a:r>
              <a:rPr lang="en-US" sz="4400" dirty="0" smtClean="0">
                <a:solidFill>
                  <a:srgbClr val="000000"/>
                </a:solidFill>
                <a:effectLst/>
                <a:latin typeface="Times New Roman" panose="02020603050405020304" pitchFamily="18" charset="0"/>
                <a:cs typeface="Times New Roman" panose="02020603050405020304" pitchFamily="18" charset="0"/>
              </a:rPr>
              <a:t>Adrienne Foster:</a:t>
            </a:r>
          </a:p>
          <a:p>
            <a:pPr algn="ctr">
              <a:spcBef>
                <a:spcPts val="0"/>
              </a:spcBef>
              <a:buNone/>
            </a:pPr>
            <a:r>
              <a:rPr lang="en-US" sz="4400" dirty="0" smtClean="0">
                <a:solidFill>
                  <a:srgbClr val="000000"/>
                </a:solidFill>
                <a:latin typeface="Times New Roman" panose="02020603050405020304" pitchFamily="18" charset="0"/>
                <a:cs typeface="Times New Roman" panose="02020603050405020304" pitchFamily="18" charset="0"/>
                <a:hlinkClick r:id="rId2"/>
              </a:rPr>
              <a:t>Fosteraa@wlac.edu</a:t>
            </a:r>
          </a:p>
          <a:p>
            <a:pPr algn="ctr">
              <a:spcBef>
                <a:spcPts val="0"/>
              </a:spcBef>
              <a:buNone/>
            </a:pPr>
            <a:endParaRPr lang="en-US" sz="2000" dirty="0" smtClean="0">
              <a:solidFill>
                <a:schemeClr val="tx1"/>
              </a:solidFill>
              <a:effectLst/>
              <a:latin typeface="Times New Roman" panose="02020603050405020304" pitchFamily="18" charset="0"/>
              <a:cs typeface="Times New Roman" panose="02020603050405020304" pitchFamily="18" charset="0"/>
              <a:hlinkClick r:id="rId2"/>
            </a:endParaRPr>
          </a:p>
        </p:txBody>
      </p:sp>
      <p:sp>
        <p:nvSpPr>
          <p:cNvPr id="5" name="Slide Number Placeholder 4"/>
          <p:cNvSpPr>
            <a:spLocks noGrp="1"/>
          </p:cNvSpPr>
          <p:nvPr>
            <p:ph type="sldNum" sz="quarter" idx="12"/>
          </p:nvPr>
        </p:nvSpPr>
        <p:spPr/>
        <p:txBody>
          <a:bodyPr/>
          <a:lstStyle/>
          <a:p>
            <a:fld id="{5AF744F6-F401-6B43-ACC6-77F0063B3F53}" type="slidenum">
              <a:rPr lang="en-US" smtClean="0"/>
              <a:pPr/>
              <a:t>16</a:t>
            </a:fld>
            <a:endParaRPr lang="en-US"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slow" p14:dur="800">
        <p:circle/>
      </p:transition>
    </mc:Choice>
    <mc:Fallback>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93519" y="538826"/>
            <a:ext cx="7886700" cy="923701"/>
          </a:xfrm>
        </p:spPr>
        <p:txBody>
          <a:bodyPr>
            <a:normAutofit/>
          </a:bodyPr>
          <a:lstStyle/>
          <a:p>
            <a:pPr algn="ctr"/>
            <a:r>
              <a:rPr lang="en-US" sz="4800" b="1" dirty="0" smtClean="0">
                <a:latin typeface="Times New Roman" panose="02020603050405020304" pitchFamily="18" charset="0"/>
                <a:cs typeface="Times New Roman" panose="02020603050405020304" pitchFamily="18" charset="0"/>
              </a:rPr>
              <a:t>Overview</a:t>
            </a:r>
            <a:endParaRPr lang="en-US" sz="4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30402" y="1712696"/>
            <a:ext cx="7886700" cy="3866323"/>
          </a:xfrm>
        </p:spPr>
        <p:txBody>
          <a:bodyPr>
            <a:normAutofit/>
          </a:bodyPr>
          <a:lstStyle/>
          <a:p>
            <a:r>
              <a:rPr lang="en-US" sz="4000" dirty="0" smtClean="0">
                <a:latin typeface="Times New Roman" panose="02020603050405020304" pitchFamily="18" charset="0"/>
                <a:cs typeface="Times New Roman" panose="02020603050405020304" pitchFamily="18" charset="0"/>
              </a:rPr>
              <a:t>Introduction</a:t>
            </a:r>
          </a:p>
          <a:p>
            <a:r>
              <a:rPr lang="en-US" sz="4000" dirty="0" smtClean="0">
                <a:latin typeface="Times New Roman" panose="02020603050405020304" pitchFamily="18" charset="0"/>
                <a:cs typeface="Times New Roman" panose="02020603050405020304" pitchFamily="18" charset="0"/>
              </a:rPr>
              <a:t>Pre-Hiring</a:t>
            </a:r>
          </a:p>
          <a:p>
            <a:r>
              <a:rPr lang="en-US" sz="4000" dirty="0" smtClean="0">
                <a:latin typeface="Times New Roman" panose="02020603050405020304" pitchFamily="18" charset="0"/>
                <a:cs typeface="Times New Roman" panose="02020603050405020304" pitchFamily="18" charset="0"/>
              </a:rPr>
              <a:t>Hiring Process</a:t>
            </a:r>
          </a:p>
          <a:p>
            <a:r>
              <a:rPr lang="en-US" sz="4000" dirty="0" smtClean="0">
                <a:latin typeface="Times New Roman" panose="02020603050405020304" pitchFamily="18" charset="0"/>
                <a:cs typeface="Times New Roman" panose="02020603050405020304" pitchFamily="18" charset="0"/>
              </a:rPr>
              <a:t>Post-hiring</a:t>
            </a:r>
          </a:p>
          <a:p>
            <a:endParaRPr lang="en-US" dirty="0"/>
          </a:p>
        </p:txBody>
      </p:sp>
      <p:sp>
        <p:nvSpPr>
          <p:cNvPr id="5" name="Slide Number Placeholder 4"/>
          <p:cNvSpPr>
            <a:spLocks noGrp="1"/>
          </p:cNvSpPr>
          <p:nvPr>
            <p:ph type="sldNum" sz="quarter" idx="12"/>
          </p:nvPr>
        </p:nvSpPr>
        <p:spPr/>
        <p:txBody>
          <a:bodyPr/>
          <a:lstStyle/>
          <a:p>
            <a:fld id="{5AF744F6-F401-6B43-ACC6-77F0063B3F53}" type="slidenum">
              <a:rPr lang="en-US" smtClean="0"/>
              <a:pPr/>
              <a:t>2</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57035429"/>
      </p:ext>
    </p:extLst>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slow" p14:dur="800">
        <p:circle/>
      </p:transition>
    </mc:Choice>
    <mc:Fallback>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15736" y="365632"/>
            <a:ext cx="7886700" cy="1116139"/>
          </a:xfrm>
        </p:spPr>
        <p:txBody>
          <a:bodyPr/>
          <a:lstStyle/>
          <a:p>
            <a:pPr algn="ctr"/>
            <a:r>
              <a:rPr lang="en-US" b="1" dirty="0" smtClean="0">
                <a:latin typeface="Times New Roman" panose="02020603050405020304" pitchFamily="18" charset="0"/>
                <a:cs typeface="Times New Roman" panose="02020603050405020304" pitchFamily="18" charset="0"/>
              </a:rPr>
              <a:t>Some Opening Comments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28650" y="1770428"/>
            <a:ext cx="7886700" cy="4093876"/>
          </a:xfrm>
        </p:spPr>
        <p:txBody>
          <a:bodyPr>
            <a:normAutofit/>
          </a:bodyPr>
          <a:lstStyle/>
          <a:p>
            <a:r>
              <a:rPr lang="en-US" sz="3100" dirty="0" smtClean="0">
                <a:latin typeface="Times New Roman" panose="02020603050405020304" pitchFamily="18" charset="0"/>
                <a:cs typeface="Times New Roman" panose="02020603050405020304" pitchFamily="18" charset="0"/>
              </a:rPr>
              <a:t>Hiring is competitive on both sides—the institution and the interviewee.  We need to make the applicant want to work with us.</a:t>
            </a:r>
          </a:p>
          <a:p>
            <a:r>
              <a:rPr lang="en-US" sz="3100" dirty="0" smtClean="0">
                <a:latin typeface="Times New Roman" panose="02020603050405020304" pitchFamily="18" charset="0"/>
                <a:cs typeface="Times New Roman" panose="02020603050405020304" pitchFamily="18" charset="0"/>
              </a:rPr>
              <a:t>Our processes belong to us.  We can shape them as we choose.</a:t>
            </a:r>
          </a:p>
          <a:p>
            <a:r>
              <a:rPr lang="en-US" sz="3100" dirty="0" smtClean="0">
                <a:latin typeface="Times New Roman" panose="02020603050405020304" pitchFamily="18" charset="0"/>
                <a:cs typeface="Times New Roman" panose="02020603050405020304" pitchFamily="18" charset="0"/>
              </a:rPr>
              <a:t>What are we trying to accomplish?   “A continually responsive workforce.”</a:t>
            </a:r>
            <a:endParaRPr lang="en-US" sz="31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5AF744F6-F401-6B43-ACC6-77F0063B3F53}" type="slidenum">
              <a:rPr lang="en-US" smtClean="0"/>
              <a:pPr/>
              <a:t>3</a:t>
            </a:fld>
            <a:endParaRPr lang="en-US"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slow" p14:dur="800">
        <p:circle/>
      </p:transition>
    </mc:Choice>
    <mc:Fallback>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a:xfrm>
            <a:off x="736307" y="615802"/>
            <a:ext cx="7671386" cy="942944"/>
          </a:xfrm>
        </p:spPr>
        <p:txBody>
          <a:bodyPr/>
          <a:lstStyle/>
          <a:p>
            <a:pPr algn="ctr"/>
            <a:r>
              <a:rPr lang="en-US" sz="3600" b="1" dirty="0">
                <a:latin typeface="Times New Roman" panose="02020603050405020304" pitchFamily="18" charset="0"/>
                <a:cs typeface="Times New Roman" panose="02020603050405020304" pitchFamily="18" charset="0"/>
              </a:rPr>
              <a:t>Continually Responsive Workforce</a:t>
            </a:r>
          </a:p>
        </p:txBody>
      </p:sp>
      <p:sp>
        <p:nvSpPr>
          <p:cNvPr id="3" name="Content Placeholder 2"/>
          <p:cNvSpPr>
            <a:spLocks noGrp="1"/>
          </p:cNvSpPr>
          <p:nvPr>
            <p:ph idx="1"/>
          </p:nvPr>
        </p:nvSpPr>
        <p:spPr>
          <a:xfrm>
            <a:off x="558981" y="1828159"/>
            <a:ext cx="7886700" cy="4447509"/>
          </a:xfrm>
        </p:spPr>
        <p:txBody>
          <a:bodyPr>
            <a:normAutofit/>
          </a:bodyPr>
          <a:lstStyle/>
          <a:p>
            <a:pPr marL="0" indent="0" algn="ctr">
              <a:buNone/>
            </a:pPr>
            <a:r>
              <a:rPr lang="en-US" sz="2900" dirty="0">
                <a:latin typeface="Times New Roman" panose="02020603050405020304" pitchFamily="18" charset="0"/>
                <a:cs typeface="Times New Roman" panose="02020603050405020304" pitchFamily="18" charset="0"/>
              </a:rPr>
              <a:t>Education Code Section 87100(a)(3):</a:t>
            </a:r>
          </a:p>
          <a:p>
            <a:pPr marL="0" indent="0" algn="just">
              <a:buNone/>
            </a:pPr>
            <a:r>
              <a:rPr lang="en-US" sz="2900" dirty="0" smtClean="0">
                <a:latin typeface="Times New Roman" panose="02020603050405020304" pitchFamily="18" charset="0"/>
                <a:cs typeface="Times New Roman" panose="02020603050405020304" pitchFamily="18" charset="0"/>
              </a:rPr>
              <a:t>“</a:t>
            </a:r>
            <a:r>
              <a:rPr lang="en-US" sz="2900" dirty="0">
                <a:latin typeface="Times New Roman" panose="02020603050405020304" pitchFamily="18" charset="0"/>
                <a:cs typeface="Times New Roman" panose="02020603050405020304" pitchFamily="18" charset="0"/>
              </a:rPr>
              <a:t>A work force that is continually responsive to the needs of a diverse student population [which] may be achieved by ensuring that all persons receive an equal opportunity to compete for employment and promotion within the community college districts and by eliminating barriers to equal employment opportunity.” </a:t>
            </a:r>
          </a:p>
          <a:p>
            <a:pPr marL="0" indent="0"/>
            <a:endParaRPr lang="en-US" dirty="0">
              <a:solidFill>
                <a:schemeClr val="tx1"/>
              </a:solidFill>
              <a:latin typeface="Calibri" charset="0"/>
            </a:endParaRPr>
          </a:p>
        </p:txBody>
      </p:sp>
      <p:sp>
        <p:nvSpPr>
          <p:cNvPr id="2" name="Slide Number Placeholder 1"/>
          <p:cNvSpPr>
            <a:spLocks noGrp="1"/>
          </p:cNvSpPr>
          <p:nvPr>
            <p:ph type="sldNum" sz="quarter" idx="12"/>
          </p:nvPr>
        </p:nvSpPr>
        <p:spPr/>
        <p:txBody>
          <a:bodyPr/>
          <a:lstStyle/>
          <a:p>
            <a:fld id="{5AF744F6-F401-6B43-ACC6-77F0063B3F53}" type="slidenum">
              <a:rPr lang="en-US" smtClean="0"/>
              <a:pPr/>
              <a:t>4</a:t>
            </a:fld>
            <a:endParaRPr lang="en-US"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slow" p14:dur="800">
        <p:circle/>
      </p:transition>
    </mc:Choice>
    <mc:Fallback>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Pre-Hiring</a:t>
            </a:r>
            <a:endParaRPr lang="en-US" dirty="0"/>
          </a:p>
        </p:txBody>
      </p:sp>
      <p:sp>
        <p:nvSpPr>
          <p:cNvPr id="3" name="Content Placeholder 2"/>
          <p:cNvSpPr>
            <a:spLocks noGrp="1"/>
          </p:cNvSpPr>
          <p:nvPr>
            <p:ph idx="1"/>
          </p:nvPr>
        </p:nvSpPr>
        <p:spPr/>
        <p:txBody>
          <a:bodyPr/>
          <a:lstStyle/>
          <a:p>
            <a:r>
              <a:rPr lang="en-US" sz="3100" dirty="0" smtClean="0"/>
              <a:t>Creating the pool</a:t>
            </a:r>
          </a:p>
          <a:p>
            <a:pPr lvl="1"/>
            <a:r>
              <a:rPr lang="en-US" sz="2600" dirty="0" smtClean="0"/>
              <a:t>Including part-time faculty in the institution</a:t>
            </a:r>
          </a:p>
          <a:p>
            <a:pPr lvl="1"/>
            <a:r>
              <a:rPr lang="en-US" sz="2600" dirty="0" smtClean="0"/>
              <a:t>Interviewing workshops for part-time faculty</a:t>
            </a:r>
          </a:p>
          <a:p>
            <a:pPr lvl="1"/>
            <a:r>
              <a:rPr lang="en-US" sz="2600" dirty="0" smtClean="0"/>
              <a:t>How and where are you recruiting?</a:t>
            </a:r>
          </a:p>
          <a:p>
            <a:pPr lvl="1"/>
            <a:r>
              <a:rPr lang="en-US" sz="2600" dirty="0" smtClean="0"/>
              <a:t>Encouraging students toward teaching careers</a:t>
            </a:r>
          </a:p>
          <a:p>
            <a:pPr lvl="1"/>
            <a:r>
              <a:rPr lang="en-US" sz="2600" dirty="0" smtClean="0"/>
              <a:t>Ensuring EEO training for the selection committee—and considering how it is done</a:t>
            </a:r>
          </a:p>
          <a:p>
            <a:pPr lvl="1"/>
            <a:endParaRPr lang="en-US" sz="3200" dirty="0"/>
          </a:p>
        </p:txBody>
      </p:sp>
      <p:sp>
        <p:nvSpPr>
          <p:cNvPr id="4" name="Slide Number Placeholder 3"/>
          <p:cNvSpPr>
            <a:spLocks noGrp="1"/>
          </p:cNvSpPr>
          <p:nvPr>
            <p:ph type="sldNum" sz="quarter" idx="12"/>
          </p:nvPr>
        </p:nvSpPr>
        <p:spPr/>
        <p:txBody>
          <a:bodyPr/>
          <a:lstStyle/>
          <a:p>
            <a:fld id="{5AF744F6-F401-6B43-ACC6-77F0063B3F53}"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Pre-Hiring</a:t>
            </a:r>
            <a:endParaRPr lang="en-US" dirty="0"/>
          </a:p>
        </p:txBody>
      </p:sp>
      <p:sp>
        <p:nvSpPr>
          <p:cNvPr id="3" name="Content Placeholder 2"/>
          <p:cNvSpPr>
            <a:spLocks noGrp="1"/>
          </p:cNvSpPr>
          <p:nvPr>
            <p:ph idx="1"/>
          </p:nvPr>
        </p:nvSpPr>
        <p:spPr/>
        <p:txBody>
          <a:bodyPr/>
          <a:lstStyle/>
          <a:p>
            <a:r>
              <a:rPr lang="en-US" sz="3100" dirty="0" smtClean="0"/>
              <a:t>The job announcement</a:t>
            </a:r>
          </a:p>
          <a:p>
            <a:pPr lvl="1"/>
            <a:r>
              <a:rPr lang="en-US" sz="2600" dirty="0" smtClean="0"/>
              <a:t>Is the announcement inviting to all applicants?</a:t>
            </a:r>
          </a:p>
          <a:p>
            <a:pPr lvl="1"/>
            <a:r>
              <a:rPr lang="en-US" sz="2600" dirty="0" smtClean="0"/>
              <a:t>What does the announcement say about the priorities and values of the institution and the department?</a:t>
            </a:r>
          </a:p>
          <a:p>
            <a:pPr lvl="1"/>
            <a:r>
              <a:rPr lang="en-US" sz="2600" dirty="0" smtClean="0"/>
              <a:t>Does the announcement stress the importance of cultural competence and diversity?</a:t>
            </a:r>
          </a:p>
        </p:txBody>
      </p:sp>
      <p:sp>
        <p:nvSpPr>
          <p:cNvPr id="4" name="Slide Number Placeholder 3"/>
          <p:cNvSpPr>
            <a:spLocks noGrp="1"/>
          </p:cNvSpPr>
          <p:nvPr>
            <p:ph type="sldNum" sz="quarter" idx="12"/>
          </p:nvPr>
        </p:nvSpPr>
        <p:spPr/>
        <p:txBody>
          <a:bodyPr/>
          <a:lstStyle/>
          <a:p>
            <a:fld id="{5AF744F6-F401-6B43-ACC6-77F0063B3F53}"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Pre-Hiring—Creating a Good Environment</a:t>
            </a:r>
            <a:endParaRPr lang="en-US" dirty="0"/>
          </a:p>
        </p:txBody>
      </p:sp>
      <p:sp>
        <p:nvSpPr>
          <p:cNvPr id="3" name="Content Placeholder 2"/>
          <p:cNvSpPr>
            <a:spLocks noGrp="1"/>
          </p:cNvSpPr>
          <p:nvPr>
            <p:ph idx="1"/>
          </p:nvPr>
        </p:nvSpPr>
        <p:spPr/>
        <p:txBody>
          <a:bodyPr/>
          <a:lstStyle/>
          <a:p>
            <a:r>
              <a:rPr lang="en-US" dirty="0" smtClean="0"/>
              <a:t>What kinds of professional development activities does your college engage in?  Book readings on culturally relevant subjects?  Speakers? Monthly activities surrounding diversity?</a:t>
            </a:r>
          </a:p>
          <a:p>
            <a:r>
              <a:rPr lang="en-US" dirty="0" smtClean="0"/>
              <a:t>If a </a:t>
            </a:r>
            <a:r>
              <a:rPr lang="en-US" dirty="0" smtClean="0"/>
              <a:t>prospective candidate walked on your campus, would he or she feel welcome?</a:t>
            </a:r>
          </a:p>
          <a:p>
            <a:r>
              <a:rPr lang="en-US" dirty="0" smtClean="0"/>
              <a:t>What is your campus climate?</a:t>
            </a:r>
          </a:p>
          <a:p>
            <a:r>
              <a:rPr lang="en-US" dirty="0" smtClean="0"/>
              <a:t>Talking about diversity cannot be taboo.</a:t>
            </a:r>
            <a:endParaRPr lang="en-US" dirty="0"/>
          </a:p>
        </p:txBody>
      </p:sp>
      <p:sp>
        <p:nvSpPr>
          <p:cNvPr id="4" name="Slide Number Placeholder 3"/>
          <p:cNvSpPr>
            <a:spLocks noGrp="1"/>
          </p:cNvSpPr>
          <p:nvPr>
            <p:ph type="sldNum" sz="quarter" idx="12"/>
          </p:nvPr>
        </p:nvSpPr>
        <p:spPr/>
        <p:txBody>
          <a:bodyPr/>
          <a:lstStyle/>
          <a:p>
            <a:fld id="{5AF744F6-F401-6B43-ACC6-77F0063B3F53}" type="slidenum">
              <a:rPr lang="en-US" smtClean="0"/>
              <a:pPr/>
              <a:t>7</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54173592"/>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10946" y="654289"/>
            <a:ext cx="7886700" cy="1058407"/>
          </a:xfrm>
        </p:spPr>
        <p:txBody>
          <a:bodyPr/>
          <a:lstStyle/>
          <a:p>
            <a:r>
              <a:rPr lang="en-US" dirty="0" smtClean="0"/>
              <a:t>The Hiring Process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62552" y="1712696"/>
            <a:ext cx="7583488" cy="4331488"/>
          </a:xfrm>
        </p:spPr>
        <p:txBody>
          <a:bodyPr>
            <a:normAutofit/>
          </a:bodyPr>
          <a:lstStyle/>
          <a:p>
            <a:pPr marL="0" indent="0">
              <a:buClr>
                <a:schemeClr val="bg2"/>
              </a:buClr>
              <a:buNone/>
            </a:pPr>
            <a:r>
              <a:rPr lang="en-US" sz="3000" dirty="0"/>
              <a:t> </a:t>
            </a:r>
            <a:r>
              <a:rPr lang="en-US" sz="3000" dirty="0" smtClean="0"/>
              <a:t>  </a:t>
            </a:r>
            <a:endParaRPr lang="en-US" sz="3000" dirty="0" smtClean="0">
              <a:latin typeface="Times New Roman" panose="02020603050405020304" pitchFamily="18" charset="0"/>
              <a:cs typeface="Times New Roman" panose="02020603050405020304" pitchFamily="18" charset="0"/>
            </a:endParaRPr>
          </a:p>
          <a:p>
            <a:pPr lvl="1">
              <a:buFont typeface="Wingdings" panose="05000000000000000000" pitchFamily="2" charset="2"/>
              <a:buChar char="§"/>
            </a:pPr>
            <a:r>
              <a:rPr lang="en-US" sz="3000" dirty="0" smtClean="0">
                <a:latin typeface="Times New Roman" panose="02020603050405020304" pitchFamily="18" charset="0"/>
                <a:cs typeface="Times New Roman" panose="02020603050405020304" pitchFamily="18" charset="0"/>
              </a:rPr>
              <a:t>How is the process set up?</a:t>
            </a:r>
          </a:p>
          <a:p>
            <a:pPr lvl="1">
              <a:buFont typeface="Wingdings" panose="05000000000000000000" pitchFamily="2" charset="2"/>
              <a:buChar char="§"/>
            </a:pPr>
            <a:r>
              <a:rPr lang="en-US" sz="3000" dirty="0" smtClean="0">
                <a:latin typeface="Times New Roman" panose="02020603050405020304" pitchFamily="18" charset="0"/>
                <a:cs typeface="Times New Roman" panose="02020603050405020304" pitchFamily="18" charset="0"/>
              </a:rPr>
              <a:t>Who is on the hiring committee?</a:t>
            </a:r>
          </a:p>
          <a:p>
            <a:pPr lvl="1">
              <a:buFont typeface="Wingdings" panose="05000000000000000000" pitchFamily="2" charset="2"/>
              <a:buChar char="§"/>
            </a:pPr>
            <a:r>
              <a:rPr lang="en-US" sz="3000" dirty="0" smtClean="0">
                <a:latin typeface="Times New Roman" panose="02020603050405020304" pitchFamily="18" charset="0"/>
                <a:cs typeface="Times New Roman" panose="02020603050405020304" pitchFamily="18" charset="0"/>
              </a:rPr>
              <a:t>How many are you interviewing?</a:t>
            </a:r>
          </a:p>
          <a:p>
            <a:pPr lvl="1">
              <a:buFont typeface="Wingdings" panose="05000000000000000000" pitchFamily="2" charset="2"/>
              <a:buChar char="§"/>
            </a:pPr>
            <a:r>
              <a:rPr lang="en-US" sz="3000" dirty="0" smtClean="0">
                <a:latin typeface="Times New Roman" panose="02020603050405020304" pitchFamily="18" charset="0"/>
                <a:cs typeface="Times New Roman" panose="02020603050405020304" pitchFamily="18" charset="0"/>
              </a:rPr>
              <a:t>How is the interview structured?</a:t>
            </a:r>
          </a:p>
          <a:p>
            <a:pPr lvl="1">
              <a:buFont typeface="Wingdings" panose="05000000000000000000" pitchFamily="2" charset="2"/>
              <a:buChar char="§"/>
            </a:pPr>
            <a:r>
              <a:rPr lang="en-US" sz="3000" dirty="0" smtClean="0">
                <a:latin typeface="Times New Roman" panose="02020603050405020304" pitchFamily="18" charset="0"/>
                <a:cs typeface="Times New Roman" panose="02020603050405020304" pitchFamily="18" charset="0"/>
              </a:rPr>
              <a:t>Can you consider other application materials?</a:t>
            </a:r>
          </a:p>
        </p:txBody>
      </p:sp>
      <p:sp>
        <p:nvSpPr>
          <p:cNvPr id="5" name="Slide Number Placeholder 4"/>
          <p:cNvSpPr>
            <a:spLocks noGrp="1"/>
          </p:cNvSpPr>
          <p:nvPr>
            <p:ph type="sldNum" sz="quarter" idx="12"/>
          </p:nvPr>
        </p:nvSpPr>
        <p:spPr/>
        <p:txBody>
          <a:bodyPr/>
          <a:lstStyle/>
          <a:p>
            <a:fld id="{5AF744F6-F401-6B43-ACC6-77F0063B3F53}" type="slidenum">
              <a:rPr lang="en-US" smtClean="0"/>
              <a:pPr/>
              <a:t>8</a:t>
            </a:fld>
            <a:endParaRPr lang="en-US"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slow" p14:dur="800">
        <p:circle/>
      </p:transition>
    </mc:Choice>
    <mc:Fallback>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15801"/>
            <a:ext cx="7886700" cy="1058407"/>
          </a:xfrm>
        </p:spPr>
        <p:txBody>
          <a:bodyPr/>
          <a:lstStyle/>
          <a:p>
            <a:r>
              <a:rPr lang="en-US" dirty="0" smtClean="0"/>
              <a:t>The Hiring Process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80256" y="2001353"/>
            <a:ext cx="7583488" cy="4562550"/>
          </a:xfrm>
        </p:spPr>
        <p:txBody>
          <a:bodyPr>
            <a:noAutofit/>
          </a:bodyPr>
          <a:lstStyle/>
          <a:p>
            <a:pPr lvl="1">
              <a:buFont typeface="Wingdings" panose="05000000000000000000" pitchFamily="2" charset="2"/>
              <a:buChar char="§"/>
            </a:pPr>
            <a:r>
              <a:rPr lang="en-US" sz="2700" dirty="0" smtClean="0">
                <a:latin typeface="Times New Roman" panose="02020603050405020304" pitchFamily="18" charset="0"/>
                <a:cs typeface="Times New Roman" panose="02020603050405020304" pitchFamily="18" charset="0"/>
              </a:rPr>
              <a:t>What is the criteria to screen applications?</a:t>
            </a:r>
          </a:p>
          <a:p>
            <a:pPr lvl="1">
              <a:buFont typeface="Wingdings" panose="05000000000000000000" pitchFamily="2" charset="2"/>
              <a:buChar char="§"/>
            </a:pPr>
            <a:r>
              <a:rPr lang="en-US" sz="2700" dirty="0" smtClean="0">
                <a:latin typeface="Times New Roman" panose="02020603050405020304" pitchFamily="18" charset="0"/>
                <a:cs typeface="Times New Roman" panose="02020603050405020304" pitchFamily="18" charset="0"/>
              </a:rPr>
              <a:t>Are the screening committee and the VPAA in agreement regarding what they want?</a:t>
            </a:r>
          </a:p>
          <a:p>
            <a:pPr lvl="1">
              <a:buFont typeface="Wingdings" panose="05000000000000000000" pitchFamily="2" charset="2"/>
              <a:buChar char="§"/>
            </a:pPr>
            <a:r>
              <a:rPr lang="en-US" sz="2700" dirty="0" smtClean="0">
                <a:latin typeface="Times New Roman" panose="02020603050405020304" pitchFamily="18" charset="0"/>
                <a:cs typeface="Times New Roman" panose="02020603050405020304" pitchFamily="18" charset="0"/>
              </a:rPr>
              <a:t>How much experience is really necessary?</a:t>
            </a:r>
          </a:p>
          <a:p>
            <a:pPr lvl="1">
              <a:buFont typeface="Wingdings" panose="05000000000000000000" pitchFamily="2" charset="2"/>
              <a:buChar char="§"/>
            </a:pPr>
            <a:r>
              <a:rPr lang="en-US" sz="2800" dirty="0" smtClean="0">
                <a:latin typeface="Times New Roman" panose="02020603050405020304" pitchFamily="18" charset="0"/>
                <a:cs typeface="Times New Roman" panose="02020603050405020304" pitchFamily="18" charset="0"/>
              </a:rPr>
              <a:t>Is other experience relevant?</a:t>
            </a:r>
            <a:endParaRPr lang="en-US" sz="2700" dirty="0" smtClean="0">
              <a:latin typeface="Times New Roman" panose="02020603050405020304" pitchFamily="18" charset="0"/>
              <a:cs typeface="Times New Roman" panose="02020603050405020304" pitchFamily="18" charset="0"/>
            </a:endParaRPr>
          </a:p>
          <a:p>
            <a:pPr lvl="1">
              <a:buFont typeface="Wingdings" panose="05000000000000000000" pitchFamily="2" charset="2"/>
              <a:buChar char="§"/>
            </a:pPr>
            <a:r>
              <a:rPr lang="en-US" sz="2700" dirty="0" smtClean="0">
                <a:latin typeface="Times New Roman" panose="02020603050405020304" pitchFamily="18" charset="0"/>
                <a:cs typeface="Times New Roman" panose="02020603050405020304" pitchFamily="18" charset="0"/>
              </a:rPr>
              <a:t>Is a PhD necessary?</a:t>
            </a:r>
          </a:p>
          <a:p>
            <a:pPr lvl="1">
              <a:buFont typeface="Wingdings" panose="05000000000000000000" pitchFamily="2" charset="2"/>
              <a:buChar char="§"/>
            </a:pPr>
            <a:r>
              <a:rPr lang="en-US" sz="2700" dirty="0" smtClean="0">
                <a:latin typeface="Times New Roman" panose="02020603050405020304" pitchFamily="18" charset="0"/>
                <a:cs typeface="Times New Roman" panose="02020603050405020304" pitchFamily="18" charset="0"/>
              </a:rPr>
              <a:t>Are you looking for specific qualifications beyond the minimum?</a:t>
            </a:r>
            <a:endParaRPr lang="en-US" sz="27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5AF744F6-F401-6B43-ACC6-77F0063B3F53}" type="slidenum">
              <a:rPr lang="en-US" smtClean="0"/>
              <a:pPr/>
              <a:t>9</a:t>
            </a:fld>
            <a:endParaRPr lang="en-US"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slow" p14:dur="800">
        <p:circle/>
      </p:transition>
    </mc:Choice>
    <mc:Fallback>
      <p:transition spd="slow">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a="http://schemas.openxmlformats.org/drawingml/2006/main"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Breeze.thmx</Template>
  <TotalTime>1086</TotalTime>
  <Words>874</Words>
  <Application>Microsoft Macintosh PowerPoint</Application>
  <PresentationFormat>On-screen Show (4:3)</PresentationFormat>
  <Paragraphs>105</Paragraphs>
  <Slides>16</Slides>
  <Notes>2</Notes>
  <HiddenSlides>0</HiddenSlides>
  <MMClips>0</MMClips>
  <ScaleCrop>false</ScaleCrop>
  <HeadingPairs>
    <vt:vector size="4" baseType="variant">
      <vt:variant>
        <vt:lpstr>Design Template</vt:lpstr>
      </vt:variant>
      <vt:variant>
        <vt:i4>1</vt:i4>
      </vt:variant>
      <vt:variant>
        <vt:lpstr>Slide Titles</vt:lpstr>
      </vt:variant>
      <vt:variant>
        <vt:i4>16</vt:i4>
      </vt:variant>
    </vt:vector>
  </HeadingPairs>
  <TitlesOfParts>
    <vt:vector size="17" baseType="lpstr">
      <vt:lpstr>Breeze</vt:lpstr>
      <vt:lpstr>Infusing Cultural Competency into the Hiring Process </vt:lpstr>
      <vt:lpstr>Overview</vt:lpstr>
      <vt:lpstr>Some Opening Comments</vt:lpstr>
      <vt:lpstr>Continually Responsive Workforce</vt:lpstr>
      <vt:lpstr>Pre-Hiring</vt:lpstr>
      <vt:lpstr>Pre-Hiring</vt:lpstr>
      <vt:lpstr>Pre-Hiring—Creating a Good Environment</vt:lpstr>
      <vt:lpstr>The Hiring Process</vt:lpstr>
      <vt:lpstr>The Hiring Process</vt:lpstr>
      <vt:lpstr>The Hiring Process</vt:lpstr>
      <vt:lpstr>Some Sample Questions</vt:lpstr>
      <vt:lpstr>A Sample Teaching Demo</vt:lpstr>
      <vt:lpstr>The Role of the HR Department</vt:lpstr>
      <vt:lpstr>Post-Hiring</vt:lpstr>
      <vt:lpstr>Post-Hiring</vt:lpstr>
      <vt:lpstr>Questions and Comments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Morse</dc:creator>
  <cp:lastModifiedBy>David Morse</cp:lastModifiedBy>
  <cp:revision>112</cp:revision>
  <cp:lastPrinted>2016-02-18T17:21:15Z</cp:lastPrinted>
  <dcterms:created xsi:type="dcterms:W3CDTF">2017-02-07T19:16:56Z</dcterms:created>
  <dcterms:modified xsi:type="dcterms:W3CDTF">2017-02-07T19:18:13Z</dcterms:modified>
</cp:coreProperties>
</file>