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4"/>
  </p:notesMasterIdLst>
  <p:handoutMasterIdLst>
    <p:handoutMasterId r:id="rId25"/>
  </p:handoutMasterIdLst>
  <p:sldIdLst>
    <p:sldId id="256" r:id="rId2"/>
    <p:sldId id="257" r:id="rId3"/>
    <p:sldId id="279" r:id="rId4"/>
    <p:sldId id="281" r:id="rId5"/>
    <p:sldId id="282" r:id="rId6"/>
    <p:sldId id="284" r:id="rId7"/>
    <p:sldId id="285" r:id="rId8"/>
    <p:sldId id="286" r:id="rId9"/>
    <p:sldId id="260" r:id="rId10"/>
    <p:sldId id="262" r:id="rId11"/>
    <p:sldId id="271" r:id="rId12"/>
    <p:sldId id="277" r:id="rId13"/>
    <p:sldId id="264" r:id="rId14"/>
    <p:sldId id="265" r:id="rId15"/>
    <p:sldId id="272" r:id="rId16"/>
    <p:sldId id="258" r:id="rId17"/>
    <p:sldId id="273" r:id="rId18"/>
    <p:sldId id="268" r:id="rId19"/>
    <p:sldId id="269" r:id="rId20"/>
    <p:sldId id="270" r:id="rId21"/>
    <p:sldId id="266" r:id="rId22"/>
    <p:sldId id="26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p:restoredTop sz="83709"/>
  </p:normalViewPr>
  <p:slideViewPr>
    <p:cSldViewPr snapToGrid="0" snapToObjects="1">
      <p:cViewPr varScale="1">
        <p:scale>
          <a:sx n="54" d="100"/>
          <a:sy n="54" d="100"/>
        </p:scale>
        <p:origin x="1320"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2/19/19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2/19/19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collegecampaign.org</a:t>
            </a:r>
            <a:r>
              <a:rPr lang="en-US" dirty="0" smtClean="0"/>
              <a:t>/left-tool-overview/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4</a:t>
            </a:fld>
            <a:endParaRPr lang="en-US"/>
          </a:p>
        </p:txBody>
      </p:sp>
    </p:spTree>
    <p:extLst>
      <p:ext uri="{BB962C8B-B14F-4D97-AF65-F5344CB8AC3E}">
        <p14:creationId xmlns:p14="http://schemas.microsoft.com/office/powerpoint/2010/main" val="1088653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a:t>
            </a:r>
            <a:r>
              <a:rPr lang="en-US" baseline="0" dirty="0" smtClean="0"/>
              <a:t>- </a:t>
            </a:r>
            <a:r>
              <a:rPr lang="en-US" baseline="0" dirty="0" err="1" smtClean="0"/>
              <a:t>Staats</a:t>
            </a:r>
            <a:r>
              <a:rPr lang="en-US" baseline="0" dirty="0" smtClean="0"/>
              <a:t>, Cheryl.  </a:t>
            </a:r>
            <a:r>
              <a:rPr lang="en-US" dirty="0" smtClean="0"/>
              <a:t>Understanding</a:t>
            </a:r>
            <a:r>
              <a:rPr lang="en-US" baseline="0" dirty="0" smtClean="0"/>
              <a:t> </a:t>
            </a:r>
            <a:r>
              <a:rPr lang="en-US" dirty="0" smtClean="0"/>
              <a:t>Implicit Bias:  What Educators Should Know.  American Educator: Winter 2015-16.</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Operating outside of our conscious awareness, implicit biases are pervasive, and they can challenge even the most well-intentioned and egalitarian-minded individuals, resulting in actions and outcomes that do not necessarily align with explicit intentions.”</a:t>
            </a:r>
            <a:endParaRPr lang="en-US" dirty="0" smtClean="0"/>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9</a:t>
            </a:fld>
            <a:endParaRPr lang="en-US"/>
          </a:p>
        </p:txBody>
      </p:sp>
    </p:spTree>
    <p:extLst>
      <p:ext uri="{BB962C8B-B14F-4D97-AF65-F5344CB8AC3E}">
        <p14:creationId xmlns:p14="http://schemas.microsoft.com/office/powerpoint/2010/main" val="369879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898C551-7708-9B49-90E3-D153F408E572}" type="slidenum">
              <a:rPr lang="en-US" smtClean="0"/>
              <a:t>11</a:t>
            </a:fld>
            <a:endParaRPr lang="en-US"/>
          </a:p>
        </p:txBody>
      </p:sp>
    </p:spTree>
    <p:extLst>
      <p:ext uri="{BB962C8B-B14F-4D97-AF65-F5344CB8AC3E}">
        <p14:creationId xmlns:p14="http://schemas.microsoft.com/office/powerpoint/2010/main" val="1608740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cue.usc.edu</a:t>
            </a:r>
            <a:r>
              <a:rPr lang="en-US" dirty="0" smtClean="0"/>
              <a:t>/about/equity/equity-mindedness/  </a:t>
            </a:r>
          </a:p>
          <a:p>
            <a:r>
              <a:rPr lang="en-US" dirty="0" smtClean="0"/>
              <a:t>“Equity-Mindedness” refers to the perspective or mode of thinking exhibited by practitioners who call attention to patterns of inequity in student outcomes. These practitioners are willing to take personal and institutional responsibility for the success of their students, and critically reassess their own practices. It also requires that practitioners are race-conscious and aware of the social and historical context of exclusionary practices in American Higher Education.”</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15</a:t>
            </a:fld>
            <a:endParaRPr lang="en-US"/>
          </a:p>
        </p:txBody>
      </p:sp>
    </p:spTree>
    <p:extLst>
      <p:ext uri="{BB962C8B-B14F-4D97-AF65-F5344CB8AC3E}">
        <p14:creationId xmlns:p14="http://schemas.microsoft.com/office/powerpoint/2010/main" val="1118298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for the audience:</a:t>
            </a:r>
          </a:p>
          <a:p>
            <a:r>
              <a:rPr lang="en-US" dirty="0" smtClean="0"/>
              <a:t>Does</a:t>
            </a:r>
            <a:r>
              <a:rPr lang="en-US" baseline="0" dirty="0" smtClean="0"/>
              <a:t> this resonate with you based on your experience with hiring committees.  Participants shared. </a:t>
            </a:r>
          </a:p>
          <a:p>
            <a:r>
              <a:rPr lang="en-US" baseline="0" dirty="0" smtClean="0"/>
              <a:t>What did you do to address the bias in that moment?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16</a:t>
            </a:fld>
            <a:endParaRPr lang="en-US"/>
          </a:p>
        </p:txBody>
      </p:sp>
    </p:spTree>
    <p:extLst>
      <p:ext uri="{BB962C8B-B14F-4D97-AF65-F5344CB8AC3E}">
        <p14:creationId xmlns:p14="http://schemas.microsoft.com/office/powerpoint/2010/main" val="198303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CUE Faculty Hiring Toolkit</a:t>
            </a:r>
          </a:p>
          <a:p>
            <a:r>
              <a:rPr lang="en-US" dirty="0" smtClean="0"/>
              <a:t>Institutional bias manifests in faculty hiring</a:t>
            </a:r>
            <a:r>
              <a:rPr lang="en-US" baseline="0" dirty="0" smtClean="0"/>
              <a:t> in “merit” and “fit”.  </a:t>
            </a:r>
          </a:p>
          <a:p>
            <a:r>
              <a:rPr lang="en-US" baseline="0" dirty="0" smtClean="0"/>
              <a:t>Merit- the quality of being particularly good or worthy (institutional prestige, degrees, connections, experience) </a:t>
            </a:r>
            <a:r>
              <a:rPr lang="en-US" baseline="0" dirty="0" err="1" smtClean="0"/>
              <a:t>Minoritized</a:t>
            </a:r>
            <a:r>
              <a:rPr lang="en-US" baseline="0" dirty="0" smtClean="0"/>
              <a:t> </a:t>
            </a:r>
            <a:r>
              <a:rPr lang="en-US" baseline="0" dirty="0" smtClean="0"/>
              <a:t>racial </a:t>
            </a:r>
            <a:r>
              <a:rPr lang="en-US" baseline="0" dirty="0" smtClean="0"/>
              <a:t>groups have an inequitable access and have been disproportionately impacted. </a:t>
            </a:r>
          </a:p>
          <a:p>
            <a:r>
              <a:rPr lang="en-US" baseline="0" dirty="0" smtClean="0"/>
              <a:t>Fit- suitable quality, standard or type to me a required purpose (reflect existing faculty backgrounds, collegiality, shared interests) Homogeneity bias.  Individuals prefer candidates that are similar to themselves. </a:t>
            </a:r>
          </a:p>
          <a:p>
            <a:r>
              <a:rPr lang="en-US" baseline="0" dirty="0" smtClean="0"/>
              <a:t>Merit and fit can </a:t>
            </a:r>
            <a:r>
              <a:rPr lang="en-US" baseline="0" dirty="0" err="1" smtClean="0"/>
              <a:t>empede</a:t>
            </a:r>
            <a:r>
              <a:rPr lang="en-US" baseline="0" dirty="0" smtClean="0"/>
              <a:t> equitable hiring processes.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17</a:t>
            </a:fld>
            <a:endParaRPr lang="en-US"/>
          </a:p>
        </p:txBody>
      </p:sp>
    </p:spTree>
    <p:extLst>
      <p:ext uri="{BB962C8B-B14F-4D97-AF65-F5344CB8AC3E}">
        <p14:creationId xmlns:p14="http://schemas.microsoft.com/office/powerpoint/2010/main" val="848431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baseline="0" dirty="0" smtClean="0"/>
          </a:p>
        </p:txBody>
      </p:sp>
      <p:sp>
        <p:nvSpPr>
          <p:cNvPr id="4" name="Slide Number Placeholder 3"/>
          <p:cNvSpPr>
            <a:spLocks noGrp="1"/>
          </p:cNvSpPr>
          <p:nvPr>
            <p:ph type="sldNum" sz="quarter" idx="10"/>
          </p:nvPr>
        </p:nvSpPr>
        <p:spPr/>
        <p:txBody>
          <a:bodyPr/>
          <a:lstStyle/>
          <a:p>
            <a:fld id="{A898C551-7708-9B49-90E3-D153F408E572}" type="slidenum">
              <a:rPr lang="en-US" smtClean="0"/>
              <a:t>18</a:t>
            </a:fld>
            <a:endParaRPr lang="en-US"/>
          </a:p>
        </p:txBody>
      </p:sp>
    </p:spTree>
    <p:extLst>
      <p:ext uri="{BB962C8B-B14F-4D97-AF65-F5344CB8AC3E}">
        <p14:creationId xmlns:p14="http://schemas.microsoft.com/office/powerpoint/2010/main" val="2143191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898C551-7708-9B49-90E3-D153F408E572}" type="slidenum">
              <a:rPr lang="en-US" smtClean="0"/>
              <a:t>21</a:t>
            </a:fld>
            <a:endParaRPr lang="en-US"/>
          </a:p>
        </p:txBody>
      </p:sp>
    </p:spTree>
    <p:extLst>
      <p:ext uri="{BB962C8B-B14F-4D97-AF65-F5344CB8AC3E}">
        <p14:creationId xmlns:p14="http://schemas.microsoft.com/office/powerpoint/2010/main" val="24496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Tuesday, February 19,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Tuesday, February 19,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Tuesday, February 19,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Tuesday, February 19,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Tuesday, February 19,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Tuesday, February 19,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February 19,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Tuesday, February 19,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Tuesday, February 19,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Tuesday, February 19,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Tuesday, February 19,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Tuesday, February 19,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2.jpeg"/><Relationship Id="rId1" Type="http://schemas.openxmlformats.org/officeDocument/2006/relationships/video" Target="https://www.youtube.com/embed/MRASZPQDPv0" TargetMode="Externa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ruzmayra@deanza.edu" TargetMode="External"/><Relationship Id="rId3" Type="http://schemas.openxmlformats.org/officeDocument/2006/relationships/hyperlink" Target="mailto:byron.breland@sjeccd.edu"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ue.usc.edu/about/equity/equity-mindedness/" TargetMode="External"/><Relationship Id="rId4" Type="http://schemas.openxmlformats.org/officeDocument/2006/relationships/hyperlink" Target="http://kirwaninstitute.osu.edu/wp-content/uploads/2015/05/2015-kirwan-implicit-bias.pdf" TargetMode="External"/><Relationship Id="rId5" Type="http://schemas.openxmlformats.org/officeDocument/2006/relationships/hyperlink" Target="https://collegecampaign.org/portfolio/left-out-report/" TargetMode="External"/><Relationship Id="rId6" Type="http://schemas.openxmlformats.org/officeDocument/2006/relationships/hyperlink" Target="https://implicit.harvard.edu/implicit/" TargetMode="External"/><Relationship Id="rId7" Type="http://schemas.openxmlformats.org/officeDocument/2006/relationships/hyperlink" Target="https://www.youtube.com/watch?v=lWb4i-ZPE0Q"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video" Target="https://www.youtube.com/embed/yz0QT-ZZ0SI" TargetMode="External"/><Relationship Id="rId2" Type="http://schemas.openxmlformats.org/officeDocument/2006/relationships/slideLayout" Target="../slideLayouts/slideLayout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800" b="1" cap="none" dirty="0" smtClean="0">
                <a:latin typeface="Times New Roman"/>
                <a:cs typeface="Times New Roman"/>
              </a:rPr>
              <a:t>Implicit Bias</a:t>
            </a:r>
            <a:r>
              <a:rPr lang="en-US" sz="4000" b="1" cap="none" dirty="0" smtClean="0">
                <a:latin typeface="Times New Roman"/>
                <a:cs typeface="Times New Roman"/>
              </a:rPr>
              <a:t/>
            </a:r>
            <a:br>
              <a:rPr lang="en-US" sz="4000" b="1" cap="none" dirty="0" smtClean="0">
                <a:latin typeface="Times New Roman"/>
                <a:cs typeface="Times New Roman"/>
              </a:rPr>
            </a:br>
            <a:r>
              <a:rPr lang="en-US" sz="3600" b="1" cap="none" dirty="0" smtClean="0">
                <a:latin typeface="Times New Roman"/>
                <a:cs typeface="Times New Roman"/>
              </a:rPr>
              <a:t>General Session</a:t>
            </a:r>
            <a:endParaRPr lang="en-US" sz="3600" b="1" cap="none" dirty="0">
              <a:latin typeface="Times New Roman"/>
              <a:cs typeface="Times New Roman"/>
            </a:endParaRPr>
          </a:p>
        </p:txBody>
      </p:sp>
      <p:sp>
        <p:nvSpPr>
          <p:cNvPr id="3" name="Subtitle 2"/>
          <p:cNvSpPr>
            <a:spLocks noGrp="1"/>
          </p:cNvSpPr>
          <p:nvPr>
            <p:ph type="subTitle" idx="1"/>
          </p:nvPr>
        </p:nvSpPr>
        <p:spPr>
          <a:xfrm>
            <a:off x="1409700" y="3505200"/>
            <a:ext cx="6400800" cy="1752600"/>
          </a:xfrm>
        </p:spPr>
        <p:txBody>
          <a:bodyPr>
            <a:normAutofit/>
          </a:bodyPr>
          <a:lstStyle/>
          <a:p>
            <a:pPr algn="ctr"/>
            <a:r>
              <a:rPr lang="en-US" dirty="0"/>
              <a:t>Mayra Cruz, </a:t>
            </a:r>
            <a:r>
              <a:rPr lang="en-US" dirty="0" smtClean="0"/>
              <a:t>Area B Representative </a:t>
            </a:r>
            <a:r>
              <a:rPr lang="en-US" dirty="0"/>
              <a:t>ASCCC </a:t>
            </a:r>
          </a:p>
          <a:p>
            <a:pPr algn="ctr"/>
            <a:r>
              <a:rPr lang="en-US" dirty="0" smtClean="0"/>
              <a:t>Dr</a:t>
            </a:r>
            <a:r>
              <a:rPr lang="en-US" dirty="0"/>
              <a:t>. Byron </a:t>
            </a:r>
            <a:r>
              <a:rPr lang="en-US" dirty="0" smtClean="0"/>
              <a:t>Clift </a:t>
            </a:r>
            <a:r>
              <a:rPr lang="en-US" dirty="0" err="1" smtClean="0"/>
              <a:t>Breland</a:t>
            </a:r>
            <a:r>
              <a:rPr lang="en-US" dirty="0"/>
              <a:t>, Chancellor San </a:t>
            </a:r>
            <a:r>
              <a:rPr lang="en-US" dirty="0" smtClean="0"/>
              <a:t>Jose- </a:t>
            </a:r>
            <a:r>
              <a:rPr lang="en-US" dirty="0"/>
              <a:t>Evergreen Community College District</a:t>
            </a:r>
          </a:p>
          <a:p>
            <a:endParaRPr lang="en-US" dirty="0">
              <a:latin typeface="Times New Roman"/>
              <a:cs typeface="Times New Roman"/>
            </a:endParaRPr>
          </a:p>
        </p:txBody>
      </p:sp>
      <p:pic>
        <p:nvPicPr>
          <p:cNvPr id="5" name="Picture 4" descr="ASCCC_Logo"/>
          <p:cNvPicPr/>
          <p:nvPr/>
        </p:nvPicPr>
        <p:blipFill>
          <a:blip r:embed="rId3"/>
          <a:srcRect/>
          <a:stretch>
            <a:fillRect/>
          </a:stretch>
        </p:blipFill>
        <p:spPr bwMode="auto">
          <a:xfrm>
            <a:off x="2596348" y="480823"/>
            <a:ext cx="3878026" cy="890777"/>
          </a:xfrm>
          <a:prstGeom prst="rect">
            <a:avLst/>
          </a:prstGeom>
          <a:noFill/>
          <a:ln w="9525">
            <a:noFill/>
            <a:miter lim="800000"/>
            <a:headEnd/>
            <a:tailEnd/>
          </a:ln>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9228" y="4859720"/>
            <a:ext cx="7932319" cy="1487310"/>
          </a:xfrm>
          <a:prstGeom prst="rect">
            <a:avLst/>
          </a:prstGeom>
        </p:spPr>
      </p:pic>
    </p:spTree>
    <p:extLst>
      <p:ext uri="{BB962C8B-B14F-4D97-AF65-F5344CB8AC3E}">
        <p14:creationId xmlns:p14="http://schemas.microsoft.com/office/powerpoint/2010/main" val="2571385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Explicit Bias Refers to:</a:t>
            </a:r>
            <a:endParaRPr lang="en-US" b="1" dirty="0"/>
          </a:p>
        </p:txBody>
      </p:sp>
      <p:sp>
        <p:nvSpPr>
          <p:cNvPr id="3" name="Content Placeholder 2"/>
          <p:cNvSpPr>
            <a:spLocks noGrp="1"/>
          </p:cNvSpPr>
          <p:nvPr>
            <p:ph idx="1"/>
          </p:nvPr>
        </p:nvSpPr>
        <p:spPr>
          <a:xfrm>
            <a:off x="1161393" y="1813034"/>
            <a:ext cx="8229600" cy="4876800"/>
          </a:xfrm>
        </p:spPr>
        <p:txBody>
          <a:bodyPr>
            <a:normAutofit/>
          </a:bodyPr>
          <a:lstStyle/>
          <a:p>
            <a:r>
              <a:rPr lang="en-US" sz="4000" dirty="0" smtClean="0"/>
              <a:t>Attitudes </a:t>
            </a:r>
            <a:r>
              <a:rPr lang="en-US" sz="4000" dirty="0"/>
              <a:t>and beliefs we have about a person or group on a conscious level. </a:t>
            </a:r>
            <a:endParaRPr lang="en-US" sz="4000" dirty="0" smtClean="0"/>
          </a:p>
          <a:p>
            <a:r>
              <a:rPr lang="en-US" sz="4000" dirty="0" smtClean="0"/>
              <a:t>Often, these </a:t>
            </a:r>
            <a:r>
              <a:rPr lang="en-US" sz="4000" b="1" dirty="0"/>
              <a:t>biases</a:t>
            </a:r>
            <a:r>
              <a:rPr lang="en-US" sz="4000" dirty="0"/>
              <a:t> and their </a:t>
            </a:r>
            <a:r>
              <a:rPr lang="en-US" sz="4000" dirty="0" smtClean="0"/>
              <a:t>expressions </a:t>
            </a:r>
            <a:r>
              <a:rPr lang="en-US" sz="4000" dirty="0"/>
              <a:t>arise as the direct result of a perceived threat.</a:t>
            </a:r>
          </a:p>
        </p:txBody>
      </p:sp>
    </p:spTree>
    <p:extLst>
      <p:ext uri="{BB962C8B-B14F-4D97-AF65-F5344CB8AC3E}">
        <p14:creationId xmlns:p14="http://schemas.microsoft.com/office/powerpoint/2010/main" val="122734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mage result for Explicit Bias"/>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159525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184703"/>
            <a:ext cx="9071848" cy="5102914"/>
          </a:xfrm>
          <a:prstGeom prst="rect">
            <a:avLst/>
          </a:prstGeom>
        </p:spPr>
      </p:pic>
    </p:spTree>
    <p:extLst>
      <p:ext uri="{BB962C8B-B14F-4D97-AF65-F5344CB8AC3E}">
        <p14:creationId xmlns:p14="http://schemas.microsoft.com/office/powerpoint/2010/main" val="670141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45" y="722585"/>
            <a:ext cx="8902261" cy="1190297"/>
          </a:xfrm>
        </p:spPr>
        <p:txBody>
          <a:bodyPr>
            <a:noAutofit/>
          </a:bodyPr>
          <a:lstStyle/>
          <a:p>
            <a:pPr algn="ctr"/>
            <a:r>
              <a:rPr lang="en-US" sz="3800" b="1" dirty="0"/>
              <a:t>Key </a:t>
            </a:r>
            <a:r>
              <a:rPr lang="en-US" sz="3800" b="1" dirty="0" smtClean="0"/>
              <a:t>Characteristics </a:t>
            </a:r>
            <a:r>
              <a:rPr lang="en-US" sz="3800" b="1" dirty="0"/>
              <a:t>of Implicit </a:t>
            </a:r>
            <a:r>
              <a:rPr lang="en-US" sz="3800" b="1" dirty="0" smtClean="0"/>
              <a:t>Biases:</a:t>
            </a:r>
            <a:r>
              <a:rPr lang="en-US" sz="3800" dirty="0"/>
              <a:t/>
            </a:r>
            <a:br>
              <a:rPr lang="en-US" sz="3800" dirty="0"/>
            </a:br>
            <a:endParaRPr lang="en-US" sz="3800" dirty="0"/>
          </a:p>
        </p:txBody>
      </p:sp>
      <p:sp>
        <p:nvSpPr>
          <p:cNvPr id="3" name="Content Placeholder 2"/>
          <p:cNvSpPr>
            <a:spLocks noGrp="1"/>
          </p:cNvSpPr>
          <p:nvPr>
            <p:ph idx="1"/>
          </p:nvPr>
        </p:nvSpPr>
        <p:spPr>
          <a:xfrm>
            <a:off x="325820" y="1650125"/>
            <a:ext cx="8723586" cy="4561490"/>
          </a:xfrm>
        </p:spPr>
        <p:txBody>
          <a:bodyPr anchor="ctr">
            <a:normAutofit/>
          </a:bodyPr>
          <a:lstStyle/>
          <a:p>
            <a:pPr lvl="0"/>
            <a:r>
              <a:rPr lang="en-US" sz="3500" dirty="0"/>
              <a:t>Are pervasive</a:t>
            </a:r>
          </a:p>
          <a:p>
            <a:pPr lvl="0"/>
            <a:r>
              <a:rPr lang="en-US" sz="3500" dirty="0"/>
              <a:t>Do not </a:t>
            </a:r>
            <a:r>
              <a:rPr lang="en-US" sz="3500" dirty="0" smtClean="0"/>
              <a:t>align </a:t>
            </a:r>
            <a:r>
              <a:rPr lang="en-US" sz="3500" dirty="0"/>
              <a:t>with our declared values</a:t>
            </a:r>
          </a:p>
          <a:p>
            <a:pPr lvl="0"/>
            <a:r>
              <a:rPr lang="en-US" sz="3500" dirty="0"/>
              <a:t>Hold biases that favor our </a:t>
            </a:r>
            <a:r>
              <a:rPr lang="en-US" sz="3500" dirty="0" smtClean="0"/>
              <a:t>own in-group</a:t>
            </a:r>
            <a:endParaRPr lang="en-US" sz="3500" dirty="0"/>
          </a:p>
          <a:p>
            <a:pPr lvl="0"/>
            <a:r>
              <a:rPr lang="en-US" sz="3500" dirty="0"/>
              <a:t>Includes implicit beliefs (stereotypes) and implicit attitudes (prejudice)</a:t>
            </a:r>
          </a:p>
          <a:p>
            <a:pPr lvl="0"/>
            <a:r>
              <a:rPr lang="en-US" sz="3500" dirty="0"/>
              <a:t>Are malleable and we can “</a:t>
            </a:r>
            <a:r>
              <a:rPr lang="en-US" sz="3500" dirty="0" smtClean="0"/>
              <a:t>de-bias</a:t>
            </a:r>
            <a:r>
              <a:rPr lang="en-US" sz="3500" dirty="0"/>
              <a:t>”(our brain)!</a:t>
            </a:r>
          </a:p>
          <a:p>
            <a:endParaRPr lang="en-US" dirty="0"/>
          </a:p>
        </p:txBody>
      </p:sp>
    </p:spTree>
    <p:extLst>
      <p:ext uri="{BB962C8B-B14F-4D97-AF65-F5344CB8AC3E}">
        <p14:creationId xmlns:p14="http://schemas.microsoft.com/office/powerpoint/2010/main" val="211727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2" y="459828"/>
            <a:ext cx="8749862" cy="990600"/>
          </a:xfrm>
        </p:spPr>
        <p:txBody>
          <a:bodyPr>
            <a:noAutofit/>
          </a:bodyPr>
          <a:lstStyle/>
          <a:p>
            <a:pPr algn="ctr"/>
            <a:r>
              <a:rPr lang="en-US" b="1" dirty="0"/>
              <a:t>7 steps to identify and address implicit </a:t>
            </a:r>
            <a:r>
              <a:rPr lang="en-US" b="1" dirty="0" smtClean="0"/>
              <a:t>bias:</a:t>
            </a:r>
            <a:endParaRPr lang="en-US" b="1" dirty="0"/>
          </a:p>
        </p:txBody>
      </p:sp>
      <p:sp>
        <p:nvSpPr>
          <p:cNvPr id="3" name="Content Placeholder 2"/>
          <p:cNvSpPr>
            <a:spLocks noGrp="1"/>
          </p:cNvSpPr>
          <p:nvPr>
            <p:ph idx="1"/>
          </p:nvPr>
        </p:nvSpPr>
        <p:spPr>
          <a:xfrm>
            <a:off x="310056" y="1618593"/>
            <a:ext cx="8229600" cy="4876800"/>
          </a:xfrm>
        </p:spPr>
        <p:txBody>
          <a:bodyPr/>
          <a:lstStyle/>
          <a:p>
            <a:pPr lvl="0"/>
            <a:r>
              <a:rPr lang="en-US" sz="3600" dirty="0"/>
              <a:t>Recognize the bias</a:t>
            </a:r>
          </a:p>
          <a:p>
            <a:pPr lvl="0"/>
            <a:r>
              <a:rPr lang="en-US" sz="3600" dirty="0"/>
              <a:t>Identify the bias</a:t>
            </a:r>
          </a:p>
          <a:p>
            <a:pPr lvl="0"/>
            <a:r>
              <a:rPr lang="en-US" sz="3600" dirty="0"/>
              <a:t>Dissect your bias</a:t>
            </a:r>
          </a:p>
          <a:p>
            <a:pPr lvl="0"/>
            <a:r>
              <a:rPr lang="en-US" sz="3600" dirty="0"/>
              <a:t>Decide which bias to address </a:t>
            </a:r>
            <a:r>
              <a:rPr lang="en-US" sz="3600" dirty="0" smtClean="0"/>
              <a:t>first</a:t>
            </a:r>
            <a:endParaRPr lang="en-US" sz="3600" dirty="0"/>
          </a:p>
          <a:p>
            <a:pPr lvl="0"/>
            <a:r>
              <a:rPr lang="en-US" sz="3600" dirty="0"/>
              <a:t>Look for common interest groups</a:t>
            </a:r>
          </a:p>
          <a:p>
            <a:pPr lvl="0"/>
            <a:r>
              <a:rPr lang="en-US" sz="3600" dirty="0"/>
              <a:t>“Erase” your bias</a:t>
            </a:r>
          </a:p>
          <a:p>
            <a:pPr lvl="0"/>
            <a:r>
              <a:rPr lang="en-US" sz="3600" dirty="0"/>
              <a:t>Be mindful of bias “kick back”</a:t>
            </a:r>
          </a:p>
          <a:p>
            <a:endParaRPr lang="en-US" dirty="0"/>
          </a:p>
        </p:txBody>
      </p:sp>
    </p:spTree>
    <p:extLst>
      <p:ext uri="{BB962C8B-B14F-4D97-AF65-F5344CB8AC3E}">
        <p14:creationId xmlns:p14="http://schemas.microsoft.com/office/powerpoint/2010/main" val="20641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622" y="2518475"/>
            <a:ext cx="8229600" cy="4339525"/>
          </a:xfrm>
        </p:spPr>
        <p:txBody>
          <a:bodyPr>
            <a:noAutofit/>
          </a:bodyPr>
          <a:lstStyle/>
          <a:p>
            <a:pPr marL="457200" indent="-457200">
              <a:buAutoNum type="arabicParenR"/>
            </a:pPr>
            <a:r>
              <a:rPr lang="en-US" dirty="0" smtClean="0"/>
              <a:t>Understands the accountability and critical dimensions of equity.</a:t>
            </a:r>
          </a:p>
          <a:p>
            <a:pPr marL="457200" indent="-457200">
              <a:buAutoNum type="arabicParenR"/>
            </a:pPr>
            <a:r>
              <a:rPr lang="en-US" dirty="0" smtClean="0"/>
              <a:t>Reframes race-based inequities as a problem of practice and views their elimination as an individual and collective responsibility. </a:t>
            </a:r>
          </a:p>
          <a:p>
            <a:pPr marL="457200" indent="-457200">
              <a:buAutoNum type="arabicParenR"/>
            </a:pPr>
            <a:r>
              <a:rPr lang="en-US" dirty="0" smtClean="0"/>
              <a:t>Encourages positive race-consciousness.</a:t>
            </a:r>
          </a:p>
          <a:p>
            <a:pPr marL="457200" indent="-457200">
              <a:buAutoNum type="arabicParenR"/>
            </a:pPr>
            <a:r>
              <a:rPr lang="en-US" dirty="0" smtClean="0"/>
              <a:t>Reflects on institutional and teaching practices and aims to make them more culturally responsive. </a:t>
            </a:r>
          </a:p>
          <a:p>
            <a:pPr marL="457200" indent="-457200">
              <a:buAutoNum type="arabicParenR"/>
            </a:pPr>
            <a:r>
              <a:rPr lang="en-US" dirty="0" smtClean="0"/>
              <a:t>Strategically navigates resistance to equity efforts and aims to build buy-in among colleagues.  </a:t>
            </a:r>
          </a:p>
        </p:txBody>
      </p:sp>
      <p:sp>
        <p:nvSpPr>
          <p:cNvPr id="4" name="Title 3"/>
          <p:cNvSpPr>
            <a:spLocks noGrp="1"/>
          </p:cNvSpPr>
          <p:nvPr>
            <p:ph type="title"/>
          </p:nvPr>
        </p:nvSpPr>
        <p:spPr>
          <a:xfrm>
            <a:off x="3172033" y="743848"/>
            <a:ext cx="5768789" cy="1254898"/>
          </a:xfrm>
        </p:spPr>
        <p:txBody>
          <a:bodyPr>
            <a:normAutofit fontScale="90000"/>
          </a:bodyPr>
          <a:lstStyle/>
          <a:p>
            <a:r>
              <a:rPr lang="en-US" b="1" dirty="0" smtClean="0"/>
              <a:t>Equity Mindedness Competencies </a:t>
            </a:r>
            <a:r>
              <a:rPr lang="en-US" sz="1600" b="1" dirty="0" smtClean="0"/>
              <a:t>(Center for Urban Education)</a:t>
            </a:r>
            <a:endParaRPr lang="en-US" sz="16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51" y="-517266"/>
            <a:ext cx="3916084" cy="3777126"/>
          </a:xfrm>
          <a:prstGeom prst="rect">
            <a:avLst/>
          </a:prstGeom>
        </p:spPr>
      </p:pic>
    </p:spTree>
    <p:extLst>
      <p:ext uri="{BB962C8B-B14F-4D97-AF65-F5344CB8AC3E}">
        <p14:creationId xmlns:p14="http://schemas.microsoft.com/office/powerpoint/2010/main" val="167581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9941"/>
            <a:ext cx="8229600" cy="990600"/>
          </a:xfrm>
        </p:spPr>
        <p:txBody>
          <a:bodyPr>
            <a:normAutofit fontScale="90000"/>
          </a:bodyPr>
          <a:lstStyle/>
          <a:p>
            <a:r>
              <a:rPr lang="en-US" sz="3600" b="1" dirty="0"/>
              <a:t>Hiring Bias - Diversity &amp; Inclusion Dramas</a:t>
            </a:r>
            <a:r>
              <a:rPr lang="en-US" dirty="0"/>
              <a:t/>
            </a:r>
            <a:br>
              <a:rPr lang="en-US" dirty="0"/>
            </a:br>
            <a:endParaRPr lang="en-US" b="1" dirty="0"/>
          </a:p>
        </p:txBody>
      </p:sp>
      <p:pic>
        <p:nvPicPr>
          <p:cNvPr id="4" name="MRASZPQDPv0"/>
          <p:cNvPicPr>
            <a:picLocks noGrp="1" noRot="1" noChangeAspect="1"/>
          </p:cNvPicPr>
          <p:nvPr>
            <p:ph idx="1"/>
            <a:videoFile r:link="rId1"/>
          </p:nvPr>
        </p:nvPicPr>
        <p:blipFill>
          <a:blip r:embed="rId4"/>
          <a:stretch>
            <a:fillRect/>
          </a:stretch>
        </p:blipFill>
        <p:spPr>
          <a:xfrm>
            <a:off x="-364115" y="1304871"/>
            <a:ext cx="9872229" cy="5553129"/>
          </a:xfrm>
          <a:prstGeom prst="rect">
            <a:avLst/>
          </a:prstGeom>
        </p:spPr>
      </p:pic>
    </p:spTree>
    <p:extLst>
      <p:ext uri="{BB962C8B-B14F-4D97-AF65-F5344CB8AC3E}">
        <p14:creationId xmlns:p14="http://schemas.microsoft.com/office/powerpoint/2010/main" val="90801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4"/>
                                        </p:tgtEl>
                                      </p:cBhvr>
                                    </p:cmd>
                                  </p:childTnLst>
                                </p:cTn>
                              </p:par>
                            </p:childTnLst>
                          </p:cTn>
                        </p:par>
                      </p:childTnLst>
                    </p:cTn>
                  </p:par>
                </p:childTnLst>
              </p:cTn>
              <p:nextCondLst>
                <p:cond evt="onClick" delay="0">
                  <p:tgtEl>
                    <p:spTgt spid="4"/>
                  </p:tgtEl>
                </p:cond>
              </p:nextCondLst>
            </p:seq>
            <p:video>
              <p:cMediaNode>
                <p:cTn id="14" fill="hold" display="0">
                  <p:stCondLst>
                    <p:cond delay="indefinite"/>
                  </p:stCondLst>
                </p:cTn>
                <p:tgtEl>
                  <p:spTgt spid="4"/>
                </p:tgtEl>
              </p:cMediaNode>
            </p:video>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545"/>
            <a:ext cx="8229600" cy="990600"/>
          </a:xfrm>
        </p:spPr>
        <p:txBody>
          <a:bodyPr>
            <a:normAutofit fontScale="90000"/>
          </a:bodyPr>
          <a:lstStyle/>
          <a:p>
            <a:pPr algn="ctr"/>
            <a:r>
              <a:rPr lang="en-US" b="1" dirty="0" smtClean="0"/>
              <a:t/>
            </a:r>
            <a:br>
              <a:rPr lang="en-US" b="1" dirty="0" smtClean="0"/>
            </a:br>
            <a:r>
              <a:rPr lang="en-US" b="1" dirty="0" smtClean="0"/>
              <a:t>Identifying </a:t>
            </a:r>
            <a:r>
              <a:rPr lang="en-US" b="1" dirty="0"/>
              <a:t>and Mitigating </a:t>
            </a:r>
            <a:r>
              <a:rPr lang="en-US" b="1" dirty="0" smtClean="0"/>
              <a:t>Bias:</a:t>
            </a:r>
            <a:r>
              <a:rPr lang="en-US" dirty="0"/>
              <a:t/>
            </a:r>
            <a:br>
              <a:rPr lang="en-US" dirty="0"/>
            </a:br>
            <a:endParaRPr lang="en-US" dirty="0"/>
          </a:p>
        </p:txBody>
      </p:sp>
      <p:sp>
        <p:nvSpPr>
          <p:cNvPr id="3" name="Content Placeholder 2"/>
          <p:cNvSpPr>
            <a:spLocks noGrp="1"/>
          </p:cNvSpPr>
          <p:nvPr>
            <p:ph idx="1"/>
          </p:nvPr>
        </p:nvSpPr>
        <p:spPr>
          <a:xfrm>
            <a:off x="457200" y="1064172"/>
            <a:ext cx="8369300" cy="5257800"/>
          </a:xfrm>
        </p:spPr>
        <p:txBody>
          <a:bodyPr/>
          <a:lstStyle/>
          <a:p>
            <a:pPr marL="0" indent="0" algn="ctr">
              <a:buNone/>
            </a:pPr>
            <a:r>
              <a:rPr lang="en-US" dirty="0"/>
              <a:t>E</a:t>
            </a:r>
            <a:r>
              <a:rPr lang="en-US" dirty="0" smtClean="0"/>
              <a:t>quity </a:t>
            </a:r>
            <a:r>
              <a:rPr lang="en-US" dirty="0"/>
              <a:t>minded </a:t>
            </a:r>
            <a:r>
              <a:rPr lang="en-US" dirty="0" smtClean="0"/>
              <a:t>conceptions of Merit &amp; Fit</a:t>
            </a:r>
          </a:p>
          <a:p>
            <a:pPr marL="0" indent="0" algn="ctr">
              <a:buNone/>
            </a:pPr>
            <a:r>
              <a:rPr lang="is-IS" b="1" dirty="0" smtClean="0"/>
              <a:t>Can you think of examples found in the hiring process? </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734669939"/>
              </p:ext>
            </p:extLst>
          </p:nvPr>
        </p:nvGraphicFramePr>
        <p:xfrm>
          <a:off x="1173218" y="2054772"/>
          <a:ext cx="6804134" cy="4729386"/>
        </p:xfrm>
        <a:graphic>
          <a:graphicData uri="http://schemas.openxmlformats.org/drawingml/2006/table">
            <a:tbl>
              <a:tblPr firstRow="1" bandRow="1">
                <a:tableStyleId>{EB344D84-9AFB-497E-A393-DC336BA19D2E}</a:tableStyleId>
              </a:tblPr>
              <a:tblGrid>
                <a:gridCol w="3402067">
                  <a:extLst>
                    <a:ext uri="{9D8B030D-6E8A-4147-A177-3AD203B41FA5}">
                      <a16:colId xmlns="" xmlns:a16="http://schemas.microsoft.com/office/drawing/2014/main" val="20000"/>
                    </a:ext>
                  </a:extLst>
                </a:gridCol>
                <a:gridCol w="3402067">
                  <a:extLst>
                    <a:ext uri="{9D8B030D-6E8A-4147-A177-3AD203B41FA5}">
                      <a16:colId xmlns="" xmlns:a16="http://schemas.microsoft.com/office/drawing/2014/main" val="20001"/>
                    </a:ext>
                  </a:extLst>
                </a:gridCol>
              </a:tblGrid>
              <a:tr h="573926">
                <a:tc>
                  <a:txBody>
                    <a:bodyPr/>
                    <a:lstStyle/>
                    <a:p>
                      <a:pPr algn="ctr"/>
                      <a:r>
                        <a:rPr lang="en-US" sz="2000" b="1" dirty="0" smtClean="0">
                          <a:solidFill>
                            <a:schemeClr val="accent1">
                              <a:lumMod val="50000"/>
                            </a:schemeClr>
                          </a:solidFill>
                        </a:rPr>
                        <a:t>MERIT</a:t>
                      </a:r>
                      <a:endParaRPr lang="en-US" sz="2000" b="1" dirty="0">
                        <a:solidFill>
                          <a:schemeClr val="accent1">
                            <a:lumMod val="50000"/>
                          </a:schemeClr>
                        </a:solidFill>
                      </a:endParaRPr>
                    </a:p>
                  </a:txBody>
                  <a:tcPr marL="99573" marR="99573" marT="49786" marB="49786"/>
                </a:tc>
                <a:tc>
                  <a:txBody>
                    <a:bodyPr/>
                    <a:lstStyle/>
                    <a:p>
                      <a:pPr algn="ctr"/>
                      <a:r>
                        <a:rPr lang="en-US" sz="2000" b="1" dirty="0" smtClean="0">
                          <a:solidFill>
                            <a:schemeClr val="accent1">
                              <a:lumMod val="50000"/>
                            </a:schemeClr>
                          </a:solidFill>
                        </a:rPr>
                        <a:t>FIT</a:t>
                      </a:r>
                      <a:endParaRPr lang="en-US" sz="2000" b="1" dirty="0">
                        <a:solidFill>
                          <a:schemeClr val="accent1">
                            <a:lumMod val="50000"/>
                          </a:schemeClr>
                        </a:solidFill>
                      </a:endParaRPr>
                    </a:p>
                  </a:txBody>
                  <a:tcPr marL="99573" marR="99573" marT="49786" marB="49786"/>
                </a:tc>
                <a:extLst>
                  <a:ext uri="{0D108BD9-81ED-4DB2-BD59-A6C34878D82A}">
                    <a16:rowId xmlns="" xmlns:a16="http://schemas.microsoft.com/office/drawing/2014/main" val="10000"/>
                  </a:ext>
                </a:extLst>
              </a:tr>
              <a:tr h="697009">
                <a:tc>
                  <a:txBody>
                    <a:bodyPr/>
                    <a:lstStyle/>
                    <a:p>
                      <a:r>
                        <a:rPr lang="en-US" sz="2000" dirty="0" smtClean="0"/>
                        <a:t>Experience teaching racial</a:t>
                      </a:r>
                      <a:r>
                        <a:rPr lang="en-US" sz="2000" baseline="0" dirty="0" smtClean="0"/>
                        <a:t> &amp; ethnic students</a:t>
                      </a:r>
                      <a:endParaRPr lang="en-US" sz="2000" dirty="0"/>
                    </a:p>
                  </a:txBody>
                  <a:tcPr marL="99573" marR="99573" marT="49786" marB="49786"/>
                </a:tc>
                <a:tc>
                  <a:txBody>
                    <a:bodyPr/>
                    <a:lstStyle/>
                    <a:p>
                      <a:r>
                        <a:rPr lang="en-US" sz="2000" dirty="0" smtClean="0"/>
                        <a:t>Reflects students’ racial and ethnic identities</a:t>
                      </a:r>
                      <a:endParaRPr lang="en-US" sz="2000" dirty="0"/>
                    </a:p>
                  </a:txBody>
                  <a:tcPr marL="99573" marR="99573" marT="49786" marB="49786"/>
                </a:tc>
                <a:extLst>
                  <a:ext uri="{0D108BD9-81ED-4DB2-BD59-A6C34878D82A}">
                    <a16:rowId xmlns="" xmlns:a16="http://schemas.microsoft.com/office/drawing/2014/main" val="10001"/>
                  </a:ext>
                </a:extLst>
              </a:tr>
              <a:tr h="697009">
                <a:tc>
                  <a:txBody>
                    <a:bodyPr/>
                    <a:lstStyle/>
                    <a:p>
                      <a:r>
                        <a:rPr lang="en-US" sz="2000" dirty="0" smtClean="0"/>
                        <a:t>Expertise with culturally relevant pedagogy</a:t>
                      </a:r>
                      <a:endParaRPr lang="en-US" sz="2000" dirty="0"/>
                    </a:p>
                  </a:txBody>
                  <a:tcPr marL="99573" marR="99573" marT="49786" marB="49786"/>
                </a:tc>
                <a:tc>
                  <a:txBody>
                    <a:bodyPr/>
                    <a:lstStyle/>
                    <a:p>
                      <a:r>
                        <a:rPr lang="en-US" sz="2000" dirty="0" smtClean="0"/>
                        <a:t>Holds high expectations for ethnic/racial students</a:t>
                      </a:r>
                      <a:endParaRPr lang="en-US" sz="2000" dirty="0"/>
                    </a:p>
                  </a:txBody>
                  <a:tcPr marL="99573" marR="99573" marT="49786" marB="49786"/>
                </a:tc>
                <a:extLst>
                  <a:ext uri="{0D108BD9-81ED-4DB2-BD59-A6C34878D82A}">
                    <a16:rowId xmlns="" xmlns:a16="http://schemas.microsoft.com/office/drawing/2014/main" val="10002"/>
                  </a:ext>
                </a:extLst>
              </a:tr>
              <a:tr h="697009">
                <a:tc>
                  <a:txBody>
                    <a:bodyPr/>
                    <a:lstStyle/>
                    <a:p>
                      <a:r>
                        <a:rPr lang="en-US" sz="2000" dirty="0" smtClean="0"/>
                        <a:t>Educated in social justice</a:t>
                      </a:r>
                      <a:r>
                        <a:rPr lang="en-US" sz="2000" baseline="0" dirty="0" smtClean="0"/>
                        <a:t> and equity</a:t>
                      </a:r>
                      <a:endParaRPr lang="en-US" sz="2000" dirty="0"/>
                    </a:p>
                  </a:txBody>
                  <a:tcPr marL="99573" marR="99573" marT="49786" marB="49786"/>
                </a:tc>
                <a:tc>
                  <a:txBody>
                    <a:bodyPr/>
                    <a:lstStyle/>
                    <a:p>
                      <a:r>
                        <a:rPr lang="en-US" sz="2000" dirty="0" smtClean="0"/>
                        <a:t>Connects with</a:t>
                      </a:r>
                      <a:r>
                        <a:rPr lang="en-US" sz="2000" baseline="0" dirty="0" smtClean="0"/>
                        <a:t> students through multiple identities</a:t>
                      </a:r>
                      <a:endParaRPr lang="en-US" sz="2000" dirty="0"/>
                    </a:p>
                  </a:txBody>
                  <a:tcPr marL="99573" marR="99573" marT="49786" marB="49786"/>
                </a:tc>
                <a:extLst>
                  <a:ext uri="{0D108BD9-81ED-4DB2-BD59-A6C34878D82A}">
                    <a16:rowId xmlns="" xmlns:a16="http://schemas.microsoft.com/office/drawing/2014/main" val="10003"/>
                  </a:ext>
                </a:extLst>
              </a:tr>
              <a:tr h="697009">
                <a:tc>
                  <a:txBody>
                    <a:bodyPr/>
                    <a:lstStyle/>
                    <a:p>
                      <a:r>
                        <a:rPr lang="en-US" sz="2000" dirty="0" smtClean="0"/>
                        <a:t>Experience acting as an equity advocate </a:t>
                      </a:r>
                      <a:endParaRPr lang="en-US" sz="2000" dirty="0"/>
                    </a:p>
                  </a:txBody>
                  <a:tcPr marL="99573" marR="99573" marT="49786" marB="49786"/>
                </a:tc>
                <a:tc>
                  <a:txBody>
                    <a:bodyPr/>
                    <a:lstStyle/>
                    <a:p>
                      <a:r>
                        <a:rPr lang="en-US" sz="2000" dirty="0" smtClean="0"/>
                        <a:t>Supports and furthers campus equity efforts</a:t>
                      </a:r>
                      <a:endParaRPr lang="en-US" sz="2000" dirty="0"/>
                    </a:p>
                  </a:txBody>
                  <a:tcPr marL="99573" marR="99573" marT="49786" marB="49786"/>
                </a:tc>
                <a:extLst>
                  <a:ext uri="{0D108BD9-81ED-4DB2-BD59-A6C34878D82A}">
                    <a16:rowId xmlns="" xmlns:a16="http://schemas.microsoft.com/office/drawing/2014/main" val="10004"/>
                  </a:ext>
                </a:extLst>
              </a:tr>
              <a:tr h="1294445">
                <a:tc>
                  <a:txBody>
                    <a:bodyPr/>
                    <a:lstStyle/>
                    <a:p>
                      <a:r>
                        <a:rPr lang="en-US" sz="2000" dirty="0" smtClean="0"/>
                        <a:t>Experience with self-reflection and willingness</a:t>
                      </a:r>
                      <a:r>
                        <a:rPr lang="en-US" sz="2000" baseline="0" dirty="0" smtClean="0"/>
                        <a:t> to reflect on racialized outcomes of practice</a:t>
                      </a:r>
                      <a:endParaRPr lang="en-US" sz="2000" dirty="0"/>
                    </a:p>
                  </a:txBody>
                  <a:tcPr marL="99573" marR="99573" marT="49786" marB="49786"/>
                </a:tc>
                <a:tc>
                  <a:txBody>
                    <a:bodyPr/>
                    <a:lstStyle/>
                    <a:p>
                      <a:endParaRPr lang="en-US" sz="2000" dirty="0"/>
                    </a:p>
                  </a:txBody>
                  <a:tcPr marL="99573" marR="99573" marT="49786" marB="49786"/>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430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8700"/>
            <a:ext cx="9144000" cy="6400800"/>
          </a:xfrm>
          <a:prstGeom prst="rect">
            <a:avLst/>
          </a:prstGeom>
        </p:spPr>
      </p:pic>
      <p:sp>
        <p:nvSpPr>
          <p:cNvPr id="2" name="Title 1"/>
          <p:cNvSpPr>
            <a:spLocks noGrp="1"/>
          </p:cNvSpPr>
          <p:nvPr>
            <p:ph type="title"/>
          </p:nvPr>
        </p:nvSpPr>
        <p:spPr/>
        <p:txBody>
          <a:bodyPr>
            <a:normAutofit fontScale="90000"/>
          </a:bodyPr>
          <a:lstStyle/>
          <a:p>
            <a:r>
              <a:rPr lang="en-US" sz="2700" b="1" dirty="0" smtClean="0"/>
              <a:t/>
            </a:r>
            <a:br>
              <a:rPr lang="en-US" sz="2700" b="1" dirty="0" smtClean="0"/>
            </a:br>
            <a:r>
              <a:rPr lang="en-US" sz="5300" b="1" dirty="0" smtClean="0"/>
              <a:t>Activity: </a:t>
            </a:r>
            <a:r>
              <a:rPr lang="en-US" dirty="0"/>
              <a:t/>
            </a:r>
            <a:br>
              <a:rPr lang="en-US" dirty="0"/>
            </a:br>
            <a:endParaRPr lang="en-US" b="1" dirty="0"/>
          </a:p>
        </p:txBody>
      </p:sp>
      <p:sp>
        <p:nvSpPr>
          <p:cNvPr id="3" name="Content Placeholder 2"/>
          <p:cNvSpPr>
            <a:spLocks noGrp="1"/>
          </p:cNvSpPr>
          <p:nvPr>
            <p:ph idx="1"/>
          </p:nvPr>
        </p:nvSpPr>
        <p:spPr>
          <a:xfrm>
            <a:off x="457200" y="1537138"/>
            <a:ext cx="8229600" cy="3192517"/>
          </a:xfrm>
        </p:spPr>
        <p:txBody>
          <a:bodyPr>
            <a:normAutofit/>
          </a:bodyPr>
          <a:lstStyle/>
          <a:p>
            <a:pPr marL="0" indent="0" algn="ctr">
              <a:buNone/>
            </a:pPr>
            <a:r>
              <a:rPr lang="en-US" sz="4800" dirty="0" smtClean="0"/>
              <a:t>Examining </a:t>
            </a:r>
            <a:r>
              <a:rPr lang="en-US" sz="4800" dirty="0"/>
              <a:t>implicit bias in </a:t>
            </a:r>
            <a:r>
              <a:rPr lang="en-US" sz="4800" i="1" u="sng" dirty="0"/>
              <a:t>screening criteria </a:t>
            </a:r>
            <a:r>
              <a:rPr lang="en-US" sz="4800" dirty="0"/>
              <a:t>and in </a:t>
            </a:r>
            <a:r>
              <a:rPr lang="en-US" sz="4800" i="1" u="sng" dirty="0"/>
              <a:t>interview questions</a:t>
            </a:r>
            <a:endParaRPr lang="en-US" sz="4800" i="1" dirty="0"/>
          </a:p>
        </p:txBody>
      </p:sp>
    </p:spTree>
    <p:extLst>
      <p:ext uri="{BB962C8B-B14F-4D97-AF65-F5344CB8AC3E}">
        <p14:creationId xmlns:p14="http://schemas.microsoft.com/office/powerpoint/2010/main" val="173201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59;p32" descr="ttps://i.kinja-img.com/gawker-media/image/upload/t_original/ihsllhptnnm4vb7wuvgq.jpg"/>
          <p:cNvPicPr preferRelativeResize="0">
            <a:picLocks/>
          </p:cNvPicPr>
          <p:nvPr/>
        </p:nvPicPr>
        <p:blipFill rotWithShape="1">
          <a:blip r:embed="rId2">
            <a:alphaModFix/>
          </a:blip>
          <a:srcRect/>
          <a:stretch/>
        </p:blipFill>
        <p:spPr>
          <a:xfrm>
            <a:off x="457200" y="1849438"/>
            <a:ext cx="8229600" cy="4629150"/>
          </a:xfrm>
          <a:prstGeom prst="rect">
            <a:avLst/>
          </a:prstGeom>
          <a:noFill/>
          <a:ln>
            <a:noFill/>
          </a:ln>
        </p:spPr>
      </p:pic>
      <p:sp>
        <p:nvSpPr>
          <p:cNvPr id="2" name="Title 1"/>
          <p:cNvSpPr>
            <a:spLocks noGrp="1"/>
          </p:cNvSpPr>
          <p:nvPr>
            <p:ph type="title"/>
          </p:nvPr>
        </p:nvSpPr>
        <p:spPr>
          <a:xfrm>
            <a:off x="457200" y="533400"/>
            <a:ext cx="3421117" cy="990600"/>
          </a:xfrm>
        </p:spPr>
        <p:txBody>
          <a:bodyPr>
            <a:normAutofit fontScale="90000"/>
          </a:bodyPr>
          <a:lstStyle/>
          <a:p>
            <a:pPr algn="ctr"/>
            <a:r>
              <a:rPr lang="en-US" b="1" dirty="0" smtClean="0"/>
              <a:t>Takeaways				</a:t>
            </a:r>
            <a:endParaRPr lang="en-US" b="1" dirty="0"/>
          </a:p>
        </p:txBody>
      </p:sp>
      <p:sp>
        <p:nvSpPr>
          <p:cNvPr id="5" name="Title 1"/>
          <p:cNvSpPr txBox="1">
            <a:spLocks/>
          </p:cNvSpPr>
          <p:nvPr/>
        </p:nvSpPr>
        <p:spPr>
          <a:xfrm>
            <a:off x="5265683" y="536028"/>
            <a:ext cx="3421117" cy="990600"/>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b="1" dirty="0" smtClean="0"/>
              <a:t>Questions				</a:t>
            </a:r>
            <a:endParaRPr lang="en-US" b="1" dirty="0"/>
          </a:p>
        </p:txBody>
      </p:sp>
    </p:spTree>
    <p:extLst>
      <p:ext uri="{BB962C8B-B14F-4D97-AF65-F5344CB8AC3E}">
        <p14:creationId xmlns:p14="http://schemas.microsoft.com/office/powerpoint/2010/main" val="212275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Times New Roman"/>
                <a:cs typeface="Times New Roman"/>
              </a:rPr>
              <a:t>Session Outcomes:</a:t>
            </a:r>
            <a:endParaRPr lang="en-US" sz="4400" b="1" dirty="0">
              <a:latin typeface="Times New Roman"/>
              <a:cs typeface="Times New Roman"/>
            </a:endParaRPr>
          </a:p>
        </p:txBody>
      </p:sp>
      <p:sp>
        <p:nvSpPr>
          <p:cNvPr id="3" name="Content Placeholder 2"/>
          <p:cNvSpPr>
            <a:spLocks noGrp="1"/>
          </p:cNvSpPr>
          <p:nvPr>
            <p:ph idx="1"/>
          </p:nvPr>
        </p:nvSpPr>
        <p:spPr/>
        <p:txBody>
          <a:bodyPr/>
          <a:lstStyle/>
          <a:p>
            <a:pPr marL="0" indent="0">
              <a:buNone/>
            </a:pPr>
            <a:r>
              <a:rPr lang="en-US" sz="3200" dirty="0"/>
              <a:t>Participants will</a:t>
            </a:r>
            <a:r>
              <a:rPr lang="en-US" sz="3200" dirty="0" smtClean="0"/>
              <a:t>…</a:t>
            </a:r>
            <a:endParaRPr lang="en-US" sz="3200" dirty="0"/>
          </a:p>
          <a:p>
            <a:pPr lvl="0"/>
            <a:r>
              <a:rPr lang="en-US" sz="3200" dirty="0"/>
              <a:t>Discuss the definition, terms an concepts of implicit bias</a:t>
            </a:r>
          </a:p>
          <a:p>
            <a:pPr lvl="0"/>
            <a:r>
              <a:rPr lang="en-US" sz="3200" dirty="0"/>
              <a:t>Review conditions that impact decision making, particularly while serving in hiring committees</a:t>
            </a:r>
          </a:p>
          <a:p>
            <a:pPr lvl="0"/>
            <a:r>
              <a:rPr lang="en-US" sz="3200" dirty="0"/>
              <a:t>Techniques for mitigating implicit </a:t>
            </a:r>
            <a:r>
              <a:rPr lang="en-US" sz="3200" dirty="0" smtClean="0"/>
              <a:t>bias in hiring</a:t>
            </a:r>
            <a:endParaRPr lang="en-US" sz="3200" dirty="0"/>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76242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For more information contact:</a:t>
            </a:r>
            <a:endParaRPr lang="en-US" b="1" dirty="0"/>
          </a:p>
        </p:txBody>
      </p:sp>
      <p:sp>
        <p:nvSpPr>
          <p:cNvPr id="3" name="Content Placeholder 2"/>
          <p:cNvSpPr>
            <a:spLocks noGrp="1"/>
          </p:cNvSpPr>
          <p:nvPr>
            <p:ph idx="1"/>
          </p:nvPr>
        </p:nvSpPr>
        <p:spPr/>
        <p:txBody>
          <a:bodyPr>
            <a:normAutofit/>
          </a:bodyPr>
          <a:lstStyle/>
          <a:p>
            <a:pPr marL="0" indent="0">
              <a:buNone/>
            </a:pPr>
            <a:r>
              <a:rPr lang="en-US" sz="2000" i="1" dirty="0"/>
              <a:t>Mayra Cruz</a:t>
            </a:r>
            <a:r>
              <a:rPr lang="en-US" sz="2000" dirty="0"/>
              <a:t>, Area B Representative ASCCC </a:t>
            </a:r>
            <a:endParaRPr lang="en-US" sz="2000" dirty="0" smtClean="0"/>
          </a:p>
          <a:p>
            <a:pPr marL="0" indent="0">
              <a:buNone/>
            </a:pPr>
            <a:r>
              <a:rPr lang="en-US" sz="2000" dirty="0" smtClean="0">
                <a:hlinkClick r:id="rId2"/>
              </a:rPr>
              <a:t>cruzmayra@deanza.edu</a:t>
            </a:r>
            <a:endParaRPr lang="en-US" sz="2000" dirty="0" smtClean="0"/>
          </a:p>
          <a:p>
            <a:pPr marL="0" indent="0">
              <a:buNone/>
            </a:pPr>
            <a:endParaRPr lang="en-US" sz="2000" dirty="0"/>
          </a:p>
          <a:p>
            <a:pPr marL="0" indent="0">
              <a:buNone/>
            </a:pPr>
            <a:r>
              <a:rPr lang="en-US" sz="2000" i="1" dirty="0" smtClean="0"/>
              <a:t>Byron D. </a:t>
            </a:r>
            <a:r>
              <a:rPr lang="en-US" sz="2000" i="1" dirty="0" smtClean="0"/>
              <a:t>Clift</a:t>
            </a:r>
            <a:r>
              <a:rPr lang="en-US" sz="2000" i="1" dirty="0"/>
              <a:t> </a:t>
            </a:r>
            <a:r>
              <a:rPr lang="en-US" sz="2000" i="1" dirty="0" err="1" smtClean="0"/>
              <a:t>Breland</a:t>
            </a:r>
            <a:r>
              <a:rPr lang="en-US" sz="2000" dirty="0" smtClean="0"/>
              <a:t>, Ph.D.,</a:t>
            </a:r>
          </a:p>
          <a:p>
            <a:pPr marL="0" indent="0">
              <a:buNone/>
            </a:pPr>
            <a:r>
              <a:rPr lang="en-US" sz="2000" dirty="0" smtClean="0"/>
              <a:t>Chancellor </a:t>
            </a:r>
            <a:r>
              <a:rPr lang="en-US" sz="2000" dirty="0"/>
              <a:t>San Jose Evergreen Community College </a:t>
            </a:r>
            <a:r>
              <a:rPr lang="en-US" sz="2000" dirty="0" smtClean="0"/>
              <a:t>District</a:t>
            </a:r>
          </a:p>
          <a:p>
            <a:pPr marL="0" indent="0">
              <a:buNone/>
            </a:pPr>
            <a:r>
              <a:rPr lang="en-US" sz="2000" dirty="0" smtClean="0">
                <a:hlinkClick r:id="rId3"/>
              </a:rPr>
              <a:t>byron.breland@sjeccd.edu</a:t>
            </a:r>
            <a:r>
              <a:rPr lang="en-US" sz="2000" dirty="0" smtClean="0"/>
              <a:t> </a:t>
            </a:r>
            <a:endParaRPr lang="en-US" sz="2000" dirty="0"/>
          </a:p>
          <a:p>
            <a:endParaRPr lang="en-US" sz="2000" dirty="0"/>
          </a:p>
        </p:txBody>
      </p:sp>
    </p:spTree>
    <p:extLst>
      <p:ext uri="{BB962C8B-B14F-4D97-AF65-F5344CB8AC3E}">
        <p14:creationId xmlns:p14="http://schemas.microsoft.com/office/powerpoint/2010/main" val="166815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a:xfrm>
            <a:off x="178904" y="1331843"/>
            <a:ext cx="8647044" cy="5387009"/>
          </a:xfrm>
        </p:spPr>
        <p:txBody>
          <a:bodyPr>
            <a:normAutofit fontScale="70000" lnSpcReduction="20000"/>
          </a:bodyPr>
          <a:lstStyle/>
          <a:p>
            <a:r>
              <a:rPr lang="en-US" dirty="0" smtClean="0"/>
              <a:t>Center for Urban Education.  Equity Mindedness.  Retrieved </a:t>
            </a:r>
            <a:r>
              <a:rPr lang="en-US" dirty="0"/>
              <a:t>on 2/15/19 from </a:t>
            </a:r>
            <a:r>
              <a:rPr lang="en-US" dirty="0">
                <a:hlinkClick r:id="rId3"/>
              </a:rPr>
              <a:t>https://cue.usc.edu/about/equity/equity-mindedness</a:t>
            </a:r>
            <a:r>
              <a:rPr lang="en-US" dirty="0" smtClean="0">
                <a:hlinkClick r:id="rId3"/>
              </a:rPr>
              <a:t>/</a:t>
            </a:r>
            <a:r>
              <a:rPr lang="en-US" dirty="0" smtClean="0"/>
              <a:t> </a:t>
            </a:r>
            <a:endParaRPr lang="en-US" dirty="0"/>
          </a:p>
          <a:p>
            <a:pPr marL="0" indent="0">
              <a:buNone/>
            </a:pPr>
            <a:endParaRPr lang="en-US" dirty="0" smtClean="0"/>
          </a:p>
          <a:p>
            <a:r>
              <a:rPr lang="en-US" dirty="0" smtClean="0"/>
              <a:t>Cheryl </a:t>
            </a:r>
            <a:r>
              <a:rPr lang="en-US" dirty="0" err="1"/>
              <a:t>Staats</a:t>
            </a:r>
            <a:r>
              <a:rPr lang="en-US" dirty="0"/>
              <a:t>, </a:t>
            </a:r>
            <a:r>
              <a:rPr lang="en-US" dirty="0" smtClean="0"/>
              <a:t>Kelly </a:t>
            </a:r>
            <a:r>
              <a:rPr lang="en-US" dirty="0" err="1"/>
              <a:t>Capatosto</a:t>
            </a:r>
            <a:r>
              <a:rPr lang="en-US" dirty="0"/>
              <a:t>, Robin A. Wright, </a:t>
            </a:r>
            <a:r>
              <a:rPr lang="en-US" dirty="0" smtClean="0"/>
              <a:t>and </a:t>
            </a:r>
            <a:r>
              <a:rPr lang="en-US" dirty="0" err="1"/>
              <a:t>Danya</a:t>
            </a:r>
            <a:r>
              <a:rPr lang="en-US" dirty="0"/>
              <a:t> </a:t>
            </a:r>
            <a:r>
              <a:rPr lang="en-US" dirty="0" smtClean="0"/>
              <a:t>Contractor.  </a:t>
            </a:r>
            <a:r>
              <a:rPr lang="en-US" i="1" dirty="0" smtClean="0"/>
              <a:t>State of the Science:  Implicit Bias</a:t>
            </a:r>
            <a:r>
              <a:rPr lang="en-US" dirty="0" smtClean="0"/>
              <a:t>. Review 2015.  Kirwan </a:t>
            </a:r>
            <a:r>
              <a:rPr lang="en-US" dirty="0"/>
              <a:t>Institute </a:t>
            </a:r>
            <a:r>
              <a:rPr lang="en-US" dirty="0" smtClean="0"/>
              <a:t>for </a:t>
            </a:r>
            <a:r>
              <a:rPr lang="en-US" dirty="0"/>
              <a:t>the Study of Race and </a:t>
            </a:r>
            <a:r>
              <a:rPr lang="en-US" dirty="0" smtClean="0"/>
              <a:t>Ethnicity.</a:t>
            </a:r>
          </a:p>
          <a:p>
            <a:pPr marL="0" indent="0">
              <a:buNone/>
            </a:pPr>
            <a:r>
              <a:rPr lang="en-US" dirty="0" smtClean="0">
                <a:hlinkClick r:id="rId4"/>
              </a:rPr>
              <a:t>http</a:t>
            </a:r>
            <a:r>
              <a:rPr lang="en-US" dirty="0">
                <a:hlinkClick r:id="rId4"/>
              </a:rPr>
              <a:t>://</a:t>
            </a:r>
            <a:r>
              <a:rPr lang="en-US" dirty="0" smtClean="0">
                <a:hlinkClick r:id="rId4"/>
              </a:rPr>
              <a:t>kirwaninstitute.osu.edu/wp-content/uploads/2015/05/2015-kirwan-implicit-bias.pdf</a:t>
            </a:r>
            <a:endParaRPr lang="en-US" dirty="0" smtClean="0"/>
          </a:p>
          <a:p>
            <a:endParaRPr lang="en-US" dirty="0" smtClean="0"/>
          </a:p>
          <a:p>
            <a:r>
              <a:rPr lang="en-US" dirty="0" smtClean="0"/>
              <a:t>The Campaign for College Opportunity.  (2017</a:t>
            </a:r>
            <a:r>
              <a:rPr lang="en-US" dirty="0"/>
              <a:t>) Left Out: How Exclusion in California’s Colleges and Universities Hurts Our Values, Our Students, and Our Economy </a:t>
            </a:r>
            <a:r>
              <a:rPr lang="en-US" dirty="0" smtClean="0"/>
              <a:t>retrieved  on February 15, 2019 </a:t>
            </a:r>
            <a:r>
              <a:rPr lang="en-US" dirty="0"/>
              <a:t>from  </a:t>
            </a:r>
            <a:r>
              <a:rPr lang="en-US" dirty="0">
                <a:hlinkClick r:id="rId5"/>
              </a:rPr>
              <a:t>https://collegecampaign.org/portfolio/left-out-report</a:t>
            </a:r>
            <a:r>
              <a:rPr lang="en-US" dirty="0" smtClean="0">
                <a:hlinkClick r:id="rId5"/>
              </a:rPr>
              <a:t>/</a:t>
            </a:r>
            <a:r>
              <a:rPr lang="en-US" dirty="0" smtClean="0"/>
              <a:t>  </a:t>
            </a:r>
            <a:endParaRPr lang="en-US" dirty="0"/>
          </a:p>
          <a:p>
            <a:endParaRPr lang="en-US" dirty="0" smtClean="0"/>
          </a:p>
          <a:p>
            <a:r>
              <a:rPr lang="en-US" dirty="0" smtClean="0"/>
              <a:t>Project Implicit.  Retrieved on 2/15/19 from</a:t>
            </a:r>
            <a:r>
              <a:rPr lang="en-US" dirty="0"/>
              <a:t> </a:t>
            </a:r>
            <a:r>
              <a:rPr lang="en-US" dirty="0" smtClean="0">
                <a:hlinkClick r:id="rId6"/>
              </a:rPr>
              <a:t>https</a:t>
            </a:r>
            <a:r>
              <a:rPr lang="en-US" dirty="0">
                <a:hlinkClick r:id="rId6"/>
              </a:rPr>
              <a:t>://implicit.harvard.edu/implicit</a:t>
            </a:r>
            <a:r>
              <a:rPr lang="en-US" dirty="0" smtClean="0">
                <a:hlinkClick r:id="rId6"/>
              </a:rPr>
              <a:t>/</a:t>
            </a:r>
            <a:r>
              <a:rPr lang="en-US" dirty="0" smtClean="0"/>
              <a:t> </a:t>
            </a:r>
          </a:p>
          <a:p>
            <a:pPr marL="0" indent="0">
              <a:buNone/>
            </a:pPr>
            <a:endParaRPr lang="en-US" dirty="0"/>
          </a:p>
          <a:p>
            <a:r>
              <a:rPr lang="en-US" dirty="0" err="1"/>
              <a:t>Staats</a:t>
            </a:r>
            <a:r>
              <a:rPr lang="en-US" dirty="0"/>
              <a:t>, Cheryl.  Understanding Implicit Bias:  What Educators Should Know.  American Educator: Winter 2015-16</a:t>
            </a:r>
            <a:r>
              <a:rPr lang="en-US" dirty="0" smtClean="0"/>
              <a:t>. </a:t>
            </a:r>
          </a:p>
          <a:p>
            <a:pPr marL="0" indent="0">
              <a:buNone/>
            </a:pPr>
            <a:endParaRPr lang="en-US" dirty="0" smtClean="0"/>
          </a:p>
          <a:p>
            <a:r>
              <a:rPr lang="en-US" dirty="0" smtClean="0"/>
              <a:t>Implicit Bias 101 Retrieved on 2/15/19 from</a:t>
            </a:r>
            <a:r>
              <a:rPr lang="en-US" dirty="0"/>
              <a:t> </a:t>
            </a:r>
            <a:r>
              <a:rPr lang="en-US" dirty="0" smtClean="0">
                <a:hlinkClick r:id="rId7"/>
              </a:rPr>
              <a:t>https</a:t>
            </a:r>
            <a:r>
              <a:rPr lang="en-US" dirty="0">
                <a:hlinkClick r:id="rId7"/>
              </a:rPr>
              <a:t>://</a:t>
            </a:r>
            <a:r>
              <a:rPr lang="en-US" dirty="0" smtClean="0">
                <a:hlinkClick r:id="rId7"/>
              </a:rPr>
              <a:t>www.youtube.com/watch?v=lWb4i-ZPE0Q</a:t>
            </a:r>
            <a:r>
              <a:rPr lang="en-US" dirty="0" smtClean="0"/>
              <a:t> </a:t>
            </a:r>
          </a:p>
          <a:p>
            <a:pPr marL="0" indent="0">
              <a:buNone/>
            </a:pPr>
            <a:endParaRPr lang="en-US" dirty="0"/>
          </a:p>
          <a:p>
            <a:pPr marL="0" indent="0">
              <a:buNone/>
            </a:pPr>
            <a:endParaRPr lang="en-US" dirty="0"/>
          </a:p>
          <a:p>
            <a:endParaRPr lang="en-US" dirty="0" smtClean="0"/>
          </a:p>
        </p:txBody>
      </p:sp>
    </p:spTree>
    <p:extLst>
      <p:ext uri="{BB962C8B-B14F-4D97-AF65-F5344CB8AC3E}">
        <p14:creationId xmlns:p14="http://schemas.microsoft.com/office/powerpoint/2010/main" val="68029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632200"/>
            <a:ext cx="9144000" cy="2114856"/>
          </a:xfrm>
          <a:prstGeom prst="rect">
            <a:avLst/>
          </a:prstGeom>
        </p:spPr>
      </p:pic>
      <p:sp>
        <p:nvSpPr>
          <p:cNvPr id="5" name="TextBox 4"/>
          <p:cNvSpPr txBox="1"/>
          <p:nvPr/>
        </p:nvSpPr>
        <p:spPr>
          <a:xfrm>
            <a:off x="1581150" y="1524000"/>
            <a:ext cx="5981700" cy="1200329"/>
          </a:xfrm>
          <a:prstGeom prst="rect">
            <a:avLst/>
          </a:prstGeom>
          <a:noFill/>
        </p:spPr>
        <p:txBody>
          <a:bodyPr wrap="square" rtlCol="0">
            <a:spAutoFit/>
          </a:bodyPr>
          <a:lstStyle/>
          <a:p>
            <a:pPr algn="ctr"/>
            <a:r>
              <a:rPr lang="en-US" sz="7200" b="1" dirty="0" smtClean="0"/>
              <a:t>Thank You!</a:t>
            </a:r>
            <a:endParaRPr lang="en-US" sz="7200" b="1" dirty="0"/>
          </a:p>
        </p:txBody>
      </p:sp>
    </p:spTree>
    <p:extLst>
      <p:ext uri="{BB962C8B-B14F-4D97-AF65-F5344CB8AC3E}">
        <p14:creationId xmlns:p14="http://schemas.microsoft.com/office/powerpoint/2010/main" val="91396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Funny Lesson on Implicit Bias</a:t>
            </a:r>
            <a:endParaRPr lang="en-US" dirty="0"/>
          </a:p>
        </p:txBody>
      </p:sp>
      <p:pic>
        <p:nvPicPr>
          <p:cNvPr id="5" name="yz0QT-ZZ0SI"/>
          <p:cNvPicPr>
            <a:picLocks noGrp="1" noRot="1" noChangeAspect="1"/>
          </p:cNvPicPr>
          <p:nvPr>
            <p:ph idx="1"/>
            <a:videoFile r:link="rId1"/>
          </p:nvPr>
        </p:nvPicPr>
        <p:blipFill>
          <a:blip r:embed="rId3"/>
          <a:stretch>
            <a:fillRect/>
          </a:stretch>
        </p:blipFill>
        <p:spPr>
          <a:xfrm>
            <a:off x="-77076" y="1524000"/>
            <a:ext cx="9482667" cy="5334000"/>
          </a:xfrm>
          <a:prstGeom prst="rect">
            <a:avLst/>
          </a:prstGeom>
        </p:spPr>
      </p:pic>
    </p:spTree>
    <p:extLst>
      <p:ext uri="{BB962C8B-B14F-4D97-AF65-F5344CB8AC3E}">
        <p14:creationId xmlns:p14="http://schemas.microsoft.com/office/powerpoint/2010/main" val="85913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5"/>
                                        </p:tgtEl>
                                      </p:cBhvr>
                                    </p:cmd>
                                  </p:childTnLst>
                                </p:cTn>
                              </p:par>
                            </p:childTnLst>
                          </p:cTn>
                        </p:par>
                      </p:childTnLst>
                    </p:cTn>
                  </p:par>
                </p:childTnLst>
              </p:cTn>
              <p:nextCondLst>
                <p:cond evt="onClick" delay="0">
                  <p:tgtEl>
                    <p:spTgt spid="5"/>
                  </p:tgtEl>
                </p:cond>
              </p:nextCondLst>
            </p:seq>
            <p:video>
              <p:cMediaNode>
                <p:cTn id="14" fill="hold" display="0">
                  <p:stCondLst>
                    <p:cond delay="indefinite"/>
                  </p:stCondLst>
                </p:cTn>
                <p:tgtEl>
                  <p:spTgt spid="5"/>
                </p:tgtEl>
              </p:cMediaNode>
            </p:vide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339"/>
            <a:ext cx="8229600" cy="990600"/>
          </a:xfrm>
        </p:spPr>
        <p:txBody>
          <a:bodyPr>
            <a:noAutofit/>
          </a:bodyPr>
          <a:lstStyle/>
          <a:p>
            <a:pPr algn="ctr"/>
            <a:r>
              <a:rPr lang="en-US" sz="3200" b="1" dirty="0"/>
              <a:t>Left Out Report/Campus College : </a:t>
            </a:r>
            <a:br>
              <a:rPr lang="en-US" sz="3200" b="1" dirty="0"/>
            </a:br>
            <a:r>
              <a:rPr lang="en-US" sz="3200" b="1" dirty="0"/>
              <a:t>T</a:t>
            </a:r>
            <a:r>
              <a:rPr lang="en-US" sz="3200" b="1" dirty="0" smtClean="0"/>
              <a:t>enured Faculty vs. Student</a:t>
            </a:r>
            <a:br>
              <a:rPr lang="en-US" sz="3200" b="1" dirty="0" smtClean="0"/>
            </a:br>
            <a:r>
              <a:rPr lang="en-US" sz="3200" b="1" dirty="0" smtClean="0"/>
              <a:t>Bakersfield College</a:t>
            </a:r>
            <a:endParaRPr lang="en-US" sz="3200" dirty="0"/>
          </a:p>
        </p:txBody>
      </p:sp>
      <p:sp>
        <p:nvSpPr>
          <p:cNvPr id="3" name="Text Placeholder 2"/>
          <p:cNvSpPr>
            <a:spLocks noGrp="1"/>
          </p:cNvSpPr>
          <p:nvPr>
            <p:ph type="body" idx="1"/>
          </p:nvPr>
        </p:nvSpPr>
        <p:spPr>
          <a:xfrm>
            <a:off x="278526" y="1602830"/>
            <a:ext cx="3931920" cy="639762"/>
          </a:xfrm>
        </p:spPr>
        <p:txBody>
          <a:bodyPr>
            <a:normAutofit fontScale="92500" lnSpcReduction="10000"/>
          </a:bodyPr>
          <a:lstStyle/>
          <a:p>
            <a:r>
              <a:rPr lang="en-US" b="1" cap="all" dirty="0" smtClean="0"/>
              <a:t>AGGREGATE </a:t>
            </a:r>
            <a:r>
              <a:rPr lang="en-US" b="1" cap="all" dirty="0"/>
              <a:t>RACE &amp; GENDER </a:t>
            </a:r>
            <a:br>
              <a:rPr lang="en-US" b="1" cap="all" dirty="0"/>
            </a:br>
            <a:r>
              <a:rPr lang="en-US" b="1" cap="all" dirty="0"/>
              <a:t>TENURED </a:t>
            </a:r>
            <a:r>
              <a:rPr lang="en-US" b="1" cap="all" dirty="0" smtClean="0"/>
              <a:t>Faculty DATA</a:t>
            </a:r>
            <a:endParaRPr lang="en-US" b="1" cap="all" dirty="0"/>
          </a:p>
        </p:txBody>
      </p:sp>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2343807" y="1825499"/>
            <a:ext cx="9264014" cy="5216434"/>
          </a:xfrm>
        </p:spPr>
      </p:pic>
      <p:sp>
        <p:nvSpPr>
          <p:cNvPr id="5" name="Text Placeholder 4"/>
          <p:cNvSpPr>
            <a:spLocks noGrp="1"/>
          </p:cNvSpPr>
          <p:nvPr>
            <p:ph type="body" sz="quarter" idx="3"/>
          </p:nvPr>
        </p:nvSpPr>
        <p:spPr>
          <a:xfrm>
            <a:off x="4891514" y="1602830"/>
            <a:ext cx="3931920" cy="639762"/>
          </a:xfrm>
        </p:spPr>
        <p:txBody>
          <a:bodyPr>
            <a:normAutofit fontScale="92500" lnSpcReduction="10000"/>
          </a:bodyPr>
          <a:lstStyle/>
          <a:p>
            <a:r>
              <a:rPr lang="en-US" b="1" cap="all" dirty="0" smtClean="0"/>
              <a:t>AGGREGATE </a:t>
            </a:r>
            <a:r>
              <a:rPr lang="en-US" b="1" cap="all" dirty="0"/>
              <a:t>RACE &amp; GENDER </a:t>
            </a:r>
            <a:br>
              <a:rPr lang="en-US" b="1" cap="all" dirty="0"/>
            </a:br>
            <a:r>
              <a:rPr lang="en-US" b="1" cap="all" dirty="0" smtClean="0"/>
              <a:t>Student</a:t>
            </a:r>
            <a:r>
              <a:rPr lang="en-US" b="1" cap="all" dirty="0"/>
              <a:t> </a:t>
            </a:r>
            <a:r>
              <a:rPr lang="en-US" b="1" cap="all" dirty="0" smtClean="0"/>
              <a:t>DATA</a:t>
            </a:r>
            <a:endParaRPr lang="en-US" b="1" cap="all" dirty="0"/>
          </a:p>
        </p:txBody>
      </p:sp>
      <p:pic>
        <p:nvPicPr>
          <p:cNvPr id="8" name="Content Placeholder 7"/>
          <p:cNvPicPr>
            <a:picLocks noGrp="1" noChangeAspect="1"/>
          </p:cNvPicPr>
          <p:nvPr>
            <p:ph sz="quarter" idx="4"/>
          </p:nvPr>
        </p:nvPicPr>
        <p:blipFill>
          <a:blip r:embed="rId4" cstate="email">
            <a:extLst>
              <a:ext uri="{28A0092B-C50C-407E-A947-70E740481C1C}">
                <a14:useLocalDpi xmlns:a14="http://schemas.microsoft.com/office/drawing/2010/main" val="0"/>
              </a:ext>
            </a:extLst>
          </a:blip>
          <a:stretch>
            <a:fillRect/>
          </a:stretch>
        </p:blipFill>
        <p:spPr>
          <a:xfrm>
            <a:off x="2277179" y="1809094"/>
            <a:ext cx="9178824" cy="5168463"/>
          </a:xfrm>
        </p:spPr>
      </p:pic>
    </p:spTree>
    <p:extLst>
      <p:ext uri="{BB962C8B-B14F-4D97-AF65-F5344CB8AC3E}">
        <p14:creationId xmlns:p14="http://schemas.microsoft.com/office/powerpoint/2010/main" val="201281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664"/>
            <a:ext cx="8229600" cy="990600"/>
          </a:xfrm>
        </p:spPr>
        <p:txBody>
          <a:bodyPr>
            <a:noAutofit/>
          </a:bodyPr>
          <a:lstStyle/>
          <a:p>
            <a:pPr algn="ctr"/>
            <a:r>
              <a:rPr lang="en-US" sz="2800" b="1" dirty="0"/>
              <a:t>Left Out Report/Campus College : </a:t>
            </a:r>
            <a:br>
              <a:rPr lang="en-US" sz="2800" b="1" dirty="0"/>
            </a:br>
            <a:r>
              <a:rPr lang="en-US" sz="2800" b="1" dirty="0"/>
              <a:t>T</a:t>
            </a:r>
            <a:r>
              <a:rPr lang="en-US" sz="2800" b="1" dirty="0" smtClean="0"/>
              <a:t>enured Faculty vs. Student</a:t>
            </a:r>
            <a:endParaRPr lang="en-US" sz="2800" dirty="0"/>
          </a:p>
        </p:txBody>
      </p:sp>
      <p:sp>
        <p:nvSpPr>
          <p:cNvPr id="3" name="Text Placeholder 2"/>
          <p:cNvSpPr>
            <a:spLocks noGrp="1"/>
          </p:cNvSpPr>
          <p:nvPr>
            <p:ph idx="1"/>
          </p:nvPr>
        </p:nvSpPr>
        <p:spPr>
          <a:xfrm>
            <a:off x="457200" y="1358464"/>
            <a:ext cx="8229600" cy="796159"/>
          </a:xfrm>
        </p:spPr>
        <p:txBody>
          <a:bodyPr>
            <a:normAutofit/>
          </a:bodyPr>
          <a:lstStyle/>
          <a:p>
            <a:pPr marL="0" indent="0" algn="ctr">
              <a:buNone/>
            </a:pPr>
            <a:r>
              <a:rPr lang="en-US" sz="2000" b="1" cap="all" dirty="0"/>
              <a:t>RACE &amp; GENDER </a:t>
            </a:r>
            <a:r>
              <a:rPr lang="en-US" sz="2000" b="1" cap="all" dirty="0" smtClean="0"/>
              <a:t>TENURED faculty</a:t>
            </a:r>
            <a:r>
              <a:rPr lang="en-US" sz="2000" b="1" cap="all" dirty="0"/>
              <a:t> RATIO</a:t>
            </a:r>
          </a:p>
        </p:txBody>
      </p:sp>
      <p:pic>
        <p:nvPicPr>
          <p:cNvPr id="10" name="Content Placeholder 9"/>
          <p:cNvPicPr>
            <a:picLocks noGrp="1" noChangeAspect="1"/>
          </p:cNvPicPr>
          <p:nvPr>
            <p:ph sz="half" idx="4294967295"/>
          </p:nvPr>
        </p:nvPicPr>
        <p:blipFill>
          <a:blip r:embed="rId2" cstate="email">
            <a:extLst>
              <a:ext uri="{28A0092B-C50C-407E-A947-70E740481C1C}">
                <a14:useLocalDpi xmlns:a14="http://schemas.microsoft.com/office/drawing/2010/main" val="0"/>
              </a:ext>
            </a:extLst>
          </a:blip>
          <a:stretch>
            <a:fillRect/>
          </a:stretch>
        </p:blipFill>
        <p:spPr>
          <a:xfrm>
            <a:off x="0" y="1500206"/>
            <a:ext cx="9200644" cy="5189057"/>
          </a:xfrm>
        </p:spPr>
      </p:pic>
    </p:spTree>
    <p:extLst>
      <p:ext uri="{BB962C8B-B14F-4D97-AF65-F5344CB8AC3E}">
        <p14:creationId xmlns:p14="http://schemas.microsoft.com/office/powerpoint/2010/main" val="416037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a:t>Left Out Report/Campus College : </a:t>
            </a:r>
            <a:br>
              <a:rPr lang="en-US" sz="2800" b="1" dirty="0"/>
            </a:br>
            <a:r>
              <a:rPr lang="en-US" sz="2800" b="1" dirty="0"/>
              <a:t>T</a:t>
            </a:r>
            <a:r>
              <a:rPr lang="en-US" sz="2800" b="1" dirty="0" smtClean="0"/>
              <a:t>enured Faculty vs. Student</a:t>
            </a:r>
            <a:endParaRPr lang="en-US" sz="2800" dirty="0"/>
          </a:p>
        </p:txBody>
      </p:sp>
      <p:sp>
        <p:nvSpPr>
          <p:cNvPr id="3" name="Text Placeholder 2"/>
          <p:cNvSpPr>
            <a:spLocks noGrp="1"/>
          </p:cNvSpPr>
          <p:nvPr>
            <p:ph idx="1"/>
          </p:nvPr>
        </p:nvSpPr>
        <p:spPr>
          <a:xfrm>
            <a:off x="457200" y="1524000"/>
            <a:ext cx="8229600" cy="546538"/>
          </a:xfrm>
        </p:spPr>
        <p:txBody>
          <a:bodyPr>
            <a:normAutofit/>
          </a:bodyPr>
          <a:lstStyle/>
          <a:p>
            <a:pPr marL="0" indent="0" algn="ctr">
              <a:buNone/>
            </a:pPr>
            <a:r>
              <a:rPr lang="en-US" sz="2000" b="1" cap="all" dirty="0"/>
              <a:t>RACE &amp; GENDER </a:t>
            </a:r>
            <a:r>
              <a:rPr lang="en-US" sz="2000" b="1" cap="all" dirty="0" smtClean="0"/>
              <a:t>STUDENTS</a:t>
            </a:r>
            <a:r>
              <a:rPr lang="en-US" sz="2000" b="1" cap="all" dirty="0"/>
              <a:t> RATIO</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4595" y="1797269"/>
            <a:ext cx="9144000" cy="4728992"/>
          </a:xfrm>
          <a:prstGeom prst="rect">
            <a:avLst/>
          </a:prstGeom>
        </p:spPr>
      </p:pic>
    </p:spTree>
    <p:extLst>
      <p:ext uri="{BB962C8B-B14F-4D97-AF65-F5344CB8AC3E}">
        <p14:creationId xmlns:p14="http://schemas.microsoft.com/office/powerpoint/2010/main" val="132486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t>Left Out Report/Campus College : </a:t>
            </a:r>
            <a:br>
              <a:rPr lang="en-US" sz="3200" b="1" dirty="0"/>
            </a:br>
            <a:r>
              <a:rPr lang="en-US" sz="3200" b="1" dirty="0"/>
              <a:t>T</a:t>
            </a:r>
            <a:r>
              <a:rPr lang="en-US" sz="3200" b="1" dirty="0" smtClean="0"/>
              <a:t>enured Faculty vs. Student</a:t>
            </a:r>
            <a:endParaRPr lang="en-US" sz="32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02990550"/>
              </p:ext>
            </p:extLst>
          </p:nvPr>
        </p:nvGraphicFramePr>
        <p:xfrm>
          <a:off x="383628" y="2270237"/>
          <a:ext cx="8303172" cy="3468409"/>
        </p:xfrm>
        <a:graphic>
          <a:graphicData uri="http://schemas.openxmlformats.org/drawingml/2006/table">
            <a:tbl>
              <a:tblPr firstRow="1" bandRow="1">
                <a:tableStyleId>{F5AB1C69-6EDB-4FF4-983F-18BD219EF322}</a:tableStyleId>
              </a:tblPr>
              <a:tblGrid>
                <a:gridCol w="2075793">
                  <a:extLst>
                    <a:ext uri="{9D8B030D-6E8A-4147-A177-3AD203B41FA5}">
                      <a16:colId xmlns="" xmlns:a16="http://schemas.microsoft.com/office/drawing/2014/main" val="1515845716"/>
                    </a:ext>
                  </a:extLst>
                </a:gridCol>
                <a:gridCol w="2075793">
                  <a:extLst>
                    <a:ext uri="{9D8B030D-6E8A-4147-A177-3AD203B41FA5}">
                      <a16:colId xmlns="" xmlns:a16="http://schemas.microsoft.com/office/drawing/2014/main" val="850906564"/>
                    </a:ext>
                  </a:extLst>
                </a:gridCol>
                <a:gridCol w="2075793">
                  <a:extLst>
                    <a:ext uri="{9D8B030D-6E8A-4147-A177-3AD203B41FA5}">
                      <a16:colId xmlns="" xmlns:a16="http://schemas.microsoft.com/office/drawing/2014/main" val="2661702920"/>
                    </a:ext>
                  </a:extLst>
                </a:gridCol>
                <a:gridCol w="2075793">
                  <a:extLst>
                    <a:ext uri="{9D8B030D-6E8A-4147-A177-3AD203B41FA5}">
                      <a16:colId xmlns="" xmlns:a16="http://schemas.microsoft.com/office/drawing/2014/main" val="3875341647"/>
                    </a:ext>
                  </a:extLst>
                </a:gridCol>
              </a:tblGrid>
              <a:tr h="495487">
                <a:tc>
                  <a:txBody>
                    <a:bodyPr/>
                    <a:lstStyle/>
                    <a:p>
                      <a:r>
                        <a:rPr lang="en-US" dirty="0" smtClean="0"/>
                        <a:t>Ethnicity</a:t>
                      </a:r>
                      <a:endParaRPr lang="en-US" dirty="0"/>
                    </a:p>
                  </a:txBody>
                  <a:tcPr/>
                </a:tc>
                <a:tc>
                  <a:txBody>
                    <a:bodyPr/>
                    <a:lstStyle/>
                    <a:p>
                      <a:r>
                        <a:rPr lang="en-US" dirty="0" smtClean="0"/>
                        <a:t>Male</a:t>
                      </a:r>
                      <a:endParaRPr lang="en-US" dirty="0"/>
                    </a:p>
                  </a:txBody>
                  <a:tcPr/>
                </a:tc>
                <a:tc>
                  <a:txBody>
                    <a:bodyPr/>
                    <a:lstStyle/>
                    <a:p>
                      <a:r>
                        <a:rPr lang="en-US" dirty="0" smtClean="0"/>
                        <a:t>Female</a:t>
                      </a:r>
                      <a:endParaRPr lang="en-US" dirty="0"/>
                    </a:p>
                  </a:txBody>
                  <a:tcPr/>
                </a:tc>
                <a:tc>
                  <a:txBody>
                    <a:bodyPr/>
                    <a:lstStyle/>
                    <a:p>
                      <a:r>
                        <a:rPr lang="en-US" dirty="0" smtClean="0"/>
                        <a:t>Total</a:t>
                      </a:r>
                      <a:endParaRPr lang="en-US" dirty="0"/>
                    </a:p>
                  </a:txBody>
                  <a:tcPr/>
                </a:tc>
                <a:extLst>
                  <a:ext uri="{0D108BD9-81ED-4DB2-BD59-A6C34878D82A}">
                    <a16:rowId xmlns="" xmlns:a16="http://schemas.microsoft.com/office/drawing/2014/main" val="2697227745"/>
                  </a:ext>
                </a:extLst>
              </a:tr>
              <a:tr h="495487">
                <a:tc>
                  <a:txBody>
                    <a:bodyPr/>
                    <a:lstStyle/>
                    <a:p>
                      <a:r>
                        <a:rPr lang="en-US" dirty="0" smtClean="0"/>
                        <a:t>AANHPI</a:t>
                      </a:r>
                      <a:endParaRPr lang="en-US" dirty="0"/>
                    </a:p>
                  </a:txBody>
                  <a:tcPr/>
                </a:tc>
                <a:tc>
                  <a:txBody>
                    <a:bodyPr/>
                    <a:lstStyle/>
                    <a:p>
                      <a:r>
                        <a:rPr lang="en-US" dirty="0" smtClean="0"/>
                        <a:t>7</a:t>
                      </a:r>
                      <a:endParaRPr lang="en-US" dirty="0"/>
                    </a:p>
                  </a:txBody>
                  <a:tcPr/>
                </a:tc>
                <a:tc>
                  <a:txBody>
                    <a:bodyPr/>
                    <a:lstStyle/>
                    <a:p>
                      <a:r>
                        <a:rPr lang="en-US" dirty="0" smtClean="0"/>
                        <a:t>7</a:t>
                      </a:r>
                      <a:endParaRPr lang="en-US" dirty="0"/>
                    </a:p>
                  </a:txBody>
                  <a:tcPr/>
                </a:tc>
                <a:tc>
                  <a:txBody>
                    <a:bodyPr/>
                    <a:lstStyle/>
                    <a:p>
                      <a:r>
                        <a:rPr lang="en-US" dirty="0" smtClean="0"/>
                        <a:t>14</a:t>
                      </a:r>
                      <a:endParaRPr lang="en-US" dirty="0"/>
                    </a:p>
                  </a:txBody>
                  <a:tcPr/>
                </a:tc>
                <a:extLst>
                  <a:ext uri="{0D108BD9-81ED-4DB2-BD59-A6C34878D82A}">
                    <a16:rowId xmlns="" xmlns:a16="http://schemas.microsoft.com/office/drawing/2014/main" val="4209612533"/>
                  </a:ext>
                </a:extLst>
              </a:tr>
              <a:tr h="495487">
                <a:tc>
                  <a:txBody>
                    <a:bodyPr/>
                    <a:lstStyle/>
                    <a:p>
                      <a:r>
                        <a:rPr lang="en-US" dirty="0" smtClean="0"/>
                        <a:t>African American</a:t>
                      </a:r>
                      <a:endParaRPr lang="en-US" dirty="0"/>
                    </a:p>
                  </a:txBody>
                  <a:tcPr/>
                </a:tc>
                <a:tc>
                  <a:txBody>
                    <a:bodyPr/>
                    <a:lstStyle/>
                    <a:p>
                      <a:r>
                        <a:rPr lang="en-US" dirty="0" smtClean="0"/>
                        <a:t>7</a:t>
                      </a:r>
                      <a:endParaRPr lang="en-US" dirty="0"/>
                    </a:p>
                  </a:txBody>
                  <a:tcPr/>
                </a:tc>
                <a:tc>
                  <a:txBody>
                    <a:bodyPr/>
                    <a:lstStyle/>
                    <a:p>
                      <a:r>
                        <a:rPr lang="en-US" dirty="0" smtClean="0"/>
                        <a:t>7</a:t>
                      </a:r>
                      <a:endParaRPr lang="en-US" dirty="0"/>
                    </a:p>
                  </a:txBody>
                  <a:tcPr/>
                </a:tc>
                <a:tc>
                  <a:txBody>
                    <a:bodyPr/>
                    <a:lstStyle/>
                    <a:p>
                      <a:r>
                        <a:rPr lang="en-US" dirty="0" smtClean="0"/>
                        <a:t>14</a:t>
                      </a:r>
                      <a:endParaRPr lang="en-US" dirty="0"/>
                    </a:p>
                  </a:txBody>
                  <a:tcPr/>
                </a:tc>
                <a:extLst>
                  <a:ext uri="{0D108BD9-81ED-4DB2-BD59-A6C34878D82A}">
                    <a16:rowId xmlns="" xmlns:a16="http://schemas.microsoft.com/office/drawing/2014/main" val="2238059766"/>
                  </a:ext>
                </a:extLst>
              </a:tr>
              <a:tr h="495487">
                <a:tc>
                  <a:txBody>
                    <a:bodyPr/>
                    <a:lstStyle/>
                    <a:p>
                      <a:r>
                        <a:rPr lang="en-US" dirty="0" err="1" smtClean="0"/>
                        <a:t>Latinx</a:t>
                      </a:r>
                      <a:endParaRPr lang="en-US" dirty="0"/>
                    </a:p>
                  </a:txBody>
                  <a:tcPr/>
                </a:tc>
                <a:tc>
                  <a:txBody>
                    <a:bodyPr/>
                    <a:lstStyle/>
                    <a:p>
                      <a:r>
                        <a:rPr lang="en-US" dirty="0" smtClean="0"/>
                        <a:t>14</a:t>
                      </a:r>
                      <a:endParaRPr lang="en-US" dirty="0"/>
                    </a:p>
                  </a:txBody>
                  <a:tcPr/>
                </a:tc>
                <a:tc>
                  <a:txBody>
                    <a:bodyPr/>
                    <a:lstStyle/>
                    <a:p>
                      <a:r>
                        <a:rPr lang="en-US" dirty="0" smtClean="0"/>
                        <a:t>29</a:t>
                      </a:r>
                      <a:endParaRPr lang="en-US" dirty="0"/>
                    </a:p>
                  </a:txBody>
                  <a:tcPr/>
                </a:tc>
                <a:tc>
                  <a:txBody>
                    <a:bodyPr/>
                    <a:lstStyle/>
                    <a:p>
                      <a:r>
                        <a:rPr lang="en-US" dirty="0" smtClean="0"/>
                        <a:t>43</a:t>
                      </a:r>
                      <a:endParaRPr lang="en-US" dirty="0"/>
                    </a:p>
                  </a:txBody>
                  <a:tcPr/>
                </a:tc>
                <a:extLst>
                  <a:ext uri="{0D108BD9-81ED-4DB2-BD59-A6C34878D82A}">
                    <a16:rowId xmlns="" xmlns:a16="http://schemas.microsoft.com/office/drawing/2014/main" val="2828228215"/>
                  </a:ext>
                </a:extLst>
              </a:tr>
              <a:tr h="495487">
                <a:tc>
                  <a:txBody>
                    <a:bodyPr/>
                    <a:lstStyle/>
                    <a:p>
                      <a:r>
                        <a:rPr lang="en-US" dirty="0" smtClean="0"/>
                        <a:t>Other*</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3</a:t>
                      </a:r>
                      <a:endParaRPr lang="en-US" dirty="0"/>
                    </a:p>
                  </a:txBody>
                  <a:tcPr/>
                </a:tc>
                <a:extLst>
                  <a:ext uri="{0D108BD9-81ED-4DB2-BD59-A6C34878D82A}">
                    <a16:rowId xmlns="" xmlns:a16="http://schemas.microsoft.com/office/drawing/2014/main" val="3466812039"/>
                  </a:ext>
                </a:extLst>
              </a:tr>
              <a:tr h="495487">
                <a:tc>
                  <a:txBody>
                    <a:bodyPr/>
                    <a:lstStyle/>
                    <a:p>
                      <a:r>
                        <a:rPr lang="en-US" dirty="0" smtClean="0"/>
                        <a:t>Unknown</a:t>
                      </a:r>
                      <a:endParaRPr lang="en-US" dirty="0"/>
                    </a:p>
                  </a:txBody>
                  <a:tcPr/>
                </a:tc>
                <a:tc>
                  <a:txBody>
                    <a:bodyPr/>
                    <a:lstStyle/>
                    <a:p>
                      <a:r>
                        <a:rPr lang="en-US" dirty="0" smtClean="0"/>
                        <a:t>5</a:t>
                      </a:r>
                      <a:endParaRPr lang="en-US" dirty="0"/>
                    </a:p>
                  </a:txBody>
                  <a:tcPr/>
                </a:tc>
                <a:tc>
                  <a:txBody>
                    <a:bodyPr/>
                    <a:lstStyle/>
                    <a:p>
                      <a:r>
                        <a:rPr lang="en-US" dirty="0" smtClean="0"/>
                        <a:t>7</a:t>
                      </a:r>
                      <a:endParaRPr lang="en-US" dirty="0"/>
                    </a:p>
                  </a:txBody>
                  <a:tcPr/>
                </a:tc>
                <a:tc>
                  <a:txBody>
                    <a:bodyPr/>
                    <a:lstStyle/>
                    <a:p>
                      <a:r>
                        <a:rPr lang="en-US" dirty="0" smtClean="0"/>
                        <a:t>12</a:t>
                      </a:r>
                      <a:endParaRPr lang="en-US" dirty="0"/>
                    </a:p>
                  </a:txBody>
                  <a:tcPr/>
                </a:tc>
                <a:extLst>
                  <a:ext uri="{0D108BD9-81ED-4DB2-BD59-A6C34878D82A}">
                    <a16:rowId xmlns="" xmlns:a16="http://schemas.microsoft.com/office/drawing/2014/main" val="462204066"/>
                  </a:ext>
                </a:extLst>
              </a:tr>
              <a:tr h="495487">
                <a:tc>
                  <a:txBody>
                    <a:bodyPr/>
                    <a:lstStyle/>
                    <a:p>
                      <a:r>
                        <a:rPr lang="en-US" dirty="0" smtClean="0"/>
                        <a:t>White</a:t>
                      </a:r>
                      <a:endParaRPr lang="en-US" dirty="0"/>
                    </a:p>
                  </a:txBody>
                  <a:tcPr/>
                </a:tc>
                <a:tc>
                  <a:txBody>
                    <a:bodyPr/>
                    <a:lstStyle/>
                    <a:p>
                      <a:r>
                        <a:rPr lang="en-US" dirty="0" smtClean="0"/>
                        <a:t>105</a:t>
                      </a:r>
                      <a:endParaRPr lang="en-US" dirty="0"/>
                    </a:p>
                  </a:txBody>
                  <a:tcPr/>
                </a:tc>
                <a:tc>
                  <a:txBody>
                    <a:bodyPr/>
                    <a:lstStyle/>
                    <a:p>
                      <a:r>
                        <a:rPr lang="en-US" dirty="0" smtClean="0"/>
                        <a:t>95</a:t>
                      </a:r>
                      <a:endParaRPr lang="en-US" dirty="0"/>
                    </a:p>
                  </a:txBody>
                  <a:tcPr/>
                </a:tc>
                <a:tc>
                  <a:txBody>
                    <a:bodyPr/>
                    <a:lstStyle/>
                    <a:p>
                      <a:r>
                        <a:rPr lang="en-US" dirty="0" smtClean="0"/>
                        <a:t>200</a:t>
                      </a:r>
                      <a:endParaRPr lang="en-US" dirty="0"/>
                    </a:p>
                  </a:txBody>
                  <a:tcPr/>
                </a:tc>
                <a:extLst>
                  <a:ext uri="{0D108BD9-81ED-4DB2-BD59-A6C34878D82A}">
                    <a16:rowId xmlns="" xmlns:a16="http://schemas.microsoft.com/office/drawing/2014/main" val="3704491065"/>
                  </a:ext>
                </a:extLst>
              </a:tr>
            </a:tbl>
          </a:graphicData>
        </a:graphic>
      </p:graphicFrame>
      <p:sp>
        <p:nvSpPr>
          <p:cNvPr id="12" name="TextBox 11"/>
          <p:cNvSpPr txBox="1"/>
          <p:nvPr/>
        </p:nvSpPr>
        <p:spPr>
          <a:xfrm>
            <a:off x="769883" y="1677233"/>
            <a:ext cx="7604234" cy="646331"/>
          </a:xfrm>
          <a:prstGeom prst="rect">
            <a:avLst/>
          </a:prstGeom>
          <a:noFill/>
        </p:spPr>
        <p:txBody>
          <a:bodyPr wrap="square" rtlCol="0">
            <a:spAutoFit/>
          </a:bodyPr>
          <a:lstStyle/>
          <a:p>
            <a:pPr algn="ctr"/>
            <a:r>
              <a:rPr lang="en-US" b="1" cap="all" dirty="0"/>
              <a:t>RACE &amp; </a:t>
            </a:r>
            <a:r>
              <a:rPr lang="en-US" b="1" cap="all" dirty="0" smtClean="0"/>
              <a:t>GENDER TENURED</a:t>
            </a:r>
            <a:r>
              <a:rPr lang="en-US" b="1" cap="all" dirty="0"/>
              <a:t> </a:t>
            </a:r>
            <a:r>
              <a:rPr lang="en-US" b="1" cap="all" dirty="0" smtClean="0"/>
              <a:t>Faculty COUNT</a:t>
            </a:r>
            <a:endParaRPr lang="en-US" b="1" cap="all" dirty="0"/>
          </a:p>
          <a:p>
            <a:endParaRPr lang="en-US" dirty="0"/>
          </a:p>
        </p:txBody>
      </p:sp>
      <p:sp>
        <p:nvSpPr>
          <p:cNvPr id="13" name="TextBox 12"/>
          <p:cNvSpPr txBox="1"/>
          <p:nvPr/>
        </p:nvSpPr>
        <p:spPr>
          <a:xfrm>
            <a:off x="147145" y="6427113"/>
            <a:ext cx="4950372" cy="261610"/>
          </a:xfrm>
          <a:prstGeom prst="rect">
            <a:avLst/>
          </a:prstGeom>
          <a:noFill/>
        </p:spPr>
        <p:txBody>
          <a:bodyPr wrap="square" rtlCol="0">
            <a:spAutoFit/>
          </a:bodyPr>
          <a:lstStyle/>
          <a:p>
            <a:r>
              <a:rPr lang="en-US" sz="1100" dirty="0" smtClean="0"/>
              <a:t>*</a:t>
            </a:r>
            <a:r>
              <a:rPr lang="en-US" sz="1100" dirty="0"/>
              <a:t>includes American Indian/Alaska Native and Two or more races/ethnicities</a:t>
            </a:r>
            <a:endParaRPr lang="en-US" sz="800" i="1" dirty="0"/>
          </a:p>
        </p:txBody>
      </p:sp>
    </p:spTree>
    <p:extLst>
      <p:ext uri="{BB962C8B-B14F-4D97-AF65-F5344CB8AC3E}">
        <p14:creationId xmlns:p14="http://schemas.microsoft.com/office/powerpoint/2010/main" val="91531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t>Left Out Report/Campus College : </a:t>
            </a:r>
            <a:br>
              <a:rPr lang="en-US" sz="3200" b="1" dirty="0"/>
            </a:br>
            <a:r>
              <a:rPr lang="en-US" sz="3200" b="1" dirty="0"/>
              <a:t>T</a:t>
            </a:r>
            <a:r>
              <a:rPr lang="en-US" sz="3200" b="1" dirty="0" smtClean="0"/>
              <a:t>enured Faculty vs. Student</a:t>
            </a:r>
            <a:endParaRPr lang="en-US" sz="32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979761543"/>
              </p:ext>
            </p:extLst>
          </p:nvPr>
        </p:nvGraphicFramePr>
        <p:xfrm>
          <a:off x="383628" y="2270237"/>
          <a:ext cx="8303172" cy="3468409"/>
        </p:xfrm>
        <a:graphic>
          <a:graphicData uri="http://schemas.openxmlformats.org/drawingml/2006/table">
            <a:tbl>
              <a:tblPr firstRow="1" bandRow="1">
                <a:tableStyleId>{F5AB1C69-6EDB-4FF4-983F-18BD219EF322}</a:tableStyleId>
              </a:tblPr>
              <a:tblGrid>
                <a:gridCol w="2075793">
                  <a:extLst>
                    <a:ext uri="{9D8B030D-6E8A-4147-A177-3AD203B41FA5}">
                      <a16:colId xmlns="" xmlns:a16="http://schemas.microsoft.com/office/drawing/2014/main" val="1515845716"/>
                    </a:ext>
                  </a:extLst>
                </a:gridCol>
                <a:gridCol w="2075793">
                  <a:extLst>
                    <a:ext uri="{9D8B030D-6E8A-4147-A177-3AD203B41FA5}">
                      <a16:colId xmlns="" xmlns:a16="http://schemas.microsoft.com/office/drawing/2014/main" val="850906564"/>
                    </a:ext>
                  </a:extLst>
                </a:gridCol>
                <a:gridCol w="2075793">
                  <a:extLst>
                    <a:ext uri="{9D8B030D-6E8A-4147-A177-3AD203B41FA5}">
                      <a16:colId xmlns="" xmlns:a16="http://schemas.microsoft.com/office/drawing/2014/main" val="2661702920"/>
                    </a:ext>
                  </a:extLst>
                </a:gridCol>
                <a:gridCol w="2075793">
                  <a:extLst>
                    <a:ext uri="{9D8B030D-6E8A-4147-A177-3AD203B41FA5}">
                      <a16:colId xmlns="" xmlns:a16="http://schemas.microsoft.com/office/drawing/2014/main" val="3875341647"/>
                    </a:ext>
                  </a:extLst>
                </a:gridCol>
              </a:tblGrid>
              <a:tr h="495487">
                <a:tc>
                  <a:txBody>
                    <a:bodyPr/>
                    <a:lstStyle/>
                    <a:p>
                      <a:r>
                        <a:rPr lang="en-US" dirty="0" smtClean="0"/>
                        <a:t>Ethnicity</a:t>
                      </a:r>
                      <a:endParaRPr lang="en-US" dirty="0"/>
                    </a:p>
                  </a:txBody>
                  <a:tcPr/>
                </a:tc>
                <a:tc>
                  <a:txBody>
                    <a:bodyPr/>
                    <a:lstStyle/>
                    <a:p>
                      <a:r>
                        <a:rPr lang="en-US" dirty="0" smtClean="0"/>
                        <a:t>Male</a:t>
                      </a:r>
                      <a:endParaRPr lang="en-US" dirty="0"/>
                    </a:p>
                  </a:txBody>
                  <a:tcPr/>
                </a:tc>
                <a:tc>
                  <a:txBody>
                    <a:bodyPr/>
                    <a:lstStyle/>
                    <a:p>
                      <a:r>
                        <a:rPr lang="en-US" dirty="0" smtClean="0"/>
                        <a:t>Female</a:t>
                      </a:r>
                      <a:endParaRPr lang="en-US" dirty="0"/>
                    </a:p>
                  </a:txBody>
                  <a:tcPr/>
                </a:tc>
                <a:tc>
                  <a:txBody>
                    <a:bodyPr/>
                    <a:lstStyle/>
                    <a:p>
                      <a:r>
                        <a:rPr lang="en-US" dirty="0" smtClean="0"/>
                        <a:t>Total</a:t>
                      </a:r>
                      <a:endParaRPr lang="en-US" dirty="0"/>
                    </a:p>
                  </a:txBody>
                  <a:tcPr/>
                </a:tc>
                <a:extLst>
                  <a:ext uri="{0D108BD9-81ED-4DB2-BD59-A6C34878D82A}">
                    <a16:rowId xmlns="" xmlns:a16="http://schemas.microsoft.com/office/drawing/2014/main" val="2697227745"/>
                  </a:ext>
                </a:extLst>
              </a:tr>
              <a:tr h="495487">
                <a:tc>
                  <a:txBody>
                    <a:bodyPr/>
                    <a:lstStyle/>
                    <a:p>
                      <a:r>
                        <a:rPr lang="en-US" dirty="0" smtClean="0"/>
                        <a:t>AANHPI</a:t>
                      </a:r>
                      <a:endParaRPr lang="en-US" dirty="0"/>
                    </a:p>
                  </a:txBody>
                  <a:tcPr/>
                </a:tc>
                <a:tc>
                  <a:txBody>
                    <a:bodyPr/>
                    <a:lstStyle/>
                    <a:p>
                      <a:r>
                        <a:rPr lang="en-US" dirty="0" smtClean="0"/>
                        <a:t>719</a:t>
                      </a:r>
                      <a:endParaRPr lang="en-US" dirty="0"/>
                    </a:p>
                  </a:txBody>
                  <a:tcPr/>
                </a:tc>
                <a:tc>
                  <a:txBody>
                    <a:bodyPr/>
                    <a:lstStyle/>
                    <a:p>
                      <a:r>
                        <a:rPr lang="en-US" dirty="0" smtClean="0"/>
                        <a:t>704</a:t>
                      </a:r>
                      <a:endParaRPr lang="en-US" dirty="0"/>
                    </a:p>
                  </a:txBody>
                  <a:tcPr/>
                </a:tc>
                <a:tc>
                  <a:txBody>
                    <a:bodyPr/>
                    <a:lstStyle/>
                    <a:p>
                      <a:r>
                        <a:rPr lang="en-US" dirty="0" smtClean="0"/>
                        <a:t>1,423</a:t>
                      </a:r>
                      <a:endParaRPr lang="en-US" dirty="0"/>
                    </a:p>
                  </a:txBody>
                  <a:tcPr/>
                </a:tc>
                <a:extLst>
                  <a:ext uri="{0D108BD9-81ED-4DB2-BD59-A6C34878D82A}">
                    <a16:rowId xmlns="" xmlns:a16="http://schemas.microsoft.com/office/drawing/2014/main" val="4209612533"/>
                  </a:ext>
                </a:extLst>
              </a:tr>
              <a:tr h="495487">
                <a:tc>
                  <a:txBody>
                    <a:bodyPr/>
                    <a:lstStyle/>
                    <a:p>
                      <a:r>
                        <a:rPr lang="en-US" dirty="0" smtClean="0"/>
                        <a:t>African American</a:t>
                      </a:r>
                      <a:endParaRPr lang="en-US" dirty="0"/>
                    </a:p>
                  </a:txBody>
                  <a:tcPr/>
                </a:tc>
                <a:tc>
                  <a:txBody>
                    <a:bodyPr/>
                    <a:lstStyle/>
                    <a:p>
                      <a:r>
                        <a:rPr lang="en-US" dirty="0" smtClean="0"/>
                        <a:t>528</a:t>
                      </a:r>
                      <a:endParaRPr lang="en-US" dirty="0"/>
                    </a:p>
                  </a:txBody>
                  <a:tcPr/>
                </a:tc>
                <a:tc>
                  <a:txBody>
                    <a:bodyPr/>
                    <a:lstStyle/>
                    <a:p>
                      <a:r>
                        <a:rPr lang="en-US" dirty="0" smtClean="0"/>
                        <a:t>720</a:t>
                      </a:r>
                      <a:endParaRPr lang="en-US" dirty="0"/>
                    </a:p>
                  </a:txBody>
                  <a:tcPr/>
                </a:tc>
                <a:tc>
                  <a:txBody>
                    <a:bodyPr/>
                    <a:lstStyle/>
                    <a:p>
                      <a:r>
                        <a:rPr lang="en-US" dirty="0" smtClean="0"/>
                        <a:t>1,248</a:t>
                      </a:r>
                      <a:endParaRPr lang="en-US" dirty="0"/>
                    </a:p>
                  </a:txBody>
                  <a:tcPr/>
                </a:tc>
                <a:extLst>
                  <a:ext uri="{0D108BD9-81ED-4DB2-BD59-A6C34878D82A}">
                    <a16:rowId xmlns="" xmlns:a16="http://schemas.microsoft.com/office/drawing/2014/main" val="2238059766"/>
                  </a:ext>
                </a:extLst>
              </a:tr>
              <a:tr h="495487">
                <a:tc>
                  <a:txBody>
                    <a:bodyPr/>
                    <a:lstStyle/>
                    <a:p>
                      <a:r>
                        <a:rPr lang="en-US" dirty="0" err="1" smtClean="0"/>
                        <a:t>Latinx</a:t>
                      </a:r>
                      <a:endParaRPr lang="en-US" dirty="0"/>
                    </a:p>
                  </a:txBody>
                  <a:tcPr/>
                </a:tc>
                <a:tc>
                  <a:txBody>
                    <a:bodyPr/>
                    <a:lstStyle/>
                    <a:p>
                      <a:r>
                        <a:rPr lang="en-US" dirty="0" smtClean="0"/>
                        <a:t>8,994</a:t>
                      </a:r>
                      <a:endParaRPr lang="en-US" dirty="0"/>
                    </a:p>
                  </a:txBody>
                  <a:tcPr/>
                </a:tc>
                <a:tc>
                  <a:txBody>
                    <a:bodyPr/>
                    <a:lstStyle/>
                    <a:p>
                      <a:r>
                        <a:rPr lang="en-US" dirty="0" smtClean="0"/>
                        <a:t>11,659</a:t>
                      </a:r>
                      <a:endParaRPr lang="en-US" dirty="0"/>
                    </a:p>
                  </a:txBody>
                  <a:tcPr/>
                </a:tc>
                <a:tc>
                  <a:txBody>
                    <a:bodyPr/>
                    <a:lstStyle/>
                    <a:p>
                      <a:r>
                        <a:rPr lang="en-US" dirty="0" smtClean="0"/>
                        <a:t>20,653</a:t>
                      </a:r>
                      <a:endParaRPr lang="en-US" dirty="0"/>
                    </a:p>
                  </a:txBody>
                  <a:tcPr/>
                </a:tc>
                <a:extLst>
                  <a:ext uri="{0D108BD9-81ED-4DB2-BD59-A6C34878D82A}">
                    <a16:rowId xmlns="" xmlns:a16="http://schemas.microsoft.com/office/drawing/2014/main" val="2828228215"/>
                  </a:ext>
                </a:extLst>
              </a:tr>
              <a:tr h="495487">
                <a:tc>
                  <a:txBody>
                    <a:bodyPr/>
                    <a:lstStyle/>
                    <a:p>
                      <a:r>
                        <a:rPr lang="en-US" dirty="0" smtClean="0"/>
                        <a:t>Other*</a:t>
                      </a:r>
                      <a:endParaRPr lang="en-US" dirty="0"/>
                    </a:p>
                  </a:txBody>
                  <a:tcPr/>
                </a:tc>
                <a:tc>
                  <a:txBody>
                    <a:bodyPr/>
                    <a:lstStyle/>
                    <a:p>
                      <a:r>
                        <a:rPr lang="en-US" dirty="0" smtClean="0"/>
                        <a:t>472</a:t>
                      </a:r>
                      <a:endParaRPr lang="en-US" dirty="0"/>
                    </a:p>
                  </a:txBody>
                  <a:tcPr/>
                </a:tc>
                <a:tc>
                  <a:txBody>
                    <a:bodyPr/>
                    <a:lstStyle/>
                    <a:p>
                      <a:r>
                        <a:rPr lang="en-US" dirty="0" smtClean="0"/>
                        <a:t>578</a:t>
                      </a:r>
                      <a:endParaRPr lang="en-US" dirty="0"/>
                    </a:p>
                  </a:txBody>
                  <a:tcPr/>
                </a:tc>
                <a:tc>
                  <a:txBody>
                    <a:bodyPr/>
                    <a:lstStyle/>
                    <a:p>
                      <a:r>
                        <a:rPr lang="en-US" dirty="0" smtClean="0"/>
                        <a:t>1,050</a:t>
                      </a:r>
                      <a:endParaRPr lang="en-US" dirty="0"/>
                    </a:p>
                  </a:txBody>
                  <a:tcPr/>
                </a:tc>
                <a:extLst>
                  <a:ext uri="{0D108BD9-81ED-4DB2-BD59-A6C34878D82A}">
                    <a16:rowId xmlns="" xmlns:a16="http://schemas.microsoft.com/office/drawing/2014/main" val="3466812039"/>
                  </a:ext>
                </a:extLst>
              </a:tr>
              <a:tr h="495487">
                <a:tc>
                  <a:txBody>
                    <a:bodyPr/>
                    <a:lstStyle/>
                    <a:p>
                      <a:r>
                        <a:rPr lang="en-US" dirty="0" smtClean="0"/>
                        <a:t>Unknown</a:t>
                      </a:r>
                      <a:endParaRPr lang="en-US" dirty="0"/>
                    </a:p>
                  </a:txBody>
                  <a:tcPr/>
                </a:tc>
                <a:tc>
                  <a:txBody>
                    <a:bodyPr/>
                    <a:lstStyle/>
                    <a:p>
                      <a:r>
                        <a:rPr lang="en-US" dirty="0" smtClean="0"/>
                        <a:t>439</a:t>
                      </a:r>
                      <a:endParaRPr lang="en-US" dirty="0"/>
                    </a:p>
                  </a:txBody>
                  <a:tcPr/>
                </a:tc>
                <a:tc>
                  <a:txBody>
                    <a:bodyPr/>
                    <a:lstStyle/>
                    <a:p>
                      <a:r>
                        <a:rPr lang="en-US" dirty="0" smtClean="0"/>
                        <a:t>33</a:t>
                      </a:r>
                      <a:endParaRPr lang="en-US" dirty="0"/>
                    </a:p>
                  </a:txBody>
                  <a:tcPr/>
                </a:tc>
                <a:tc>
                  <a:txBody>
                    <a:bodyPr/>
                    <a:lstStyle/>
                    <a:p>
                      <a:r>
                        <a:rPr lang="en-US" dirty="0" smtClean="0"/>
                        <a:t>472</a:t>
                      </a:r>
                      <a:endParaRPr lang="en-US" dirty="0"/>
                    </a:p>
                  </a:txBody>
                  <a:tcPr/>
                </a:tc>
                <a:extLst>
                  <a:ext uri="{0D108BD9-81ED-4DB2-BD59-A6C34878D82A}">
                    <a16:rowId xmlns="" xmlns:a16="http://schemas.microsoft.com/office/drawing/2014/main" val="462204066"/>
                  </a:ext>
                </a:extLst>
              </a:tr>
              <a:tr h="495487">
                <a:tc>
                  <a:txBody>
                    <a:bodyPr/>
                    <a:lstStyle/>
                    <a:p>
                      <a:r>
                        <a:rPr lang="en-US" dirty="0" smtClean="0"/>
                        <a:t>White</a:t>
                      </a:r>
                      <a:endParaRPr lang="en-US" dirty="0"/>
                    </a:p>
                  </a:txBody>
                  <a:tcPr/>
                </a:tc>
                <a:tc>
                  <a:txBody>
                    <a:bodyPr/>
                    <a:lstStyle/>
                    <a:p>
                      <a:r>
                        <a:rPr lang="en-US" dirty="0" smtClean="0"/>
                        <a:t>2,975</a:t>
                      </a:r>
                      <a:endParaRPr lang="en-US" dirty="0"/>
                    </a:p>
                  </a:txBody>
                  <a:tcPr/>
                </a:tc>
                <a:tc>
                  <a:txBody>
                    <a:bodyPr/>
                    <a:lstStyle/>
                    <a:p>
                      <a:r>
                        <a:rPr lang="en-US" dirty="0" smtClean="0"/>
                        <a:t>3,041</a:t>
                      </a:r>
                      <a:endParaRPr lang="en-US" dirty="0"/>
                    </a:p>
                  </a:txBody>
                  <a:tcPr/>
                </a:tc>
                <a:tc>
                  <a:txBody>
                    <a:bodyPr/>
                    <a:lstStyle/>
                    <a:p>
                      <a:r>
                        <a:rPr lang="en-US" dirty="0" smtClean="0"/>
                        <a:t>6,016</a:t>
                      </a:r>
                      <a:endParaRPr lang="en-US" dirty="0"/>
                    </a:p>
                  </a:txBody>
                  <a:tcPr/>
                </a:tc>
                <a:extLst>
                  <a:ext uri="{0D108BD9-81ED-4DB2-BD59-A6C34878D82A}">
                    <a16:rowId xmlns="" xmlns:a16="http://schemas.microsoft.com/office/drawing/2014/main" val="3704491065"/>
                  </a:ext>
                </a:extLst>
              </a:tr>
            </a:tbl>
          </a:graphicData>
        </a:graphic>
      </p:graphicFrame>
      <p:sp>
        <p:nvSpPr>
          <p:cNvPr id="9" name="TextBox 8"/>
          <p:cNvSpPr txBox="1"/>
          <p:nvPr/>
        </p:nvSpPr>
        <p:spPr>
          <a:xfrm>
            <a:off x="147145" y="6427113"/>
            <a:ext cx="4950372" cy="261610"/>
          </a:xfrm>
          <a:prstGeom prst="rect">
            <a:avLst/>
          </a:prstGeom>
          <a:noFill/>
        </p:spPr>
        <p:txBody>
          <a:bodyPr wrap="square" rtlCol="0">
            <a:spAutoFit/>
          </a:bodyPr>
          <a:lstStyle/>
          <a:p>
            <a:r>
              <a:rPr lang="en-US" sz="1100" dirty="0" smtClean="0"/>
              <a:t>*</a:t>
            </a:r>
            <a:r>
              <a:rPr lang="en-US" sz="1100" dirty="0"/>
              <a:t>includes American Indian/Alaska Native and Two or more races/ethnicities</a:t>
            </a:r>
            <a:endParaRPr lang="en-US" sz="800" i="1" dirty="0"/>
          </a:p>
        </p:txBody>
      </p:sp>
      <p:sp>
        <p:nvSpPr>
          <p:cNvPr id="12" name="TextBox 11"/>
          <p:cNvSpPr txBox="1"/>
          <p:nvPr/>
        </p:nvSpPr>
        <p:spPr>
          <a:xfrm>
            <a:off x="769883" y="1677233"/>
            <a:ext cx="7604234" cy="646331"/>
          </a:xfrm>
          <a:prstGeom prst="rect">
            <a:avLst/>
          </a:prstGeom>
          <a:noFill/>
        </p:spPr>
        <p:txBody>
          <a:bodyPr wrap="square" rtlCol="0">
            <a:spAutoFit/>
          </a:bodyPr>
          <a:lstStyle/>
          <a:p>
            <a:pPr algn="ctr"/>
            <a:r>
              <a:rPr lang="en-US" b="1" cap="all" dirty="0"/>
              <a:t>RACE &amp; </a:t>
            </a:r>
            <a:r>
              <a:rPr lang="en-US" b="1" cap="all" dirty="0" smtClean="0"/>
              <a:t>GENDER student COUNT</a:t>
            </a:r>
            <a:endParaRPr lang="en-US" b="1" cap="all" dirty="0"/>
          </a:p>
          <a:p>
            <a:endParaRPr lang="en-US" dirty="0"/>
          </a:p>
        </p:txBody>
      </p:sp>
    </p:spTree>
    <p:extLst>
      <p:ext uri="{BB962C8B-B14F-4D97-AF65-F5344CB8AC3E}">
        <p14:creationId xmlns:p14="http://schemas.microsoft.com/office/powerpoint/2010/main" val="170228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Implicit Bias?</a:t>
            </a:r>
            <a:endParaRPr lang="en-US" b="1" dirty="0"/>
          </a:p>
        </p:txBody>
      </p:sp>
      <p:sp>
        <p:nvSpPr>
          <p:cNvPr id="3" name="Content Placeholder 2"/>
          <p:cNvSpPr>
            <a:spLocks noGrp="1"/>
          </p:cNvSpPr>
          <p:nvPr>
            <p:ph idx="1"/>
          </p:nvPr>
        </p:nvSpPr>
        <p:spPr/>
        <p:txBody>
          <a:bodyPr/>
          <a:lstStyle/>
          <a:p>
            <a:pPr marL="0" indent="0" algn="ctr">
              <a:spcBef>
                <a:spcPts val="0"/>
              </a:spcBef>
              <a:buClrTx/>
              <a:buSzTx/>
              <a:buNone/>
            </a:pPr>
            <a:r>
              <a:rPr lang="en-US" sz="4400" dirty="0"/>
              <a:t>T</a:t>
            </a:r>
            <a:r>
              <a:rPr lang="en-US" sz="4400" dirty="0" smtClean="0"/>
              <a:t>he </a:t>
            </a:r>
            <a:r>
              <a:rPr lang="en-US" sz="4400" dirty="0"/>
              <a:t>attitudes or stereotypes </a:t>
            </a:r>
            <a:r>
              <a:rPr lang="en-US" sz="4400" dirty="0" smtClean="0"/>
              <a:t>that affect our understanding</a:t>
            </a:r>
            <a:r>
              <a:rPr lang="en-US" sz="4400" dirty="0"/>
              <a:t>, actions, and decisions in an unconscious </a:t>
            </a:r>
            <a:r>
              <a:rPr lang="en-US" sz="4400" dirty="0" smtClean="0"/>
              <a:t>manner. </a:t>
            </a:r>
            <a:endParaRPr lang="en-US" sz="4400"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90188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484</TotalTime>
  <Words>952</Words>
  <Application>Microsoft Macintosh PowerPoint</Application>
  <PresentationFormat>On-screen Show (4:3)</PresentationFormat>
  <Paragraphs>167</Paragraphs>
  <Slides>22</Slides>
  <Notes>9</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Times New Roman</vt:lpstr>
      <vt:lpstr>Arial</vt:lpstr>
      <vt:lpstr>Clarity</vt:lpstr>
      <vt:lpstr>Implicit Bias General Session</vt:lpstr>
      <vt:lpstr>Session Outcomes:</vt:lpstr>
      <vt:lpstr>A Funny Lesson on Implicit Bias</vt:lpstr>
      <vt:lpstr>Left Out Report/Campus College :  Tenured Faculty vs. Student Bakersfield College</vt:lpstr>
      <vt:lpstr>Left Out Report/Campus College :  Tenured Faculty vs. Student</vt:lpstr>
      <vt:lpstr>Left Out Report/Campus College :  Tenured Faculty vs. Student</vt:lpstr>
      <vt:lpstr>Left Out Report/Campus College :  Tenured Faculty vs. Student</vt:lpstr>
      <vt:lpstr>Left Out Report/Campus College :  Tenured Faculty vs. Student</vt:lpstr>
      <vt:lpstr>What is Implicit Bias?</vt:lpstr>
      <vt:lpstr>Explicit Bias Refers to:</vt:lpstr>
      <vt:lpstr>PowerPoint Presentation</vt:lpstr>
      <vt:lpstr>PowerPoint Presentation</vt:lpstr>
      <vt:lpstr>Key Characteristics of Implicit Biases: </vt:lpstr>
      <vt:lpstr>7 steps to identify and address implicit bias:</vt:lpstr>
      <vt:lpstr>Equity Mindedness Competencies (Center for Urban Education)</vt:lpstr>
      <vt:lpstr>Hiring Bias - Diversity &amp; Inclusion Dramas </vt:lpstr>
      <vt:lpstr> Identifying and Mitigating Bias: </vt:lpstr>
      <vt:lpstr> Activity:  </vt:lpstr>
      <vt:lpstr>Takeaways    </vt:lpstr>
      <vt:lpstr>For more information contact:</vt:lpstr>
      <vt:lpstr>Resources</vt:lpstr>
      <vt:lpstr>PowerPoint Presentation</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Mayra Cruz</cp:lastModifiedBy>
  <cp:revision>88</cp:revision>
  <dcterms:created xsi:type="dcterms:W3CDTF">2015-10-21T19:14:41Z</dcterms:created>
  <dcterms:modified xsi:type="dcterms:W3CDTF">2019-02-20T03:03:47Z</dcterms:modified>
</cp:coreProperties>
</file>