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lvl1pPr defTabSz="457200">
      <a:defRPr>
        <a:latin typeface="Gill Sans MT"/>
        <a:ea typeface="Gill Sans MT"/>
        <a:cs typeface="Gill Sans MT"/>
        <a:sym typeface="Gill Sans MT"/>
      </a:defRPr>
    </a:lvl1pPr>
    <a:lvl2pPr indent="457200" defTabSz="457200">
      <a:defRPr>
        <a:latin typeface="Gill Sans MT"/>
        <a:ea typeface="Gill Sans MT"/>
        <a:cs typeface="Gill Sans MT"/>
        <a:sym typeface="Gill Sans MT"/>
      </a:defRPr>
    </a:lvl2pPr>
    <a:lvl3pPr indent="914400" defTabSz="457200">
      <a:defRPr>
        <a:latin typeface="Gill Sans MT"/>
        <a:ea typeface="Gill Sans MT"/>
        <a:cs typeface="Gill Sans MT"/>
        <a:sym typeface="Gill Sans MT"/>
      </a:defRPr>
    </a:lvl3pPr>
    <a:lvl4pPr indent="1371600" defTabSz="457200">
      <a:defRPr>
        <a:latin typeface="Gill Sans MT"/>
        <a:ea typeface="Gill Sans MT"/>
        <a:cs typeface="Gill Sans MT"/>
        <a:sym typeface="Gill Sans MT"/>
      </a:defRPr>
    </a:lvl4pPr>
    <a:lvl5pPr indent="1828800" defTabSz="457200">
      <a:defRPr>
        <a:latin typeface="Gill Sans MT"/>
        <a:ea typeface="Gill Sans MT"/>
        <a:cs typeface="Gill Sans MT"/>
        <a:sym typeface="Gill Sans MT"/>
      </a:defRPr>
    </a:lvl5pPr>
    <a:lvl6pPr indent="2286000" defTabSz="457200">
      <a:defRPr>
        <a:latin typeface="Gill Sans MT"/>
        <a:ea typeface="Gill Sans MT"/>
        <a:cs typeface="Gill Sans MT"/>
        <a:sym typeface="Gill Sans MT"/>
      </a:defRPr>
    </a:lvl6pPr>
    <a:lvl7pPr indent="2743200" defTabSz="457200">
      <a:defRPr>
        <a:latin typeface="Gill Sans MT"/>
        <a:ea typeface="Gill Sans MT"/>
        <a:cs typeface="Gill Sans MT"/>
        <a:sym typeface="Gill Sans MT"/>
      </a:defRPr>
    </a:lvl7pPr>
    <a:lvl8pPr indent="3200400" defTabSz="457200">
      <a:defRPr>
        <a:latin typeface="Gill Sans MT"/>
        <a:ea typeface="Gill Sans MT"/>
        <a:cs typeface="Gill Sans MT"/>
        <a:sym typeface="Gill Sans MT"/>
      </a:defRPr>
    </a:lvl8pPr>
    <a:lvl9pPr indent="3657600" defTabSz="457200">
      <a:defRPr>
        <a:latin typeface="Gill Sans MT"/>
        <a:ea typeface="Gill Sans MT"/>
        <a:cs typeface="Gill Sans MT"/>
        <a:sym typeface="Gill Sans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EEE"/>
          </a:solidFill>
        </a:fill>
      </a:tcStyle>
    </a:wholeTbl>
    <a:band2H>
      <a:tcTxStyle/>
      <a:tcStyle>
        <a:tcBdr/>
        <a:fill>
          <a:solidFill>
            <a:srgbClr val="EAEFF7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DBE1"/>
          </a:solidFill>
        </a:fill>
      </a:tcStyle>
    </a:wholeTbl>
    <a:band2H>
      <a:tcTxStyle/>
      <a:tcStyle>
        <a:tcBdr/>
        <a:fill>
          <a:solidFill>
            <a:srgbClr val="ECEEF1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29DD1"/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29DD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896834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32560" y="0"/>
            <a:ext cx="7406641" cy="1832082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432560" y="1850064"/>
            <a:ext cx="7406641" cy="3467101"/>
          </a:xfrm>
          <a:prstGeom prst="rect">
            <a:avLst/>
          </a:prstGeom>
        </p:spPr>
        <p:txBody>
          <a:bodyPr lIns="0" tIns="0" rIns="0" bIns="0"/>
          <a:lstStyle>
            <a:lvl1pPr marL="0" indent="27432">
              <a:buClrTx/>
              <a:buSzTx/>
              <a:buFontTx/>
              <a:buNone/>
              <a:defRPr sz="2600">
                <a:solidFill>
                  <a:srgbClr val="0E123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E1236"/>
                </a:solidFill>
              </a:rP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4" name="Shape 14"/>
          <p:cNvSpPr/>
          <p:nvPr/>
        </p:nvSpPr>
        <p:spPr>
          <a:xfrm>
            <a:off x="921433" y="1413801"/>
            <a:ext cx="210312" cy="210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E1EEFF">
                  <a:alpha val="95000"/>
                </a:srgbClr>
              </a:gs>
              <a:gs pos="50000">
                <a:srgbClr val="C4DEFF">
                  <a:alpha val="90000"/>
                </a:srgbClr>
              </a:gs>
              <a:gs pos="95000">
                <a:srgbClr val="7BBAFF">
                  <a:alpha val="88000"/>
                </a:srgbClr>
              </a:gs>
              <a:gs pos="100000">
                <a:srgbClr val="2699FF">
                  <a:alpha val="85000"/>
                </a:srgbClr>
              </a:gs>
            </a:gsLst>
            <a:path path="circle">
              <a:fillToRect l="37721" t="-19636" r="62278" b="119636"/>
            </a:path>
          </a:gradFill>
          <a:ln w="3175" cap="rnd">
            <a:solidFill>
              <a:srgbClr val="5896CD">
                <a:alpha val="60000"/>
              </a:srgbClr>
            </a:solidFill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157175" y="1345015"/>
            <a:ext cx="64009" cy="64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 cap="rnd">
            <a:solidFill>
              <a:srgbClr val="568AB7">
                <a:alpha val="60000"/>
              </a:srgbClr>
            </a:solidFill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6858000" y="0"/>
            <a:ext cx="1828800" cy="640080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143000" y="274639"/>
            <a:ext cx="5562600" cy="658336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282889" y="-54"/>
            <a:ext cx="6858001" cy="6858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1" cy="4000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500"/>
              </a:lnSpc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4000" b="1" cap="all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2578392" y="0"/>
            <a:ext cx="6400801" cy="2576513"/>
          </a:xfrm>
          <a:prstGeom prst="rect">
            <a:avLst/>
          </a:prstGeom>
        </p:spPr>
        <p:txBody>
          <a:bodyPr anchor="b"/>
          <a:lstStyle>
            <a:lvl1pPr marL="0" indent="18288">
              <a:lnSpc>
                <a:spcPts val="2300"/>
              </a:lnSpc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0E123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E1236"/>
                </a:solidFill>
              </a:rPr>
              <a:t>Click to edit Master text styles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Shape 25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38000" dir="10800000" rotWithShape="0">
              <a:srgbClr val="51617A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172321" y="2814655"/>
            <a:ext cx="210313" cy="210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E1EEFF">
                  <a:alpha val="95000"/>
                </a:srgbClr>
              </a:gs>
              <a:gs pos="50000">
                <a:srgbClr val="C4DEFF">
                  <a:alpha val="90000"/>
                </a:srgbClr>
              </a:gs>
              <a:gs pos="95000">
                <a:srgbClr val="7BBAFF">
                  <a:alpha val="88000"/>
                </a:srgbClr>
              </a:gs>
              <a:gs pos="100000">
                <a:srgbClr val="2699FF">
                  <a:alpha val="85000"/>
                </a:srgbClr>
              </a:gs>
            </a:gsLst>
            <a:path path="circle">
              <a:fillToRect l="37721" t="-19636" r="62278" b="119636"/>
            </a:path>
          </a:gradFill>
          <a:ln w="3175" cap="rnd">
            <a:solidFill>
              <a:srgbClr val="5896CD">
                <a:alpha val="60000"/>
              </a:srgbClr>
            </a:solidFill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408064" y="2745869"/>
            <a:ext cx="64009" cy="64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 cap="rnd">
            <a:solidFill>
              <a:srgbClr val="568AB7">
                <a:alpha val="60000"/>
              </a:srgbClr>
            </a:solidFill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435608" y="167639"/>
            <a:ext cx="7498081" cy="13563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435608" y="1524000"/>
            <a:ext cx="3657601" cy="5334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679704" indent="-277368">
              <a:defRPr sz="2800"/>
            </a:lvl2pPr>
            <a:lvl3pPr marL="978407" indent="-320039">
              <a:defRPr sz="2800"/>
            </a:lvl3pPr>
            <a:lvl4pPr marL="1193800" indent="-270255">
              <a:defRPr sz="2800"/>
            </a:lvl4pPr>
            <a:lvl5pPr marL="1400047" indent="-284480"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0" y="4605672"/>
            <a:ext cx="8229600" cy="2252328"/>
          </a:xfrm>
          <a:prstGeom prst="rect">
            <a:avLst/>
          </a:prstGeom>
        </p:spPr>
        <p:txBody>
          <a:bodyPr/>
          <a:lstStyle>
            <a:lvl1pPr algn="ctr">
              <a:defRPr sz="4500" b="1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500" b="1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4023360" cy="1296637"/>
          </a:xfrm>
          <a:prstGeom prst="rect">
            <a:avLst/>
          </a:prstGeom>
          <a:solidFill>
            <a:srgbClr val="FFFFFF"/>
          </a:solidFill>
          <a:ln w="10795">
            <a:solidFill>
              <a:srgbClr val="FFFFFF"/>
            </a:solidFill>
            <a:miter lim="800000"/>
          </a:ln>
        </p:spPr>
        <p:txBody>
          <a:bodyPr anchor="ctr"/>
          <a:lstStyle>
            <a:lvl1pPr marL="0" indent="64007">
              <a:spcBef>
                <a:spcPts val="100"/>
              </a:spcBef>
              <a:buClrTx/>
              <a:buSzTx/>
              <a:buFontTx/>
              <a:buNone/>
              <a:defRPr sz="1900"/>
            </a:lvl1pPr>
          </a:lstStyle>
          <a:p>
            <a:pPr lvl="0">
              <a:defRPr sz="1800"/>
            </a:pPr>
            <a:r>
              <a:rPr sz="1900"/>
              <a:t>Click to edit Master text styles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435608" y="91439"/>
            <a:ext cx="7498081" cy="15087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1014983" y="0"/>
            <a:ext cx="81290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014983" y="-54"/>
            <a:ext cx="73153" cy="6858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38000" dir="10800000" rotWithShape="0">
              <a:srgbClr val="51617A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0"/>
            <a:ext cx="3810000" cy="1378828"/>
          </a:xfrm>
          <a:prstGeom prst="rect">
            <a:avLst/>
          </a:prstGeom>
        </p:spPr>
        <p:txBody>
          <a:bodyPr anchor="b"/>
          <a:lstStyle>
            <a:lvl1pPr>
              <a:lnSpc>
                <a:spcPts val="2000"/>
              </a:lnSpc>
              <a:defRPr sz="22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  <a:effectLst/>
              </a:defRPr>
            </a:pPr>
            <a:r>
              <a:rPr sz="2200" b="1" cap="all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406964"/>
            <a:ext cx="3810000" cy="2413001"/>
          </a:xfrm>
          <a:prstGeom prst="rect">
            <a:avLst/>
          </a:prstGeom>
        </p:spPr>
        <p:txBody>
          <a:bodyPr/>
          <a:lstStyle>
            <a:lvl1pPr marL="0" indent="45719">
              <a:spcBef>
                <a:spcPts val="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5886896" y="0"/>
            <a:ext cx="2743201" cy="3048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100" b="1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2100" b="1">
                <a:solidFill>
                  <a:srgbClr val="1D2259"/>
                </a:solidFill>
              </a:rPr>
              <a:t>Click to edit Master title style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hape 50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/>
          </a:ln>
          <a:effectLst>
            <a:outerShdw blurRad="50800" dist="185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marL="283463" lvl="0" indent="-283463">
              <a:lnSpc>
                <a:spcPts val="3000"/>
              </a:lnSpc>
              <a:spcBef>
                <a:spcPts val="600"/>
              </a:spcBef>
              <a:defRPr sz="3200"/>
            </a:pPr>
            <a:endParaRPr/>
          </a:p>
        </p:txBody>
      </p:sp>
      <p:sp>
        <p:nvSpPr>
          <p:cNvPr id="51" name="Shape 51"/>
          <p:cNvSpPr/>
          <p:nvPr/>
        </p:nvSpPr>
        <p:spPr>
          <a:xfrm rot="19468671">
            <a:off x="396725" y="954340"/>
            <a:ext cx="685801" cy="204311"/>
          </a:xfrm>
          <a:prstGeom prst="rect">
            <a:avLst/>
          </a:prstGeom>
          <a:solidFill>
            <a:srgbClr val="FBFBFB">
              <a:alpha val="45098"/>
            </a:srgbClr>
          </a:solidFill>
          <a:ln w="6350" cap="rnd">
            <a:solidFill>
              <a:srgbClr val="FFFFFF"/>
            </a:solidFill>
          </a:ln>
          <a:effectLst>
            <a:outerShdw blurRad="25400" dist="25400" dir="3300000" rotWithShape="0">
              <a:srgbClr val="92BEFF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 rot="2103354" flipH="1">
            <a:off x="5003667" y="936786"/>
            <a:ext cx="649225" cy="204311"/>
          </a:xfrm>
          <a:prstGeom prst="rect">
            <a:avLst/>
          </a:prstGeom>
          <a:solidFill>
            <a:srgbClr val="FBFBFB">
              <a:alpha val="45098"/>
            </a:srgbClr>
          </a:solidFill>
          <a:ln w="6350" cap="rnd">
            <a:solidFill>
              <a:srgbClr val="FFFFFF"/>
            </a:solidFill>
          </a:ln>
          <a:effectLst>
            <a:outerShdw blurRad="25400" dist="25400" dir="3300000" rotWithShape="0">
              <a:srgbClr val="ACCBF9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838200" y="3943350"/>
            <a:ext cx="4419600" cy="24765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600"/>
              </a:lnSpc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77777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777777"/>
                </a:solidFill>
              </a:rPr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515" y="3522"/>
            <a:ext cx="819445" cy="8194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1F6FF">
              <a:alpha val="33000"/>
            </a:srgbClr>
          </a:solidFill>
          <a:ln w="3175" cap="rnd">
            <a:solidFill>
              <a:srgbClr val="72A6F4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168815" y="21101"/>
            <a:ext cx="1702194" cy="1702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7305" cap="rnd">
            <a:solidFill>
              <a:srgbClr val="DCE9FF"/>
            </a:solidFill>
          </a:ln>
          <a:effectLst>
            <a:outerShdw blurRad="25400" dist="25400" dir="5400000" rotWithShape="0">
              <a:srgbClr val="6F91C4">
                <a:alpha val="8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 rot="2315675">
            <a:off x="182880" y="1055077"/>
            <a:ext cx="1125719" cy="1102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03" y="10800"/>
                </a:moveTo>
                <a:cubicBezTo>
                  <a:pt x="2503" y="15353"/>
                  <a:pt x="6218" y="19044"/>
                  <a:pt x="10800" y="19044"/>
                </a:cubicBezTo>
                <a:cubicBezTo>
                  <a:pt x="15382" y="19044"/>
                  <a:pt x="19096" y="15353"/>
                  <a:pt x="19096" y="10800"/>
                </a:cubicBezTo>
                <a:cubicBezTo>
                  <a:pt x="19096" y="6247"/>
                  <a:pt x="15382" y="2556"/>
                  <a:pt x="10800" y="2556"/>
                </a:cubicBezTo>
                <a:cubicBezTo>
                  <a:pt x="6218" y="2556"/>
                  <a:pt x="2503" y="6247"/>
                  <a:pt x="2503" y="10800"/>
                </a:cubicBezTo>
                <a:close/>
              </a:path>
            </a:pathLst>
          </a:custGeom>
          <a:gradFill>
            <a:gsLst>
              <a:gs pos="0">
                <a:srgbClr val="F5F9FF">
                  <a:alpha val="70000"/>
                </a:srgbClr>
              </a:gs>
              <a:gs pos="70000">
                <a:srgbClr val="FBFCFF">
                  <a:alpha val="55000"/>
                </a:srgbClr>
              </a:gs>
              <a:gs pos="100000">
                <a:srgbClr val="72ABFF">
                  <a:alpha val="60000"/>
                </a:srgbClr>
              </a:gs>
            </a:gsLst>
            <a:path path="circle">
              <a:fillToRect l="37721" t="-19636" r="62278" b="119636"/>
            </a:path>
          </a:gradFill>
          <a:ln w="7350" cap="rnd">
            <a:solidFill>
              <a:srgbClr val="649AEA"/>
            </a:solidFill>
          </a:ln>
          <a:effectLst>
            <a:outerShdw blurRad="12700" dist="15000" dir="4500000" rotWithShape="0">
              <a:srgbClr val="2F4565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012872" y="-54"/>
            <a:ext cx="8131128" cy="6858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1014983" y="-54"/>
            <a:ext cx="73153" cy="68580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38000" dir="10800000" rotWithShape="0">
              <a:srgbClr val="51617A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435608" y="244475"/>
            <a:ext cx="7498081" cy="120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1" cy="541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8613647" y="6512560"/>
            <a:ext cx="45720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ctr">
              <a:defRPr sz="1200">
                <a:solidFill>
                  <a:srgbClr val="618FD2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>
        <a:defRPr sz="4300">
          <a:solidFill>
            <a:srgbClr val="1D2259"/>
          </a:solidFill>
          <a:effectLst>
            <a:outerShdw blurRad="50800" dist="30000" dir="5400000" rotWithShape="0">
              <a:srgbClr val="000000">
                <a:alpha val="30000"/>
              </a:srgbClr>
            </a:outerShdw>
          </a:effectLst>
          <a:latin typeface="Gill Sans MT"/>
          <a:ea typeface="Gill Sans MT"/>
          <a:cs typeface="Gill Sans MT"/>
          <a:sym typeface="Gill Sans MT"/>
        </a:defRPr>
      </a:lvl1pPr>
      <a:lvl2pPr>
        <a:defRPr sz="4300">
          <a:solidFill>
            <a:srgbClr val="1D2259"/>
          </a:solidFill>
          <a:effectLst>
            <a:outerShdw blurRad="50800" dist="30000" dir="5400000" rotWithShape="0">
              <a:srgbClr val="000000">
                <a:alpha val="30000"/>
              </a:srgbClr>
            </a:outerShdw>
          </a:effectLst>
          <a:latin typeface="Gill Sans MT"/>
          <a:ea typeface="Gill Sans MT"/>
          <a:cs typeface="Gill Sans MT"/>
          <a:sym typeface="Gill Sans MT"/>
        </a:defRPr>
      </a:lvl2pPr>
      <a:lvl3pPr>
        <a:defRPr sz="4300">
          <a:solidFill>
            <a:srgbClr val="1D2259"/>
          </a:solidFill>
          <a:effectLst>
            <a:outerShdw blurRad="50800" dist="30000" dir="5400000" rotWithShape="0">
              <a:srgbClr val="000000">
                <a:alpha val="30000"/>
              </a:srgbClr>
            </a:outerShdw>
          </a:effectLst>
          <a:latin typeface="Gill Sans MT"/>
          <a:ea typeface="Gill Sans MT"/>
          <a:cs typeface="Gill Sans MT"/>
          <a:sym typeface="Gill Sans MT"/>
        </a:defRPr>
      </a:lvl3pPr>
      <a:lvl4pPr>
        <a:defRPr sz="4300">
          <a:solidFill>
            <a:srgbClr val="1D2259"/>
          </a:solidFill>
          <a:effectLst>
            <a:outerShdw blurRad="50800" dist="30000" dir="5400000" rotWithShape="0">
              <a:srgbClr val="000000">
                <a:alpha val="30000"/>
              </a:srgbClr>
            </a:outerShdw>
          </a:effectLst>
          <a:latin typeface="Gill Sans MT"/>
          <a:ea typeface="Gill Sans MT"/>
          <a:cs typeface="Gill Sans MT"/>
          <a:sym typeface="Gill Sans MT"/>
        </a:defRPr>
      </a:lvl4pPr>
      <a:lvl5pPr>
        <a:defRPr sz="4300">
          <a:solidFill>
            <a:srgbClr val="1D2259"/>
          </a:solidFill>
          <a:effectLst>
            <a:outerShdw blurRad="50800" dist="30000" dir="5400000" rotWithShape="0">
              <a:srgbClr val="000000">
                <a:alpha val="30000"/>
              </a:srgbClr>
            </a:outerShdw>
          </a:effectLst>
          <a:latin typeface="Gill Sans MT"/>
          <a:ea typeface="Gill Sans MT"/>
          <a:cs typeface="Gill Sans MT"/>
          <a:sym typeface="Gill Sans MT"/>
        </a:defRPr>
      </a:lvl5pPr>
      <a:lvl6pPr>
        <a:defRPr sz="4300">
          <a:solidFill>
            <a:srgbClr val="1D2259"/>
          </a:solidFill>
          <a:effectLst>
            <a:outerShdw blurRad="50800" dist="30000" dir="5400000" rotWithShape="0">
              <a:srgbClr val="000000">
                <a:alpha val="30000"/>
              </a:srgbClr>
            </a:outerShdw>
          </a:effectLst>
          <a:latin typeface="Gill Sans MT"/>
          <a:ea typeface="Gill Sans MT"/>
          <a:cs typeface="Gill Sans MT"/>
          <a:sym typeface="Gill Sans MT"/>
        </a:defRPr>
      </a:lvl6pPr>
      <a:lvl7pPr>
        <a:defRPr sz="4300">
          <a:solidFill>
            <a:srgbClr val="1D2259"/>
          </a:solidFill>
          <a:effectLst>
            <a:outerShdw blurRad="50800" dist="30000" dir="5400000" rotWithShape="0">
              <a:srgbClr val="000000">
                <a:alpha val="30000"/>
              </a:srgbClr>
            </a:outerShdw>
          </a:effectLst>
          <a:latin typeface="Gill Sans MT"/>
          <a:ea typeface="Gill Sans MT"/>
          <a:cs typeface="Gill Sans MT"/>
          <a:sym typeface="Gill Sans MT"/>
        </a:defRPr>
      </a:lvl7pPr>
      <a:lvl8pPr>
        <a:defRPr sz="4300">
          <a:solidFill>
            <a:srgbClr val="1D2259"/>
          </a:solidFill>
          <a:effectLst>
            <a:outerShdw blurRad="50800" dist="30000" dir="5400000" rotWithShape="0">
              <a:srgbClr val="000000">
                <a:alpha val="30000"/>
              </a:srgbClr>
            </a:outerShdw>
          </a:effectLst>
          <a:latin typeface="Gill Sans MT"/>
          <a:ea typeface="Gill Sans MT"/>
          <a:cs typeface="Gill Sans MT"/>
          <a:sym typeface="Gill Sans MT"/>
        </a:defRPr>
      </a:lvl8pPr>
      <a:lvl9pPr>
        <a:defRPr sz="4300">
          <a:solidFill>
            <a:srgbClr val="1D2259"/>
          </a:solidFill>
          <a:effectLst>
            <a:outerShdw blurRad="50800" dist="30000" dir="5400000" rotWithShape="0">
              <a:srgbClr val="000000">
                <a:alpha val="30000"/>
              </a:srgbClr>
            </a:outerShdw>
          </a:effectLst>
          <a:latin typeface="Gill Sans MT"/>
          <a:ea typeface="Gill Sans MT"/>
          <a:cs typeface="Gill Sans MT"/>
          <a:sym typeface="Gill Sans MT"/>
        </a:defRPr>
      </a:lvl9pPr>
    </p:titleStyle>
    <p:bodyStyle>
      <a:lvl1pPr marL="365759" indent="-283463">
        <a:spcBef>
          <a:spcPts val="600"/>
        </a:spcBef>
        <a:buClr>
          <a:srgbClr val="629DD1"/>
        </a:buClr>
        <a:buSzPct val="80000"/>
        <a:buFont typeface="Wingdings 2"/>
        <a:buChar char="●"/>
        <a:defRPr sz="3200">
          <a:latin typeface="Gill Sans MT"/>
          <a:ea typeface="Gill Sans MT"/>
          <a:cs typeface="Gill Sans MT"/>
          <a:sym typeface="Gill Sans MT"/>
        </a:defRPr>
      </a:lvl1pPr>
      <a:lvl2pPr marL="674043" indent="-271707">
        <a:spcBef>
          <a:spcPts val="600"/>
        </a:spcBef>
        <a:buClr>
          <a:srgbClr val="629DD1"/>
        </a:buClr>
        <a:buSzPct val="100000"/>
        <a:buFont typeface="Wingdings 2"/>
        <a:buChar char="◦"/>
        <a:defRPr sz="3200">
          <a:latin typeface="Gill Sans MT"/>
          <a:ea typeface="Gill Sans MT"/>
          <a:cs typeface="Gill Sans MT"/>
          <a:sym typeface="Gill Sans MT"/>
        </a:defRPr>
      </a:lvl2pPr>
      <a:lvl3pPr marL="963167" indent="-304800">
        <a:spcBef>
          <a:spcPts val="600"/>
        </a:spcBef>
        <a:buClr>
          <a:srgbClr val="629DD1"/>
        </a:buClr>
        <a:buSzPct val="100000"/>
        <a:buFont typeface="Wingdings 2"/>
        <a:buChar char="●"/>
        <a:defRPr sz="3200">
          <a:latin typeface="Gill Sans MT"/>
          <a:ea typeface="Gill Sans MT"/>
          <a:cs typeface="Gill Sans MT"/>
          <a:sym typeface="Gill Sans MT"/>
        </a:defRPr>
      </a:lvl3pPr>
      <a:lvl4pPr marL="1201521" indent="-277977">
        <a:spcBef>
          <a:spcPts val="600"/>
        </a:spcBef>
        <a:buClr>
          <a:srgbClr val="629DD1"/>
        </a:buClr>
        <a:buSzPct val="100000"/>
        <a:buFont typeface="Wingdings 2"/>
        <a:buChar char="●"/>
        <a:defRPr sz="3200">
          <a:latin typeface="Gill Sans MT"/>
          <a:ea typeface="Gill Sans MT"/>
          <a:cs typeface="Gill Sans MT"/>
          <a:sym typeface="Gill Sans MT"/>
        </a:defRPr>
      </a:lvl4pPr>
      <a:lvl5pPr marL="1408175" indent="-292608">
        <a:spcBef>
          <a:spcPts val="600"/>
        </a:spcBef>
        <a:buClr>
          <a:srgbClr val="629DD1"/>
        </a:buClr>
        <a:buSzPct val="100000"/>
        <a:buFont typeface="Wingdings 2"/>
        <a:buChar char="●"/>
        <a:defRPr sz="3200">
          <a:latin typeface="Gill Sans MT"/>
          <a:ea typeface="Gill Sans MT"/>
          <a:cs typeface="Gill Sans MT"/>
          <a:sym typeface="Gill Sans MT"/>
        </a:defRPr>
      </a:lvl5pPr>
      <a:lvl6pPr marL="1618488" indent="-292608">
        <a:spcBef>
          <a:spcPts val="600"/>
        </a:spcBef>
        <a:buClr>
          <a:srgbClr val="629DD1"/>
        </a:buClr>
        <a:buSzPct val="100000"/>
        <a:buFont typeface="Wingdings 2"/>
        <a:buChar char="●"/>
        <a:defRPr sz="3200">
          <a:latin typeface="Gill Sans MT"/>
          <a:ea typeface="Gill Sans MT"/>
          <a:cs typeface="Gill Sans MT"/>
          <a:sym typeface="Gill Sans MT"/>
        </a:defRPr>
      </a:lvl6pPr>
      <a:lvl7pPr marL="1828800" indent="-292608">
        <a:spcBef>
          <a:spcPts val="600"/>
        </a:spcBef>
        <a:buClr>
          <a:srgbClr val="629DD1"/>
        </a:buClr>
        <a:buSzPct val="100000"/>
        <a:buFont typeface="Wingdings 2"/>
        <a:buChar char="●"/>
        <a:defRPr sz="3200">
          <a:latin typeface="Gill Sans MT"/>
          <a:ea typeface="Gill Sans MT"/>
          <a:cs typeface="Gill Sans MT"/>
          <a:sym typeface="Gill Sans MT"/>
        </a:defRPr>
      </a:lvl7pPr>
      <a:lvl8pPr marL="2029967" indent="-292607">
        <a:spcBef>
          <a:spcPts val="600"/>
        </a:spcBef>
        <a:buClr>
          <a:srgbClr val="629DD1"/>
        </a:buClr>
        <a:buSzPct val="100000"/>
        <a:buFont typeface="Wingdings 2"/>
        <a:buChar char="●"/>
        <a:defRPr sz="3200">
          <a:latin typeface="Gill Sans MT"/>
          <a:ea typeface="Gill Sans MT"/>
          <a:cs typeface="Gill Sans MT"/>
          <a:sym typeface="Gill Sans MT"/>
        </a:defRPr>
      </a:lvl8pPr>
      <a:lvl9pPr marL="2240279" indent="-292607">
        <a:spcBef>
          <a:spcPts val="600"/>
        </a:spcBef>
        <a:buClr>
          <a:srgbClr val="629DD1"/>
        </a:buClr>
        <a:buSzPct val="100000"/>
        <a:buFont typeface="Wingdings 2"/>
        <a:buChar char="●"/>
        <a:defRPr sz="3200">
          <a:latin typeface="Gill Sans MT"/>
          <a:ea typeface="Gill Sans MT"/>
          <a:cs typeface="Gill Sans MT"/>
          <a:sym typeface="Gill Sans MT"/>
        </a:defRPr>
      </a:lvl9pPr>
    </p:bodyStyle>
    <p:otherStyle>
      <a:lvl1pPr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1pPr>
      <a:lvl2pPr indent="4572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2pPr>
      <a:lvl3pPr indent="9144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3pPr>
      <a:lvl4pPr indent="13716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4pPr>
      <a:lvl5pPr indent="18288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5pPr>
      <a:lvl6pPr indent="22860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6pPr>
      <a:lvl7pPr indent="27432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7pPr>
      <a:lvl8pPr indent="32004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8pPr>
      <a:lvl9pPr indent="3657600"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djunctNation.com" TargetMode="External"/><Relationship Id="rId3" Type="http://schemas.openxmlformats.org/officeDocument/2006/relationships/hyperlink" Target="http://www.psmag.com/series/the-state-of-adjunct-professor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visondolores@foothill.edu" TargetMode="External"/><Relationship Id="rId3" Type="http://schemas.openxmlformats.org/officeDocument/2006/relationships/hyperlink" Target="mailto:porterAE@wla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1432559" y="359898"/>
            <a:ext cx="7406642" cy="147218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Including Part-Time Faculty 	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1432559" y="1850064"/>
            <a:ext cx="7406642" cy="17526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E1236"/>
                </a:solidFill>
              </a:rPr>
              <a:t>Dolores Davison, Foothill College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E1236"/>
                </a:solidFill>
              </a:rPr>
              <a:t>Arnita Porter, West Los Angeles College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I Am My Part-Timers Keeper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618FD2"/>
                </a:solidFill>
              </a:rPr>
              <a:t>10</a:t>
            </a:fld>
            <a:endParaRPr sz="1200">
              <a:solidFill>
                <a:srgbClr val="618FD2"/>
              </a:solidFill>
            </a:endParaRPr>
          </a:p>
        </p:txBody>
      </p:sp>
      <p:pic>
        <p:nvPicPr>
          <p:cNvPr id="9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7381" y="1784044"/>
            <a:ext cx="4382111" cy="4382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5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How Part-timers Can Help Each Other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435608" y="1524000"/>
            <a:ext cx="7285657" cy="5008464"/>
          </a:xfrm>
          <a:prstGeom prst="rect">
            <a:avLst/>
          </a:prstGeom>
        </p:spPr>
        <p:txBody>
          <a:bodyPr/>
          <a:lstStyle/>
          <a:p>
            <a:pPr marL="0" marR="457200" lvl="0" indent="0" defTabSz="457200">
              <a:spcBef>
                <a:spcPts val="0"/>
              </a:spcBef>
              <a:buClrTx/>
              <a:buSzTx/>
              <a:buFontTx/>
              <a:buNone/>
              <a:defRPr sz="1800"/>
            </a:pPr>
            <a:endParaRPr sz="1400">
              <a:solidFill>
                <a:srgbClr val="404040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0" marR="457200" lvl="0" indent="0" defTabSz="457200">
              <a:spcBef>
                <a:spcPts val="0"/>
              </a:spcBef>
              <a:buClrTx/>
              <a:buSzTx/>
              <a:buFontTx/>
              <a:buNone/>
              <a:defRPr sz="1800"/>
            </a:pPr>
            <a:endParaRPr sz="1400">
              <a:solidFill>
                <a:srgbClr val="404040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40631" marR="457200" lvl="0" indent="-240631" defTabSz="457200">
              <a:spcBef>
                <a:spcPts val="0"/>
              </a:spcBef>
              <a:buClrTx/>
              <a:buSzPct val="100000"/>
              <a:buFontTx/>
              <a:buChar char="•"/>
              <a:defRPr sz="1800"/>
            </a:pPr>
            <a:r>
              <a:rPr sz="24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 Neue"/>
              </a:rPr>
              <a:t>Build Community</a:t>
            </a:r>
          </a:p>
          <a:p>
            <a:pPr marL="240631" marR="457200" lvl="0" indent="-240631" defTabSz="457200">
              <a:spcBef>
                <a:spcPts val="0"/>
              </a:spcBef>
              <a:buClrTx/>
              <a:buSzPct val="100000"/>
              <a:buFontTx/>
              <a:buChar char="•"/>
              <a:defRPr sz="1800"/>
            </a:pPr>
            <a:endParaRPr sz="2400" b="1">
              <a:solidFill>
                <a:srgbClr val="404040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40631" marR="457200" lvl="0" indent="-240631" defTabSz="457200">
              <a:spcBef>
                <a:spcPts val="0"/>
              </a:spcBef>
              <a:buClrTx/>
              <a:buSzPct val="100000"/>
              <a:buFontTx/>
              <a:buChar char="•"/>
              <a:defRPr sz="1800"/>
            </a:pPr>
            <a:r>
              <a:rPr sz="24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 Neue"/>
              </a:rPr>
              <a:t>Get involved. Stay informed.</a:t>
            </a:r>
          </a:p>
          <a:p>
            <a:pPr marL="240631" marR="457200" lvl="0" indent="-240631" defTabSz="457200">
              <a:spcBef>
                <a:spcPts val="0"/>
              </a:spcBef>
              <a:buClrTx/>
              <a:buSzPct val="100000"/>
              <a:buFontTx/>
              <a:buChar char="•"/>
              <a:defRPr sz="1800"/>
            </a:pPr>
            <a:endParaRPr sz="2400" b="1">
              <a:solidFill>
                <a:srgbClr val="404040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40631" marR="457200" lvl="0" indent="-240631" defTabSz="457200">
              <a:spcBef>
                <a:spcPts val="0"/>
              </a:spcBef>
              <a:buClrTx/>
              <a:buSzPct val="100000"/>
              <a:buFontTx/>
              <a:buChar char="•"/>
              <a:defRPr sz="1800"/>
            </a:pPr>
            <a:r>
              <a:rPr sz="24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 Neue"/>
              </a:rPr>
              <a:t>Communicate Professionally</a:t>
            </a:r>
          </a:p>
          <a:p>
            <a:pPr marL="240631" marR="457200" lvl="0" indent="-240631" defTabSz="457200">
              <a:spcBef>
                <a:spcPts val="0"/>
              </a:spcBef>
              <a:buClrTx/>
              <a:buSzPct val="100000"/>
              <a:buFontTx/>
              <a:buChar char="•"/>
              <a:defRPr sz="1800"/>
            </a:pPr>
            <a:endParaRPr sz="2400" b="1">
              <a:solidFill>
                <a:srgbClr val="404040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40631" marR="457200" lvl="0" indent="-240631" defTabSz="457200">
              <a:spcBef>
                <a:spcPts val="0"/>
              </a:spcBef>
              <a:buClrTx/>
              <a:buSzPct val="100000"/>
              <a:buFontTx/>
              <a:buChar char="•"/>
              <a:defRPr sz="1800"/>
            </a:pPr>
            <a:r>
              <a:rPr sz="24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 Neue"/>
              </a:rPr>
              <a:t>Collaborate on Professional Development</a:t>
            </a:r>
          </a:p>
          <a:p>
            <a:pPr marL="240631" marR="457200" lvl="0" indent="-240631" defTabSz="457200">
              <a:spcBef>
                <a:spcPts val="0"/>
              </a:spcBef>
              <a:buClrTx/>
              <a:buSzPct val="100000"/>
              <a:buFontTx/>
              <a:buChar char="•"/>
              <a:defRPr sz="1800"/>
            </a:pPr>
            <a:endParaRPr sz="2400" b="1">
              <a:solidFill>
                <a:srgbClr val="404040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40631" marR="457200" lvl="0" indent="-240631" defTabSz="457200">
              <a:spcBef>
                <a:spcPts val="0"/>
              </a:spcBef>
              <a:buClrTx/>
              <a:buSzPct val="100000"/>
              <a:buFontTx/>
              <a:buChar char="•"/>
              <a:defRPr sz="1800"/>
            </a:pPr>
            <a:r>
              <a:rPr sz="2400" b="1">
                <a:solidFill>
                  <a:srgbClr val="404040"/>
                </a:solidFill>
                <a:latin typeface="+mj-lt"/>
                <a:ea typeface="+mj-ea"/>
                <a:cs typeface="+mj-cs"/>
                <a:sym typeface="Helvetica Neue"/>
              </a:rPr>
              <a:t>Provide Support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618FD2"/>
                </a:solidFill>
              </a:rPr>
              <a:t>11</a:t>
            </a:fld>
            <a:endParaRPr sz="1200">
              <a:solidFill>
                <a:srgbClr val="618FD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Increase Career Opportunities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1278572" y="1574800"/>
            <a:ext cx="3657601" cy="4527352"/>
          </a:xfrm>
          <a:prstGeom prst="rect">
            <a:avLst/>
          </a:prstGeom>
        </p:spPr>
        <p:txBody>
          <a:bodyPr/>
          <a:lstStyle/>
          <a:p>
            <a:pPr marL="365759" lvl="0" indent="-283463">
              <a:defRPr sz="1800"/>
            </a:pPr>
            <a:r>
              <a:rPr sz="2300"/>
              <a:t>Discover what happens beyond the classroom</a:t>
            </a:r>
          </a:p>
          <a:p>
            <a:pPr marL="365759" lvl="0" indent="-283463">
              <a:defRPr sz="1800"/>
            </a:pPr>
            <a:r>
              <a:rPr sz="2300"/>
              <a:t>Join a committee on campus / attend as a guest</a:t>
            </a:r>
          </a:p>
          <a:p>
            <a:pPr marL="365759" lvl="0" indent="-283463">
              <a:defRPr sz="1800"/>
            </a:pPr>
            <a:r>
              <a:rPr sz="2300"/>
              <a:t>Join a FIG / create one</a:t>
            </a:r>
          </a:p>
          <a:p>
            <a:pPr marL="365759" lvl="0" indent="-283463">
              <a:defRPr sz="1800"/>
            </a:pPr>
            <a:r>
              <a:rPr sz="2300"/>
              <a:t>Contact your PD Coordinator for information on workshops and seminars on campus and in your district. </a:t>
            </a:r>
          </a:p>
          <a:p>
            <a:pPr marL="365759" lvl="0" indent="-283463">
              <a:defRPr sz="1800"/>
            </a:pPr>
            <a:r>
              <a:rPr sz="2300"/>
              <a:t>Volunteer for ASCCC committees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618FD2"/>
                </a:solidFill>
              </a:rPr>
              <a:t>12</a:t>
            </a:fld>
            <a:endParaRPr sz="1200">
              <a:solidFill>
                <a:srgbClr val="618FD2"/>
              </a:solidFill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5126608" y="1790699"/>
            <a:ext cx="3657601" cy="490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21868" lvl="0" indent="-249448" defTabSz="804672">
              <a:spcBef>
                <a:spcPts val="500"/>
              </a:spcBef>
              <a:buClr>
                <a:srgbClr val="629DD1"/>
              </a:buClr>
              <a:buSzPct val="80000"/>
              <a:buFont typeface="Wingdings 2"/>
              <a:buChar char="●"/>
            </a:pPr>
            <a:r>
              <a:rPr sz="2024"/>
              <a:t>Learn the process</a:t>
            </a:r>
          </a:p>
          <a:p>
            <a:pPr marL="321868" lvl="0" indent="-249448" defTabSz="804672">
              <a:spcBef>
                <a:spcPts val="500"/>
              </a:spcBef>
              <a:buClr>
                <a:srgbClr val="629DD1"/>
              </a:buClr>
              <a:buSzPct val="80000"/>
              <a:buFont typeface="Wingdings 2"/>
              <a:buChar char="●"/>
            </a:pPr>
            <a:r>
              <a:rPr sz="2024"/>
              <a:t>Seek administrative assignments on campus</a:t>
            </a:r>
          </a:p>
          <a:p>
            <a:pPr marL="321868" lvl="0" indent="-249448" defTabSz="804672">
              <a:spcBef>
                <a:spcPts val="500"/>
              </a:spcBef>
              <a:buClr>
                <a:srgbClr val="629DD1"/>
              </a:buClr>
              <a:buSzPct val="80000"/>
              <a:buFont typeface="Wingdings 2"/>
              <a:buChar char="●"/>
            </a:pPr>
            <a:r>
              <a:rPr sz="2024"/>
              <a:t>Consider Grant writing</a:t>
            </a:r>
          </a:p>
          <a:p>
            <a:pPr marL="321868" lvl="0" indent="-249448" defTabSz="804672">
              <a:spcBef>
                <a:spcPts val="500"/>
              </a:spcBef>
              <a:buClr>
                <a:srgbClr val="629DD1"/>
              </a:buClr>
              <a:buSzPct val="80000"/>
              <a:buFont typeface="Wingdings 2"/>
              <a:buChar char="●"/>
            </a:pPr>
            <a:r>
              <a:rPr sz="2024"/>
              <a:t>Get familiar with MQs in your district and beyond Know what you are qualified to teach</a:t>
            </a:r>
          </a:p>
          <a:p>
            <a:pPr marL="321868" lvl="0" indent="-249448" defTabSz="804672">
              <a:spcBef>
                <a:spcPts val="500"/>
              </a:spcBef>
              <a:buClr>
                <a:srgbClr val="629DD1"/>
              </a:buClr>
              <a:buSzPct val="80000"/>
              <a:buFont typeface="Wingdings 2"/>
              <a:buChar char="●"/>
            </a:pPr>
            <a:r>
              <a:rPr sz="2024"/>
              <a:t>Consider becoming a faculty advisor to a student club</a:t>
            </a:r>
          </a:p>
          <a:p>
            <a:pPr marL="321868" lvl="0" indent="-249448" defTabSz="804672">
              <a:spcBef>
                <a:spcPts val="500"/>
              </a:spcBef>
              <a:buClr>
                <a:srgbClr val="629DD1"/>
              </a:buClr>
              <a:buSzPct val="80000"/>
              <a:buFont typeface="Wingdings 2"/>
              <a:buChar char="●"/>
            </a:pPr>
            <a:r>
              <a:rPr sz="2024"/>
              <a:t>Expansion: Local, District, Statewide</a:t>
            </a:r>
          </a:p>
          <a:p>
            <a:pPr marL="321868" lvl="0" indent="-249448" defTabSz="804672">
              <a:spcBef>
                <a:spcPts val="500"/>
              </a:spcBef>
              <a:buClr>
                <a:srgbClr val="629DD1"/>
              </a:buClr>
              <a:buSzPct val="80000"/>
              <a:buFont typeface="Wingdings 2"/>
              <a:buChar char="●"/>
            </a:pPr>
            <a:endParaRPr sz="2024"/>
          </a:p>
          <a:p>
            <a:pPr lvl="0" defTabSz="804672">
              <a:spcBef>
                <a:spcPts val="500"/>
              </a:spcBef>
            </a:pPr>
            <a:endParaRPr sz="2024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435608" y="104775"/>
            <a:ext cx="7498081" cy="12033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ADJUNCTS in the K.N.O.W.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1435608" y="1498600"/>
            <a:ext cx="7498081" cy="50956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KNOWLEDGE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NEWS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OPPORTUNITIES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@ WEST (Where YOU work)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618FD2"/>
                </a:solidFill>
              </a:rPr>
              <a:t>13</a:t>
            </a:fld>
            <a:endParaRPr sz="1200">
              <a:solidFill>
                <a:srgbClr val="618FD2"/>
              </a:solidFill>
            </a:endParaRPr>
          </a:p>
        </p:txBody>
      </p:sp>
      <p:pic>
        <p:nvPicPr>
          <p:cNvPr id="113" name="Adjunct%20Newsletter_SeptOct_2014-2_Page_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7330" y="992729"/>
            <a:ext cx="3001192" cy="3881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6772" y="5365452"/>
            <a:ext cx="1381695" cy="1381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1435607" y="274638"/>
            <a:ext cx="7498082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Resources 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1435607" y="1447800"/>
            <a:ext cx="7498082" cy="4800600"/>
          </a:xfrm>
          <a:prstGeom prst="rect">
            <a:avLst/>
          </a:prstGeom>
        </p:spPr>
        <p:txBody>
          <a:bodyPr/>
          <a:lstStyle/>
          <a:p>
            <a:pPr marL="365759" lvl="0" indent="-283463">
              <a:defRPr sz="1800"/>
            </a:pPr>
            <a:endParaRPr/>
          </a:p>
          <a:p>
            <a:pPr marL="365759" lvl="0" indent="-283463">
              <a:defRPr sz="1800"/>
            </a:pPr>
            <a:r>
              <a:rPr u="sng">
                <a:solidFill>
                  <a:srgbClr val="9454C3"/>
                </a:solidFill>
                <a:uFill>
                  <a:solidFill>
                    <a:srgbClr val="9454C3"/>
                  </a:solidFill>
                </a:uFill>
                <a:hlinkClick r:id="rId2"/>
              </a:rPr>
              <a:t>AdjunctNation.com</a:t>
            </a:r>
          </a:p>
          <a:p>
            <a:pPr marL="365759" lvl="0" indent="-283463">
              <a:defRPr sz="1800"/>
            </a:pPr>
            <a:r>
              <a:t>California Part-time Faculty Association (CFPA)</a:t>
            </a:r>
          </a:p>
          <a:p>
            <a:pPr marL="365759" lvl="0" indent="-283463">
              <a:defRPr sz="1800"/>
            </a:pPr>
            <a:r>
              <a:t>Pacific Standard Online Magazine: </a:t>
            </a:r>
            <a:r>
              <a:rPr u="sng">
                <a:solidFill>
                  <a:srgbClr val="9454C3"/>
                </a:solidFill>
                <a:uFill>
                  <a:solidFill>
                    <a:srgbClr val="9454C3"/>
                  </a:solidFill>
                </a:uFill>
                <a:hlinkClick r:id="rId3"/>
              </a:rPr>
              <a:t>http://www.psmag.com/series/the-state-of-adjunct-professors</a:t>
            </a:r>
          </a:p>
          <a:p>
            <a:pPr marL="365759" lvl="0" indent="-283463">
              <a:defRPr sz="1800"/>
            </a:pPr>
            <a:r>
              <a:t>The Adjunct Project</a:t>
            </a:r>
          </a:p>
          <a:p>
            <a:pPr marL="365759" lvl="0" indent="-283463">
              <a:defRPr sz="1800"/>
            </a:pPr>
            <a:r>
              <a:t>ASCCC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435607" y="274638"/>
            <a:ext cx="7498082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1435607" y="1447800"/>
            <a:ext cx="7498082" cy="4800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Dolores Davison (</a:t>
            </a:r>
            <a:r>
              <a:rPr sz="3200" u="sng">
                <a:solidFill>
                  <a:srgbClr val="9454C3"/>
                </a:solidFill>
                <a:uFill>
                  <a:solidFill>
                    <a:srgbClr val="9454C3"/>
                  </a:solidFill>
                </a:uFill>
                <a:hlinkClick r:id="rId2"/>
              </a:rPr>
              <a:t>davisondolores@foothill.edu</a:t>
            </a:r>
            <a:r>
              <a:rPr sz="3200"/>
              <a:t>)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Arnita Porter (</a:t>
            </a:r>
            <a:r>
              <a:rPr sz="3200" u="sng">
                <a:solidFill>
                  <a:srgbClr val="9454C3"/>
                </a:solidFill>
                <a:uFill>
                  <a:solidFill>
                    <a:srgbClr val="9454C3"/>
                  </a:solidFill>
                </a:uFill>
                <a:hlinkClick r:id="rId3"/>
              </a:rPr>
              <a:t>porterAE@wlac.edu</a:t>
            </a:r>
            <a:r>
              <a:rPr sz="3200"/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435607" y="274638"/>
            <a:ext cx="7498082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Some Terminology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1435607" y="1447800"/>
            <a:ext cx="7498082" cy="4800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Most nationwide statistics include graduate students and non-tenure track full-time faculty among “contingent” numbers, which can be misleading.</a:t>
            </a:r>
          </a:p>
          <a:p>
            <a:pPr lvl="0">
              <a:defRPr sz="1800"/>
            </a:pPr>
            <a:r>
              <a:rPr sz="3200"/>
              <a:t>Some colleges use adjunct, some use part-time, some use contingent;  all of these terms in the CCCs are used to refer to faculty who teach 67% or less of a full-time load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435607" y="274638"/>
            <a:ext cx="7498082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Some Quick Statistics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1435607" y="1447800"/>
            <a:ext cx="7498082" cy="4800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/>
            </a:pPr>
            <a:r>
              <a:rPr sz="2700"/>
              <a:t>Full-time Faculty make up approximately 18,000 of the total faculty employed by the state, while part-time faculty total 38,000</a:t>
            </a:r>
          </a:p>
          <a:p>
            <a:pPr lvl="0">
              <a:lnSpc>
                <a:spcPct val="80000"/>
              </a:lnSpc>
              <a:defRPr sz="1800"/>
            </a:pPr>
            <a:r>
              <a:rPr sz="2700"/>
              <a:t>Women make up a slightly lower percentage of the part-time faculty ranks compared to their male counterparts</a:t>
            </a:r>
          </a:p>
          <a:p>
            <a:pPr lvl="0">
              <a:lnSpc>
                <a:spcPct val="80000"/>
              </a:lnSpc>
              <a:defRPr sz="1800"/>
            </a:pPr>
            <a:r>
              <a:rPr sz="2700"/>
              <a:t>The average age of part-time faculty is virtually identical to that of full-time faculty, as is ethnic information.</a:t>
            </a:r>
          </a:p>
          <a:p>
            <a:pPr lvl="0">
              <a:lnSpc>
                <a:spcPct val="80000"/>
              </a:lnSpc>
              <a:defRPr sz="1800"/>
            </a:pPr>
            <a:r>
              <a:rPr sz="2700"/>
              <a:t>All statistics taken from the FACCC report on Part-Time and Full-Time faculty, located at http://www.faccc.org/wp-content/uploads/2014/11/2012facprofile_report_final.pdf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435607" y="274638"/>
            <a:ext cx="7498082" cy="1143001"/>
          </a:xfrm>
          <a:prstGeom prst="rect">
            <a:avLst/>
          </a:prstGeom>
        </p:spPr>
        <p:txBody>
          <a:bodyPr/>
          <a:lstStyle>
            <a:lvl1pPr defTabSz="859536">
              <a:defRPr sz="3572">
                <a:effectLst>
                  <a:outerShdw blurRad="47752" dist="28200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572">
                <a:solidFill>
                  <a:srgbClr val="1D2259"/>
                </a:solidFill>
                <a:effectLst>
                  <a:outerShdw blurRad="47752" dist="28200" dir="5400000" rotWithShape="0">
                    <a:srgbClr val="000000">
                      <a:alpha val="30000"/>
                    </a:srgbClr>
                  </a:outerShdw>
                </a:effectLst>
              </a:rPr>
              <a:t>Given This, Why Are Part-Time Faculty More Involved?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435607" y="1447800"/>
            <a:ext cx="7498082" cy="4800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Lack of invitations</a:t>
            </a:r>
          </a:p>
          <a:p>
            <a:pPr lvl="0">
              <a:defRPr sz="1800"/>
            </a:pPr>
            <a:r>
              <a:rPr sz="3200"/>
              <a:t>Time/Freeway Flying </a:t>
            </a:r>
          </a:p>
          <a:p>
            <a:pPr lvl="0">
              <a:defRPr sz="1800"/>
            </a:pPr>
            <a:r>
              <a:rPr sz="3200"/>
              <a:t>Interest</a:t>
            </a:r>
          </a:p>
          <a:p>
            <a:pPr lvl="0">
              <a:defRPr sz="1800"/>
            </a:pPr>
            <a:r>
              <a:rPr sz="3200"/>
              <a:t>Feeling disenfranchised from the full-time faculty or the college as a whole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1435607" y="274638"/>
            <a:ext cx="7498082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And Yet They Bring…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1435607" y="1447800"/>
            <a:ext cx="7498082" cy="4800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Experience </a:t>
            </a:r>
          </a:p>
          <a:p>
            <a:pPr lvl="0">
              <a:defRPr sz="1800"/>
            </a:pPr>
            <a:r>
              <a:rPr sz="3200"/>
              <a:t>Alternative Perspectives </a:t>
            </a:r>
          </a:p>
          <a:p>
            <a:pPr lvl="0">
              <a:defRPr sz="1800"/>
            </a:pPr>
            <a:r>
              <a:rPr sz="3200"/>
              <a:t>New methodologies </a:t>
            </a:r>
          </a:p>
          <a:p>
            <a:pPr lvl="0">
              <a:defRPr sz="1800"/>
            </a:pPr>
            <a:r>
              <a:rPr sz="3200"/>
              <a:t>Information from a wide range of sources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435607" y="274638"/>
            <a:ext cx="7498082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And…		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1435607" y="1447800"/>
            <a:ext cx="7498082" cy="4800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They are often the faculty teaching the courses in the first part of the sequence </a:t>
            </a:r>
          </a:p>
          <a:p>
            <a:pPr lvl="0">
              <a:defRPr sz="1800"/>
            </a:pPr>
            <a:r>
              <a:rPr sz="3200"/>
              <a:t>They are the first faculty many students encounter</a:t>
            </a:r>
          </a:p>
          <a:p>
            <a:pPr lvl="0">
              <a:defRPr sz="1800"/>
            </a:pPr>
            <a:r>
              <a:rPr sz="3200"/>
              <a:t>They will be applying for full-time jobs not only at your college but at others around the state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435607" y="274638"/>
            <a:ext cx="7498082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What Can Faculty Leaders Do?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1435607" y="1447800"/>
            <a:ext cx="7498082" cy="4800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/>
            </a:pPr>
            <a:r>
              <a:rPr sz="2900"/>
              <a:t>Make sure that opportunities are presented to part-time faculty </a:t>
            </a:r>
          </a:p>
          <a:p>
            <a:pPr lvl="0">
              <a:lnSpc>
                <a:spcPct val="80000"/>
              </a:lnSpc>
              <a:defRPr sz="1800"/>
            </a:pPr>
            <a:r>
              <a:rPr sz="2900"/>
              <a:t>Schedule activities at times that part-time faculty will be able to attend</a:t>
            </a:r>
          </a:p>
          <a:p>
            <a:pPr lvl="0">
              <a:lnSpc>
                <a:spcPct val="80000"/>
              </a:lnSpc>
              <a:defRPr sz="1800"/>
            </a:pPr>
            <a:r>
              <a:rPr sz="2900"/>
              <a:t>Be certain to invite part-timers specifically </a:t>
            </a:r>
          </a:p>
          <a:p>
            <a:pPr lvl="0">
              <a:lnSpc>
                <a:spcPct val="80000"/>
              </a:lnSpc>
              <a:defRPr sz="1800"/>
            </a:pPr>
            <a:r>
              <a:rPr sz="2900"/>
              <a:t>Involve them in more than just departmental activities (although definitely do that!)</a:t>
            </a:r>
          </a:p>
          <a:p>
            <a:pPr lvl="0">
              <a:lnSpc>
                <a:spcPct val="80000"/>
              </a:lnSpc>
              <a:defRPr sz="1800"/>
            </a:pPr>
            <a:r>
              <a:rPr sz="2900"/>
              <a:t>Hold orientations and other activities that include part-timers</a:t>
            </a:r>
          </a:p>
          <a:p>
            <a:pPr lvl="0">
              <a:lnSpc>
                <a:spcPct val="80000"/>
              </a:lnSpc>
              <a:defRPr sz="1800"/>
            </a:pPr>
            <a:r>
              <a:rPr sz="2900"/>
              <a:t>Open positions to them (compensated or not) and allow them to gain experience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375116" y="2712884"/>
            <a:ext cx="7406641" cy="2569031"/>
          </a:xfrm>
          <a:prstGeom prst="rect">
            <a:avLst/>
          </a:prstGeom>
        </p:spPr>
        <p:txBody>
          <a:bodyPr/>
          <a:lstStyle/>
          <a:p>
            <a:pPr lvl="0" defTabSz="694944">
              <a:defRPr sz="1800">
                <a:solidFill>
                  <a:srgbClr val="000000"/>
                </a:solidFill>
                <a:effectLst/>
              </a:defRPr>
            </a:pPr>
            <a:r>
              <a:rPr sz="3268">
                <a:solidFill>
                  <a:srgbClr val="1D2259"/>
                </a:solidFill>
                <a:effectLst>
                  <a:outerShdw blurRad="38608" dist="22800" dir="5400000" rotWithShape="0">
                    <a:srgbClr val="000000">
                      <a:alpha val="30000"/>
                    </a:srgbClr>
                  </a:outerShdw>
                </a:effectLst>
              </a:rPr>
              <a:t>ENJOY what we do</a:t>
            </a:r>
          </a:p>
          <a:p>
            <a:pPr lvl="0" defTabSz="694944">
              <a:defRPr sz="1800">
                <a:solidFill>
                  <a:srgbClr val="000000"/>
                </a:solidFill>
                <a:effectLst/>
              </a:defRPr>
            </a:pPr>
            <a:endParaRPr sz="3268">
              <a:solidFill>
                <a:srgbClr val="1D2259"/>
              </a:solidFill>
              <a:effectLst>
                <a:outerShdw blurRad="38608" dist="22800" dir="5400000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defTabSz="694944">
              <a:defRPr sz="1800">
                <a:solidFill>
                  <a:srgbClr val="000000"/>
                </a:solidFill>
                <a:effectLst/>
              </a:defRPr>
            </a:pPr>
            <a:r>
              <a:rPr sz="3268">
                <a:solidFill>
                  <a:srgbClr val="1D2259"/>
                </a:solidFill>
                <a:effectLst>
                  <a:outerShdw blurRad="38608" dist="22800" dir="5400000" rotWithShape="0">
                    <a:srgbClr val="000000">
                      <a:alpha val="30000"/>
                    </a:srgbClr>
                  </a:outerShdw>
                </a:effectLst>
              </a:rPr>
              <a:t>ENGAGE with students, colleagues, campus </a:t>
            </a:r>
          </a:p>
          <a:p>
            <a:pPr lvl="0" defTabSz="694944">
              <a:defRPr sz="1800">
                <a:solidFill>
                  <a:srgbClr val="000000"/>
                </a:solidFill>
                <a:effectLst/>
              </a:defRPr>
            </a:pPr>
            <a:endParaRPr sz="3268">
              <a:solidFill>
                <a:srgbClr val="1D2259"/>
              </a:solidFill>
              <a:effectLst>
                <a:outerShdw blurRad="38608" dist="22800" dir="5400000" rotWithShape="0">
                  <a:srgbClr val="000000">
                    <a:alpha val="30000"/>
                  </a:srgbClr>
                </a:outerShdw>
              </a:effectLst>
            </a:endParaRPr>
          </a:p>
          <a:p>
            <a:pPr lvl="0" defTabSz="694944">
              <a:defRPr sz="1800">
                <a:solidFill>
                  <a:srgbClr val="000000"/>
                </a:solidFill>
                <a:effectLst/>
              </a:defRPr>
            </a:pPr>
            <a:r>
              <a:rPr sz="3268">
                <a:solidFill>
                  <a:srgbClr val="1D2259"/>
                </a:solidFill>
                <a:effectLst>
                  <a:outerShdw blurRad="38608" dist="22800" dir="5400000" rotWithShape="0">
                    <a:srgbClr val="000000">
                      <a:alpha val="30000"/>
                    </a:srgbClr>
                  </a:outerShdw>
                </a:effectLst>
              </a:rPr>
              <a:t>EXPLORE/INCREASE career opportunities  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1290223" y="300664"/>
            <a:ext cx="7406642" cy="21527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0E1236"/>
              </a:solidFill>
            </a:endParaRPr>
          </a:p>
          <a:p>
            <a:pPr lvl="0" indent="0" algn="ctr"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1D2259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</a:rPr>
              <a:t>HOW CAN WE REDEFINE OUR EXPERIENCE? 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618FD2"/>
                </a:solidFill>
              </a:rPr>
              <a:t>8</a:t>
            </a:fld>
            <a:endParaRPr sz="1200">
              <a:solidFill>
                <a:srgbClr val="618FD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618FD2"/>
                </a:solidFill>
              </a:rPr>
              <a:t>9</a:t>
            </a:fld>
            <a:endParaRPr sz="1200">
              <a:solidFill>
                <a:srgbClr val="618FD2"/>
              </a:solidFill>
            </a:endParaRPr>
          </a:p>
        </p:txBody>
      </p:sp>
      <p:pic>
        <p:nvPicPr>
          <p:cNvPr id="9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8572" y="3089155"/>
            <a:ext cx="4150062" cy="3553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1091" y="3651710"/>
            <a:ext cx="2049224" cy="2927462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1491767" y="278129"/>
            <a:ext cx="2936272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700" b="1"/>
            </a:lvl1pPr>
          </a:lstStyle>
          <a:p>
            <a:pPr lvl="0">
              <a:defRPr sz="1800" b="0"/>
            </a:pPr>
            <a:r>
              <a:rPr sz="2700" b="1"/>
              <a:t>CHALLENGES</a:t>
            </a:r>
          </a:p>
        </p:txBody>
      </p:sp>
      <p:sp>
        <p:nvSpPr>
          <p:cNvPr id="94" name="Shape 94"/>
          <p:cNvSpPr/>
          <p:nvPr/>
        </p:nvSpPr>
        <p:spPr>
          <a:xfrm>
            <a:off x="1439380" y="951230"/>
            <a:ext cx="3325736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t>Parity vs. Equity (Equal Pay for Equal Work)</a:t>
            </a:r>
          </a:p>
          <a:p>
            <a:pPr lvl="0" algn="ctr"/>
            <a:endParaRPr/>
          </a:p>
          <a:p>
            <a:pPr lvl="0" algn="ctr"/>
            <a:r>
              <a:t>Job Security / Health Benefits</a:t>
            </a:r>
          </a:p>
          <a:p>
            <a:pPr lvl="0" algn="ctr"/>
            <a:endParaRPr/>
          </a:p>
          <a:p>
            <a:pPr lvl="0" algn="ctr"/>
            <a:r>
              <a:t>Shared Governance</a:t>
            </a:r>
          </a:p>
        </p:txBody>
      </p:sp>
      <p:pic>
        <p:nvPicPr>
          <p:cNvPr id="95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7538" y="386097"/>
            <a:ext cx="3616329" cy="2712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29DD1"/>
          </a:solidFill>
          <a:prstDash val="solid"/>
          <a:beve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29DD1"/>
          </a:solidFill>
          <a:prstDash val="solid"/>
          <a:beve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29DD1"/>
          </a:solidFill>
          <a:prstDash val="solid"/>
          <a:beve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29DD1"/>
          </a:solidFill>
          <a:prstDash val="solid"/>
          <a:beve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Macintosh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</vt:lpstr>
      <vt:lpstr>Including Part-Time Faculty  </vt:lpstr>
      <vt:lpstr>Some Terminology</vt:lpstr>
      <vt:lpstr>Some Quick Statistics</vt:lpstr>
      <vt:lpstr>Given This, Why Are Part-Time Faculty More Involved?</vt:lpstr>
      <vt:lpstr>And Yet They Bring…</vt:lpstr>
      <vt:lpstr>And…  </vt:lpstr>
      <vt:lpstr>What Can Faculty Leaders Do?</vt:lpstr>
      <vt:lpstr>ENJOY what we do  ENGAGE with students, colleagues, campus   EXPLORE/INCREASE career opportunities  </vt:lpstr>
      <vt:lpstr>PowerPoint Presentation</vt:lpstr>
      <vt:lpstr>I Am My Part-Timers Keeper</vt:lpstr>
      <vt:lpstr>How Part-timers Can Help Each Other</vt:lpstr>
      <vt:lpstr>Increase Career Opportunities</vt:lpstr>
      <vt:lpstr>ADJUNCTS in the K.N.O.W.</vt:lpstr>
      <vt:lpstr>Resources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Including Part-Time Faculty  </dc:title>
  <cp:lastModifiedBy>default</cp:lastModifiedBy>
  <cp:revision>1</cp:revision>
  <dcterms:modified xsi:type="dcterms:W3CDTF">2015-04-09T15:47:29Z</dcterms:modified>
</cp:coreProperties>
</file>